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Lst>
  <p:sldSz cy="5143500" cx="9144000"/>
  <p:notesSz cx="6858000" cy="9144000"/>
  <p:embeddedFontLst>
    <p:embeddedFont>
      <p:font typeface="Raleway"/>
      <p:regular r:id="rId32"/>
      <p:bold r:id="rId33"/>
      <p:italic r:id="rId34"/>
      <p:boldItalic r:id="rId35"/>
    </p:embeddedFont>
    <p:embeddedFont>
      <p:font typeface="Proxima Nova"/>
      <p:regular r:id="rId36"/>
      <p:bold r:id="rId37"/>
      <p:italic r:id="rId38"/>
      <p:boldItalic r:id="rId39"/>
    </p:embeddedFont>
    <p:embeddedFont>
      <p:font typeface="Source Sans Pr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4" roundtripDataSignature="AMtx7mi7srUnqigIRG9LHsD+nhTPMUXh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8695B7-5880-463A-9276-DF39E54FC448}">
  <a:tblStyle styleId="{DF8695B7-5880-463A-9276-DF39E54FC44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8C0B9860-7F33-41E8-82F5-0C44EF07D91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regular.fntdata"/><Relationship Id="rId20" Type="http://schemas.openxmlformats.org/officeDocument/2006/relationships/slide" Target="slides/slide13.xml"/><Relationship Id="rId42" Type="http://schemas.openxmlformats.org/officeDocument/2006/relationships/font" Target="fonts/SourceSansPro-italic.fntdata"/><Relationship Id="rId41" Type="http://schemas.openxmlformats.org/officeDocument/2006/relationships/font" Target="fonts/SourceSansPro-bold.fntdata"/><Relationship Id="rId22" Type="http://schemas.openxmlformats.org/officeDocument/2006/relationships/slide" Target="slides/slide15.xml"/><Relationship Id="rId44" Type="http://customschemas.google.com/relationships/presentationmetadata" Target="metadata"/><Relationship Id="rId21" Type="http://schemas.openxmlformats.org/officeDocument/2006/relationships/slide" Target="slides/slide14.xml"/><Relationship Id="rId43" Type="http://schemas.openxmlformats.org/officeDocument/2006/relationships/font" Target="fonts/SourceSansPro-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Raleway-bold.fntdata"/><Relationship Id="rId10" Type="http://schemas.openxmlformats.org/officeDocument/2006/relationships/slide" Target="slides/slide3.xml"/><Relationship Id="rId32" Type="http://schemas.openxmlformats.org/officeDocument/2006/relationships/font" Target="fonts/Raleway-regular.fntdata"/><Relationship Id="rId13" Type="http://schemas.openxmlformats.org/officeDocument/2006/relationships/slide" Target="slides/slide6.xml"/><Relationship Id="rId35" Type="http://schemas.openxmlformats.org/officeDocument/2006/relationships/font" Target="fonts/Raleway-boldItalic.fntdata"/><Relationship Id="rId12" Type="http://schemas.openxmlformats.org/officeDocument/2006/relationships/slide" Target="slides/slide5.xml"/><Relationship Id="rId34" Type="http://schemas.openxmlformats.org/officeDocument/2006/relationships/font" Target="fonts/Raleway-italic.fntdata"/><Relationship Id="rId15" Type="http://schemas.openxmlformats.org/officeDocument/2006/relationships/slide" Target="slides/slide8.xml"/><Relationship Id="rId37" Type="http://schemas.openxmlformats.org/officeDocument/2006/relationships/font" Target="fonts/ProximaNova-bold.fntdata"/><Relationship Id="rId14" Type="http://schemas.openxmlformats.org/officeDocument/2006/relationships/slide" Target="slides/slide7.xml"/><Relationship Id="rId36" Type="http://schemas.openxmlformats.org/officeDocument/2006/relationships/font" Target="fonts/ProximaNova-regular.fntdata"/><Relationship Id="rId17" Type="http://schemas.openxmlformats.org/officeDocument/2006/relationships/slide" Target="slides/slide10.xml"/><Relationship Id="rId39" Type="http://schemas.openxmlformats.org/officeDocument/2006/relationships/font" Target="fonts/ProximaNova-boldItalic.fntdata"/><Relationship Id="rId16" Type="http://schemas.openxmlformats.org/officeDocument/2006/relationships/slide" Target="slides/slide9.xml"/><Relationship Id="rId38" Type="http://schemas.openxmlformats.org/officeDocument/2006/relationships/font" Target="fonts/ProximaNova-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1b51e4f01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1b51e4f01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b51e4f01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b51e4f01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27e7f86b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27e7f86b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b51e4f0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b51e4f0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b51e4f0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b51e4f0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34"/>
          <p:cNvSpPr txBox="1"/>
          <p:nvPr>
            <p:ph hasCustomPrompt="1" type="title"/>
          </p:nvPr>
        </p:nvSpPr>
        <p:spPr>
          <a:xfrm>
            <a:off x="311700" y="743001"/>
            <a:ext cx="8520600" cy="2006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lnSpc>
                <a:spcPct val="100000"/>
              </a:lnSpc>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34"/>
          <p:cNvSpPr txBox="1"/>
          <p:nvPr>
            <p:ph idx="1" type="body"/>
          </p:nvPr>
        </p:nvSpPr>
        <p:spPr>
          <a:xfrm>
            <a:off x="311700" y="2845182"/>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3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35"/>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2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2" name="Google Shape;62;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63" name="Shape 63"/>
        <p:cNvGrpSpPr/>
        <p:nvPr/>
      </p:nvGrpSpPr>
      <p:grpSpPr>
        <a:xfrm>
          <a:off x="0" y="0"/>
          <a:ext cx="0" cy="0"/>
          <a:chOff x="0" y="0"/>
          <a:chExt cx="0" cy="0"/>
        </a:xfrm>
      </p:grpSpPr>
      <p:cxnSp>
        <p:nvCxnSpPr>
          <p:cNvPr id="64" name="Google Shape;64;p36"/>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5" name="Google Shape;65;p36"/>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6" name="Google Shape;66;p36"/>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67" name="Google Shape;6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8" name="Shape 68"/>
        <p:cNvGrpSpPr/>
        <p:nvPr/>
      </p:nvGrpSpPr>
      <p:grpSpPr>
        <a:xfrm>
          <a:off x="0" y="0"/>
          <a:ext cx="0" cy="0"/>
          <a:chOff x="0" y="0"/>
          <a:chExt cx="0" cy="0"/>
        </a:xfrm>
      </p:grpSpPr>
      <p:cxnSp>
        <p:nvCxnSpPr>
          <p:cNvPr id="69" name="Google Shape;69;p37"/>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70" name="Google Shape;70;p37"/>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71" name="Google Shape;71;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4" name="Google Shape;74;p3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5" name="Google Shape;75;p3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9" name="Google Shape;7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 name="Shape 80"/>
        <p:cNvGrpSpPr/>
        <p:nvPr/>
      </p:nvGrpSpPr>
      <p:grpSpPr>
        <a:xfrm>
          <a:off x="0" y="0"/>
          <a:ext cx="0" cy="0"/>
          <a:chOff x="0" y="0"/>
          <a:chExt cx="0" cy="0"/>
        </a:xfrm>
      </p:grpSpPr>
      <p:sp>
        <p:nvSpPr>
          <p:cNvPr id="81" name="Google Shape;81;p4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2" name="Google Shape;82;p4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3" name="Google Shape;83;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4" name="Shape 84"/>
        <p:cNvGrpSpPr/>
        <p:nvPr/>
      </p:nvGrpSpPr>
      <p:grpSpPr>
        <a:xfrm>
          <a:off x="0" y="0"/>
          <a:ext cx="0" cy="0"/>
          <a:chOff x="0" y="0"/>
          <a:chExt cx="0" cy="0"/>
        </a:xfrm>
      </p:grpSpPr>
      <p:sp>
        <p:nvSpPr>
          <p:cNvPr id="85" name="Google Shape;85;p41"/>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6" name="Google Shape;8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42"/>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9" name="Google Shape;89;p42"/>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90" name="Google Shape;90;p42"/>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91" name="Google Shape;91;p4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92" name="Google Shape;92;p4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93" name="Google Shape;93;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4"/>
          <p:cNvSpPr txBox="1"/>
          <p:nvPr>
            <p:ph type="ctrTitle"/>
          </p:nvPr>
        </p:nvSpPr>
        <p:spPr>
          <a:xfrm>
            <a:off x="485875" y="264475"/>
            <a:ext cx="8183700" cy="147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6" name="Google Shape;16;p24"/>
          <p:cNvSpPr txBox="1"/>
          <p:nvPr>
            <p:ph idx="1" type="subTitle"/>
          </p:nvPr>
        </p:nvSpPr>
        <p:spPr>
          <a:xfrm>
            <a:off x="485875" y="1738075"/>
            <a:ext cx="8183700" cy="861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7" name="Google Shape;17;p24"/>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43"/>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96" name="Google Shape;9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 name="Shape 97"/>
        <p:cNvGrpSpPr/>
        <p:nvPr/>
      </p:nvGrpSpPr>
      <p:grpSpPr>
        <a:xfrm>
          <a:off x="0" y="0"/>
          <a:ext cx="0" cy="0"/>
          <a:chOff x="0" y="0"/>
          <a:chExt cx="0" cy="0"/>
        </a:xfrm>
      </p:grpSpPr>
      <p:sp>
        <p:nvSpPr>
          <p:cNvPr id="98" name="Google Shape;98;p4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44"/>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100" name="Google Shape;100;p44"/>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1" name="Google Shape;101;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2" name="Shape 102"/>
        <p:cNvGrpSpPr/>
        <p:nvPr/>
      </p:nvGrpSpPr>
      <p:grpSpPr>
        <a:xfrm>
          <a:off x="0" y="0"/>
          <a:ext cx="0" cy="0"/>
          <a:chOff x="0" y="0"/>
          <a:chExt cx="0" cy="0"/>
        </a:xfrm>
      </p:grpSpPr>
      <p:sp>
        <p:nvSpPr>
          <p:cNvPr id="103" name="Google Shape;103;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27"/>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txBox="1"/>
          <p:nvPr>
            <p:ph type="title"/>
          </p:nvPr>
        </p:nvSpPr>
        <p:spPr>
          <a:xfrm>
            <a:off x="485875" y="1714500"/>
            <a:ext cx="8183700" cy="78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1" name="Google Shape;21;p27"/>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28"/>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29"/>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30"/>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31"/>
          <p:cNvSpPr txBox="1"/>
          <p:nvPr>
            <p:ph type="title"/>
          </p:nvPr>
        </p:nvSpPr>
        <p:spPr>
          <a:xfrm>
            <a:off x="490250" y="526350"/>
            <a:ext cx="56040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3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2"/>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3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32"/>
          <p:cNvSpPr txBox="1"/>
          <p:nvPr>
            <p:ph type="title"/>
          </p:nvPr>
        </p:nvSpPr>
        <p:spPr>
          <a:xfrm>
            <a:off x="265500" y="1181700"/>
            <a:ext cx="4045200" cy="1533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32"/>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3" name="Google Shape;43;p3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100"/>
              <a:buNone/>
              <a:defRPr sz="2100"/>
            </a:lvl1pPr>
          </a:lstStyle>
          <a:p/>
        </p:txBody>
      </p:sp>
      <p:sp>
        <p:nvSpPr>
          <p:cNvPr id="46" name="Google Shape;46;p3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3000"/>
              <a:buFont typeface="Raleway"/>
              <a:buNone/>
              <a:defRPr b="1" i="0" sz="3000" u="none" cap="none" strike="noStrike">
                <a:solidFill>
                  <a:schemeClr val="dk2"/>
                </a:solidFill>
                <a:latin typeface="Raleway"/>
                <a:ea typeface="Raleway"/>
                <a:cs typeface="Raleway"/>
                <a:sym typeface="Raleway"/>
              </a:defRPr>
            </a:lvl9pPr>
          </a:lstStyle>
          <a:p/>
        </p:txBody>
      </p:sp>
      <p:sp>
        <p:nvSpPr>
          <p:cNvPr id="7" name="Google Shape;7;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Source Sans Pro"/>
              <a:buChar char="●"/>
              <a:defRPr b="0" i="0" sz="1800" u="none" cap="none" strike="noStrike">
                <a:solidFill>
                  <a:schemeClr val="lt2"/>
                </a:solidFill>
                <a:latin typeface="Source Sans Pro"/>
                <a:ea typeface="Source Sans Pro"/>
                <a:cs typeface="Source Sans Pro"/>
                <a:sym typeface="Source Sans Pro"/>
              </a:defRPr>
            </a:lvl1pPr>
            <a:lvl2pPr indent="-317500" lvl="1" marL="914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2pPr>
            <a:lvl3pPr indent="-317500" lvl="2" marL="1371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3pPr>
            <a:lvl4pPr indent="-317500" lvl="3" marL="1828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4pPr>
            <a:lvl5pPr indent="-317500" lvl="4" marL="22860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5pPr>
            <a:lvl6pPr indent="-317500" lvl="5" marL="27432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6pPr>
            <a:lvl7pPr indent="-317500" lvl="6" marL="32004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7pPr>
            <a:lvl8pPr indent="-317500" lvl="7" marL="36576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8pPr>
            <a:lvl9pPr indent="-317500" lvl="8" marL="4114800" marR="0" rtl="0" algn="l">
              <a:lnSpc>
                <a:spcPct val="115000"/>
              </a:lnSpc>
              <a:spcBef>
                <a:spcPts val="0"/>
              </a:spcBef>
              <a:spcAft>
                <a:spcPts val="0"/>
              </a:spcAft>
              <a:buClr>
                <a:schemeClr val="lt2"/>
              </a:buClr>
              <a:buSzPts val="1400"/>
              <a:buFont typeface="Source Sans Pro"/>
              <a:buChar char="■"/>
              <a:defRPr b="0" i="0" sz="1400" u="none" cap="none" strike="noStrike">
                <a:solidFill>
                  <a:schemeClr val="lt2"/>
                </a:solidFill>
                <a:latin typeface="Source Sans Pro"/>
                <a:ea typeface="Source Sans Pro"/>
                <a:cs typeface="Source Sans Pro"/>
                <a:sym typeface="Source Sans Pro"/>
              </a:defRPr>
            </a:lvl9pPr>
          </a:lstStyle>
          <a:p/>
        </p:txBody>
      </p:sp>
      <p:sp>
        <p:nvSpPr>
          <p:cNvPr id="8" name="Google Shape;8;p2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4" name="Shape 54"/>
        <p:cNvGrpSpPr/>
        <p:nvPr/>
      </p:nvGrpSpPr>
      <p:grpSpPr>
        <a:xfrm>
          <a:off x="0" y="0"/>
          <a:ext cx="0" cy="0"/>
          <a:chOff x="0" y="0"/>
          <a:chExt cx="0" cy="0"/>
        </a:xfrm>
      </p:grpSpPr>
      <p:sp>
        <p:nvSpPr>
          <p:cNvPr id="55" name="Google Shape;5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56" name="Google Shape;56;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57" name="Google Shape;5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ieeexplore.ieee.org/author/370868764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09" name="Google Shape;109;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10" name="Google Shape;110;p1"/>
          <p:cNvSpPr txBox="1"/>
          <p:nvPr/>
        </p:nvSpPr>
        <p:spPr>
          <a:xfrm>
            <a:off x="311700" y="60950"/>
            <a:ext cx="8520600" cy="16332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800000"/>
                </a:solidFill>
                <a:latin typeface="Arial"/>
                <a:ea typeface="Arial"/>
                <a:cs typeface="Arial"/>
                <a:sym typeface="Arial"/>
              </a:rPr>
              <a:t>SRM INSTITUTE OF SCIENCE AND TECHNOLOGY</a:t>
            </a:r>
            <a:endParaRPr b="1" i="0" sz="2300" u="none" cap="none" strike="noStrike">
              <a:solidFill>
                <a:srgbClr val="000000"/>
              </a:solidFill>
              <a:latin typeface="Raleway"/>
              <a:ea typeface="Raleway"/>
              <a:cs typeface="Raleway"/>
              <a:sym typeface="Raleway"/>
            </a:endParaRPr>
          </a:p>
        </p:txBody>
      </p:sp>
      <p:sp>
        <p:nvSpPr>
          <p:cNvPr id="111" name="Google Shape;111;p1"/>
          <p:cNvSpPr txBox="1"/>
          <p:nvPr/>
        </p:nvSpPr>
        <p:spPr>
          <a:xfrm>
            <a:off x="311700" y="2498625"/>
            <a:ext cx="8520600" cy="1005300"/>
          </a:xfrm>
          <a:prstGeom prst="rect">
            <a:avLst/>
          </a:prstGeom>
          <a:noFill/>
          <a:ln>
            <a:noFill/>
          </a:ln>
        </p:spPr>
        <p:txBody>
          <a:bodyPr anchorCtr="0" anchor="t" bIns="91425" lIns="91425" spcFirstLastPara="1" rIns="91425" wrap="square" tIns="91425">
            <a:normAutofit lnSpcReduction="10000"/>
          </a:bodyPr>
          <a:lstStyle/>
          <a:p>
            <a:pPr indent="0" lvl="0" marL="0" marR="0" rtl="0" algn="ctr">
              <a:lnSpc>
                <a:spcPct val="115000"/>
              </a:lnSpc>
              <a:spcBef>
                <a:spcPts val="0"/>
              </a:spcBef>
              <a:spcAft>
                <a:spcPts val="0"/>
              </a:spcAft>
              <a:buClr>
                <a:srgbClr val="000000"/>
              </a:buClr>
              <a:buSzPts val="3200"/>
              <a:buFont typeface="Arial"/>
              <a:buNone/>
            </a:pPr>
            <a:r>
              <a:rPr b="1" i="0" lang="en" sz="3200" u="none" cap="none" strike="noStrike">
                <a:solidFill>
                  <a:srgbClr val="FFC000"/>
                </a:solidFill>
                <a:latin typeface="Arial"/>
                <a:ea typeface="Arial"/>
                <a:cs typeface="Arial"/>
                <a:sym typeface="Arial"/>
              </a:rPr>
              <a:t>18CSP107L – Mini Project</a:t>
            </a:r>
            <a:endParaRPr b="1" i="0" sz="3200" u="none" cap="none" strike="noStrike">
              <a:solidFill>
                <a:srgbClr val="FFC000"/>
              </a:solidFill>
              <a:latin typeface="Arial"/>
              <a:ea typeface="Arial"/>
              <a:cs typeface="Arial"/>
              <a:sym typeface="Arial"/>
            </a:endParaRPr>
          </a:p>
          <a:p>
            <a:pPr indent="0" lvl="0" marL="0" marR="0" rtl="0" algn="l">
              <a:lnSpc>
                <a:spcPct val="115000"/>
              </a:lnSpc>
              <a:spcBef>
                <a:spcPts val="0"/>
              </a:spcBef>
              <a:spcAft>
                <a:spcPts val="1200"/>
              </a:spcAft>
              <a:buClr>
                <a:srgbClr val="000000"/>
              </a:buClr>
              <a:buSzPts val="1800"/>
              <a:buFont typeface="Arial"/>
              <a:buNone/>
            </a:pPr>
            <a:r>
              <a:t/>
            </a:r>
            <a:endParaRPr b="0" i="0" sz="1800" u="none" cap="none" strike="noStrike">
              <a:solidFill>
                <a:srgbClr val="7F7F7F"/>
              </a:solidFill>
              <a:highlight>
                <a:srgbClr val="FFFFFF"/>
              </a:highlight>
              <a:latin typeface="Source Sans Pro"/>
              <a:ea typeface="Source Sans Pro"/>
              <a:cs typeface="Source Sans Pro"/>
              <a:sym typeface="Source Sans Pro"/>
            </a:endParaRPr>
          </a:p>
        </p:txBody>
      </p:sp>
      <p:sp>
        <p:nvSpPr>
          <p:cNvPr id="112" name="Google Shape;112;p1"/>
          <p:cNvSpPr txBox="1"/>
          <p:nvPr/>
        </p:nvSpPr>
        <p:spPr>
          <a:xfrm>
            <a:off x="367050" y="609425"/>
            <a:ext cx="8409900" cy="718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1800" u="none" cap="none" strike="noStrike">
                <a:solidFill>
                  <a:srgbClr val="002060"/>
                </a:solidFill>
                <a:latin typeface="Arial"/>
                <a:ea typeface="Arial"/>
                <a:cs typeface="Arial"/>
                <a:sym typeface="Arial"/>
              </a:rPr>
              <a:t>SCHOOL OF COMPUTING</a:t>
            </a:r>
            <a:endParaRPr b="1" i="0" sz="18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pic>
        <p:nvPicPr>
          <p:cNvPr id="113" name="Google Shape;113;p1"/>
          <p:cNvPicPr preferRelativeResize="0"/>
          <p:nvPr/>
        </p:nvPicPr>
        <p:blipFill rotWithShape="1">
          <a:blip r:embed="rId3">
            <a:alphaModFix/>
          </a:blip>
          <a:srcRect b="0" l="0" r="0" t="0"/>
          <a:stretch/>
        </p:blipFill>
        <p:spPr>
          <a:xfrm>
            <a:off x="3405175" y="1328213"/>
            <a:ext cx="2333625" cy="866775"/>
          </a:xfrm>
          <a:prstGeom prst="rect">
            <a:avLst/>
          </a:prstGeom>
          <a:noFill/>
          <a:ln>
            <a:noFill/>
          </a:ln>
        </p:spPr>
      </p:pic>
      <p:sp>
        <p:nvSpPr>
          <p:cNvPr id="114" name="Google Shape;114;p1"/>
          <p:cNvSpPr txBox="1"/>
          <p:nvPr/>
        </p:nvSpPr>
        <p:spPr>
          <a:xfrm>
            <a:off x="353475" y="3949050"/>
            <a:ext cx="8337000" cy="895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100"/>
              <a:buFont typeface="Arial"/>
              <a:buNone/>
            </a:pPr>
            <a:r>
              <a:rPr b="1" i="0" lang="en" sz="2800" u="none" cap="none" strike="noStrike">
                <a:solidFill>
                  <a:srgbClr val="00B050"/>
                </a:solidFill>
                <a:latin typeface="Arial"/>
                <a:ea typeface="Arial"/>
                <a:cs typeface="Arial"/>
                <a:sym typeface="Arial"/>
              </a:rPr>
              <a:t>Welcomes You All</a:t>
            </a:r>
            <a:endParaRPr b="1" i="0" sz="2800" u="none" cap="none" strike="noStrike">
              <a:solidFill>
                <a:srgbClr val="00B05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ource Sans Pro"/>
              <a:ea typeface="Source Sans Pro"/>
              <a:cs typeface="Source Sans Pro"/>
              <a:sym typeface="Source Sans Pro"/>
            </a:endParaRPr>
          </a:p>
        </p:txBody>
      </p:sp>
      <p:sp>
        <p:nvSpPr>
          <p:cNvPr id="115" name="Google Shape;115;p1"/>
          <p:cNvSpPr txBox="1"/>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7F7F7F"/>
                </a:solidFill>
                <a:latin typeface="Source Sans Pro"/>
                <a:ea typeface="Source Sans Pro"/>
                <a:cs typeface="Source Sans Pro"/>
                <a:sym typeface="Source Sans Pro"/>
              </a:rPr>
              <a:t>‹#›</a:t>
            </a:fld>
            <a:endParaRPr b="0" i="0" sz="1000" u="none" cap="none" strike="noStrike">
              <a:solidFill>
                <a:srgbClr val="7F7F7F"/>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UML diagram (Activity Diagram)</a:t>
            </a:r>
            <a:endParaRPr/>
          </a:p>
        </p:txBody>
      </p:sp>
      <p:pic>
        <p:nvPicPr>
          <p:cNvPr id="176" name="Google Shape;176;p11"/>
          <p:cNvPicPr preferRelativeResize="0"/>
          <p:nvPr/>
        </p:nvPicPr>
        <p:blipFill rotWithShape="1">
          <a:blip r:embed="rId3">
            <a:alphaModFix/>
          </a:blip>
          <a:srcRect b="0" l="0" r="0" t="0"/>
          <a:stretch/>
        </p:blipFill>
        <p:spPr>
          <a:xfrm>
            <a:off x="2652050" y="966725"/>
            <a:ext cx="3839899" cy="3705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Algorithm used</a:t>
            </a:r>
            <a:endParaRPr/>
          </a:p>
        </p:txBody>
      </p:sp>
      <p:sp>
        <p:nvSpPr>
          <p:cNvPr id="182" name="Google Shape;182;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dk2"/>
              </a:buClr>
              <a:buSzPts val="1800"/>
              <a:buChar char="●"/>
            </a:pPr>
            <a:r>
              <a:rPr lang="en">
                <a:solidFill>
                  <a:schemeClr val="dk2"/>
                </a:solidFill>
              </a:rPr>
              <a:t>Artificial neural network algorithm has been used in this work </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a:solidFill>
                  <a:schemeClr val="dk2"/>
                </a:solidFill>
              </a:rPr>
              <a:t>Our work can contain many types of network attacks which may lead to a multi-class label</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a:solidFill>
                  <a:schemeClr val="dk2"/>
                </a:solidFill>
              </a:rPr>
              <a:t>ANN’s are good in multi-class classification </a:t>
            </a:r>
            <a:endParaRPr>
              <a:solidFill>
                <a:schemeClr val="dk2"/>
              </a:solidFill>
            </a:endParaRPr>
          </a:p>
          <a:p>
            <a:pPr indent="-342900" lvl="0" marL="457200" rtl="0" algn="l">
              <a:lnSpc>
                <a:spcPct val="115000"/>
              </a:lnSpc>
              <a:spcBef>
                <a:spcPts val="0"/>
              </a:spcBef>
              <a:spcAft>
                <a:spcPts val="0"/>
              </a:spcAft>
              <a:buClr>
                <a:schemeClr val="dk2"/>
              </a:buClr>
              <a:buSzPts val="1800"/>
              <a:buChar char="●"/>
            </a:pPr>
            <a:r>
              <a:rPr lang="en">
                <a:solidFill>
                  <a:schemeClr val="dk2"/>
                </a:solidFill>
              </a:rPr>
              <a:t>ANN’s have three stages while processing</a:t>
            </a:r>
            <a:endParaRPr>
              <a:solidFill>
                <a:schemeClr val="dk2"/>
              </a:solidFill>
            </a:endParaRPr>
          </a:p>
        </p:txBody>
      </p:sp>
      <p:pic>
        <p:nvPicPr>
          <p:cNvPr id="183" name="Google Shape;183;p12"/>
          <p:cNvPicPr preferRelativeResize="0"/>
          <p:nvPr/>
        </p:nvPicPr>
        <p:blipFill rotWithShape="1">
          <a:blip r:embed="rId3">
            <a:alphaModFix/>
          </a:blip>
          <a:srcRect b="0" l="0" r="0" t="0"/>
          <a:stretch/>
        </p:blipFill>
        <p:spPr>
          <a:xfrm>
            <a:off x="5408375" y="2084225"/>
            <a:ext cx="3423925" cy="29523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Working settings</a:t>
            </a:r>
            <a:endParaRPr/>
          </a:p>
        </p:txBody>
      </p:sp>
      <p:sp>
        <p:nvSpPr>
          <p:cNvPr id="189" name="Google Shape;189;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Formula :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pic>
        <p:nvPicPr>
          <p:cNvPr id="190" name="Google Shape;190;p17"/>
          <p:cNvPicPr preferRelativeResize="0"/>
          <p:nvPr/>
        </p:nvPicPr>
        <p:blipFill rotWithShape="1">
          <a:blip r:embed="rId3">
            <a:alphaModFix/>
          </a:blip>
          <a:srcRect b="0" l="0" r="0" t="0"/>
          <a:stretch/>
        </p:blipFill>
        <p:spPr>
          <a:xfrm>
            <a:off x="867575" y="2367250"/>
            <a:ext cx="6159825" cy="1574050"/>
          </a:xfrm>
          <a:prstGeom prst="rect">
            <a:avLst/>
          </a:prstGeom>
          <a:noFill/>
          <a:ln>
            <a:noFill/>
          </a:ln>
        </p:spPr>
      </p:pic>
      <p:pic>
        <p:nvPicPr>
          <p:cNvPr id="191" name="Google Shape;191;p17"/>
          <p:cNvPicPr preferRelativeResize="0"/>
          <p:nvPr/>
        </p:nvPicPr>
        <p:blipFill rotWithShape="1">
          <a:blip r:embed="rId4">
            <a:alphaModFix/>
          </a:blip>
          <a:srcRect b="0" l="0" r="0" t="0"/>
          <a:stretch/>
        </p:blipFill>
        <p:spPr>
          <a:xfrm>
            <a:off x="1388125" y="1275750"/>
            <a:ext cx="2020225" cy="508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1b51e4f01d_0_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7" name="Google Shape;197;g11b51e4f01d_0_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8" name="Google Shape;198;g11b51e4f01d_0_3"/>
          <p:cNvPicPr preferRelativeResize="0"/>
          <p:nvPr/>
        </p:nvPicPr>
        <p:blipFill>
          <a:blip r:embed="rId3">
            <a:alphaModFix/>
          </a:blip>
          <a:stretch>
            <a:fillRect/>
          </a:stretch>
        </p:blipFill>
        <p:spPr>
          <a:xfrm>
            <a:off x="1157300" y="445025"/>
            <a:ext cx="6829425" cy="4320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Dataset: In our dataset we have 48 features initially which we can use to predict the binary classification . We remove the unhelpful data from dataset using the next steps</a:t>
            </a:r>
            <a:endParaRPr sz="1943">
              <a:solidFill>
                <a:schemeClr val="dk2"/>
              </a:solidFill>
              <a:latin typeface="Times New Roman"/>
              <a:ea typeface="Times New Roman"/>
              <a:cs typeface="Times New Roman"/>
              <a:sym typeface="Times New Roman"/>
            </a:endParaRPr>
          </a:p>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Pre Processing: We remove null values from the dataset and replace them with zero. We also remove any string data which may not be of help</a:t>
            </a:r>
            <a:endParaRPr sz="1943">
              <a:solidFill>
                <a:schemeClr val="dk2"/>
              </a:solidFill>
              <a:latin typeface="Times New Roman"/>
              <a:ea typeface="Times New Roman"/>
              <a:cs typeface="Times New Roman"/>
              <a:sym typeface="Times New Roman"/>
            </a:endParaRPr>
          </a:p>
          <a:p>
            <a:pPr indent="-314990" lvl="1" marL="9144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We use the two steps below</a:t>
            </a:r>
            <a:endParaRPr sz="1943">
              <a:solidFill>
                <a:schemeClr val="dk2"/>
              </a:solidFill>
              <a:latin typeface="Times New Roman"/>
              <a:ea typeface="Times New Roman"/>
              <a:cs typeface="Times New Roman"/>
              <a:sym typeface="Times New Roman"/>
            </a:endParaRPr>
          </a:p>
          <a:p>
            <a:pPr indent="-314990" lvl="2" marL="13716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Standard Scaling: To bring the values of our dataset in a specified range</a:t>
            </a:r>
            <a:endParaRPr sz="1943">
              <a:solidFill>
                <a:schemeClr val="dk2"/>
              </a:solidFill>
              <a:latin typeface="Times New Roman"/>
              <a:ea typeface="Times New Roman"/>
              <a:cs typeface="Times New Roman"/>
              <a:sym typeface="Times New Roman"/>
            </a:endParaRPr>
          </a:p>
          <a:p>
            <a:pPr indent="-314990" lvl="2" marL="13716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Label Encoding: To provide labels to string data</a:t>
            </a:r>
            <a:endParaRPr sz="1943">
              <a:solidFill>
                <a:schemeClr val="dk2"/>
              </a:solidFill>
              <a:latin typeface="Times New Roman"/>
              <a:ea typeface="Times New Roman"/>
              <a:cs typeface="Times New Roman"/>
              <a:sym typeface="Times New Roman"/>
            </a:endParaRPr>
          </a:p>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Feature Selection: We select features using a method called recursive feature elimination which requires a machine learning algorithm to eliminate features which do not contribute to the prediction </a:t>
            </a:r>
            <a:endParaRPr sz="1943">
              <a:solidFill>
                <a:schemeClr val="dk2"/>
              </a:solidFill>
              <a:latin typeface="Times New Roman"/>
              <a:ea typeface="Times New Roman"/>
              <a:cs typeface="Times New Roman"/>
              <a:sym typeface="Times New Roman"/>
            </a:endParaRPr>
          </a:p>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Splitting the data into train and test: We split the data into 70% train and 30% test</a:t>
            </a:r>
            <a:endParaRPr sz="1943">
              <a:solidFill>
                <a:schemeClr val="dk2"/>
              </a:solidFill>
              <a:latin typeface="Times New Roman"/>
              <a:ea typeface="Times New Roman"/>
              <a:cs typeface="Times New Roman"/>
              <a:sym typeface="Times New Roman"/>
            </a:endParaRPr>
          </a:p>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Model execution </a:t>
            </a:r>
            <a:endParaRPr sz="1943">
              <a:solidFill>
                <a:schemeClr val="dk2"/>
              </a:solidFill>
              <a:latin typeface="Times New Roman"/>
              <a:ea typeface="Times New Roman"/>
              <a:cs typeface="Times New Roman"/>
              <a:sym typeface="Times New Roman"/>
            </a:endParaRPr>
          </a:p>
          <a:p>
            <a:pPr indent="-314990" lvl="0" marL="457200" rtl="0" algn="l">
              <a:lnSpc>
                <a:spcPct val="115000"/>
              </a:lnSpc>
              <a:spcBef>
                <a:spcPts val="0"/>
              </a:spcBef>
              <a:spcAft>
                <a:spcPts val="0"/>
              </a:spcAft>
              <a:buClr>
                <a:schemeClr val="dk2"/>
              </a:buClr>
              <a:buSzPct val="100000"/>
              <a:buFont typeface="Times New Roman"/>
              <a:buChar char="●"/>
            </a:pPr>
            <a:r>
              <a:rPr lang="en" sz="1943">
                <a:solidFill>
                  <a:schemeClr val="dk2"/>
                </a:solidFill>
                <a:latin typeface="Times New Roman"/>
                <a:ea typeface="Times New Roman"/>
                <a:cs typeface="Times New Roman"/>
                <a:sym typeface="Times New Roman"/>
              </a:rPr>
              <a:t>Computation of performance metric</a:t>
            </a:r>
            <a:endParaRPr sz="1943">
              <a:solidFill>
                <a:schemeClr val="dk2"/>
              </a:solidFill>
              <a:latin typeface="Times New Roman"/>
              <a:ea typeface="Times New Roman"/>
              <a:cs typeface="Times New Roman"/>
              <a:sym typeface="Times New Roman"/>
            </a:endParaRPr>
          </a:p>
          <a:p>
            <a:pPr indent="0" lvl="0" marL="1371600" rtl="0" algn="l">
              <a:lnSpc>
                <a:spcPct val="115000"/>
              </a:lnSpc>
              <a:spcBef>
                <a:spcPts val="1200"/>
              </a:spcBef>
              <a:spcAft>
                <a:spcPts val="0"/>
              </a:spcAft>
              <a:buSzPct val="142857"/>
              <a:buNone/>
            </a:pPr>
            <a:r>
              <a:t/>
            </a:r>
            <a:endParaRPr/>
          </a:p>
          <a:p>
            <a:pPr indent="0" lvl="0" marL="1371600" rtl="0" algn="l">
              <a:lnSpc>
                <a:spcPct val="115000"/>
              </a:lnSpc>
              <a:spcBef>
                <a:spcPts val="1200"/>
              </a:spcBef>
              <a:spcAft>
                <a:spcPts val="1200"/>
              </a:spcAft>
              <a:buSzPct val="142857"/>
              <a:buNone/>
            </a:pPr>
            <a:r>
              <a:t/>
            </a:r>
            <a:endParaRPr/>
          </a:p>
        </p:txBody>
      </p:sp>
      <p:sp>
        <p:nvSpPr>
          <p:cNvPr id="204" name="Google Shape;204;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Module Description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4"/>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Model settings</a:t>
            </a:r>
            <a:endParaRPr/>
          </a:p>
        </p:txBody>
      </p:sp>
      <p:sp>
        <p:nvSpPr>
          <p:cNvPr id="210" name="Google Shape;210;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211" name="Google Shape;211;p14"/>
          <p:cNvGraphicFramePr/>
          <p:nvPr/>
        </p:nvGraphicFramePr>
        <p:xfrm>
          <a:off x="952500" y="1809750"/>
          <a:ext cx="3000000" cy="3000000"/>
        </p:xfrm>
        <a:graphic>
          <a:graphicData uri="http://schemas.openxmlformats.org/drawingml/2006/table">
            <a:tbl>
              <a:tblPr>
                <a:noFill/>
                <a:tableStyleId>{DF8695B7-5880-463A-9276-DF39E54FC448}</a:tableStyleId>
              </a:tblPr>
              <a:tblGrid>
                <a:gridCol w="3619500"/>
                <a:gridCol w="361950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Setting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Option</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Optimizer</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Adam</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Total Neurons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17</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HIdden layers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a:t>2</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Output neuron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Epochs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10</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Activation function</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ReLu, Sigmoid</a:t>
                      </a:r>
                      <a:endParaRPr sz="1400" u="none" cap="none" strike="noStrike"/>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Results and Discussion</a:t>
            </a:r>
            <a:endParaRPr/>
          </a:p>
        </p:txBody>
      </p:sp>
      <p:sp>
        <p:nvSpPr>
          <p:cNvPr id="217" name="Google Shape;217;p15"/>
          <p:cNvSpPr txBox="1"/>
          <p:nvPr>
            <p:ph idx="1" type="body"/>
          </p:nvPr>
        </p:nvSpPr>
        <p:spPr>
          <a:xfrm>
            <a:off x="162975" y="1068425"/>
            <a:ext cx="8520600" cy="3416400"/>
          </a:xfrm>
          <a:prstGeom prst="rect">
            <a:avLst/>
          </a:prstGeom>
          <a:noFill/>
          <a:ln>
            <a:noFill/>
          </a:ln>
        </p:spPr>
        <p:txBody>
          <a:bodyPr anchorCtr="0" anchor="t" bIns="91425" lIns="91425" spcFirstLastPara="1" rIns="91425" wrap="square" tIns="91425">
            <a:normAutofit/>
          </a:bodyPr>
          <a:lstStyle/>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In this classification we have a supervised learning algorithm which has provided us with the cores below. Often in classification problems supervised algorithms work better than unsupervised ones</a:t>
            </a:r>
            <a:endParaRPr sz="1500">
              <a:solidFill>
                <a:schemeClr val="dk2"/>
              </a:solidFill>
              <a:latin typeface="Times New Roman"/>
              <a:ea typeface="Times New Roman"/>
              <a:cs typeface="Times New Roman"/>
              <a:sym typeface="Times New Roman"/>
            </a:endParaRPr>
          </a:p>
          <a:p>
            <a:pPr indent="-323850" lvl="0" marL="457200" rtl="0" algn="l">
              <a:lnSpc>
                <a:spcPct val="115000"/>
              </a:lnSpc>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We have used performance metrics such as precision, recall and f-measure to see the performance score. All of these metric have a score between 0 and 1 being the highest.</a:t>
            </a:r>
            <a:endParaRPr sz="1500">
              <a:solidFill>
                <a:schemeClr val="dk2"/>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t/>
            </a:r>
            <a:endParaRPr sz="1500">
              <a:solidFill>
                <a:schemeClr val="dk2"/>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rPr lang="en">
                <a:solidFill>
                  <a:schemeClr val="dk2"/>
                </a:solidFill>
              </a:rPr>
              <a:t> </a:t>
            </a:r>
            <a:endParaRPr>
              <a:solidFill>
                <a:schemeClr val="dk2"/>
              </a:solidFill>
            </a:endParaRPr>
          </a:p>
        </p:txBody>
      </p:sp>
      <p:pic>
        <p:nvPicPr>
          <p:cNvPr id="218" name="Google Shape;218;p15"/>
          <p:cNvPicPr preferRelativeResize="0"/>
          <p:nvPr/>
        </p:nvPicPr>
        <p:blipFill rotWithShape="1">
          <a:blip r:embed="rId3">
            <a:alphaModFix/>
          </a:blip>
          <a:srcRect b="0" l="0" r="0" t="0"/>
          <a:stretch/>
        </p:blipFill>
        <p:spPr>
          <a:xfrm>
            <a:off x="660550" y="2716175"/>
            <a:ext cx="1606480" cy="353875"/>
          </a:xfrm>
          <a:prstGeom prst="rect">
            <a:avLst/>
          </a:prstGeom>
          <a:noFill/>
          <a:ln>
            <a:noFill/>
          </a:ln>
        </p:spPr>
      </p:pic>
      <p:pic>
        <p:nvPicPr>
          <p:cNvPr id="219" name="Google Shape;219;p15"/>
          <p:cNvPicPr preferRelativeResize="0"/>
          <p:nvPr/>
        </p:nvPicPr>
        <p:blipFill rotWithShape="1">
          <a:blip r:embed="rId4">
            <a:alphaModFix/>
          </a:blip>
          <a:srcRect b="0" l="0" r="0" t="0"/>
          <a:stretch/>
        </p:blipFill>
        <p:spPr>
          <a:xfrm>
            <a:off x="3162300" y="2716175"/>
            <a:ext cx="1409699" cy="353875"/>
          </a:xfrm>
          <a:prstGeom prst="rect">
            <a:avLst/>
          </a:prstGeom>
          <a:noFill/>
          <a:ln>
            <a:noFill/>
          </a:ln>
        </p:spPr>
      </p:pic>
      <p:pic>
        <p:nvPicPr>
          <p:cNvPr id="220" name="Google Shape;220;p15"/>
          <p:cNvPicPr preferRelativeResize="0"/>
          <p:nvPr/>
        </p:nvPicPr>
        <p:blipFill rotWithShape="1">
          <a:blip r:embed="rId5">
            <a:alphaModFix/>
          </a:blip>
          <a:srcRect b="0" l="0" r="0" t="0"/>
          <a:stretch/>
        </p:blipFill>
        <p:spPr>
          <a:xfrm>
            <a:off x="5704900" y="2827725"/>
            <a:ext cx="1986267" cy="353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6"/>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26" name="Google Shape;22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SzPts val="1800"/>
              <a:buNone/>
            </a:pPr>
            <a:r>
              <a:rPr lang="en">
                <a:solidFill>
                  <a:srgbClr val="222222"/>
                </a:solidFill>
                <a:latin typeface="Times New Roman"/>
                <a:ea typeface="Times New Roman"/>
                <a:cs typeface="Times New Roman"/>
                <a:sym typeface="Times New Roman"/>
              </a:rPr>
              <a:t>TABLE represents the confusion matrix for different thresholds</a:t>
            </a:r>
            <a:endParaRPr>
              <a:solidFill>
                <a:srgbClr val="222222"/>
              </a:solidFill>
              <a:latin typeface="Times New Roman"/>
              <a:ea typeface="Times New Roman"/>
              <a:cs typeface="Times New Roman"/>
              <a:sym typeface="Times New Roman"/>
            </a:endParaRPr>
          </a:p>
        </p:txBody>
      </p:sp>
      <p:graphicFrame>
        <p:nvGraphicFramePr>
          <p:cNvPr id="227" name="Google Shape;227;p16"/>
          <p:cNvGraphicFramePr/>
          <p:nvPr/>
        </p:nvGraphicFramePr>
        <p:xfrm>
          <a:off x="952500" y="1809750"/>
          <a:ext cx="3000000" cy="3000000"/>
        </p:xfrm>
        <a:graphic>
          <a:graphicData uri="http://schemas.openxmlformats.org/drawingml/2006/table">
            <a:tbl>
              <a:tblPr>
                <a:noFill/>
                <a:tableStyleId>{8C0B9860-7F33-41E8-82F5-0C44EF07D916}</a:tableStyleId>
              </a:tblPr>
              <a:tblGrid>
                <a:gridCol w="1447800"/>
                <a:gridCol w="1447800"/>
                <a:gridCol w="1447800"/>
                <a:gridCol w="1447800"/>
                <a:gridCol w="1447800"/>
              </a:tblGrid>
              <a:tr h="381000">
                <a:tc>
                  <a:txBody>
                    <a:bodyPr/>
                    <a:lstStyle/>
                    <a:p>
                      <a:pPr indent="0" lvl="0" marL="0" rtl="0" algn="l">
                        <a:spcBef>
                          <a:spcPts val="0"/>
                        </a:spcBef>
                        <a:spcAft>
                          <a:spcPts val="0"/>
                        </a:spcAft>
                        <a:buClr>
                          <a:schemeClr val="dk2"/>
                        </a:buClr>
                        <a:buSzPts val="1100"/>
                        <a:buFont typeface="Arial"/>
                        <a:buNone/>
                      </a:pPr>
                      <a:r>
                        <a:rPr lang="en">
                          <a:solidFill>
                            <a:schemeClr val="dk2"/>
                          </a:solidFill>
                        </a:rPr>
                        <a:t>Threshold</a:t>
                      </a:r>
                      <a:endParaRPr/>
                    </a:p>
                  </a:txBody>
                  <a:tcPr marT="91425" marB="91425" marR="91425" marL="91425"/>
                </a:tc>
                <a:tc>
                  <a:txBody>
                    <a:bodyPr/>
                    <a:lstStyle/>
                    <a:p>
                      <a:pPr indent="0" lvl="0" marL="0" rtl="0" algn="l">
                        <a:spcBef>
                          <a:spcPts val="0"/>
                        </a:spcBef>
                        <a:spcAft>
                          <a:spcPts val="0"/>
                        </a:spcAft>
                        <a:buNone/>
                      </a:pPr>
                      <a:r>
                        <a:rPr lang="en"/>
                        <a:t>True Negative</a:t>
                      </a:r>
                      <a:endParaRPr/>
                    </a:p>
                  </a:txBody>
                  <a:tcPr marT="91425" marB="91425" marR="91425" marL="91425"/>
                </a:tc>
                <a:tc>
                  <a:txBody>
                    <a:bodyPr/>
                    <a:lstStyle/>
                    <a:p>
                      <a:pPr indent="0" lvl="0" marL="0" rtl="0" algn="l">
                        <a:spcBef>
                          <a:spcPts val="0"/>
                        </a:spcBef>
                        <a:spcAft>
                          <a:spcPts val="0"/>
                        </a:spcAft>
                        <a:buNone/>
                      </a:pPr>
                      <a:r>
                        <a:rPr lang="en"/>
                        <a:t>False Positive</a:t>
                      </a:r>
                      <a:endParaRPr/>
                    </a:p>
                  </a:txBody>
                  <a:tcPr marT="91425" marB="91425" marR="91425" marL="91425"/>
                </a:tc>
                <a:tc>
                  <a:txBody>
                    <a:bodyPr/>
                    <a:lstStyle/>
                    <a:p>
                      <a:pPr indent="0" lvl="0" marL="0" rtl="0" algn="l">
                        <a:spcBef>
                          <a:spcPts val="0"/>
                        </a:spcBef>
                        <a:spcAft>
                          <a:spcPts val="0"/>
                        </a:spcAft>
                        <a:buNone/>
                      </a:pPr>
                      <a:r>
                        <a:rPr lang="en"/>
                        <a:t>False Negative</a:t>
                      </a:r>
                      <a:endParaRPr/>
                    </a:p>
                  </a:txBody>
                  <a:tcPr marT="91425" marB="91425" marR="91425" marL="91425"/>
                </a:tc>
                <a:tc>
                  <a:txBody>
                    <a:bodyPr/>
                    <a:lstStyle/>
                    <a:p>
                      <a:pPr indent="0" lvl="0" marL="0" rtl="0" algn="l">
                        <a:spcBef>
                          <a:spcPts val="0"/>
                        </a:spcBef>
                        <a:spcAft>
                          <a:spcPts val="0"/>
                        </a:spcAft>
                        <a:buNone/>
                      </a:pPr>
                      <a:r>
                        <a:rPr lang="en"/>
                        <a:t>True Positive</a:t>
                      </a:r>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0.6</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6184</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t>1431</a:t>
                      </a:r>
                      <a:endParaRPr/>
                    </a:p>
                  </a:txBody>
                  <a:tcPr marT="91425" marB="91425" marR="91425" marL="91425"/>
                </a:tc>
                <a:tc>
                  <a:txBody>
                    <a:bodyPr/>
                    <a:lstStyle/>
                    <a:p>
                      <a:pPr indent="0" lvl="0" marL="0" rtl="0" algn="l">
                        <a:spcBef>
                          <a:spcPts val="0"/>
                        </a:spcBef>
                        <a:spcAft>
                          <a:spcPts val="0"/>
                        </a:spcAft>
                        <a:buNone/>
                      </a:pPr>
                      <a:r>
                        <a:rPr lang="en"/>
                        <a:t>87</a:t>
                      </a:r>
                      <a:endParaRPr/>
                    </a:p>
                  </a:txBody>
                  <a:tcPr marT="91425" marB="91425" marR="91425" marL="91425"/>
                </a:tc>
                <a:tc>
                  <a:txBody>
                    <a:bodyPr/>
                    <a:lstStyle/>
                    <a:p>
                      <a:pPr indent="0" lvl="0" marL="0" rtl="0" algn="l">
                        <a:spcBef>
                          <a:spcPts val="0"/>
                        </a:spcBef>
                        <a:spcAft>
                          <a:spcPts val="0"/>
                        </a:spcAft>
                        <a:buNone/>
                      </a:pPr>
                      <a:r>
                        <a:rPr lang="en"/>
                        <a:t>9302</a:t>
                      </a:r>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0.7</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6890</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t>1355</a:t>
                      </a:r>
                      <a:endParaRPr/>
                    </a:p>
                  </a:txBody>
                  <a:tcPr marT="91425" marB="91425" marR="91425" marL="91425"/>
                </a:tc>
                <a:tc>
                  <a:txBody>
                    <a:bodyPr/>
                    <a:lstStyle/>
                    <a:p>
                      <a:pPr indent="0" lvl="0" marL="0" rtl="0" algn="l">
                        <a:spcBef>
                          <a:spcPts val="0"/>
                        </a:spcBef>
                        <a:spcAft>
                          <a:spcPts val="0"/>
                        </a:spcAft>
                        <a:buNone/>
                      </a:pPr>
                      <a:r>
                        <a:rPr lang="en"/>
                        <a:t>161</a:t>
                      </a:r>
                      <a:endParaRPr/>
                    </a:p>
                  </a:txBody>
                  <a:tcPr marT="91425" marB="91425" marR="91425" marL="91425"/>
                </a:tc>
                <a:tc>
                  <a:txBody>
                    <a:bodyPr/>
                    <a:lstStyle/>
                    <a:p>
                      <a:pPr indent="0" lvl="0" marL="0" rtl="0" algn="l">
                        <a:spcBef>
                          <a:spcPts val="0"/>
                        </a:spcBef>
                        <a:spcAft>
                          <a:spcPts val="0"/>
                        </a:spcAft>
                        <a:buNone/>
                      </a:pPr>
                      <a:r>
                        <a:rPr lang="en"/>
                        <a:t>9228</a:t>
                      </a:r>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0.8</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latin typeface="Times New Roman"/>
                          <a:ea typeface="Times New Roman"/>
                          <a:cs typeface="Times New Roman"/>
                          <a:sym typeface="Times New Roman"/>
                        </a:rPr>
                        <a:t>7192</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t>1053</a:t>
                      </a:r>
                      <a:endParaRPr/>
                    </a:p>
                  </a:txBody>
                  <a:tcPr marT="91425" marB="91425" marR="91425" marL="91425"/>
                </a:tc>
                <a:tc>
                  <a:txBody>
                    <a:bodyPr/>
                    <a:lstStyle/>
                    <a:p>
                      <a:pPr indent="0" lvl="0" marL="0" rtl="0" algn="l">
                        <a:spcBef>
                          <a:spcPts val="0"/>
                        </a:spcBef>
                        <a:spcAft>
                          <a:spcPts val="0"/>
                        </a:spcAft>
                        <a:buNone/>
                      </a:pPr>
                      <a:r>
                        <a:rPr lang="en"/>
                        <a:t>1339</a:t>
                      </a:r>
                      <a:endParaRPr/>
                    </a:p>
                  </a:txBody>
                  <a:tcPr marT="91425" marB="91425" marR="91425" marL="91425"/>
                </a:tc>
                <a:tc>
                  <a:txBody>
                    <a:bodyPr/>
                    <a:lstStyle/>
                    <a:p>
                      <a:pPr indent="0" lvl="0" marL="0" rtl="0" algn="l">
                        <a:spcBef>
                          <a:spcPts val="0"/>
                        </a:spcBef>
                        <a:spcAft>
                          <a:spcPts val="0"/>
                        </a:spcAft>
                        <a:buNone/>
                      </a:pPr>
                      <a:r>
                        <a:rPr lang="en"/>
                        <a:t>8050</a:t>
                      </a:r>
                      <a:endParaRPr/>
                    </a:p>
                  </a:txBody>
                  <a:tcPr marT="91425" marB="91425" marR="91425" marL="91425"/>
                </a:tc>
              </a:tr>
              <a:tr h="381000">
                <a:tc>
                  <a:txBody>
                    <a:bodyPr/>
                    <a:lstStyle/>
                    <a:p>
                      <a:pPr indent="0" lvl="0" marL="0" rtl="0" algn="l">
                        <a:spcBef>
                          <a:spcPts val="0"/>
                        </a:spcBef>
                        <a:spcAft>
                          <a:spcPts val="0"/>
                        </a:spcAft>
                        <a:buNone/>
                      </a:pPr>
                      <a:r>
                        <a:rPr lang="en">
                          <a:latin typeface="Times New Roman"/>
                          <a:ea typeface="Times New Roman"/>
                          <a:cs typeface="Times New Roman"/>
                          <a:sym typeface="Times New Roman"/>
                        </a:rPr>
                        <a:t>0.9</a:t>
                      </a:r>
                      <a:endParaRPr>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solidFill>
                            <a:schemeClr val="dk2"/>
                          </a:solidFill>
                          <a:latin typeface="Times New Roman"/>
                          <a:ea typeface="Times New Roman"/>
                          <a:cs typeface="Times New Roman"/>
                          <a:sym typeface="Times New Roman"/>
                        </a:rPr>
                        <a:t>8245</a:t>
                      </a:r>
                      <a:endParaRPr sz="15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c>
                  <a:txBody>
                    <a:bodyPr/>
                    <a:lstStyle/>
                    <a:p>
                      <a:pPr indent="0" lvl="0" marL="0" rtl="0" algn="l">
                        <a:spcBef>
                          <a:spcPts val="0"/>
                        </a:spcBef>
                        <a:spcAft>
                          <a:spcPts val="0"/>
                        </a:spcAft>
                        <a:buNone/>
                      </a:pPr>
                      <a:r>
                        <a:rPr lang="en"/>
                        <a:t>9389</a:t>
                      </a:r>
                      <a:endParaRPr/>
                    </a:p>
                  </a:txBody>
                  <a:tcPr marT="91425" marB="91425" marR="91425" marL="91425"/>
                </a:tc>
                <a:tc>
                  <a:txBody>
                    <a:bodyPr/>
                    <a:lstStyle/>
                    <a:p>
                      <a:pPr indent="0" lvl="0" marL="0" rtl="0" algn="l">
                        <a:spcBef>
                          <a:spcPts val="0"/>
                        </a:spcBef>
                        <a:spcAft>
                          <a:spcPts val="0"/>
                        </a:spcAft>
                        <a:buNone/>
                      </a:pPr>
                      <a:r>
                        <a:rPr lang="en"/>
                        <a:t>0</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1b51e4f01d_0_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3" name="Google Shape;233;g11b51e4f01d_0_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34" name="Google Shape;234;g11b51e4f01d_0_9"/>
          <p:cNvPicPr preferRelativeResize="0"/>
          <p:nvPr/>
        </p:nvPicPr>
        <p:blipFill>
          <a:blip r:embed="rId3">
            <a:alphaModFix/>
          </a:blip>
          <a:stretch>
            <a:fillRect/>
          </a:stretch>
        </p:blipFill>
        <p:spPr>
          <a:xfrm>
            <a:off x="1030750" y="752475"/>
            <a:ext cx="6592651" cy="381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127e7f86bf6_0_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Precision-Recall Curve</a:t>
            </a:r>
            <a:endParaRPr/>
          </a:p>
        </p:txBody>
      </p:sp>
      <p:sp>
        <p:nvSpPr>
          <p:cNvPr id="240" name="Google Shape;240;g127e7f86bf6_0_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41" name="Google Shape;241;g127e7f86bf6_0_0"/>
          <p:cNvPicPr preferRelativeResize="0"/>
          <p:nvPr/>
        </p:nvPicPr>
        <p:blipFill>
          <a:blip r:embed="rId3">
            <a:alphaModFix/>
          </a:blip>
          <a:stretch>
            <a:fillRect/>
          </a:stretch>
        </p:blipFill>
        <p:spPr>
          <a:xfrm>
            <a:off x="1409700" y="1016038"/>
            <a:ext cx="6324600" cy="3552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ctrTitle"/>
          </p:nvPr>
        </p:nvSpPr>
        <p:spPr>
          <a:xfrm>
            <a:off x="671250" y="4114800"/>
            <a:ext cx="7801500" cy="846300"/>
          </a:xfrm>
          <a:prstGeom prst="rect">
            <a:avLst/>
          </a:prstGeom>
          <a:noFill/>
          <a:ln cap="flat" cmpd="sng" w="9525">
            <a:solidFill>
              <a:schemeClr val="dk1"/>
            </a:solidFill>
            <a:prstDash val="solid"/>
            <a:round/>
            <a:headEnd len="sm" w="sm" type="none"/>
            <a:tailEnd len="sm" w="sm" type="none"/>
          </a:ln>
        </p:spPr>
        <p:txBody>
          <a:bodyPr anchorCtr="0" anchor="b" bIns="91425" lIns="91425" spcFirstLastPara="1" rIns="91425" wrap="square" tIns="91425">
            <a:normAutofit fontScale="90000"/>
          </a:bodyPr>
          <a:lstStyle/>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SzPct val="155555"/>
              <a:buNone/>
            </a:pPr>
            <a:r>
              <a:t/>
            </a:r>
            <a:endParaRPr b="0" sz="3000">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t/>
            </a:r>
            <a:endParaRPr b="0" sz="1866">
              <a:solidFill>
                <a:srgbClr val="898989"/>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Student 1 Reg No: RA1811028010076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Batch ID: NWCO76</a:t>
            </a:r>
            <a:endParaRPr b="0" sz="1866">
              <a:solidFill>
                <a:schemeClr val="lt1"/>
              </a:solidFill>
              <a:latin typeface="Calibri"/>
              <a:ea typeface="Calibri"/>
              <a:cs typeface="Calibri"/>
              <a:sym typeface="Calibri"/>
            </a:endParaRPr>
          </a:p>
          <a:p>
            <a:pPr indent="0" lvl="0" marL="0" rtl="0" algn="ctr">
              <a:lnSpc>
                <a:spcPct val="115000"/>
              </a:lnSpc>
              <a:spcBef>
                <a:spcPts val="700"/>
              </a:spcBef>
              <a:spcAft>
                <a:spcPts val="0"/>
              </a:spcAft>
              <a:buClr>
                <a:schemeClr val="dk2"/>
              </a:buClr>
              <a:buSzPct val="58928"/>
              <a:buFont typeface="Arial"/>
              <a:buNone/>
            </a:pPr>
            <a:r>
              <a:rPr b="0" lang="en" sz="1866">
                <a:solidFill>
                  <a:schemeClr val="lt1"/>
                </a:solidFill>
                <a:latin typeface="Calibri"/>
                <a:ea typeface="Calibri"/>
                <a:cs typeface="Calibri"/>
                <a:sym typeface="Calibri"/>
              </a:rPr>
              <a:t>Guide name and Designation: Dr P Vigneshwaran, Associate Professor</a:t>
            </a:r>
            <a:endParaRPr>
              <a:solidFill>
                <a:schemeClr val="lt1"/>
              </a:solidFill>
            </a:endParaRPr>
          </a:p>
        </p:txBody>
      </p:sp>
      <p:sp>
        <p:nvSpPr>
          <p:cNvPr id="121" name="Google Shape;121;p2"/>
          <p:cNvSpPr txBox="1"/>
          <p:nvPr>
            <p:ph idx="1" type="subTitle"/>
          </p:nvPr>
        </p:nvSpPr>
        <p:spPr>
          <a:xfrm>
            <a:off x="485875" y="1607350"/>
            <a:ext cx="8183700" cy="1091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ctr">
              <a:lnSpc>
                <a:spcPct val="100000"/>
              </a:lnSpc>
              <a:spcBef>
                <a:spcPts val="0"/>
              </a:spcBef>
              <a:spcAft>
                <a:spcPts val="0"/>
              </a:spcAft>
              <a:buSzPct val="100000"/>
              <a:buNone/>
            </a:pPr>
            <a:r>
              <a:t/>
            </a:r>
            <a:endParaRPr>
              <a:solidFill>
                <a:schemeClr val="dk2"/>
              </a:solidFill>
            </a:endParaRPr>
          </a:p>
          <a:p>
            <a:pPr indent="0" lvl="0" marL="0" rtl="0" algn="ctr">
              <a:lnSpc>
                <a:spcPct val="100000"/>
              </a:lnSpc>
              <a:spcBef>
                <a:spcPts val="0"/>
              </a:spcBef>
              <a:spcAft>
                <a:spcPts val="0"/>
              </a:spcAft>
              <a:buSzPct val="77407"/>
              <a:buNone/>
            </a:pPr>
            <a:r>
              <a:rPr lang="en" sz="3100">
                <a:solidFill>
                  <a:schemeClr val="dk2"/>
                </a:solidFill>
              </a:rPr>
              <a:t>Network Intrusion using a Neural network</a:t>
            </a:r>
            <a:endParaRPr sz="3100">
              <a:solidFill>
                <a:schemeClr val="dk2"/>
              </a:solidFill>
            </a:endParaRPr>
          </a:p>
          <a:p>
            <a:pPr indent="0" lvl="0" marL="0" rtl="0" algn="ctr">
              <a:lnSpc>
                <a:spcPct val="100000"/>
              </a:lnSpc>
              <a:spcBef>
                <a:spcPts val="0"/>
              </a:spcBef>
              <a:spcAft>
                <a:spcPts val="0"/>
              </a:spcAft>
              <a:buSzPct val="100000"/>
              <a:buNone/>
            </a:pPr>
            <a:r>
              <a:t/>
            </a:r>
            <a:endParaRPr/>
          </a:p>
          <a:p>
            <a:pPr indent="0" lvl="0" marL="0" rtl="0" algn="l">
              <a:lnSpc>
                <a:spcPct val="100000"/>
              </a:lnSpc>
              <a:spcBef>
                <a:spcPts val="0"/>
              </a:spcBef>
              <a:spcAft>
                <a:spcPts val="0"/>
              </a:spcAft>
              <a:buSzPct val="100000"/>
              <a:buNone/>
            </a:pPr>
            <a:r>
              <a:rPr lang="en"/>
              <a:t>                                                </a:t>
            </a:r>
            <a:endParaRPr/>
          </a:p>
        </p:txBody>
      </p:sp>
      <p:pic>
        <p:nvPicPr>
          <p:cNvPr id="122" name="Google Shape;122;p2"/>
          <p:cNvPicPr preferRelativeResize="0"/>
          <p:nvPr/>
        </p:nvPicPr>
        <p:blipFill rotWithShape="1">
          <a:blip r:embed="rId3">
            <a:alphaModFix/>
          </a:blip>
          <a:srcRect b="0" l="0" r="0" t="0"/>
          <a:stretch/>
        </p:blipFill>
        <p:spPr>
          <a:xfrm>
            <a:off x="184550" y="122926"/>
            <a:ext cx="2238375" cy="752475"/>
          </a:xfrm>
          <a:prstGeom prst="rect">
            <a:avLst/>
          </a:prstGeom>
          <a:noFill/>
          <a:ln>
            <a:noFill/>
          </a:ln>
        </p:spPr>
      </p:pic>
      <p:sp>
        <p:nvSpPr>
          <p:cNvPr id="123" name="Google Shape;123;p2"/>
          <p:cNvSpPr txBox="1"/>
          <p:nvPr/>
        </p:nvSpPr>
        <p:spPr>
          <a:xfrm>
            <a:off x="4897050" y="85725"/>
            <a:ext cx="4146900" cy="16440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SRM INSTITUTE OF SCIENCE AND TECHNOLOGY</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FACULTY OF ENGINEERING AND TECHNOLOGY</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DEPARTMENT OF NETWORKING AND COMMUNICATIONS</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i="0" lang="en" sz="1200" u="none" cap="none" strike="noStrike">
                <a:solidFill>
                  <a:srgbClr val="000000"/>
                </a:solidFill>
                <a:latin typeface="Times New Roman"/>
                <a:ea typeface="Times New Roman"/>
                <a:cs typeface="Times New Roman"/>
                <a:sym typeface="Times New Roman"/>
              </a:rPr>
              <a:t>18CSP108L- MINOR PROJECT </a:t>
            </a:r>
            <a:endParaRPr b="1" i="0" sz="1200" u="none" cap="none" strike="noStrike">
              <a:solidFill>
                <a:srgbClr val="000000"/>
              </a:solidFill>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lang="en" sz="1200">
                <a:latin typeface="Times New Roman"/>
                <a:ea typeface="Times New Roman"/>
                <a:cs typeface="Times New Roman"/>
                <a:sym typeface="Times New Roman"/>
              </a:rPr>
              <a:t>REVIEW NO.6</a:t>
            </a:r>
            <a:endParaRPr b="1" sz="1200">
              <a:latin typeface="Times New Roman"/>
              <a:ea typeface="Times New Roman"/>
              <a:cs typeface="Times New Roman"/>
              <a:sym typeface="Times New Roman"/>
            </a:endParaRPr>
          </a:p>
          <a:p>
            <a:pPr indent="0" lvl="0" marL="0" marR="0" rtl="0" algn="ctr">
              <a:lnSpc>
                <a:spcPct val="115000"/>
              </a:lnSpc>
              <a:spcBef>
                <a:spcPts val="0"/>
              </a:spcBef>
              <a:spcAft>
                <a:spcPts val="0"/>
              </a:spcAft>
              <a:buClr>
                <a:srgbClr val="000000"/>
              </a:buClr>
              <a:buSzPts val="1200"/>
              <a:buFont typeface="Arial"/>
              <a:buNone/>
            </a:pPr>
            <a:r>
              <a:rPr b="1" lang="en" sz="1200">
                <a:latin typeface="Times New Roman"/>
                <a:ea typeface="Times New Roman"/>
                <a:cs typeface="Times New Roman"/>
                <a:sym typeface="Times New Roman"/>
              </a:rPr>
              <a:t>REVIEW DATE: 26/04/2022</a:t>
            </a:r>
            <a:endParaRPr b="0" i="0" sz="1200" u="none" cap="none" strike="noStrike">
              <a:solidFill>
                <a:srgbClr val="000000"/>
              </a:solidFill>
              <a:latin typeface="Times New Roman"/>
              <a:ea typeface="Times New Roman"/>
              <a:cs typeface="Times New Roman"/>
              <a:sym typeface="Times New Roman"/>
            </a:endParaRPr>
          </a:p>
        </p:txBody>
      </p:sp>
      <p:sp>
        <p:nvSpPr>
          <p:cNvPr id="124" name="Google Shape;124;p2"/>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solidFill>
                  <a:schemeClr val="lt1"/>
                </a:solidFill>
                <a:latin typeface="Source Sans Pro"/>
                <a:ea typeface="Source Sans Pro"/>
                <a:cs typeface="Source Sans Pro"/>
                <a:sym typeface="Source Sans Pro"/>
              </a:rPr>
              <a:t>‹#›</a:t>
            </a:fld>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8"/>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47" name="Google Shape;247;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Panda, Mrutyunjaya, Ajith Abraham, and Manas Ranjan Patra. "A hybrid intelligent approach for network intrusion detection." </a:t>
            </a:r>
            <a:r>
              <a:rPr i="1" lang="en" sz="1300">
                <a:solidFill>
                  <a:schemeClr val="dk2"/>
                </a:solidFill>
                <a:highlight>
                  <a:srgbClr val="FFFFFF"/>
                </a:highlight>
                <a:latin typeface="Arial"/>
                <a:ea typeface="Arial"/>
                <a:cs typeface="Arial"/>
                <a:sym typeface="Arial"/>
              </a:rPr>
              <a:t>Procedia Engineering</a:t>
            </a:r>
            <a:r>
              <a:rPr lang="en" sz="1300">
                <a:solidFill>
                  <a:schemeClr val="dk2"/>
                </a:solidFill>
                <a:highlight>
                  <a:srgbClr val="FFFFFF"/>
                </a:highlight>
                <a:latin typeface="Arial"/>
                <a:ea typeface="Arial"/>
                <a:cs typeface="Arial"/>
                <a:sym typeface="Arial"/>
              </a:rPr>
              <a:t> 30 (2012): 1-9.</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Leung, Kingsly, and Christopher Leckie. "Unsupervised anomaly detection in network intrusion detection using clusters." </a:t>
            </a:r>
            <a:r>
              <a:rPr i="1" lang="en" sz="1300">
                <a:solidFill>
                  <a:schemeClr val="dk2"/>
                </a:solidFill>
                <a:highlight>
                  <a:srgbClr val="FFFFFF"/>
                </a:highlight>
                <a:latin typeface="Arial"/>
                <a:ea typeface="Arial"/>
                <a:cs typeface="Arial"/>
                <a:sym typeface="Arial"/>
              </a:rPr>
              <a:t>Proceedings of the Twenty-eighth Australasian conference on Computer Science-Volume 38</a:t>
            </a:r>
            <a:r>
              <a:rPr lang="en" sz="1300">
                <a:solidFill>
                  <a:schemeClr val="dk2"/>
                </a:solidFill>
                <a:highlight>
                  <a:srgbClr val="FFFFFF"/>
                </a:highlight>
                <a:latin typeface="Arial"/>
                <a:ea typeface="Arial"/>
                <a:cs typeface="Arial"/>
                <a:sym typeface="Arial"/>
              </a:rPr>
              <a:t>. 2005.</a:t>
            </a:r>
            <a:endParaRPr sz="1300">
              <a:solidFill>
                <a:schemeClr val="dk2"/>
              </a:solidFill>
            </a:endParaRPr>
          </a:p>
          <a:p>
            <a:pPr indent="-311150" lvl="0" marL="457200" rtl="0" algn="l">
              <a:lnSpc>
                <a:spcPct val="115000"/>
              </a:lnSpc>
              <a:spcBef>
                <a:spcPts val="0"/>
              </a:spcBef>
              <a:spcAft>
                <a:spcPts val="0"/>
              </a:spcAft>
              <a:buClr>
                <a:schemeClr val="dk2"/>
              </a:buClr>
              <a:buSzPts val="1300"/>
              <a:buAutoNum type="arabicPeriod"/>
            </a:pPr>
            <a:r>
              <a:rPr lang="en" sz="1300">
                <a:solidFill>
                  <a:schemeClr val="dk2"/>
                </a:solidFill>
                <a:highlight>
                  <a:srgbClr val="FFFFFF"/>
                </a:highlight>
                <a:latin typeface="Arial"/>
                <a:ea typeface="Arial"/>
                <a:cs typeface="Arial"/>
                <a:sym typeface="Arial"/>
              </a:rPr>
              <a:t>Antal, Margit, and Elöd Egyed-Zsigmond. "Intrusion detection using mouse dynamics." </a:t>
            </a:r>
            <a:r>
              <a:rPr i="1" lang="en" sz="1300">
                <a:solidFill>
                  <a:schemeClr val="dk2"/>
                </a:solidFill>
                <a:highlight>
                  <a:srgbClr val="FFFFFF"/>
                </a:highlight>
                <a:latin typeface="Arial"/>
                <a:ea typeface="Arial"/>
                <a:cs typeface="Arial"/>
                <a:sym typeface="Arial"/>
              </a:rPr>
              <a:t>IET Biometrics</a:t>
            </a:r>
            <a:r>
              <a:rPr lang="en" sz="1300">
                <a:solidFill>
                  <a:schemeClr val="dk2"/>
                </a:solidFill>
                <a:highlight>
                  <a:srgbClr val="FFFFFF"/>
                </a:highlight>
                <a:latin typeface="Arial"/>
                <a:ea typeface="Arial"/>
                <a:cs typeface="Arial"/>
                <a:sym typeface="Arial"/>
              </a:rPr>
              <a:t> 8.5 (2019): 285-294. </a:t>
            </a:r>
            <a:endParaRPr sz="1300">
              <a:solidFill>
                <a:schemeClr val="dk2"/>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lang="en" sz="1300">
                <a:solidFill>
                  <a:srgbClr val="222222"/>
                </a:solidFill>
                <a:highlight>
                  <a:srgbClr val="FFFFFF"/>
                </a:highlight>
                <a:latin typeface="Arial"/>
                <a:ea typeface="Arial"/>
                <a:cs typeface="Arial"/>
                <a:sym typeface="Arial"/>
              </a:rPr>
              <a:t>Gao, Xianwei, et al. "An adaptive ensemble machine learning model for intrusion detection." </a:t>
            </a:r>
            <a:r>
              <a:rPr i="1" lang="en" sz="1300">
                <a:solidFill>
                  <a:srgbClr val="222222"/>
                </a:solidFill>
                <a:highlight>
                  <a:srgbClr val="FFFFFF"/>
                </a:highlight>
                <a:latin typeface="Arial"/>
                <a:ea typeface="Arial"/>
                <a:cs typeface="Arial"/>
                <a:sym typeface="Arial"/>
              </a:rPr>
              <a:t>IEEE Access</a:t>
            </a:r>
            <a:r>
              <a:rPr lang="en" sz="1300">
                <a:solidFill>
                  <a:srgbClr val="222222"/>
                </a:solidFill>
                <a:highlight>
                  <a:srgbClr val="FFFFFF"/>
                </a:highlight>
                <a:latin typeface="Arial"/>
                <a:ea typeface="Arial"/>
                <a:cs typeface="Arial"/>
                <a:sym typeface="Arial"/>
              </a:rPr>
              <a:t> 7 (2019): 82512-82521.</a:t>
            </a:r>
            <a:endParaRPr sz="1300">
              <a:solidFill>
                <a:schemeClr val="dk2"/>
              </a:solidFill>
              <a:highlight>
                <a:srgbClr val="FFFFFF"/>
              </a:highlight>
              <a:latin typeface="Arial"/>
              <a:ea typeface="Arial"/>
              <a:cs typeface="Arial"/>
              <a:sym typeface="Arial"/>
            </a:endParaRPr>
          </a:p>
          <a:p>
            <a:pPr indent="-311150" lvl="0" marL="457200" rtl="0" algn="l">
              <a:lnSpc>
                <a:spcPct val="115000"/>
              </a:lnSpc>
              <a:spcBef>
                <a:spcPts val="0"/>
              </a:spcBef>
              <a:spcAft>
                <a:spcPts val="0"/>
              </a:spcAft>
              <a:buClr>
                <a:schemeClr val="dk2"/>
              </a:buClr>
              <a:buSzPts val="1300"/>
              <a:buFont typeface="Arial"/>
              <a:buAutoNum type="arabicPeriod"/>
            </a:pPr>
            <a:r>
              <a:rPr lang="en" sz="1300">
                <a:solidFill>
                  <a:schemeClr val="dk2"/>
                </a:solidFill>
                <a:highlight>
                  <a:schemeClr val="lt1"/>
                </a:highlight>
                <a:latin typeface="Arial"/>
                <a:ea typeface="Arial"/>
                <a:cs typeface="Arial"/>
                <a:sym typeface="Arial"/>
              </a:rPr>
              <a:t>Abbes, Tarek, Adel Bouhoula, and Michaël Rusinowitch. "Protocol analysis in intrusion detection using decision tree." </a:t>
            </a:r>
            <a:r>
              <a:rPr i="1" lang="en" sz="1300">
                <a:solidFill>
                  <a:schemeClr val="dk2"/>
                </a:solidFill>
                <a:highlight>
                  <a:schemeClr val="lt1"/>
                </a:highlight>
                <a:latin typeface="Arial"/>
                <a:ea typeface="Arial"/>
                <a:cs typeface="Arial"/>
                <a:sym typeface="Arial"/>
              </a:rPr>
              <a:t>International Conference on Information Technology: Coding and Computing, 2004. Proceedings. ITCC 2004.</a:t>
            </a:r>
            <a:r>
              <a:rPr lang="en" sz="1300">
                <a:solidFill>
                  <a:schemeClr val="dk2"/>
                </a:solidFill>
                <a:highlight>
                  <a:schemeClr val="lt1"/>
                </a:highlight>
                <a:latin typeface="Arial"/>
                <a:ea typeface="Arial"/>
                <a:cs typeface="Arial"/>
                <a:sym typeface="Arial"/>
              </a:rPr>
              <a:t>. Vol. 1. IEEE, 2004</a:t>
            </a:r>
            <a:endParaRPr sz="1300">
              <a:solidFill>
                <a:schemeClr val="dk2"/>
              </a:solidFill>
              <a:highlight>
                <a:srgbClr val="FFFFFF"/>
              </a:highlight>
              <a:latin typeface="Arial"/>
              <a:ea typeface="Arial"/>
              <a:cs typeface="Arial"/>
              <a:sym typeface="Arial"/>
            </a:endParaRPr>
          </a:p>
          <a:p>
            <a:pPr indent="0" lvl="0" marL="914400" rtl="0" algn="l">
              <a:lnSpc>
                <a:spcPct val="115000"/>
              </a:lnSpc>
              <a:spcBef>
                <a:spcPts val="1200"/>
              </a:spcBef>
              <a:spcAft>
                <a:spcPts val="1200"/>
              </a:spcAft>
              <a:buSzPts val="1800"/>
              <a:buNone/>
            </a:pPr>
            <a:r>
              <a:t/>
            </a:r>
            <a:endParaRPr sz="1300">
              <a:solidFill>
                <a:schemeClr val="dk2"/>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References</a:t>
            </a:r>
            <a:endParaRPr/>
          </a:p>
        </p:txBody>
      </p:sp>
      <p:sp>
        <p:nvSpPr>
          <p:cNvPr id="253" name="Google Shape;253;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11150" lvl="0" marL="457200" rtl="0" algn="l">
              <a:lnSpc>
                <a:spcPct val="115000"/>
              </a:lnSpc>
              <a:spcBef>
                <a:spcPts val="0"/>
              </a:spcBef>
              <a:spcAft>
                <a:spcPts val="0"/>
              </a:spcAft>
              <a:buClr>
                <a:schemeClr val="dk2"/>
              </a:buClr>
              <a:buSzPts val="1300"/>
              <a:buFont typeface="Arial"/>
              <a:buChar char="●"/>
            </a:pPr>
            <a:r>
              <a:rPr lang="en" sz="1000">
                <a:solidFill>
                  <a:srgbClr val="222222"/>
                </a:solidFill>
                <a:highlight>
                  <a:srgbClr val="FFFFFF"/>
                </a:highlight>
                <a:latin typeface="Arial"/>
                <a:ea typeface="Arial"/>
                <a:cs typeface="Arial"/>
                <a:sym typeface="Arial"/>
              </a:rPr>
              <a:t>Yin, Chuanlong, et al. "A deep learning approach for intrusion detection using recurrent neural networks."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5 (2017): 21954-21961.</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Ahmad, Iftikhar, et al. "Performance comparison of support vector machine, random forest, and extreme learning machine for intrusion detection."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33789-33795.</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Wu, Kehe, Zuge Chen, and Wei Li. "A novel intrusion detection model for a massive network using convolutional neural networks."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50850-50859.</a:t>
            </a:r>
            <a:endParaRPr sz="1000">
              <a:solidFill>
                <a:srgbClr val="222222"/>
              </a:solidFill>
              <a:highlight>
                <a:srgbClr val="FFFFFF"/>
              </a:highlight>
              <a:latin typeface="Arial"/>
              <a:ea typeface="Arial"/>
              <a:cs typeface="Arial"/>
              <a:sym typeface="Arial"/>
            </a:endParaRPr>
          </a:p>
          <a:p>
            <a:pPr indent="-292100" lvl="0" marL="457200" rtl="0" algn="l">
              <a:lnSpc>
                <a:spcPct val="115000"/>
              </a:lnSpc>
              <a:spcBef>
                <a:spcPts val="0"/>
              </a:spcBef>
              <a:spcAft>
                <a:spcPts val="0"/>
              </a:spcAft>
              <a:buClr>
                <a:srgbClr val="222222"/>
              </a:buClr>
              <a:buSzPts val="1000"/>
              <a:buFont typeface="Arial"/>
              <a:buChar char="●"/>
            </a:pPr>
            <a:r>
              <a:rPr lang="en" sz="1000">
                <a:solidFill>
                  <a:srgbClr val="222222"/>
                </a:solidFill>
                <a:highlight>
                  <a:srgbClr val="FFFFFF"/>
                </a:highlight>
                <a:latin typeface="Arial"/>
                <a:ea typeface="Arial"/>
                <a:cs typeface="Arial"/>
                <a:sym typeface="Arial"/>
              </a:rPr>
              <a:t>Ali, Mohammed Hasan, et al. "A new intrusion detection system based on fast learning network and particle swarm optimization." </a:t>
            </a:r>
            <a:r>
              <a:rPr i="1" lang="en" sz="1000">
                <a:solidFill>
                  <a:srgbClr val="222222"/>
                </a:solidFill>
                <a:highlight>
                  <a:srgbClr val="FFFFFF"/>
                </a:highlight>
                <a:latin typeface="Arial"/>
                <a:ea typeface="Arial"/>
                <a:cs typeface="Arial"/>
                <a:sym typeface="Arial"/>
              </a:rPr>
              <a:t>IEEE Access</a:t>
            </a:r>
            <a:r>
              <a:rPr lang="en" sz="1000">
                <a:solidFill>
                  <a:srgbClr val="222222"/>
                </a:solidFill>
                <a:highlight>
                  <a:srgbClr val="FFFFFF"/>
                </a:highlight>
                <a:latin typeface="Arial"/>
                <a:ea typeface="Arial"/>
                <a:cs typeface="Arial"/>
                <a:sym typeface="Arial"/>
              </a:rPr>
              <a:t> 6 (2018): 20255-20261.</a:t>
            </a:r>
            <a:endParaRPr sz="1000">
              <a:solidFill>
                <a:srgbClr val="222222"/>
              </a:solidFill>
              <a:highlight>
                <a:srgbClr val="FFFFFF"/>
              </a:highlight>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11b51e4f01d_0_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9" name="Google Shape;259;g11b51e4f01d_0_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0" name="Google Shape;260;g11b51e4f01d_0_15"/>
          <p:cNvPicPr preferRelativeResize="0"/>
          <p:nvPr/>
        </p:nvPicPr>
        <p:blipFill>
          <a:blip r:embed="rId3">
            <a:alphaModFix/>
          </a:blip>
          <a:stretch>
            <a:fillRect/>
          </a:stretch>
        </p:blipFill>
        <p:spPr>
          <a:xfrm>
            <a:off x="0" y="273819"/>
            <a:ext cx="9144000" cy="45958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11b51e4f01d_0_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Appendix</a:t>
            </a:r>
            <a:endParaRPr/>
          </a:p>
        </p:txBody>
      </p:sp>
      <p:sp>
        <p:nvSpPr>
          <p:cNvPr id="266" name="Google Shape;266;g11b51e4f01d_0_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267" name="Google Shape;267;g11b51e4f01d_0_20"/>
          <p:cNvPicPr preferRelativeResize="0"/>
          <p:nvPr/>
        </p:nvPicPr>
        <p:blipFill>
          <a:blip r:embed="rId3">
            <a:alphaModFix/>
          </a:blip>
          <a:stretch>
            <a:fillRect/>
          </a:stretch>
        </p:blipFill>
        <p:spPr>
          <a:xfrm>
            <a:off x="0" y="331663"/>
            <a:ext cx="9143998" cy="44801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1"/>
          <p:cNvSpPr txBox="1"/>
          <p:nvPr>
            <p:ph type="title"/>
          </p:nvPr>
        </p:nvSpPr>
        <p:spPr>
          <a:xfrm>
            <a:off x="311700" y="1969025"/>
            <a:ext cx="8520600" cy="6480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3000"/>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a:t>
            </a:r>
            <a:endParaRPr/>
          </a:p>
        </p:txBody>
      </p:sp>
      <p:sp>
        <p:nvSpPr>
          <p:cNvPr id="130" name="Google Shape;130;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25000" lnSpcReduction="20000"/>
          </a:bodyPr>
          <a:lstStyle/>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Networks are vulnerable to today’s techniques of penetration by hackers any attempt by an attacker is seen as an intrusion attempt as any further attacks like privilege escalation will occur only if the network has been intruded.</a:t>
            </a:r>
            <a:endParaRPr sz="4600">
              <a:solidFill>
                <a:schemeClr val="dk2"/>
              </a:solidFill>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Font typeface="Times New Roman"/>
              <a:buChar char="●"/>
            </a:pPr>
            <a:r>
              <a:rPr lang="en" sz="4600">
                <a:solidFill>
                  <a:schemeClr val="dk2"/>
                </a:solidFill>
                <a:latin typeface="Times New Roman"/>
                <a:ea typeface="Times New Roman"/>
                <a:cs typeface="Times New Roman"/>
                <a:sym typeface="Times New Roman"/>
              </a:rPr>
              <a:t>There are generally two ways of mapping an attack on a network</a:t>
            </a:r>
            <a:endParaRPr sz="4600">
              <a:solidFill>
                <a:schemeClr val="dk2"/>
              </a:solidFill>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Passive: Attackers gain access to a network and can monitor or steal sensitive information, but without making any change to the data, leaving it intact.</a:t>
            </a:r>
            <a:endParaRPr sz="4600">
              <a:solidFill>
                <a:schemeClr val="dk2"/>
              </a:solidFill>
              <a:highlight>
                <a:srgbClr val="FFFFFF"/>
              </a:highlight>
              <a:latin typeface="Times New Roman"/>
              <a:ea typeface="Times New Roman"/>
              <a:cs typeface="Times New Roman"/>
              <a:sym typeface="Times New Roman"/>
            </a:endParaRPr>
          </a:p>
          <a:p>
            <a:pPr indent="-301625" lvl="1" marL="914400" rtl="0" algn="l">
              <a:lnSpc>
                <a:spcPct val="150000"/>
              </a:lnSpc>
              <a:spcBef>
                <a:spcPts val="0"/>
              </a:spcBef>
              <a:spcAft>
                <a:spcPts val="0"/>
              </a:spcAft>
              <a:buClr>
                <a:schemeClr val="dk2"/>
              </a:buClr>
              <a:buSzPct val="100000"/>
              <a:buFont typeface="Arial"/>
              <a:buChar char="○"/>
            </a:pPr>
            <a:r>
              <a:rPr lang="en" sz="4600">
                <a:solidFill>
                  <a:schemeClr val="dk2"/>
                </a:solidFill>
                <a:highlight>
                  <a:srgbClr val="FFFFFF"/>
                </a:highlight>
                <a:latin typeface="Times New Roman"/>
                <a:ea typeface="Times New Roman"/>
                <a:cs typeface="Times New Roman"/>
                <a:sym typeface="Times New Roman"/>
              </a:rPr>
              <a:t>Active: Attackers not only gain unauthorized access but also modify data, either deleting, encrypting or otherwise harming it.</a:t>
            </a:r>
            <a:endParaRPr sz="4600">
              <a:solidFill>
                <a:schemeClr val="dk2"/>
              </a:solidFill>
              <a:highlight>
                <a:srgbClr val="FFFFFF"/>
              </a:highlight>
              <a:latin typeface="Times New Roman"/>
              <a:ea typeface="Times New Roman"/>
              <a:cs typeface="Times New Roman"/>
              <a:sym typeface="Times New Roman"/>
            </a:endParaRPr>
          </a:p>
          <a:p>
            <a:pPr indent="-301625" lvl="0" marL="457200" rtl="0" algn="l">
              <a:lnSpc>
                <a:spcPct val="150000"/>
              </a:lnSpc>
              <a:spcBef>
                <a:spcPts val="0"/>
              </a:spcBef>
              <a:spcAft>
                <a:spcPts val="0"/>
              </a:spcAft>
              <a:buClr>
                <a:schemeClr val="dk2"/>
              </a:buClr>
              <a:buSzPct val="100000"/>
              <a:buChar char="●"/>
            </a:pPr>
            <a:r>
              <a:rPr lang="en" sz="4600">
                <a:solidFill>
                  <a:srgbClr val="000000"/>
                </a:solidFill>
              </a:rPr>
              <a:t>Some common network attacks are</a:t>
            </a:r>
            <a:endParaRPr sz="4600">
              <a:solidFill>
                <a:srgbClr val="000000"/>
              </a:solidFill>
            </a:endParaRPr>
          </a:p>
          <a:p>
            <a:pPr indent="-301625" lvl="1" marL="914400" rtl="0" algn="l">
              <a:lnSpc>
                <a:spcPct val="150000"/>
              </a:lnSpc>
              <a:spcBef>
                <a:spcPts val="0"/>
              </a:spcBef>
              <a:spcAft>
                <a:spcPts val="0"/>
              </a:spcAft>
              <a:buClr>
                <a:srgbClr val="000000"/>
              </a:buClr>
              <a:buSzPct val="100000"/>
              <a:buChar char="○"/>
            </a:pPr>
            <a:r>
              <a:rPr lang="en" sz="4600">
                <a:solidFill>
                  <a:srgbClr val="231F20"/>
                </a:solidFill>
                <a:highlight>
                  <a:srgbClr val="FFFFFF"/>
                </a:highlight>
                <a:latin typeface="Arial"/>
                <a:ea typeface="Arial"/>
                <a:cs typeface="Arial"/>
                <a:sym typeface="Arial"/>
              </a:rPr>
              <a:t>Distributed Denial of Service (DDoS) attacks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 Insider threats</a:t>
            </a:r>
            <a:endParaRPr sz="4600">
              <a:solidFill>
                <a:srgbClr val="231F20"/>
              </a:solidFill>
              <a:highlight>
                <a:srgbClr val="FFFFFF"/>
              </a:highlight>
              <a:latin typeface="Arial"/>
              <a:ea typeface="Arial"/>
              <a:cs typeface="Arial"/>
              <a:sym typeface="Arial"/>
            </a:endParaRPr>
          </a:p>
          <a:p>
            <a:pPr indent="-301625" lvl="1" marL="914400" rtl="0" algn="l">
              <a:lnSpc>
                <a:spcPct val="150000"/>
              </a:lnSpc>
              <a:spcBef>
                <a:spcPts val="0"/>
              </a:spcBef>
              <a:spcAft>
                <a:spcPts val="0"/>
              </a:spcAft>
              <a:buClr>
                <a:srgbClr val="231F20"/>
              </a:buClr>
              <a:buSzPct val="100000"/>
              <a:buFont typeface="Arial"/>
              <a:buChar char="○"/>
            </a:pPr>
            <a:r>
              <a:rPr lang="en" sz="4600">
                <a:solidFill>
                  <a:srgbClr val="231F20"/>
                </a:solidFill>
                <a:highlight>
                  <a:srgbClr val="FFFFFF"/>
                </a:highlight>
                <a:latin typeface="Arial"/>
                <a:ea typeface="Arial"/>
                <a:cs typeface="Arial"/>
                <a:sym typeface="Arial"/>
              </a:rPr>
              <a:t>Man in the middle attacks</a:t>
            </a:r>
            <a:endParaRPr sz="4600">
              <a:solidFill>
                <a:srgbClr val="231F20"/>
              </a:solidFill>
              <a:highlight>
                <a:srgbClr val="FFFFFF"/>
              </a:highlight>
              <a:latin typeface="Arial"/>
              <a:ea typeface="Arial"/>
              <a:cs typeface="Arial"/>
              <a:sym typeface="Arial"/>
            </a:endParaRPr>
          </a:p>
          <a:p>
            <a:pPr indent="-301625" lvl="0" marL="457200" rtl="0" algn="l">
              <a:lnSpc>
                <a:spcPct val="150000"/>
              </a:lnSpc>
              <a:spcBef>
                <a:spcPts val="0"/>
              </a:spcBef>
              <a:spcAft>
                <a:spcPts val="0"/>
              </a:spcAft>
              <a:buClr>
                <a:schemeClr val="dk2"/>
              </a:buClr>
              <a:buSzPct val="100000"/>
              <a:buChar char="●"/>
            </a:pPr>
            <a:r>
              <a:rPr lang="en" sz="4600">
                <a:solidFill>
                  <a:schemeClr val="dk2"/>
                </a:solidFill>
              </a:rPr>
              <a:t>To prevent this  there have been systems called Intrusion Detection system which detects these kinds of attacks and takes action like reporting to the owner of the network</a:t>
            </a:r>
            <a:endParaRPr sz="4600">
              <a:solidFill>
                <a:schemeClr val="dk2"/>
              </a:solidFill>
            </a:endParaRPr>
          </a:p>
          <a:p>
            <a:pPr indent="0" lvl="0" marL="457200" rtl="0" algn="l">
              <a:lnSpc>
                <a:spcPct val="150000"/>
              </a:lnSpc>
              <a:spcBef>
                <a:spcPts val="1200"/>
              </a:spcBef>
              <a:spcAft>
                <a:spcPts val="0"/>
              </a:spcAft>
              <a:buSzPct val="171428"/>
              <a:buNone/>
            </a:pPr>
            <a:r>
              <a:t/>
            </a:r>
            <a:endParaRPr sz="4200">
              <a:solidFill>
                <a:schemeClr val="dk2"/>
              </a:solidFill>
            </a:endParaRPr>
          </a:p>
          <a:p>
            <a:pPr indent="0" lvl="0" marL="45720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1200"/>
              </a:spcAft>
              <a:buSzPts val="1800"/>
              <a:buNone/>
            </a:pPr>
            <a:r>
              <a:t/>
            </a:r>
            <a:endParaRPr/>
          </a:p>
        </p:txBody>
      </p:sp>
      <p:sp>
        <p:nvSpPr>
          <p:cNvPr id="131" name="Google Shape;131;p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5"/>
          <p:cNvSpPr txBox="1"/>
          <p:nvPr>
            <p:ph type="title"/>
          </p:nvPr>
        </p:nvSpPr>
        <p:spPr>
          <a:xfrm>
            <a:off x="311700" y="111550"/>
            <a:ext cx="8520600" cy="446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Comparison of Existing Systems</a:t>
            </a:r>
            <a:endParaRPr/>
          </a:p>
        </p:txBody>
      </p:sp>
      <p:graphicFrame>
        <p:nvGraphicFramePr>
          <p:cNvPr id="137" name="Google Shape;137;p5"/>
          <p:cNvGraphicFramePr/>
          <p:nvPr/>
        </p:nvGraphicFramePr>
        <p:xfrm>
          <a:off x="154250" y="758465"/>
          <a:ext cx="3000000" cy="3000000"/>
        </p:xfrm>
        <a:graphic>
          <a:graphicData uri="http://schemas.openxmlformats.org/drawingml/2006/table">
            <a:tbl>
              <a:tblPr>
                <a:noFill/>
                <a:tableStyleId>{DF8695B7-5880-463A-9276-DF39E54FC448}</a:tableStyleId>
              </a:tblPr>
              <a:tblGrid>
                <a:gridCol w="2200650"/>
                <a:gridCol w="2277500"/>
                <a:gridCol w="2123800"/>
                <a:gridCol w="2200650"/>
              </a:tblGrid>
              <a:tr h="7485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the author</a:t>
                      </a:r>
                      <a:endParaRPr sz="1400" u="none" cap="none" strike="noStrike"/>
                    </a:p>
                  </a:txBody>
                  <a:tcPr marT="91425" marB="91425" marR="91425" marL="91425">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Algorithm used</a:t>
                      </a:r>
                      <a:endParaRPr sz="1400" u="none" cap="none" strike="noStrike"/>
                    </a:p>
                  </a:txBody>
                  <a:tcPr marT="91425" marB="91425" marR="91425" marL="91425">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used for training/testing</a:t>
                      </a:r>
                      <a:endParaRPr sz="1400" u="none" cap="none" strike="noStrike"/>
                    </a:p>
                  </a:txBody>
                  <a:tcPr marT="91425" marB="91425" marR="91425" marL="91425">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Performance of the Algorithm(Accuracy, F1 score, etc.)</a:t>
                      </a:r>
                      <a:endParaRPr sz="1400" u="none" cap="none" strike="noStrike"/>
                    </a:p>
                  </a:txBody>
                  <a:tcPr marT="91425" marB="91425" marR="91425" marL="91425">
                    <a:lnB cap="flat" cmpd="sng" w="9525">
                      <a:solidFill>
                        <a:schemeClr val="dk1"/>
                      </a:solidFill>
                      <a:prstDash val="solid"/>
                      <a:round/>
                      <a:headEnd len="sm" w="sm" type="none"/>
                      <a:tailEnd len="sm" w="sm" type="none"/>
                    </a:lnB>
                  </a:tcPr>
                </a:tc>
              </a:tr>
              <a:tr h="748250">
                <a:tc>
                  <a:txBody>
                    <a:bodyPr/>
                    <a:lstStyle/>
                    <a:p>
                      <a:pPr indent="0" lvl="0" marL="0" marR="0" rtl="0" algn="l">
                        <a:lnSpc>
                          <a:spcPct val="115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Mrutyunjaya .et.al</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Combination of random forest and END(Ensembles of Balanced Nested Dichotomies)</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NSL-KDD </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Precision:99.9%</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Recall:99.9%</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F1:99.7%</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Acc:99.5%</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77305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Kingsly et al</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fpMAFIA (custom built)</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KDD 99</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Precision:99.9%</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Recall:99.9%</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F1:99.7%</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Acc:99.5%</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23300">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Reyadh et al</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Backpropagation NN  with Multi layer perceptron</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NSL-KDD </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Detection Rate:94.7%</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Acc:95.3%</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13875">
                <a:tc>
                  <a:txBody>
                    <a:bodyPr/>
                    <a:lstStyle/>
                    <a:p>
                      <a:pPr indent="0" lvl="0" marL="0" marR="0" rtl="0" algn="l">
                        <a:lnSpc>
                          <a:spcPct val="100000"/>
                        </a:lnSpc>
                        <a:spcBef>
                          <a:spcPts val="0"/>
                        </a:spcBef>
                        <a:spcAft>
                          <a:spcPts val="0"/>
                        </a:spcAft>
                        <a:buClr>
                          <a:srgbClr val="000000"/>
                        </a:buClr>
                        <a:buSzPts val="1000"/>
                        <a:buFont typeface="Arial"/>
                        <a:buNone/>
                      </a:pPr>
                      <a:r>
                        <a:rPr lang="en" sz="1000" u="sng" cap="none" strike="noStrike">
                          <a:solidFill>
                            <a:schemeClr val="dk1"/>
                          </a:solidFill>
                          <a:highlight>
                            <a:schemeClr val="lt1"/>
                          </a:highlight>
                          <a:hlinkClick r:id="rId3">
                            <a:extLst>
                              <a:ext uri="{A12FA001-AC4F-418D-AE19-62706E023703}">
                                <ahyp:hlinkClr val="tx"/>
                              </a:ext>
                            </a:extLst>
                          </a:hlinkClick>
                        </a:rPr>
                        <a:t>Xianwei</a:t>
                      </a:r>
                      <a:r>
                        <a:rPr lang="en" sz="1000" u="none" cap="none" strike="noStrike">
                          <a:solidFill>
                            <a:schemeClr val="dk1"/>
                          </a:solidFill>
                          <a:highlight>
                            <a:schemeClr val="lt1"/>
                          </a:highlight>
                        </a:rPr>
                        <a:t> et al</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Voting adaptive algorithm( decision tree, random forest, kNN, DNN),DNN,Multitree</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NSL-KDD</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Ensemble voting</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Precision:86.5%</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Recall:85.2%</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f1:84.9%</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rPr lang="en" sz="1000" u="none" cap="none" strike="noStrike">
                          <a:solidFill>
                            <a:schemeClr val="dk1"/>
                          </a:solidFill>
                          <a:highlight>
                            <a:schemeClr val="lt1"/>
                          </a:highlight>
                        </a:rPr>
                        <a:t>Acc :85.21%</a:t>
                      </a:r>
                      <a:endParaRPr sz="1000" u="none" cap="none" strike="noStrike">
                        <a:solidFill>
                          <a:schemeClr val="dk1"/>
                        </a:solidFill>
                        <a:highlight>
                          <a:schemeClr val="lt1"/>
                        </a:highlight>
                      </a:endParaRPr>
                    </a:p>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highlight>
                          <a:schemeClr val="lt1"/>
                        </a:highlight>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3" name="Google Shape;143;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144" name="Google Shape;144;p6"/>
          <p:cNvGraphicFramePr/>
          <p:nvPr/>
        </p:nvGraphicFramePr>
        <p:xfrm>
          <a:off x="577600" y="758455"/>
          <a:ext cx="3000000" cy="3000000"/>
        </p:xfrm>
        <a:graphic>
          <a:graphicData uri="http://schemas.openxmlformats.org/drawingml/2006/table">
            <a:tbl>
              <a:tblPr>
                <a:noFill/>
                <a:tableStyleId>{DF8695B7-5880-463A-9276-DF39E54FC448}</a:tableStyleId>
              </a:tblPr>
              <a:tblGrid>
                <a:gridCol w="1991000"/>
                <a:gridCol w="2003400"/>
                <a:gridCol w="2003400"/>
                <a:gridCol w="2003400"/>
              </a:tblGrid>
              <a:tr h="726450">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Name of the author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Algorithm used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used for training/testing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Performance of the system (Accuracy, F1 score, etc.)</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457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Tarek et al</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Decision Tree</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Not mentioned</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79.8%</a:t>
                      </a:r>
                      <a:endParaRPr sz="1100" u="none" cap="none" strike="noStrike"/>
                    </a:p>
                  </a:txBody>
                  <a:tcPr marT="91425" marB="91425" marR="91425" marL="91425"/>
                </a:tc>
              </a:tr>
              <a:tr h="457675">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Kaiyuan et al</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SMOTE,CNN,Bi-LSTM</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 NSL-KDD UNSW-NB15</a:t>
                      </a:r>
                      <a:endParaRPr sz="11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100"/>
                        <a:buFont typeface="Arial"/>
                        <a:buNone/>
                      </a:pPr>
                      <a:r>
                        <a:rPr lang="en" sz="1100" u="none" cap="none" strike="noStrike"/>
                        <a:t>NSL-KDD</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Acc: 83.5%</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 Precision:85.8%</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Recall:84.4%</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F1:85.14%</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UNB </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Acc:77.16%</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Precision:82.63%</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Recall:79.91%</a:t>
                      </a:r>
                      <a:endParaRPr sz="1100" u="none" cap="none" strike="noStrike"/>
                    </a:p>
                    <a:p>
                      <a:pPr indent="0" lvl="0" marL="0" marR="0" rtl="0" algn="l">
                        <a:lnSpc>
                          <a:spcPct val="100000"/>
                        </a:lnSpc>
                        <a:spcBef>
                          <a:spcPts val="0"/>
                        </a:spcBef>
                        <a:spcAft>
                          <a:spcPts val="0"/>
                        </a:spcAft>
                        <a:buClr>
                          <a:srgbClr val="000000"/>
                        </a:buClr>
                        <a:buSzPts val="1100"/>
                        <a:buFont typeface="Arial"/>
                        <a:buNone/>
                      </a:pPr>
                      <a:r>
                        <a:rPr lang="en" sz="1100" u="none" cap="none" strike="noStrike"/>
                        <a:t>F1:81.25%</a:t>
                      </a:r>
                      <a:endParaRPr sz="1100" u="none" cap="none" strike="noStrike"/>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Observations from Existing Systems</a:t>
            </a:r>
            <a:endParaRPr/>
          </a:p>
        </p:txBody>
      </p:sp>
      <p:sp>
        <p:nvSpPr>
          <p:cNvPr id="150" name="Google Shape;150;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graphicFrame>
        <p:nvGraphicFramePr>
          <p:cNvPr id="151" name="Google Shape;151;p7"/>
          <p:cNvGraphicFramePr/>
          <p:nvPr/>
        </p:nvGraphicFramePr>
        <p:xfrm>
          <a:off x="828550" y="1428175"/>
          <a:ext cx="3000000" cy="3000000"/>
        </p:xfrm>
        <a:graphic>
          <a:graphicData uri="http://schemas.openxmlformats.org/drawingml/2006/table">
            <a:tbl>
              <a:tblPr>
                <a:noFill/>
                <a:tableStyleId>{DF8695B7-5880-463A-9276-DF39E54FC448}</a:tableStyleId>
              </a:tblPr>
              <a:tblGrid>
                <a:gridCol w="1809750"/>
                <a:gridCol w="1809750"/>
                <a:gridCol w="1809750"/>
                <a:gridCol w="1809750"/>
              </a:tblGrid>
              <a:tr h="828275">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Author Name(s)</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Algorithm used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Dataset used for training/testing</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 sz="1400" u="none" cap="none" strike="noStrike"/>
                        <a:t>Performance of the system (Accuracy, F1 score, etc.)</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Chuanlong et al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RNN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NSL-KDD </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Detection rate:97.09%</a:t>
                      </a:r>
                      <a:endParaRPr sz="1200" u="none" cap="none" strike="noStrike"/>
                    </a:p>
                    <a:p>
                      <a:pPr indent="0" lvl="0" marL="0" marR="0" rtl="0" algn="l">
                        <a:lnSpc>
                          <a:spcPct val="100000"/>
                        </a:lnSpc>
                        <a:spcBef>
                          <a:spcPts val="0"/>
                        </a:spcBef>
                        <a:spcAft>
                          <a:spcPts val="0"/>
                        </a:spcAft>
                        <a:buClr>
                          <a:srgbClr val="000000"/>
                        </a:buClr>
                        <a:buSzPts val="1200"/>
                        <a:buFont typeface="Arial"/>
                        <a:buNone/>
                      </a:pPr>
                      <a:r>
                        <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Iftikar et al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SVM,ELM,RF</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NSL-KDD</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Accuracy: 98.7 %(ELM)</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Kehe et al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CNN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NSL-KDD</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Detection Rate:68.6 %</a:t>
                      </a:r>
                      <a:endParaRPr sz="1200" u="none" cap="none" strike="noStrike"/>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Mohammed et al</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PSO-FLN</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KDD 99</a:t>
                      </a:r>
                      <a:endParaRPr sz="12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t>Acc:99.68%</a:t>
                      </a:r>
                      <a:endParaRPr sz="1200" u="none" cap="none" strike="noStrike"/>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Identified from Existing System</a:t>
            </a:r>
            <a:endParaRPr/>
          </a:p>
        </p:txBody>
      </p:sp>
      <p:sp>
        <p:nvSpPr>
          <p:cNvPr id="157" name="Google Shape;15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Mrutyunjaya .et.al[1] used Naives Bayes approach on KKD’99 dataset and is able to get a very high detection rate for their approach but their approach has a lot of false positives</a:t>
            </a:r>
            <a:endParaRPr sz="1300">
              <a:solidFill>
                <a:srgbClr val="000000"/>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Kingsly .et .al[2] used a grid clustering algorithm for unsupervised anomaly detection . They have used the same KKD’99 dataset and were able to reach decent results but has low performance compared to other characteristics</a:t>
            </a:r>
            <a:endParaRPr sz="1300">
              <a:solidFill>
                <a:srgbClr val="000000"/>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Reyadh.et .al [3] have used an approach where they reduce the decision time by reducing the samples in the dataset and then apply Decision trees and nearest neighbor . The limitation in their approach is that they are providing wrong prediction for a class of attacks.</a:t>
            </a:r>
            <a:endParaRPr sz="1300">
              <a:solidFill>
                <a:srgbClr val="000000"/>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000000"/>
              </a:buClr>
              <a:buSzPts val="1300"/>
              <a:buFont typeface="Source Sans Pro"/>
              <a:buChar char="●"/>
            </a:pPr>
            <a:r>
              <a:rPr lang="en" sz="1300">
                <a:solidFill>
                  <a:srgbClr val="000000"/>
                </a:solidFill>
                <a:highlight>
                  <a:srgbClr val="FFFFFF"/>
                </a:highlight>
                <a:latin typeface="Arial"/>
                <a:ea typeface="Arial"/>
                <a:cs typeface="Arial"/>
                <a:sym typeface="Arial"/>
              </a:rPr>
              <a:t>Xianwei </a:t>
            </a:r>
            <a:r>
              <a:rPr lang="en" sz="1300">
                <a:solidFill>
                  <a:srgbClr val="000000"/>
                </a:solidFill>
                <a:latin typeface="Source Sans Pro"/>
                <a:ea typeface="Source Sans Pro"/>
                <a:cs typeface="Source Sans Pro"/>
                <a:sym typeface="Source Sans Pro"/>
              </a:rPr>
              <a:t> et al[4] proposed an ensemble learning algorithm and compares it with numerous algorithms. Although their ensemble algorithm has the highest accuracy feature selection process needs to be improved and their work does not describe which features helped them get the results.</a:t>
            </a:r>
            <a:endParaRPr sz="1300">
              <a:solidFill>
                <a:srgbClr val="000000"/>
              </a:solidFill>
              <a:latin typeface="Source Sans Pro"/>
              <a:ea typeface="Source Sans Pro"/>
              <a:cs typeface="Source Sans Pro"/>
              <a:sym typeface="Source Sans Pro"/>
            </a:endParaRPr>
          </a:p>
          <a:p>
            <a:pPr indent="-311150" lvl="0" marL="457200" rtl="0" algn="l">
              <a:lnSpc>
                <a:spcPct val="115000"/>
              </a:lnSpc>
              <a:spcBef>
                <a:spcPts val="0"/>
              </a:spcBef>
              <a:spcAft>
                <a:spcPts val="0"/>
              </a:spcAft>
              <a:buClr>
                <a:srgbClr val="000000"/>
              </a:buClr>
              <a:buSzPts val="1300"/>
              <a:buFont typeface="Source Sans Pro"/>
              <a:buChar char="●"/>
            </a:pPr>
            <a:r>
              <a:rPr lang="en" sz="1300">
                <a:solidFill>
                  <a:srgbClr val="000000"/>
                </a:solidFill>
                <a:latin typeface="Source Sans Pro"/>
                <a:ea typeface="Source Sans Pro"/>
                <a:cs typeface="Source Sans Pro"/>
                <a:sym typeface="Source Sans Pro"/>
              </a:rPr>
              <a:t>Tarek .et.al [5] has used a pattern matching and protocolo analysis (using Decision trees) approach Since the pattern matching approach works using signature detection  the disadvantage of the pattern matching approach is that there are many new signatures that are created for novel ID attacks this  leads to the pattern matching approach being expensive.</a:t>
            </a:r>
            <a:endParaRPr sz="1300">
              <a:solidFill>
                <a:srgbClr val="000000"/>
              </a:solidFill>
              <a:latin typeface="Source Sans Pro"/>
              <a:ea typeface="Source Sans Pro"/>
              <a:cs typeface="Source Sans Pro"/>
              <a:sym typeface="Source Sans Pro"/>
            </a:endParaRPr>
          </a:p>
          <a:p>
            <a:pPr indent="0" lvl="0" marL="457200" rtl="0" algn="l">
              <a:lnSpc>
                <a:spcPct val="115000"/>
              </a:lnSpc>
              <a:spcBef>
                <a:spcPts val="1200"/>
              </a:spcBef>
              <a:spcAft>
                <a:spcPts val="1200"/>
              </a:spcAft>
              <a:buSzPts val="1800"/>
              <a:buNone/>
            </a:pPr>
            <a:r>
              <a:t/>
            </a:r>
            <a:endParaRPr sz="1300">
              <a:solidFill>
                <a:srgbClr val="000000"/>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311700" y="5098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Problem Identified from Existing System</a:t>
            </a:r>
            <a:endParaRPr/>
          </a:p>
          <a:p>
            <a:pPr indent="0" lvl="0" marL="0" rtl="0" algn="l">
              <a:lnSpc>
                <a:spcPct val="100000"/>
              </a:lnSpc>
              <a:spcBef>
                <a:spcPts val="0"/>
              </a:spcBef>
              <a:spcAft>
                <a:spcPts val="0"/>
              </a:spcAft>
              <a:buSzPct val="111111"/>
              <a:buNone/>
            </a:pPr>
            <a:r>
              <a:t/>
            </a:r>
            <a:endParaRPr/>
          </a:p>
        </p:txBody>
      </p:sp>
      <p:sp>
        <p:nvSpPr>
          <p:cNvPr id="163" name="Google Shape;163;p9"/>
          <p:cNvSpPr txBox="1"/>
          <p:nvPr>
            <p:ph idx="1" type="body"/>
          </p:nvPr>
        </p:nvSpPr>
        <p:spPr>
          <a:xfrm>
            <a:off x="311700" y="1217275"/>
            <a:ext cx="8520600" cy="3416400"/>
          </a:xfrm>
          <a:prstGeom prst="rect">
            <a:avLst/>
          </a:prstGeom>
          <a:noFill/>
          <a:ln>
            <a:noFill/>
          </a:ln>
        </p:spPr>
        <p:txBody>
          <a:bodyPr anchorCtr="0" anchor="t" bIns="91425" lIns="91425" spcFirstLastPara="1" rIns="91425" wrap="square" tIns="91425">
            <a:noAutofit/>
          </a:bodyPr>
          <a:lstStyle/>
          <a:p>
            <a:pPr indent="-311150" lvl="0" marL="457200" rtl="0" algn="l">
              <a:lnSpc>
                <a:spcPct val="80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Chuanlong  et al has used the RNN algorithm to create an IDS.This method has given them a higher accuracy but has taken a lot of time to detect and contains vanishing gradient which shows that their model may not be able to retrieve long term memory </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Iftikar et al compare performance between SV,ELM and RF .They are able to find ELM as the best algorithm performing for large datasets but they are not able to classify specific attacks they only classify normal and intrusive data.</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latin typeface="Arial"/>
                <a:ea typeface="Arial"/>
                <a:cs typeface="Arial"/>
                <a:sym typeface="Arial"/>
              </a:rPr>
              <a:t>Kehe et al have used a CNN model to create an IDS .Their CNN intrusion detection model performs better that traditional intrusion detection methods.But the detection accuracy is too low and the time required to detect needs to be reduced</a:t>
            </a:r>
            <a:endParaRPr sz="1300">
              <a:solidFill>
                <a:schemeClr val="dk1"/>
              </a:solidFill>
              <a:latin typeface="Arial"/>
              <a:ea typeface="Arial"/>
              <a:cs typeface="Arial"/>
              <a:sym typeface="Arial"/>
            </a:endParaRPr>
          </a:p>
          <a:p>
            <a:pPr indent="-311150" lvl="0" marL="457200" rtl="0" algn="l">
              <a:lnSpc>
                <a:spcPct val="95000"/>
              </a:lnSpc>
              <a:spcBef>
                <a:spcPts val="0"/>
              </a:spcBef>
              <a:spcAft>
                <a:spcPts val="0"/>
              </a:spcAft>
              <a:buClr>
                <a:schemeClr val="dk1"/>
              </a:buClr>
              <a:buSzPts val="1300"/>
              <a:buFont typeface="Arial"/>
              <a:buChar char="●"/>
            </a:pPr>
            <a:r>
              <a:rPr lang="en" sz="1300">
                <a:solidFill>
                  <a:schemeClr val="dk1"/>
                </a:solidFill>
                <a:highlight>
                  <a:schemeClr val="lt1"/>
                </a:highlight>
                <a:latin typeface="Arial"/>
                <a:ea typeface="Arial"/>
                <a:cs typeface="Arial"/>
                <a:sym typeface="Arial"/>
              </a:rPr>
              <a:t>Mohammed et al have made a custom algorithm which is based on particle swarm optimization. While their fast learning network is able to provide higher accuracies when the number of hidden layers increase, they  have not considered the accuracy of the minority class which is low due to less number of samples of that class.</a:t>
            </a:r>
            <a:endParaRPr sz="1300">
              <a:solidFill>
                <a:schemeClr val="dk1"/>
              </a:solidFill>
              <a:highlight>
                <a:schemeClr val="lt1"/>
              </a:highlight>
              <a:latin typeface="Arial"/>
              <a:ea typeface="Arial"/>
              <a:cs typeface="Arial"/>
              <a:sym typeface="Arial"/>
            </a:endParaRPr>
          </a:p>
          <a:p>
            <a:pPr indent="0" lvl="0" marL="457200" rtl="0" algn="l">
              <a:lnSpc>
                <a:spcPct val="95000"/>
              </a:lnSpc>
              <a:spcBef>
                <a:spcPts val="1200"/>
              </a:spcBef>
              <a:spcAft>
                <a:spcPts val="0"/>
              </a:spcAft>
              <a:buSzPts val="1800"/>
              <a:buNone/>
            </a:pPr>
            <a:r>
              <a:t/>
            </a:r>
            <a:endParaRPr sz="1300">
              <a:solidFill>
                <a:schemeClr val="dk1"/>
              </a:solidFill>
              <a:latin typeface="Arial"/>
              <a:ea typeface="Arial"/>
              <a:cs typeface="Arial"/>
              <a:sym typeface="Arial"/>
            </a:endParaRPr>
          </a:p>
          <a:p>
            <a:pPr indent="0" lvl="0" marL="457200" rtl="0" algn="l">
              <a:lnSpc>
                <a:spcPct val="95000"/>
              </a:lnSpc>
              <a:spcBef>
                <a:spcPts val="1200"/>
              </a:spcBef>
              <a:spcAft>
                <a:spcPts val="1200"/>
              </a:spcAft>
              <a:buSzPts val="1800"/>
              <a:buNone/>
            </a:pPr>
            <a:r>
              <a:t/>
            </a:r>
            <a:endParaRPr sz="13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Block diagram of the proposed system</a:t>
            </a:r>
            <a:endParaRPr/>
          </a:p>
        </p:txBody>
      </p:sp>
      <p:sp>
        <p:nvSpPr>
          <p:cNvPr id="169" name="Google Shape;169;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0" name="Google Shape;170;p10"/>
          <p:cNvPicPr preferRelativeResize="0"/>
          <p:nvPr/>
        </p:nvPicPr>
        <p:blipFill rotWithShape="1">
          <a:blip r:embed="rId3">
            <a:alphaModFix/>
          </a:blip>
          <a:srcRect b="0" l="0" r="0" t="0"/>
          <a:stretch/>
        </p:blipFill>
        <p:spPr>
          <a:xfrm>
            <a:off x="725150" y="1185850"/>
            <a:ext cx="7867650" cy="2771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