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embedTrueTypeFonts="1" autoCompressPictures="0">
  <p:sldMasterIdLst>
    <p:sldMasterId id="2147483648" r:id="rId1"/>
    <p:sldMasterId id="2147483649" r:id="rId2"/>
  </p:sldMasterIdLst>
  <p:notesMasterIdLst>
    <p:notesMasterId r:id="rId8"/>
  </p:notesMasterIdLst>
  <p:handoutMasterIdLst>
    <p:handoutMasterId r:id="rId9"/>
  </p:handoutMasterIdLst>
  <p:sldIdLst>
    <p:sldId id="729" r:id="rId3"/>
    <p:sldId id="259" r:id="rId4"/>
    <p:sldId id="275" r:id="rId5"/>
    <p:sldId id="271" r:id="rId6"/>
    <p:sldId id="728" r:id="rId7"/>
  </p:sldIdLst>
  <p:sldSz cx="24384000" cy="13716000"/>
  <p:notesSz cx="6858000" cy="9144000"/>
  <p:embeddedFontLst>
    <p:embeddedFont>
      <p:font typeface="Montserrat" pitchFamily="2" charset="77"/>
      <p:regular r:id="rId10"/>
      <p:bold r:id="rId11"/>
      <p:italic r:id="rId12"/>
      <p:boldItalic r:id="rId13"/>
    </p:embeddedFont>
    <p:embeddedFont>
      <p:font typeface="Montserrat Bold" pitchFamily="2" charset="77"/>
      <p:bold r:id="rId14"/>
      <p:italic r:id="rId15"/>
      <p:boldItalic r:id="rId16"/>
    </p:embeddedFont>
    <p:embeddedFont>
      <p:font typeface="Roboto" panose="02000000000000000000" pitchFamily="2" charset="0"/>
      <p:regular r:id="rId17"/>
      <p:bold r:id="rId18"/>
      <p:italic r:id="rId19"/>
      <p:boldItalic r:id="rId20"/>
    </p:embeddedFont>
    <p:embeddedFont>
      <p:font typeface="Roboto Black" panose="02000000000000000000" pitchFamily="2" charset="0"/>
      <p:bold r:id="rId21"/>
      <p:italic r:id="rId22"/>
      <p:boldItalic r:id="rId23"/>
    </p:embeddedFont>
    <p:embeddedFont>
      <p:font typeface="Roboto Medium" panose="02000000000000000000" pitchFamily="2" charset="0"/>
      <p:regular r:id="rId24"/>
    </p:embeddedFont>
  </p:embeddedFontLst>
  <p:defaultTextStyle>
    <a:defPPr>
      <a:defRPr lang="de-DE"/>
    </a:defPPr>
    <a:lvl1pPr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1pPr>
    <a:lvl2pPr indent="9128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2pPr>
    <a:lvl3pPr indent="18272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3pPr>
    <a:lvl4pPr indent="27416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4pPr>
    <a:lvl5pPr indent="3656013" algn="l" defTabSz="1827213" rtl="0" fontAlgn="base" hangingPunct="0">
      <a:spcBef>
        <a:spcPct val="0"/>
      </a:spcBef>
      <a:spcAft>
        <a:spcPct val="0"/>
      </a:spcAft>
      <a:defRPr sz="2000" kern="1200">
        <a:solidFill>
          <a:srgbClr val="000000"/>
        </a:solidFill>
        <a:latin typeface="Montserrat Bold" charset="0"/>
        <a:ea typeface="Montserrat Bold" charset="0"/>
        <a:cs typeface="Montserrat Bold" charset="0"/>
        <a:sym typeface="Montserrat Bold" charset="0"/>
      </a:defRPr>
    </a:lvl5pPr>
    <a:lvl6pPr marL="22860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6pPr>
    <a:lvl7pPr marL="27432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7pPr>
    <a:lvl8pPr marL="32004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8pPr>
    <a:lvl9pPr marL="3657600" algn="l" defTabSz="914400" rtl="0" eaLnBrk="1" latinLnBrk="0" hangingPunct="1">
      <a:defRPr sz="2000" kern="1200">
        <a:solidFill>
          <a:srgbClr val="000000"/>
        </a:solidFill>
        <a:latin typeface="Montserrat Bold" charset="0"/>
        <a:ea typeface="Montserrat Bold" charset="0"/>
        <a:cs typeface="Montserrat Bold" charset="0"/>
        <a:sym typeface="Montserrat Bold"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2B5C"/>
    <a:srgbClr val="E7E1FF"/>
    <a:srgbClr val="EBD5FF"/>
    <a:srgbClr val="BDACCF"/>
    <a:srgbClr val="73B8E6"/>
    <a:srgbClr val="3D2761"/>
    <a:srgbClr val="261B42"/>
    <a:srgbClr val="934D9A"/>
    <a:srgbClr val="57539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8"/>
    <p:restoredTop sz="93315"/>
  </p:normalViewPr>
  <p:slideViewPr>
    <p:cSldViewPr>
      <p:cViewPr varScale="1">
        <p:scale>
          <a:sx n="58" d="100"/>
          <a:sy n="58" d="100"/>
        </p:scale>
        <p:origin x="1208" y="224"/>
      </p:cViewPr>
      <p:guideLst>
        <p:guide orient="horz" pos="4320"/>
        <p:guide pos="7680"/>
      </p:guideLst>
    </p:cSldViewPr>
  </p:slideViewPr>
  <p:notesTextViewPr>
    <p:cViewPr>
      <p:scale>
        <a:sx n="1" d="1"/>
        <a:sy n="1" d="1"/>
      </p:scale>
      <p:origin x="0" y="0"/>
    </p:cViewPr>
  </p:notesTextViewPr>
  <p:notesViewPr>
    <p:cSldViewPr>
      <p:cViewPr varScale="1">
        <p:scale>
          <a:sx n="107" d="100"/>
          <a:sy n="107" d="100"/>
        </p:scale>
        <p:origin x="40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A5B5D1-D399-E94B-8D67-936A21D0DE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052FFF7-A1E6-8F41-869F-270F35598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3435DA-4291-A141-8D87-DB0D32D451B6}" type="datetimeFigureOut">
              <a:rPr lang="en-US" smtClean="0"/>
              <a:t>3/13/19</a:t>
            </a:fld>
            <a:endParaRPr lang="en-US"/>
          </a:p>
        </p:txBody>
      </p:sp>
      <p:sp>
        <p:nvSpPr>
          <p:cNvPr id="4" name="Footer Placeholder 3">
            <a:extLst>
              <a:ext uri="{FF2B5EF4-FFF2-40B4-BE49-F238E27FC236}">
                <a16:creationId xmlns:a16="http://schemas.microsoft.com/office/drawing/2014/main" id="{85CDCF73-6DDC-3E4C-95FD-0D17AB80EB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A50546-B748-5445-862E-F394F6A235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289F37-A345-7D4F-81BD-170E7BF8D2EC}" type="slidenum">
              <a:rPr lang="en-US" smtClean="0"/>
              <a:t>‹#›</a:t>
            </a:fld>
            <a:endParaRPr lang="en-US"/>
          </a:p>
        </p:txBody>
      </p:sp>
    </p:spTree>
    <p:extLst>
      <p:ext uri="{BB962C8B-B14F-4D97-AF65-F5344CB8AC3E}">
        <p14:creationId xmlns:p14="http://schemas.microsoft.com/office/powerpoint/2010/main" val="1965172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sp>
      <p:sp>
        <p:nvSpPr>
          <p:cNvPr id="3074"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altLang="de-DE">
                <a:sym typeface="Montserrat" charset="0"/>
              </a:rPr>
              <a:t>Click to edit Master text styles</a:t>
            </a:r>
          </a:p>
          <a:p>
            <a:pPr lvl="1"/>
            <a:r>
              <a:rPr lang="de-DE" altLang="de-DE">
                <a:sym typeface="Montserrat" charset="0"/>
              </a:rPr>
              <a:t>Second level</a:t>
            </a:r>
          </a:p>
          <a:p>
            <a:pPr lvl="2"/>
            <a:r>
              <a:rPr lang="de-DE" altLang="de-DE">
                <a:sym typeface="Montserrat" charset="0"/>
              </a:rPr>
              <a:t>Third level</a:t>
            </a:r>
          </a:p>
          <a:p>
            <a:pPr lvl="3"/>
            <a:r>
              <a:rPr lang="de-DE" altLang="de-DE">
                <a:sym typeface="Montserrat" charset="0"/>
              </a:rPr>
              <a:t>Fourth level</a:t>
            </a:r>
          </a:p>
          <a:p>
            <a:pPr lvl="4"/>
            <a:r>
              <a:rPr lang="de-DE" altLang="de-DE">
                <a:sym typeface="Montserrat" charset="0"/>
              </a:rPr>
              <a:t>Fifth level</a:t>
            </a: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1pPr>
    <a:lvl2pPr indent="2286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2pPr>
    <a:lvl3pPr indent="4572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3pPr>
    <a:lvl4pPr indent="6858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4pPr>
    <a:lvl5pPr indent="914400" algn="l" defTabSz="457200" rtl="0" fontAlgn="base" hangingPunct="0">
      <a:lnSpc>
        <a:spcPct val="117000"/>
      </a:lnSpc>
      <a:spcBef>
        <a:spcPct val="0"/>
      </a:spcBef>
      <a:spcAft>
        <a:spcPct val="0"/>
      </a:spcAft>
      <a:defRPr sz="2200" kern="1200">
        <a:solidFill>
          <a:srgbClr val="000000"/>
        </a:solidFill>
        <a:latin typeface="Montserrat" charset="0"/>
        <a:ea typeface="Montserrat" charset="0"/>
        <a:cs typeface="Montserrat" charset="0"/>
        <a:sym typeface="Montserrat"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0694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673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780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SC Clea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10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SC Slide Templa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52005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825500" rtl="0" fontAlgn="base" hangingPunct="0">
        <a:lnSpc>
          <a:spcPts val="6800"/>
        </a:lnSpc>
        <a:spcBef>
          <a:spcPct val="0"/>
        </a:spcBef>
        <a:spcAft>
          <a:spcPct val="0"/>
        </a:spcAft>
        <a:defRPr sz="7200" kern="1200">
          <a:solidFill>
            <a:srgbClr val="151314"/>
          </a:solidFill>
          <a:latin typeface="+mj-lt"/>
          <a:ea typeface="+mj-ea"/>
          <a:cs typeface="+mj-cs"/>
          <a:sym typeface="Montserrat Bold" charset="0"/>
        </a:defRPr>
      </a:lvl1pPr>
      <a:lvl2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2pPr>
      <a:lvl3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3pPr>
      <a:lvl4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4pPr>
      <a:lvl5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5pPr>
      <a:lvl6pPr marL="4572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6pPr>
      <a:lvl7pPr marL="9144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7pPr>
      <a:lvl8pPr marL="13716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8pPr>
      <a:lvl9pPr marL="18288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9pPr>
    </p:titleStyle>
    <p:bodyStyle>
      <a:lvl1pPr marL="63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1pPr>
      <a:lvl2pPr marL="127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2pPr>
      <a:lvl3pPr marL="190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3pPr>
      <a:lvl4pPr marL="254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4pPr>
      <a:lvl5pPr marL="317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68DA80-BAC8-0A4D-803C-D628EE674F99}"/>
              </a:ext>
            </a:extLst>
          </p:cNvPr>
          <p:cNvGrpSpPr/>
          <p:nvPr userDrawn="1"/>
        </p:nvGrpSpPr>
        <p:grpSpPr>
          <a:xfrm>
            <a:off x="3175" y="-33335"/>
            <a:ext cx="24384000" cy="13755685"/>
            <a:chOff x="3175" y="-33335"/>
            <a:chExt cx="24384000" cy="13755685"/>
          </a:xfrm>
        </p:grpSpPr>
        <p:sp>
          <p:nvSpPr>
            <p:cNvPr id="2049" name="Rectangle 1"/>
            <p:cNvSpPr>
              <a:spLocks/>
            </p:cNvSpPr>
            <p:nvPr/>
          </p:nvSpPr>
          <p:spPr bwMode="auto">
            <a:xfrm>
              <a:off x="3175" y="6350"/>
              <a:ext cx="24384000" cy="13716000"/>
            </a:xfrm>
            <a:prstGeom prst="rect">
              <a:avLst/>
            </a:prstGeom>
            <a:solidFill>
              <a:srgbClr val="372B5C"/>
            </a:solidFill>
            <a:ln>
              <a:noFill/>
            </a:ln>
            <a:effectLst/>
            <a:extLst/>
          </p:spPr>
          <p:txBody>
            <a:bodyPr lIns="50800" tIns="50800" rIns="50800" bIns="50800" anchor="ctr"/>
            <a:lstStyle/>
            <a:p>
              <a:pPr algn="ctr">
                <a:lnSpc>
                  <a:spcPct val="140000"/>
                </a:lnSpc>
              </a:pPr>
              <a:endParaRPr lang="de-DE" altLang="de-DE" sz="1600" baseline="6000"/>
            </a:p>
          </p:txBody>
        </p:sp>
        <p:sp>
          <p:nvSpPr>
            <p:cNvPr id="2050" name="Rectangle 2"/>
            <p:cNvSpPr>
              <a:spLocks/>
            </p:cNvSpPr>
            <p:nvPr/>
          </p:nvSpPr>
          <p:spPr bwMode="auto">
            <a:xfrm>
              <a:off x="507203" y="315007"/>
              <a:ext cx="23368000" cy="12700000"/>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lnSpc>
                  <a:spcPct val="140000"/>
                </a:lnSpc>
              </a:pPr>
              <a:endParaRPr lang="de-DE" altLang="de-DE" sz="1600" baseline="6000"/>
            </a:p>
          </p:txBody>
        </p:sp>
        <p:sp>
          <p:nvSpPr>
            <p:cNvPr id="2051" name="Rectangle 3"/>
            <p:cNvSpPr>
              <a:spLocks/>
            </p:cNvSpPr>
            <p:nvPr/>
          </p:nvSpPr>
          <p:spPr bwMode="auto">
            <a:xfrm>
              <a:off x="6935416" y="-33335"/>
              <a:ext cx="10810462" cy="1547812"/>
            </a:xfrm>
            <a:prstGeom prst="rect">
              <a:avLst/>
            </a:prstGeom>
            <a:solidFill>
              <a:srgbClr val="575390"/>
            </a:solidFill>
            <a:ln>
              <a:noFill/>
            </a:ln>
            <a:effectLst>
              <a:outerShdw blurRad="190500" dist="63500" dir="2700000" algn="ctr" rotWithShape="0">
                <a:srgbClr val="000000">
                  <a:alpha val="9999"/>
                </a:srgbClr>
              </a:outerShdw>
            </a:effectLst>
            <a:extLst/>
          </p:spPr>
          <p:txBody>
            <a:bodyPr lIns="508000" tIns="508000" rIns="508000" bIns="508000"/>
            <a:lstStyle>
              <a:lvl1pPr defTabSz="457200">
                <a:defRPr sz="2000">
                  <a:solidFill>
                    <a:srgbClr val="000000"/>
                  </a:solidFill>
                  <a:latin typeface="Montserrat Bold" charset="0"/>
                  <a:ea typeface="Montserrat Bold" charset="0"/>
                  <a:cs typeface="Montserrat Bold" charset="0"/>
                  <a:sym typeface="Montserrat Bold" charset="0"/>
                </a:defRPr>
              </a:lvl1pPr>
              <a:lvl2pPr defTabSz="457200">
                <a:defRPr sz="2000">
                  <a:solidFill>
                    <a:srgbClr val="000000"/>
                  </a:solidFill>
                  <a:latin typeface="Montserrat Bold" charset="0"/>
                  <a:ea typeface="Montserrat Bold" charset="0"/>
                  <a:cs typeface="Montserrat Bold" charset="0"/>
                  <a:sym typeface="Montserrat Bold" charset="0"/>
                </a:defRPr>
              </a:lvl2pPr>
              <a:lvl3pPr defTabSz="457200">
                <a:defRPr sz="2000">
                  <a:solidFill>
                    <a:srgbClr val="000000"/>
                  </a:solidFill>
                  <a:latin typeface="Montserrat Bold" charset="0"/>
                  <a:ea typeface="Montserrat Bold" charset="0"/>
                  <a:cs typeface="Montserrat Bold" charset="0"/>
                  <a:sym typeface="Montserrat Bold" charset="0"/>
                </a:defRPr>
              </a:lvl3pPr>
              <a:lvl4pPr defTabSz="457200">
                <a:defRPr sz="2000">
                  <a:solidFill>
                    <a:srgbClr val="000000"/>
                  </a:solidFill>
                  <a:latin typeface="Montserrat Bold" charset="0"/>
                  <a:ea typeface="Montserrat Bold" charset="0"/>
                  <a:cs typeface="Montserrat Bold" charset="0"/>
                  <a:sym typeface="Montserrat Bold" charset="0"/>
                </a:defRPr>
              </a:lvl4pPr>
              <a:lvl5pPr defTabSz="457200">
                <a:defRPr sz="2000">
                  <a:solidFill>
                    <a:srgbClr val="000000"/>
                  </a:solidFill>
                  <a:latin typeface="Montserrat Bold" charset="0"/>
                  <a:ea typeface="Montserrat Bold" charset="0"/>
                  <a:cs typeface="Montserrat Bold" charset="0"/>
                  <a:sym typeface="Montserrat Bold" charset="0"/>
                </a:defRPr>
              </a:lvl5pPr>
              <a:lvl6pPr marL="4572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4572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gn="ctr"/>
              <a:endParaRPr lang="de-DE" altLang="de-DE" sz="1800">
                <a:solidFill>
                  <a:srgbClr val="464646"/>
                </a:solidFill>
                <a:latin typeface="Montserrat" charset="0"/>
                <a:ea typeface="Montserrat" charset="0"/>
                <a:cs typeface="Montserrat" charset="0"/>
                <a:sym typeface="Montserrat" charset="0"/>
              </a:endParaRPr>
            </a:p>
          </p:txBody>
        </p:sp>
        <p:sp>
          <p:nvSpPr>
            <p:cNvPr id="2054" name="Line 6"/>
            <p:cNvSpPr>
              <a:spLocks noChangeShapeType="1"/>
            </p:cNvSpPr>
            <p:nvPr/>
          </p:nvSpPr>
          <p:spPr bwMode="auto">
            <a:xfrm>
              <a:off x="6935416" y="1514476"/>
              <a:ext cx="10810462" cy="10060"/>
            </a:xfrm>
            <a:prstGeom prst="line">
              <a:avLst/>
            </a:prstGeom>
            <a:noFill/>
            <a:ln w="50800" cap="flat" cmpd="sng">
              <a:solidFill>
                <a:srgbClr val="261B42"/>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defTabSz="825500">
                <a:defRPr sz="2000">
                  <a:solidFill>
                    <a:srgbClr val="000000"/>
                  </a:solidFill>
                  <a:latin typeface="Montserrat Bold" charset="0"/>
                  <a:ea typeface="Montserrat Bold" charset="0"/>
                  <a:cs typeface="Montserrat Bold" charset="0"/>
                  <a:sym typeface="Montserrat Bold" charset="0"/>
                </a:defRPr>
              </a:lvl1pPr>
              <a:lvl2pPr defTabSz="825500">
                <a:defRPr sz="2000">
                  <a:solidFill>
                    <a:srgbClr val="000000"/>
                  </a:solidFill>
                  <a:latin typeface="Montserrat Bold" charset="0"/>
                  <a:ea typeface="Montserrat Bold" charset="0"/>
                  <a:cs typeface="Montserrat Bold" charset="0"/>
                  <a:sym typeface="Montserrat Bold" charset="0"/>
                </a:defRPr>
              </a:lvl2pPr>
              <a:lvl3pPr defTabSz="825500">
                <a:defRPr sz="2000">
                  <a:solidFill>
                    <a:srgbClr val="000000"/>
                  </a:solidFill>
                  <a:latin typeface="Montserrat Bold" charset="0"/>
                  <a:ea typeface="Montserrat Bold" charset="0"/>
                  <a:cs typeface="Montserrat Bold" charset="0"/>
                  <a:sym typeface="Montserrat Bold" charset="0"/>
                </a:defRPr>
              </a:lvl3pPr>
              <a:lvl4pPr defTabSz="825500">
                <a:defRPr sz="2000">
                  <a:solidFill>
                    <a:srgbClr val="000000"/>
                  </a:solidFill>
                  <a:latin typeface="Montserrat Bold" charset="0"/>
                  <a:ea typeface="Montserrat Bold" charset="0"/>
                  <a:cs typeface="Montserrat Bold" charset="0"/>
                  <a:sym typeface="Montserrat Bold" charset="0"/>
                </a:defRPr>
              </a:lvl4pPr>
              <a:lvl5pPr defTabSz="825500">
                <a:defRPr sz="2000">
                  <a:solidFill>
                    <a:srgbClr val="000000"/>
                  </a:solidFill>
                  <a:latin typeface="Montserrat Bold" charset="0"/>
                  <a:ea typeface="Montserrat Bold" charset="0"/>
                  <a:cs typeface="Montserrat Bold" charset="0"/>
                  <a:sym typeface="Montserrat Bold" charset="0"/>
                </a:defRPr>
              </a:lvl5pPr>
              <a:lvl6pPr marL="4572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825500"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gn="ctr"/>
              <a:endParaRPr lang="de-DE" altLang="de-DE" sz="3200">
                <a:solidFill>
                  <a:srgbClr val="FFFFFF"/>
                </a:solidFill>
              </a:endParaRPr>
            </a:p>
          </p:txBody>
        </p:sp>
        <p:sp>
          <p:nvSpPr>
            <p:cNvPr id="10" name="Text Box 1"/>
            <p:cNvSpPr txBox="1">
              <a:spLocks/>
            </p:cNvSpPr>
            <p:nvPr userDrawn="1"/>
          </p:nvSpPr>
          <p:spPr bwMode="auto">
            <a:xfrm>
              <a:off x="7855127" y="276236"/>
              <a:ext cx="5771085"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ctr"/>
              <a:r>
                <a:rPr lang="en-GB" altLang="de-DE" sz="4400" noProof="0" dirty="0">
                  <a:solidFill>
                    <a:schemeClr val="bg1"/>
                  </a:solidFill>
                </a:rPr>
                <a:t>Bringing Scotland‘s</a:t>
              </a:r>
            </a:p>
          </p:txBody>
        </p:sp>
        <p:sp>
          <p:nvSpPr>
            <p:cNvPr id="12" name="Text Box 1">
              <a:extLst>
                <a:ext uri="{FF2B5EF4-FFF2-40B4-BE49-F238E27FC236}">
                  <a16:creationId xmlns:a16="http://schemas.microsoft.com/office/drawing/2014/main" id="{CAE1B60A-B11D-414D-91AF-7DC86EC3B4A2}"/>
                </a:ext>
              </a:extLst>
            </p:cNvPr>
            <p:cNvSpPr txBox="1">
              <a:spLocks/>
            </p:cNvSpPr>
            <p:nvPr userDrawn="1"/>
          </p:nvSpPr>
          <p:spPr bwMode="auto">
            <a:xfrm>
              <a:off x="12984088" y="138560"/>
              <a:ext cx="2592288" cy="1000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ctr"/>
              <a:r>
                <a:rPr lang="de-DE" altLang="de-DE" sz="6500" dirty="0">
                  <a:solidFill>
                    <a:schemeClr val="bg1"/>
                  </a:solidFill>
                </a:rPr>
                <a:t>//</a:t>
              </a:r>
            </a:p>
          </p:txBody>
        </p:sp>
        <p:sp>
          <p:nvSpPr>
            <p:cNvPr id="13" name="Text Box 1">
              <a:extLst>
                <a:ext uri="{FF2B5EF4-FFF2-40B4-BE49-F238E27FC236}">
                  <a16:creationId xmlns:a16="http://schemas.microsoft.com/office/drawing/2014/main" id="{58545486-D723-7B45-A6E0-BFE4E58B17E1}"/>
                </a:ext>
              </a:extLst>
            </p:cNvPr>
            <p:cNvSpPr txBox="1">
              <a:spLocks/>
            </p:cNvSpPr>
            <p:nvPr userDrawn="1"/>
          </p:nvSpPr>
          <p:spPr bwMode="auto">
            <a:xfrm>
              <a:off x="14723477" y="665312"/>
              <a:ext cx="3022401"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l"/>
              <a:r>
                <a:rPr lang="en-GB" altLang="de-DE" sz="2000" noProof="0" dirty="0">
                  <a:solidFill>
                    <a:schemeClr val="bg1"/>
                  </a:solidFill>
                </a:rPr>
                <a:t>Cyber Community</a:t>
              </a:r>
            </a:p>
            <a:p>
              <a:pPr algn="l"/>
              <a:r>
                <a:rPr lang="en-GB" altLang="de-DE" sz="2000" noProof="0" dirty="0">
                  <a:solidFill>
                    <a:schemeClr val="bg1"/>
                  </a:solidFill>
                </a:rPr>
                <a:t>Together.</a:t>
              </a:r>
            </a:p>
          </p:txBody>
        </p:sp>
        <p:sp>
          <p:nvSpPr>
            <p:cNvPr id="15" name="Text Box 4">
              <a:extLst>
                <a:ext uri="{FF2B5EF4-FFF2-40B4-BE49-F238E27FC236}">
                  <a16:creationId xmlns:a16="http://schemas.microsoft.com/office/drawing/2014/main" id="{500DD7AF-BB9C-3347-A402-DFF5BB9DB8B4}"/>
                </a:ext>
              </a:extLst>
            </p:cNvPr>
            <p:cNvSpPr txBox="1">
              <a:spLocks/>
            </p:cNvSpPr>
            <p:nvPr userDrawn="1"/>
          </p:nvSpPr>
          <p:spPr bwMode="auto">
            <a:xfrm>
              <a:off x="10104154" y="13295950"/>
              <a:ext cx="2225837"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pPr algn="ctr"/>
              <a:r>
                <a:rPr lang="en-GB" altLang="de-DE" sz="1000" b="1" i="0" dirty="0">
                  <a:solidFill>
                    <a:srgbClr val="FFFFFF"/>
                  </a:solidFill>
                  <a:latin typeface="Roboto" panose="02000000000000000000" pitchFamily="2" charset="0"/>
                  <a:ea typeface="Roboto" panose="02000000000000000000" pitchFamily="2" charset="0"/>
                  <a:cs typeface="Roboto" panose="02000000000000000000" pitchFamily="2" charset="0"/>
                </a:rPr>
                <a:t>www.</a:t>
              </a:r>
              <a:r>
                <a:rPr lang="en-GB" altLang="de-DE" sz="1000" b="1" i="0" noProof="0" dirty="0">
                  <a:solidFill>
                    <a:srgbClr val="FFFFFF"/>
                  </a:solidFill>
                  <a:latin typeface="Roboto" panose="02000000000000000000" pitchFamily="2" charset="0"/>
                  <a:ea typeface="Roboto" panose="02000000000000000000" pitchFamily="2" charset="0"/>
                  <a:cs typeface="Roboto" panose="02000000000000000000" pitchFamily="2" charset="0"/>
                </a:rPr>
                <a:t>cyberscotlandconnect</a:t>
              </a:r>
              <a:r>
                <a:rPr lang="en-GB" altLang="de-DE" sz="1000" b="1" i="0" dirty="0">
                  <a:solidFill>
                    <a:srgbClr val="FFFFFF"/>
                  </a:solidFill>
                  <a:latin typeface="Roboto" panose="02000000000000000000" pitchFamily="2" charset="0"/>
                  <a:ea typeface="Roboto" panose="02000000000000000000" pitchFamily="2" charset="0"/>
                  <a:cs typeface="Roboto" panose="02000000000000000000" pitchFamily="2" charset="0"/>
                </a:rPr>
                <a:t>.</a:t>
              </a:r>
              <a:r>
                <a:rPr lang="en-GB" altLang="de-DE" sz="1000" b="1" i="0" noProof="0" dirty="0">
                  <a:solidFill>
                    <a:srgbClr val="FFFFFF"/>
                  </a:solidFill>
                  <a:latin typeface="Roboto" panose="02000000000000000000" pitchFamily="2" charset="0"/>
                  <a:ea typeface="Roboto" panose="02000000000000000000" pitchFamily="2" charset="0"/>
                  <a:cs typeface="Roboto" panose="02000000000000000000" pitchFamily="2" charset="0"/>
                </a:rPr>
                <a:t>com</a:t>
              </a:r>
            </a:p>
          </p:txBody>
        </p:sp>
        <p:sp>
          <p:nvSpPr>
            <p:cNvPr id="16" name="Text Box 4">
              <a:extLst>
                <a:ext uri="{FF2B5EF4-FFF2-40B4-BE49-F238E27FC236}">
                  <a16:creationId xmlns:a16="http://schemas.microsoft.com/office/drawing/2014/main" id="{8DFDB092-06A9-D844-A703-B4233063D3DB}"/>
                </a:ext>
              </a:extLst>
            </p:cNvPr>
            <p:cNvSpPr txBox="1">
              <a:spLocks/>
            </p:cNvSpPr>
            <p:nvPr userDrawn="1"/>
          </p:nvSpPr>
          <p:spPr bwMode="auto">
            <a:xfrm>
              <a:off x="22921192" y="13312879"/>
              <a:ext cx="1010529"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pPr algn="ctr"/>
              <a:r>
                <a:rPr lang="de-DE" altLang="de-DE" sz="1000" b="1" i="0" dirty="0">
                  <a:solidFill>
                    <a:srgbClr val="FFFFFF"/>
                  </a:solidFill>
                  <a:latin typeface="Roboto" panose="02000000000000000000" pitchFamily="2" charset="0"/>
                  <a:ea typeface="Roboto" panose="02000000000000000000" pitchFamily="2" charset="0"/>
                  <a:cs typeface="Roboto" panose="02000000000000000000" pitchFamily="2" charset="0"/>
                </a:rPr>
                <a:t>@</a:t>
              </a:r>
              <a:r>
                <a:rPr lang="en-GB" altLang="de-DE" sz="1000" b="1" i="0" noProof="0" dirty="0">
                  <a:solidFill>
                    <a:srgbClr val="FFFFFF"/>
                  </a:solidFill>
                  <a:latin typeface="Roboto" panose="02000000000000000000" pitchFamily="2" charset="0"/>
                  <a:ea typeface="Roboto" panose="02000000000000000000" pitchFamily="2" charset="0"/>
                  <a:cs typeface="Roboto" panose="02000000000000000000" pitchFamily="2" charset="0"/>
                </a:rPr>
                <a:t>SecScotland</a:t>
              </a:r>
            </a:p>
          </p:txBody>
        </p:sp>
        <p:sp>
          <p:nvSpPr>
            <p:cNvPr id="17" name="Text Box 4">
              <a:extLst>
                <a:ext uri="{FF2B5EF4-FFF2-40B4-BE49-F238E27FC236}">
                  <a16:creationId xmlns:a16="http://schemas.microsoft.com/office/drawing/2014/main" id="{A77D2CA8-A690-9E40-AE9F-14FE38B49F3E}"/>
                </a:ext>
              </a:extLst>
            </p:cNvPr>
            <p:cNvSpPr txBox="1">
              <a:spLocks/>
            </p:cNvSpPr>
            <p:nvPr userDrawn="1"/>
          </p:nvSpPr>
          <p:spPr bwMode="auto">
            <a:xfrm>
              <a:off x="22648" y="13312879"/>
              <a:ext cx="6408712"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pPr algn="ctr"/>
              <a:r>
                <a:rPr lang="en-GB" altLang="de-DE" sz="1000" b="1" i="0" noProof="0">
                  <a:solidFill>
                    <a:srgbClr val="FFFFFF"/>
                  </a:solidFill>
                  <a:latin typeface="Roboto" panose="02000000000000000000" pitchFamily="2" charset="0"/>
                  <a:ea typeface="Roboto" panose="02000000000000000000" pitchFamily="2" charset="0"/>
                  <a:cs typeface="Roboto" panose="02000000000000000000" pitchFamily="2" charset="0"/>
                </a:rPr>
                <a:t>Copyright Cyber Scotland Connect 2019. All rights reserved. Designed &amp; Created by Sophie Lanc. </a:t>
              </a:r>
            </a:p>
          </p:txBody>
        </p:sp>
        <p:pic>
          <p:nvPicPr>
            <p:cNvPr id="18" name="Picture 17">
              <a:extLst>
                <a:ext uri="{FF2B5EF4-FFF2-40B4-BE49-F238E27FC236}">
                  <a16:creationId xmlns:a16="http://schemas.microsoft.com/office/drawing/2014/main" id="{BCF0E688-71DC-8249-9634-6E59B1B291A0}"/>
                </a:ext>
              </a:extLst>
            </p:cNvPr>
            <p:cNvPicPr>
              <a:picLocks noChangeAspect="1"/>
            </p:cNvPicPr>
            <p:nvPr userDrawn="1"/>
          </p:nvPicPr>
          <p:blipFill>
            <a:blip r:embed="rId3"/>
            <a:stretch>
              <a:fillRect/>
            </a:stretch>
          </p:blipFill>
          <p:spPr>
            <a:xfrm>
              <a:off x="17011964" y="13219014"/>
              <a:ext cx="1467828" cy="363958"/>
            </a:xfrm>
            <a:prstGeom prst="rect">
              <a:avLst/>
            </a:prstGeom>
          </p:spPr>
        </p:pic>
      </p:grpSp>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825500" rtl="0" fontAlgn="base" hangingPunct="0">
        <a:lnSpc>
          <a:spcPts val="6800"/>
        </a:lnSpc>
        <a:spcBef>
          <a:spcPct val="0"/>
        </a:spcBef>
        <a:spcAft>
          <a:spcPct val="0"/>
        </a:spcAft>
        <a:defRPr sz="7200" kern="1200">
          <a:solidFill>
            <a:srgbClr val="151314"/>
          </a:solidFill>
          <a:latin typeface="+mj-lt"/>
          <a:ea typeface="+mj-ea"/>
          <a:cs typeface="+mj-cs"/>
          <a:sym typeface="Montserrat Bold" charset="0"/>
        </a:defRPr>
      </a:lvl1pPr>
      <a:lvl2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2pPr>
      <a:lvl3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3pPr>
      <a:lvl4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4pPr>
      <a:lvl5pPr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5pPr>
      <a:lvl6pPr marL="4572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6pPr>
      <a:lvl7pPr marL="9144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7pPr>
      <a:lvl8pPr marL="13716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8pPr>
      <a:lvl9pPr marL="1828800" algn="l" defTabSz="825500" rtl="0" fontAlgn="base" hangingPunct="0">
        <a:lnSpc>
          <a:spcPts val="6800"/>
        </a:lnSpc>
        <a:spcBef>
          <a:spcPct val="0"/>
        </a:spcBef>
        <a:spcAft>
          <a:spcPct val="0"/>
        </a:spcAft>
        <a:defRPr sz="7200">
          <a:solidFill>
            <a:srgbClr val="151314"/>
          </a:solidFill>
          <a:latin typeface="Montserrat Bold" charset="0"/>
          <a:ea typeface="Montserrat Bold" charset="0"/>
          <a:cs typeface="Montserrat Bold" charset="0"/>
          <a:sym typeface="Montserrat Bold" charset="0"/>
        </a:defRPr>
      </a:lvl9pPr>
    </p:titleStyle>
    <p:bodyStyle>
      <a:lvl1pPr marL="63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1pPr>
      <a:lvl2pPr marL="127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2pPr>
      <a:lvl3pPr marL="190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3pPr>
      <a:lvl4pPr marL="2540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4pPr>
      <a:lvl5pPr marL="3175000" indent="-635000" algn="l" defTabSz="825500" rtl="0" fontAlgn="base" hangingPunct="0">
        <a:spcBef>
          <a:spcPts val="5200"/>
        </a:spcBef>
        <a:spcAft>
          <a:spcPct val="0"/>
        </a:spcAft>
        <a:buSzPct val="75000"/>
        <a:buChar char="•"/>
        <a:defRPr sz="5200" kern="1200">
          <a:solidFill>
            <a:srgbClr val="C4C6C1"/>
          </a:solidFill>
          <a:latin typeface="+mn-lt"/>
          <a:ea typeface="+mn-ea"/>
          <a:cs typeface="+mn-cs"/>
          <a:sym typeface="Montserrat Bol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ext Box 2"/>
          <p:cNvSpPr txBox="1">
            <a:spLocks/>
          </p:cNvSpPr>
          <p:nvPr/>
        </p:nvSpPr>
        <p:spPr bwMode="auto">
          <a:xfrm>
            <a:off x="2411412" y="3562350"/>
            <a:ext cx="19789700" cy="3693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dirty="0">
                <a:solidFill>
                  <a:srgbClr val="372B5C"/>
                </a:solidFill>
              </a:rPr>
              <a:t>Before you create your ‘pitch perfect’ presentation, please make sure you have all the fonts installed locally on your machine from the ’fonts’ folder. Thank you &amp; please delete this slide once you have installed them! </a:t>
            </a:r>
          </a:p>
          <a:p>
            <a:r>
              <a:rPr lang="en-GB" altLang="de-DE" sz="20000" b="1" dirty="0">
                <a:solidFill>
                  <a:srgbClr val="372B5C"/>
                </a:solidFill>
                <a:latin typeface="Roboto" panose="02000000000000000000" pitchFamily="2" charset="0"/>
                <a:ea typeface="Roboto" panose="02000000000000000000" pitchFamily="2" charset="0"/>
                <a:cs typeface="Roboto" panose="02000000000000000000" pitchFamily="2" charset="0"/>
                <a:sym typeface="Montserrat Semi Bold" charset="0"/>
              </a:rPr>
              <a:t>Hi There!</a:t>
            </a:r>
          </a:p>
        </p:txBody>
      </p:sp>
      <p:sp>
        <p:nvSpPr>
          <p:cNvPr id="9" name="Text Box 6">
            <a:extLst>
              <a:ext uri="{FF2B5EF4-FFF2-40B4-BE49-F238E27FC236}">
                <a16:creationId xmlns:a16="http://schemas.microsoft.com/office/drawing/2014/main" id="{1DA9CA86-F30B-F645-89EF-FF6797E4CDEB}"/>
              </a:ext>
            </a:extLst>
          </p:cNvPr>
          <p:cNvSpPr txBox="1">
            <a:spLocks/>
          </p:cNvSpPr>
          <p:nvPr/>
        </p:nvSpPr>
        <p:spPr bwMode="auto">
          <a:xfrm rot="16200000">
            <a:off x="-1539677" y="1062426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pic>
        <p:nvPicPr>
          <p:cNvPr id="4" name="Picture 3">
            <a:extLst>
              <a:ext uri="{FF2B5EF4-FFF2-40B4-BE49-F238E27FC236}">
                <a16:creationId xmlns:a16="http://schemas.microsoft.com/office/drawing/2014/main" id="{B828F9B5-4D95-B14B-AE8C-9BAAA0772B79}"/>
              </a:ext>
            </a:extLst>
          </p:cNvPr>
          <p:cNvPicPr>
            <a:picLocks noChangeAspect="1"/>
          </p:cNvPicPr>
          <p:nvPr/>
        </p:nvPicPr>
        <p:blipFill>
          <a:blip r:embed="rId3"/>
          <a:stretch>
            <a:fillRect/>
          </a:stretch>
        </p:blipFill>
        <p:spPr>
          <a:xfrm>
            <a:off x="9380460" y="8110264"/>
            <a:ext cx="15448759" cy="5156448"/>
          </a:xfrm>
          <a:prstGeom prst="rect">
            <a:avLst/>
          </a:prstGeom>
        </p:spPr>
      </p:pic>
    </p:spTree>
    <p:extLst>
      <p:ext uri="{BB962C8B-B14F-4D97-AF65-F5344CB8AC3E}">
        <p14:creationId xmlns:p14="http://schemas.microsoft.com/office/powerpoint/2010/main" val="8760463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p:cNvSpPr>
          <p:nvPr/>
        </p:nvSpPr>
        <p:spPr bwMode="auto">
          <a:xfrm>
            <a:off x="4763" y="1588"/>
            <a:ext cx="24382412" cy="13711237"/>
          </a:xfrm>
          <a:prstGeom prst="rect">
            <a:avLst/>
          </a:prstGeom>
          <a:solidFill>
            <a:srgbClr val="372B5C"/>
          </a:solidFill>
          <a:ln>
            <a:noFill/>
          </a:ln>
          <a:effectLst/>
          <a:extLst/>
        </p:spPr>
        <p:txBody>
          <a:bodyPr lIns="508000" tIns="508000" rIns="508000" bIns="508000"/>
          <a:lstStyle/>
          <a:p>
            <a:pPr algn="ctr">
              <a:lnSpc>
                <a:spcPct val="140000"/>
              </a:lnSpc>
            </a:pPr>
            <a:endParaRPr lang="en-GB" altLang="de-DE" sz="1600" baseline="6000"/>
          </a:p>
        </p:txBody>
      </p:sp>
      <p:pic>
        <p:nvPicPr>
          <p:cNvPr id="10" name="Picture 9">
            <a:extLst>
              <a:ext uri="{FF2B5EF4-FFF2-40B4-BE49-F238E27FC236}">
                <a16:creationId xmlns:a16="http://schemas.microsoft.com/office/drawing/2014/main" id="{25572205-25A3-CD4F-ACA4-7C3964B325CC}"/>
              </a:ext>
            </a:extLst>
          </p:cNvPr>
          <p:cNvPicPr>
            <a:picLocks noChangeAspect="1"/>
          </p:cNvPicPr>
          <p:nvPr/>
        </p:nvPicPr>
        <p:blipFill>
          <a:blip r:embed="rId2"/>
          <a:stretch>
            <a:fillRect/>
          </a:stretch>
        </p:blipFill>
        <p:spPr>
          <a:xfrm>
            <a:off x="9554343" y="8705573"/>
            <a:ext cx="15203845" cy="5074701"/>
          </a:xfrm>
          <a:prstGeom prst="rect">
            <a:avLst/>
          </a:prstGeom>
        </p:spPr>
      </p:pic>
      <p:sp>
        <p:nvSpPr>
          <p:cNvPr id="13" name="Text Box 6">
            <a:extLst>
              <a:ext uri="{FF2B5EF4-FFF2-40B4-BE49-F238E27FC236}">
                <a16:creationId xmlns:a16="http://schemas.microsoft.com/office/drawing/2014/main" id="{C152C1C1-9D57-F84F-9953-96840B5A9CD7}"/>
              </a:ext>
            </a:extLst>
          </p:cNvPr>
          <p:cNvSpPr txBox="1">
            <a:spLocks/>
          </p:cNvSpPr>
          <p:nvPr/>
        </p:nvSpPr>
        <p:spPr bwMode="auto">
          <a:xfrm rot="16200000">
            <a:off x="21519651" y="1060087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dirty="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Twitter: @</a:t>
            </a:r>
            <a:r>
              <a:rPr lang="en-GB" altLang="de-DE" b="1" dirty="0" err="1">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pleaseputyourhandlehere</a:t>
            </a:r>
            <a:r>
              <a:rPr lang="en-GB" altLang="de-DE" b="1" dirty="0">
                <a:solidFill>
                  <a:schemeClr val="bg1">
                    <a:lumMod val="95000"/>
                  </a:schemeClr>
                </a:solidFill>
                <a:latin typeface="Roboto Black" panose="02000000000000000000" pitchFamily="2" charset="0"/>
                <a:ea typeface="Roboto Black" panose="02000000000000000000" pitchFamily="2" charset="0"/>
                <a:cs typeface="Roboto Black" panose="02000000000000000000" pitchFamily="2" charset="0"/>
              </a:rPr>
              <a:t>!</a:t>
            </a:r>
          </a:p>
        </p:txBody>
      </p:sp>
      <p:sp>
        <p:nvSpPr>
          <p:cNvPr id="19" name="Text Box 5">
            <a:extLst>
              <a:ext uri="{FF2B5EF4-FFF2-40B4-BE49-F238E27FC236}">
                <a16:creationId xmlns:a16="http://schemas.microsoft.com/office/drawing/2014/main" id="{416DFD29-98F2-DF4C-BD80-F77F5D676A6B}"/>
              </a:ext>
            </a:extLst>
          </p:cNvPr>
          <p:cNvSpPr txBox="1">
            <a:spLocks/>
          </p:cNvSpPr>
          <p:nvPr/>
        </p:nvSpPr>
        <p:spPr bwMode="auto">
          <a:xfrm>
            <a:off x="7007424" y="668377"/>
            <a:ext cx="17280831" cy="44040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pPr algn="r">
              <a:lnSpc>
                <a:spcPct val="70000"/>
              </a:lnSpc>
            </a:pPr>
            <a:r>
              <a:rPr lang="en-GB" altLang="de-DE" sz="20000">
                <a:solidFill>
                  <a:srgbClr val="261B42"/>
                </a:solidFill>
                <a:latin typeface="+mj-ea"/>
                <a:ea typeface="+mj-ea"/>
                <a:cs typeface="Montserrat Semi Bold" charset="0"/>
                <a:sym typeface="Montserrat Semi Bold" charset="0"/>
              </a:rPr>
              <a:t>FEB/20</a:t>
            </a:r>
          </a:p>
          <a:p>
            <a:pPr algn="r">
              <a:lnSpc>
                <a:spcPct val="70000"/>
              </a:lnSpc>
            </a:pPr>
            <a:r>
              <a:rPr lang="en-GB" altLang="de-DE" sz="20000">
                <a:solidFill>
                  <a:srgbClr val="261B42"/>
                </a:solidFill>
                <a:latin typeface="+mj-ea"/>
                <a:ea typeface="+mj-ea"/>
                <a:cs typeface="Montserrat Semi Bold" charset="0"/>
                <a:sym typeface="Montserrat Semi Bold" charset="0"/>
              </a:rPr>
              <a:t>19</a:t>
            </a:r>
          </a:p>
        </p:txBody>
      </p:sp>
      <p:sp>
        <p:nvSpPr>
          <p:cNvPr id="20" name="Text Box 3">
            <a:extLst>
              <a:ext uri="{FF2B5EF4-FFF2-40B4-BE49-F238E27FC236}">
                <a16:creationId xmlns:a16="http://schemas.microsoft.com/office/drawing/2014/main" id="{FD146CFF-9D37-8A46-8A9D-F6158BA71B3B}"/>
              </a:ext>
            </a:extLst>
          </p:cNvPr>
          <p:cNvSpPr txBox="1">
            <a:spLocks/>
          </p:cNvSpPr>
          <p:nvPr/>
        </p:nvSpPr>
        <p:spPr bwMode="auto">
          <a:xfrm>
            <a:off x="2542928" y="4430283"/>
            <a:ext cx="9893984"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sz="5800" b="1">
                <a:solidFill>
                  <a:schemeClr val="bg1"/>
                </a:solidFill>
                <a:latin typeface="Roboto" panose="02000000000000000000" pitchFamily="2" charset="0"/>
                <a:ea typeface="Roboto" panose="02000000000000000000" pitchFamily="2" charset="0"/>
                <a:cs typeface="Roboto" panose="02000000000000000000" pitchFamily="2" charset="0"/>
              </a:rPr>
              <a:t>Presentation Title Here</a:t>
            </a:r>
          </a:p>
          <a:p>
            <a:r>
              <a:rPr lang="en-GB" altLang="de-DE" sz="5800" b="1">
                <a:solidFill>
                  <a:schemeClr val="bg1"/>
                </a:solidFill>
                <a:latin typeface="Roboto" panose="02000000000000000000" pitchFamily="2" charset="0"/>
                <a:ea typeface="Roboto" panose="02000000000000000000" pitchFamily="2" charset="0"/>
                <a:cs typeface="Roboto" panose="02000000000000000000" pitchFamily="2" charset="0"/>
              </a:rPr>
              <a:t>(Continues Here)</a:t>
            </a:r>
          </a:p>
          <a:p>
            <a:r>
              <a:rPr lang="en-GB" altLang="de-DE" sz="5800" b="1">
                <a:solidFill>
                  <a:schemeClr val="bg1"/>
                </a:solidFill>
                <a:latin typeface="Roboto" panose="02000000000000000000" pitchFamily="2" charset="0"/>
                <a:ea typeface="Roboto" panose="02000000000000000000" pitchFamily="2" charset="0"/>
                <a:cs typeface="Roboto" panose="02000000000000000000" pitchFamily="2" charset="0"/>
              </a:rPr>
              <a:t>(Wow, that’s a title!)</a:t>
            </a:r>
          </a:p>
        </p:txBody>
      </p:sp>
      <p:sp>
        <p:nvSpPr>
          <p:cNvPr id="21" name="Text Box 3">
            <a:extLst>
              <a:ext uri="{FF2B5EF4-FFF2-40B4-BE49-F238E27FC236}">
                <a16:creationId xmlns:a16="http://schemas.microsoft.com/office/drawing/2014/main" id="{CD5DACF5-089A-854C-B574-ED61303F1981}"/>
              </a:ext>
            </a:extLst>
          </p:cNvPr>
          <p:cNvSpPr txBox="1">
            <a:spLocks/>
          </p:cNvSpPr>
          <p:nvPr/>
        </p:nvSpPr>
        <p:spPr bwMode="auto">
          <a:xfrm>
            <a:off x="2561075" y="7404880"/>
            <a:ext cx="9875837"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sz="4400">
                <a:solidFill>
                  <a:srgbClr val="BDACCF"/>
                </a:solidFill>
                <a:latin typeface="Roboto Medium" panose="02000000000000000000" pitchFamily="2" charset="0"/>
                <a:ea typeface="Roboto Medium" panose="02000000000000000000" pitchFamily="2" charset="0"/>
                <a:cs typeface="Roboto Medium" panose="02000000000000000000" pitchFamily="2" charset="0"/>
              </a:rPr>
              <a:t>What’s your name Superstar?</a:t>
            </a:r>
          </a:p>
        </p:txBody>
      </p:sp>
      <p:sp>
        <p:nvSpPr>
          <p:cNvPr id="9" name="Text Box 3">
            <a:extLst>
              <a:ext uri="{FF2B5EF4-FFF2-40B4-BE49-F238E27FC236}">
                <a16:creationId xmlns:a16="http://schemas.microsoft.com/office/drawing/2014/main" id="{11E1DF0D-BECB-7249-A5A0-9516014B6366}"/>
              </a:ext>
            </a:extLst>
          </p:cNvPr>
          <p:cNvSpPr txBox="1">
            <a:spLocks/>
          </p:cNvSpPr>
          <p:nvPr/>
        </p:nvSpPr>
        <p:spPr bwMode="auto">
          <a:xfrm>
            <a:off x="454696" y="13338720"/>
            <a:ext cx="5688631"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spAutoFit/>
          </a:bodyPr>
          <a:lstStyle/>
          <a:p>
            <a:r>
              <a:rPr lang="en-GB" altLang="de-DE" sz="1000">
                <a:solidFill>
                  <a:srgbClr val="BDACCF"/>
                </a:solidFill>
                <a:latin typeface="Roboto" panose="02000000000000000000" pitchFamily="2" charset="0"/>
                <a:ea typeface="Roboto" panose="02000000000000000000" pitchFamily="2" charset="0"/>
                <a:cs typeface="Roboto" panose="02000000000000000000" pitchFamily="2" charset="0"/>
              </a:rPr>
              <a:t>Copyright of Cyber Scotland Connect 2019. All rights reserved. Designed &amp; Created by Sophie Lanc.</a:t>
            </a:r>
          </a:p>
        </p:txBody>
      </p:sp>
    </p:spTree>
    <p:extLst>
      <p:ext uri="{BB962C8B-B14F-4D97-AF65-F5344CB8AC3E}">
        <p14:creationId xmlns:p14="http://schemas.microsoft.com/office/powerpoint/2010/main" val="8181532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p:cNvSpPr>
          <p:nvPr/>
        </p:nvSpPr>
        <p:spPr bwMode="auto">
          <a:xfrm>
            <a:off x="5279232" y="6681788"/>
            <a:ext cx="4216400" cy="762000"/>
          </a:xfrm>
          <a:prstGeom prst="rect">
            <a:avLst/>
          </a:prstGeom>
          <a:solidFill>
            <a:srgbClr val="372B5C"/>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01. AGENDA TITLE ONE</a:t>
            </a:r>
          </a:p>
        </p:txBody>
      </p:sp>
      <p:sp>
        <p:nvSpPr>
          <p:cNvPr id="23558" name="Rectangle 6"/>
          <p:cNvSpPr>
            <a:spLocks/>
          </p:cNvSpPr>
          <p:nvPr/>
        </p:nvSpPr>
        <p:spPr bwMode="auto">
          <a:xfrm>
            <a:off x="5279232" y="7569200"/>
            <a:ext cx="4216400" cy="762000"/>
          </a:xfrm>
          <a:prstGeom prst="rect">
            <a:avLst/>
          </a:prstGeom>
          <a:solidFill>
            <a:srgbClr val="575390"/>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04. AGENDA ITEM FOUR</a:t>
            </a:r>
          </a:p>
        </p:txBody>
      </p:sp>
      <p:sp>
        <p:nvSpPr>
          <p:cNvPr id="23561" name="Rectangle 9"/>
          <p:cNvSpPr>
            <a:spLocks/>
          </p:cNvSpPr>
          <p:nvPr/>
        </p:nvSpPr>
        <p:spPr bwMode="auto">
          <a:xfrm>
            <a:off x="10413207" y="6684963"/>
            <a:ext cx="4216400" cy="762000"/>
          </a:xfrm>
          <a:prstGeom prst="rect">
            <a:avLst/>
          </a:prstGeom>
          <a:solidFill>
            <a:srgbClr val="575390"/>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02. AGENDA ITEM TWO</a:t>
            </a:r>
          </a:p>
        </p:txBody>
      </p:sp>
      <p:sp>
        <p:nvSpPr>
          <p:cNvPr id="23562" name="Rectangle 10"/>
          <p:cNvSpPr>
            <a:spLocks/>
          </p:cNvSpPr>
          <p:nvPr/>
        </p:nvSpPr>
        <p:spPr bwMode="auto">
          <a:xfrm>
            <a:off x="10413207" y="7572375"/>
            <a:ext cx="4216400" cy="762000"/>
          </a:xfrm>
          <a:prstGeom prst="rect">
            <a:avLst/>
          </a:prstGeom>
          <a:solidFill>
            <a:srgbClr val="372B5C"/>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05. AGENDA ITEM FIVE</a:t>
            </a:r>
          </a:p>
        </p:txBody>
      </p:sp>
      <p:sp>
        <p:nvSpPr>
          <p:cNvPr id="23565" name="Rectangle 13"/>
          <p:cNvSpPr>
            <a:spLocks/>
          </p:cNvSpPr>
          <p:nvPr/>
        </p:nvSpPr>
        <p:spPr bwMode="auto">
          <a:xfrm>
            <a:off x="15526545" y="6696075"/>
            <a:ext cx="4216400" cy="762000"/>
          </a:xfrm>
          <a:prstGeom prst="rect">
            <a:avLst/>
          </a:prstGeom>
          <a:solidFill>
            <a:srgbClr val="372B5C"/>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03. AGENDA ITEM THREE</a:t>
            </a:r>
          </a:p>
        </p:txBody>
      </p:sp>
      <p:sp>
        <p:nvSpPr>
          <p:cNvPr id="23566" name="Rectangle 14"/>
          <p:cNvSpPr>
            <a:spLocks/>
          </p:cNvSpPr>
          <p:nvPr/>
        </p:nvSpPr>
        <p:spPr bwMode="auto">
          <a:xfrm>
            <a:off x="15509082" y="7570788"/>
            <a:ext cx="4216400" cy="762000"/>
          </a:xfrm>
          <a:prstGeom prst="rect">
            <a:avLst/>
          </a:prstGeom>
          <a:solidFill>
            <a:srgbClr val="575390"/>
          </a:solidFill>
          <a:ln>
            <a:noFill/>
          </a:ln>
          <a:effectLst/>
          <a:extLst/>
        </p:spPr>
        <p:txBody>
          <a:bodyPr lIns="45720" rIns="45720" anchor="ctr"/>
          <a:lstStyle>
            <a:lvl1pPr indent="254000">
              <a:defRPr sz="2000">
                <a:solidFill>
                  <a:srgbClr val="000000"/>
                </a:solidFill>
                <a:latin typeface="Montserrat Bold" charset="0"/>
                <a:ea typeface="Montserrat Bold" charset="0"/>
                <a:cs typeface="Montserrat Bold" charset="0"/>
                <a:sym typeface="Montserrat Bold" charset="0"/>
              </a:defRPr>
            </a:lvl1pPr>
            <a:lvl2pPr>
              <a:defRPr sz="2000">
                <a:solidFill>
                  <a:srgbClr val="000000"/>
                </a:solidFill>
                <a:latin typeface="Montserrat Bold" charset="0"/>
                <a:ea typeface="Montserrat Bold" charset="0"/>
                <a:cs typeface="Montserrat Bold" charset="0"/>
                <a:sym typeface="Montserrat Bold" charset="0"/>
              </a:defRPr>
            </a:lvl2pPr>
            <a:lvl3pPr>
              <a:defRPr sz="2000">
                <a:solidFill>
                  <a:srgbClr val="000000"/>
                </a:solidFill>
                <a:latin typeface="Montserrat Bold" charset="0"/>
                <a:ea typeface="Montserrat Bold" charset="0"/>
                <a:cs typeface="Montserrat Bold" charset="0"/>
                <a:sym typeface="Montserrat Bold" charset="0"/>
              </a:defRPr>
            </a:lvl3pPr>
            <a:lvl4pPr>
              <a:defRPr sz="2000">
                <a:solidFill>
                  <a:srgbClr val="000000"/>
                </a:solidFill>
                <a:latin typeface="Montserrat Bold" charset="0"/>
                <a:ea typeface="Montserrat Bold" charset="0"/>
                <a:cs typeface="Montserrat Bold" charset="0"/>
                <a:sym typeface="Montserrat Bold" charset="0"/>
              </a:defRPr>
            </a:lvl4pPr>
            <a:lvl5pPr>
              <a:defRPr sz="2000">
                <a:solidFill>
                  <a:srgbClr val="000000"/>
                </a:solidFill>
                <a:latin typeface="Montserrat Bold" charset="0"/>
                <a:ea typeface="Montserrat Bold" charset="0"/>
                <a:cs typeface="Montserrat Bold" charset="0"/>
                <a:sym typeface="Montserrat Bold" charset="0"/>
              </a:defRPr>
            </a:lvl5pPr>
            <a:lvl6pPr marL="4572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6pPr>
            <a:lvl7pPr marL="9144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7pPr>
            <a:lvl8pPr marL="13716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8pPr>
            <a:lvl9pPr marL="1828800" indent="3656013" defTabSz="1827213" fontAlgn="base" hangingPunct="0">
              <a:spcBef>
                <a:spcPct val="0"/>
              </a:spcBef>
              <a:spcAft>
                <a:spcPct val="0"/>
              </a:spcAft>
              <a:defRPr sz="2000">
                <a:solidFill>
                  <a:srgbClr val="000000"/>
                </a:solidFill>
                <a:latin typeface="Montserrat Bold" charset="0"/>
                <a:ea typeface="Montserrat Bold" charset="0"/>
                <a:cs typeface="Montserrat Bold" charset="0"/>
                <a:sym typeface="Montserrat Bold" charset="0"/>
              </a:defRPr>
            </a:lvl9pPr>
          </a:lstStyle>
          <a:p>
            <a:pPr>
              <a:lnSpc>
                <a:spcPct val="140000"/>
              </a:lnSpc>
            </a:pPr>
            <a:r>
              <a:rPr lang="en-GB" altLang="de-DE" sz="1600" b="1">
                <a:solidFill>
                  <a:srgbClr val="FFFFFF"/>
                </a:solidFill>
                <a:latin typeface="Roboto" panose="02000000000000000000" pitchFamily="2" charset="0"/>
                <a:ea typeface="Roboto" panose="02000000000000000000" pitchFamily="2" charset="0"/>
                <a:cs typeface="Roboto" panose="02000000000000000000" pitchFamily="2" charset="0"/>
              </a:rPr>
              <a:t>06. AGENDA ITEM SIX</a:t>
            </a:r>
          </a:p>
        </p:txBody>
      </p:sp>
      <p:sp>
        <p:nvSpPr>
          <p:cNvPr id="17" name="Text Box 6">
            <a:extLst>
              <a:ext uri="{FF2B5EF4-FFF2-40B4-BE49-F238E27FC236}">
                <a16:creationId xmlns:a16="http://schemas.microsoft.com/office/drawing/2014/main" id="{A8DA5086-02CE-4D43-9587-81214A457FA8}"/>
              </a:ext>
            </a:extLst>
          </p:cNvPr>
          <p:cNvSpPr txBox="1">
            <a:spLocks/>
          </p:cNvSpPr>
          <p:nvPr/>
        </p:nvSpPr>
        <p:spPr bwMode="auto">
          <a:xfrm rot="16200000">
            <a:off x="21519651" y="1060087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sp>
        <p:nvSpPr>
          <p:cNvPr id="20" name="Text Box 2">
            <a:extLst>
              <a:ext uri="{FF2B5EF4-FFF2-40B4-BE49-F238E27FC236}">
                <a16:creationId xmlns:a16="http://schemas.microsoft.com/office/drawing/2014/main" id="{12A0D6F3-D94E-F943-83AD-F8349F6FCF54}"/>
              </a:ext>
            </a:extLst>
          </p:cNvPr>
          <p:cNvSpPr txBox="1">
            <a:spLocks/>
          </p:cNvSpPr>
          <p:nvPr/>
        </p:nvSpPr>
        <p:spPr bwMode="auto">
          <a:xfrm>
            <a:off x="5239296" y="4337720"/>
            <a:ext cx="4216400" cy="1261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sz="2400" b="1">
                <a:solidFill>
                  <a:srgbClr val="261B42"/>
                </a:solidFill>
                <a:latin typeface="Roboto" panose="02000000000000000000" pitchFamily="2" charset="0"/>
                <a:ea typeface="Roboto" panose="02000000000000000000" pitchFamily="2" charset="0"/>
                <a:cs typeface="Roboto" panose="02000000000000000000" pitchFamily="2" charset="0"/>
              </a:rPr>
              <a:t>TABLE OF </a:t>
            </a:r>
          </a:p>
          <a:p>
            <a:r>
              <a:rPr lang="en-GB" altLang="de-DE" sz="5800" b="1">
                <a:solidFill>
                  <a:srgbClr val="261B42"/>
                </a:solidFill>
                <a:latin typeface="Roboto" panose="02000000000000000000" pitchFamily="2" charset="0"/>
                <a:ea typeface="Roboto" panose="02000000000000000000" pitchFamily="2" charset="0"/>
                <a:cs typeface="Roboto" panose="02000000000000000000" pitchFamily="2" charset="0"/>
              </a:rPr>
              <a:t>Contents.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p:cNvSpPr>
          <p:nvPr/>
        </p:nvSpPr>
        <p:spPr bwMode="auto">
          <a:xfrm>
            <a:off x="7799512" y="4421347"/>
            <a:ext cx="152400" cy="2146300"/>
          </a:xfrm>
          <a:prstGeom prst="rect">
            <a:avLst/>
          </a:prstGeom>
          <a:solidFill>
            <a:srgbClr val="372B5C"/>
          </a:solidFill>
          <a:ln>
            <a:noFill/>
          </a:ln>
          <a:effectLst/>
          <a:extLst/>
        </p:spPr>
        <p:txBody>
          <a:bodyPr lIns="508000" tIns="508000" rIns="508000" bIns="508000"/>
          <a:lstStyle/>
          <a:p>
            <a:pPr>
              <a:lnSpc>
                <a:spcPct val="140000"/>
              </a:lnSpc>
            </a:pPr>
            <a:endParaRPr lang="en-GB" altLang="de-DE" sz="2100">
              <a:solidFill>
                <a:srgbClr val="ECEEF0"/>
              </a:solidFill>
              <a:latin typeface="Roboto" panose="02000000000000000000" pitchFamily="2" charset="0"/>
              <a:ea typeface="Roboto" panose="02000000000000000000" pitchFamily="2" charset="0"/>
              <a:cs typeface="Roboto" panose="02000000000000000000" pitchFamily="2" charset="0"/>
              <a:sym typeface="Open Sans" charset="0"/>
            </a:endParaRPr>
          </a:p>
        </p:txBody>
      </p:sp>
      <p:sp>
        <p:nvSpPr>
          <p:cNvPr id="13" name="Text Box 6">
            <a:extLst>
              <a:ext uri="{FF2B5EF4-FFF2-40B4-BE49-F238E27FC236}">
                <a16:creationId xmlns:a16="http://schemas.microsoft.com/office/drawing/2014/main" id="{1083D06B-A511-0E48-8C1E-F4E026169332}"/>
              </a:ext>
            </a:extLst>
          </p:cNvPr>
          <p:cNvSpPr txBox="1">
            <a:spLocks/>
          </p:cNvSpPr>
          <p:nvPr/>
        </p:nvSpPr>
        <p:spPr bwMode="auto">
          <a:xfrm rot="16200000">
            <a:off x="21519651" y="1060087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sp>
        <p:nvSpPr>
          <p:cNvPr id="18" name="Text Box 2">
            <a:extLst>
              <a:ext uri="{FF2B5EF4-FFF2-40B4-BE49-F238E27FC236}">
                <a16:creationId xmlns:a16="http://schemas.microsoft.com/office/drawing/2014/main" id="{D0386D78-FA36-B04A-BF9D-B05433F9D6FB}"/>
              </a:ext>
            </a:extLst>
          </p:cNvPr>
          <p:cNvSpPr txBox="1">
            <a:spLocks/>
          </p:cNvSpPr>
          <p:nvPr/>
        </p:nvSpPr>
        <p:spPr bwMode="auto">
          <a:xfrm>
            <a:off x="8663608" y="4474766"/>
            <a:ext cx="9332913"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p>
            <a:r>
              <a:rPr lang="en-GB" altLang="de-DE" b="1">
                <a:latin typeface="Roboto" panose="02000000000000000000" pitchFamily="2" charset="0"/>
                <a:ea typeface="Roboto" panose="02000000000000000000" pitchFamily="2" charset="0"/>
                <a:cs typeface="Roboto" panose="02000000000000000000" pitchFamily="2" charset="0"/>
              </a:rPr>
              <a:t>INTRODUCTION</a:t>
            </a:r>
          </a:p>
          <a:p>
            <a:r>
              <a:rPr lang="en-GB" altLang="de-DE" sz="5800" b="1">
                <a:latin typeface="Roboto" panose="02000000000000000000" pitchFamily="2" charset="0"/>
                <a:ea typeface="Roboto" panose="02000000000000000000" pitchFamily="2" charset="0"/>
                <a:cs typeface="Roboto" panose="02000000000000000000" pitchFamily="2" charset="0"/>
              </a:rPr>
              <a:t>Welcome to the CSC.</a:t>
            </a:r>
          </a:p>
          <a:p>
            <a:r>
              <a:rPr lang="en-GB" altLang="de-DE" sz="5800" b="1">
                <a:latin typeface="Roboto" panose="02000000000000000000" pitchFamily="2" charset="0"/>
                <a:ea typeface="Roboto" panose="02000000000000000000" pitchFamily="2" charset="0"/>
                <a:cs typeface="Roboto" panose="02000000000000000000" pitchFamily="2" charset="0"/>
              </a:rPr>
              <a:t>Presentation Template.</a:t>
            </a:r>
          </a:p>
        </p:txBody>
      </p:sp>
      <p:sp>
        <p:nvSpPr>
          <p:cNvPr id="19" name="Text Box 3">
            <a:extLst>
              <a:ext uri="{FF2B5EF4-FFF2-40B4-BE49-F238E27FC236}">
                <a16:creationId xmlns:a16="http://schemas.microsoft.com/office/drawing/2014/main" id="{F74CEDB3-E030-5243-B1E7-79A81AAE68B0}"/>
              </a:ext>
            </a:extLst>
          </p:cNvPr>
          <p:cNvSpPr txBox="1">
            <a:spLocks/>
          </p:cNvSpPr>
          <p:nvPr/>
        </p:nvSpPr>
        <p:spPr bwMode="auto">
          <a:xfrm>
            <a:off x="8563473" y="7071703"/>
            <a:ext cx="8064896" cy="2760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20" rIns="45720">
            <a:spAutoFit/>
          </a:bodyPr>
          <a:lstStyle/>
          <a:p>
            <a:pPr algn="just">
              <a:lnSpc>
                <a:spcPct val="140000"/>
              </a:lnSpc>
            </a:pPr>
            <a:r>
              <a:rPr lang="en-GB" altLang="de-DE" sz="2100">
                <a:solidFill>
                  <a:srgbClr val="7F7F7F"/>
                </a:solidFill>
                <a:latin typeface="Roboto" panose="02000000000000000000" pitchFamily="2" charset="0"/>
                <a:ea typeface="Roboto" panose="02000000000000000000" pitchFamily="2" charset="0"/>
                <a:cs typeface="Roboto" panose="02000000000000000000" pitchFamily="2" charset="0"/>
                <a:sym typeface="Open Sans"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consequat, vel illum dolore eu feugiat nulla.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ext Box 2"/>
          <p:cNvSpPr txBox="1">
            <a:spLocks/>
          </p:cNvSpPr>
          <p:nvPr/>
        </p:nvSpPr>
        <p:spPr bwMode="auto">
          <a:xfrm>
            <a:off x="2411412" y="3562350"/>
            <a:ext cx="12948939" cy="3385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p>
            <a:r>
              <a:rPr lang="en-GB" altLang="de-DE">
                <a:solidFill>
                  <a:srgbClr val="372B5C"/>
                </a:solidFill>
              </a:rPr>
              <a:t>LOOK FORWARD TO SEEING YOU NEXT TIME!</a:t>
            </a:r>
          </a:p>
          <a:p>
            <a:r>
              <a:rPr lang="en-GB" altLang="de-DE" sz="20000" b="1">
                <a:solidFill>
                  <a:srgbClr val="372B5C"/>
                </a:solidFill>
                <a:latin typeface="Roboto" panose="02000000000000000000" pitchFamily="2" charset="0"/>
                <a:ea typeface="Roboto" panose="02000000000000000000" pitchFamily="2" charset="0"/>
                <a:cs typeface="Roboto" panose="02000000000000000000" pitchFamily="2" charset="0"/>
                <a:sym typeface="Montserrat Semi Bold" charset="0"/>
              </a:rPr>
              <a:t>Thank you.</a:t>
            </a:r>
          </a:p>
        </p:txBody>
      </p:sp>
      <p:sp>
        <p:nvSpPr>
          <p:cNvPr id="9" name="Text Box 6">
            <a:extLst>
              <a:ext uri="{FF2B5EF4-FFF2-40B4-BE49-F238E27FC236}">
                <a16:creationId xmlns:a16="http://schemas.microsoft.com/office/drawing/2014/main" id="{1DA9CA86-F30B-F645-89EF-FF6797E4CDEB}"/>
              </a:ext>
            </a:extLst>
          </p:cNvPr>
          <p:cNvSpPr txBox="1">
            <a:spLocks/>
          </p:cNvSpPr>
          <p:nvPr/>
        </p:nvSpPr>
        <p:spPr bwMode="auto">
          <a:xfrm rot="16200000">
            <a:off x="-1539677" y="10624267"/>
            <a:ext cx="4404026"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b">
            <a:spAutoFit/>
          </a:bodyPr>
          <a:lstStyle/>
          <a:p>
            <a:r>
              <a:rPr lang="en-GB" altLang="de-DE" b="1">
                <a:solidFill>
                  <a:srgbClr val="575390"/>
                </a:solidFill>
                <a:latin typeface="Roboto Black" panose="02000000000000000000" pitchFamily="2" charset="0"/>
                <a:ea typeface="Roboto Black" panose="02000000000000000000" pitchFamily="2" charset="0"/>
                <a:cs typeface="Roboto Black" panose="02000000000000000000" pitchFamily="2" charset="0"/>
              </a:rPr>
              <a:t>Twitter: @pleaseputyourhandlehere!</a:t>
            </a:r>
          </a:p>
        </p:txBody>
      </p:sp>
      <p:pic>
        <p:nvPicPr>
          <p:cNvPr id="4" name="Picture 3">
            <a:extLst>
              <a:ext uri="{FF2B5EF4-FFF2-40B4-BE49-F238E27FC236}">
                <a16:creationId xmlns:a16="http://schemas.microsoft.com/office/drawing/2014/main" id="{B828F9B5-4D95-B14B-AE8C-9BAAA0772B79}"/>
              </a:ext>
            </a:extLst>
          </p:cNvPr>
          <p:cNvPicPr>
            <a:picLocks noChangeAspect="1"/>
          </p:cNvPicPr>
          <p:nvPr/>
        </p:nvPicPr>
        <p:blipFill>
          <a:blip r:embed="rId3"/>
          <a:stretch>
            <a:fillRect/>
          </a:stretch>
        </p:blipFill>
        <p:spPr>
          <a:xfrm>
            <a:off x="9380460" y="8110264"/>
            <a:ext cx="15448759" cy="5156448"/>
          </a:xfrm>
          <a:prstGeom prst="rect">
            <a:avLst/>
          </a:prstGeom>
        </p:spPr>
      </p:pic>
    </p:spTree>
  </p:cSld>
  <p:clrMapOvr>
    <a:masterClrMapping/>
  </p:clrMapOvr>
  <p:transition spd="med"/>
</p:sld>
</file>

<file path=ppt/theme/theme1.xml><?xml version="1.0" encoding="utf-8"?>
<a:theme xmlns:a="http://schemas.openxmlformats.org/drawingml/2006/main" name="Cyber Scotland Connect - Lilac Cyber Scotland Connect - Presentation Templat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White">
      <a:majorFont>
        <a:latin typeface="Montserrat Bold"/>
        <a:ea typeface="Montserrat Bold"/>
        <a:cs typeface="Montserrat Bold"/>
      </a:majorFont>
      <a:minorFont>
        <a:latin typeface="Montserrat Bold"/>
        <a:ea typeface="Montserrat Bold"/>
        <a:cs typeface="Montserrat Bold"/>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spDef>
    <a:ln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yber Scotland Connect - Lilac Presentation Templat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White - Master Design">
      <a:majorFont>
        <a:latin typeface="Montserrat Bold"/>
        <a:ea typeface="Montserrat Bold"/>
        <a:cs typeface="Montserrat Bold"/>
      </a:majorFont>
      <a:minorFont>
        <a:latin typeface="Montserrat Bold"/>
        <a:ea typeface="Montserrat Bold"/>
        <a:cs typeface="Montserrat Bold"/>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spDef>
    <a:lnDef>
      <a:spPr bwMode="auto">
        <a:xfrm>
          <a:off x="0" y="0"/>
          <a:ext cx="1" cy="1"/>
        </a:xfrm>
        <a:custGeom>
          <a:avLst/>
          <a:gdLst/>
          <a:ahLst/>
          <a:cxnLst/>
          <a:rect l="0" t="0" r="0" b="0"/>
          <a:pathLst/>
        </a:custGeom>
        <a:noFill/>
        <a:ln w="25400" cap="flat" cmpd="sng" algn="ctr">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1827213" rtl="0" eaLnBrk="1" fontAlgn="base" latinLnBrk="0" hangingPunct="0">
          <a:lnSpc>
            <a:spcPct val="100000"/>
          </a:lnSpc>
          <a:spcBef>
            <a:spcPct val="0"/>
          </a:spcBef>
          <a:spcAft>
            <a:spcPct val="0"/>
          </a:spcAft>
          <a:buClrTx/>
          <a:buSzTx/>
          <a:buFontTx/>
          <a:buNone/>
          <a:tabLst/>
          <a:defRPr kumimoji="0" lang="de-DE" altLang="de-DE" sz="2000" b="0" i="0" u="none" strike="noStrike" cap="none" normalizeH="0" baseline="0">
            <a:ln>
              <a:noFill/>
            </a:ln>
            <a:solidFill>
              <a:srgbClr val="000000"/>
            </a:solidFill>
            <a:effectLst/>
            <a:latin typeface="Montserrat Bold" charset="0"/>
            <a:ea typeface="Montserrat Bold" charset="0"/>
            <a:cs typeface="Montserrat Bold" charset="0"/>
            <a:sym typeface="Montserrat Bold"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232</Words>
  <Application>Microsoft Macintosh PowerPoint</Application>
  <PresentationFormat>Custom</PresentationFormat>
  <Paragraphs>28</Paragraphs>
  <Slides>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Montserrat</vt:lpstr>
      <vt:lpstr>Montserrat Bold</vt:lpstr>
      <vt:lpstr>Roboto</vt:lpstr>
      <vt:lpstr>Roboto Black</vt:lpstr>
      <vt:lpstr>Roboto Medium</vt:lpstr>
      <vt:lpstr>Cyber Scotland Connect - Lilac Cyber Scotland Connect - Presentation Template</vt:lpstr>
      <vt:lpstr>Cyber Scotland Connect - Lilac Presentation Template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Scotland Connect - Lilac Presentation Template</dc:title>
  <dc:subject/>
  <dc:creator>Copyright of Cyber Scotland Connect 2019. All Rights Resserved. Designed &amp; Created by Sophie Lanc.</dc:creator>
  <cp:keywords/>
  <dc:description/>
  <cp:lastModifiedBy>FRASER, JOSHUA</cp:lastModifiedBy>
  <cp:revision>162</cp:revision>
  <dcterms:created xsi:type="dcterms:W3CDTF">2017-08-08T07:37:53Z</dcterms:created>
  <dcterms:modified xsi:type="dcterms:W3CDTF">2019-03-13T23:26:17Z</dcterms:modified>
  <cp:category/>
</cp:coreProperties>
</file>