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106724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363358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1951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1010630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669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1714557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2722641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297096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47826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6727-E497-4C31-9D24-F1FD739C0486}"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67108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E86727-E497-4C31-9D24-F1FD739C0486}"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340810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86727-E497-4C31-9D24-F1FD739C0486}" type="datetimeFigureOut">
              <a:rPr lang="en-IN" smtClean="0"/>
              <a:t>01-10-2020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184786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86727-E497-4C31-9D24-F1FD739C0486}" type="datetimeFigureOut">
              <a:rPr lang="en-IN" smtClean="0"/>
              <a:t>01-10-2020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158764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86727-E497-4C31-9D24-F1FD739C0486}" type="datetimeFigureOut">
              <a:rPr lang="en-IN" smtClean="0"/>
              <a:t>01-10-2020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68914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E86727-E497-4C31-9D24-F1FD739C0486}"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22708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86727-E497-4C31-9D24-F1FD739C0486}"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E9B84-32BF-496E-9E74-2A7936734B93}" type="slidenum">
              <a:rPr lang="en-IN" smtClean="0"/>
              <a:t>‹#›</a:t>
            </a:fld>
            <a:endParaRPr lang="en-IN"/>
          </a:p>
        </p:txBody>
      </p:sp>
    </p:spTree>
    <p:extLst>
      <p:ext uri="{BB962C8B-B14F-4D97-AF65-F5344CB8AC3E}">
        <p14:creationId xmlns:p14="http://schemas.microsoft.com/office/powerpoint/2010/main" val="266699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E86727-E497-4C31-9D24-F1FD739C0486}" type="datetimeFigureOut">
              <a:rPr lang="en-IN" smtClean="0"/>
              <a:t>01-10-2020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DE9B84-32BF-496E-9E74-2A7936734B93}" type="slidenum">
              <a:rPr lang="en-IN" smtClean="0"/>
              <a:t>‹#›</a:t>
            </a:fld>
            <a:endParaRPr lang="en-IN"/>
          </a:p>
        </p:txBody>
      </p:sp>
    </p:spTree>
    <p:extLst>
      <p:ext uri="{BB962C8B-B14F-4D97-AF65-F5344CB8AC3E}">
        <p14:creationId xmlns:p14="http://schemas.microsoft.com/office/powerpoint/2010/main" val="266170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DC8D-11A1-4F9A-9301-5A3635234EB1}"/>
              </a:ext>
            </a:extLst>
          </p:cNvPr>
          <p:cNvSpPr>
            <a:spLocks noGrp="1"/>
          </p:cNvSpPr>
          <p:nvPr>
            <p:ph type="ctrTitle"/>
          </p:nvPr>
        </p:nvSpPr>
        <p:spPr/>
        <p:txBody>
          <a:bodyPr/>
          <a:lstStyle/>
          <a:p>
            <a:pPr algn="ctr"/>
            <a:r>
              <a:rPr lang="en-IN" dirty="0"/>
              <a:t>Online Grocery Recommender</a:t>
            </a:r>
          </a:p>
        </p:txBody>
      </p:sp>
      <p:sp>
        <p:nvSpPr>
          <p:cNvPr id="3" name="Subtitle 2">
            <a:extLst>
              <a:ext uri="{FF2B5EF4-FFF2-40B4-BE49-F238E27FC236}">
                <a16:creationId xmlns:a16="http://schemas.microsoft.com/office/drawing/2014/main" id="{84CEA841-F4B0-4C64-B833-1765196C67C8}"/>
              </a:ext>
            </a:extLst>
          </p:cNvPr>
          <p:cNvSpPr>
            <a:spLocks noGrp="1"/>
          </p:cNvSpPr>
          <p:nvPr>
            <p:ph type="subTitle" idx="1"/>
          </p:nvPr>
        </p:nvSpPr>
        <p:spPr/>
        <p:txBody>
          <a:bodyPr/>
          <a:lstStyle/>
          <a:p>
            <a:pPr algn="ctr"/>
            <a:r>
              <a:rPr lang="en-IN" dirty="0"/>
              <a:t>Using Collaborative Filtering</a:t>
            </a:r>
          </a:p>
        </p:txBody>
      </p:sp>
    </p:spTree>
    <p:extLst>
      <p:ext uri="{BB962C8B-B14F-4D97-AF65-F5344CB8AC3E}">
        <p14:creationId xmlns:p14="http://schemas.microsoft.com/office/powerpoint/2010/main" val="398057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1B0-E449-4856-BF6C-86CD871D42B9}"/>
              </a:ext>
            </a:extLst>
          </p:cNvPr>
          <p:cNvSpPr>
            <a:spLocks noGrp="1"/>
          </p:cNvSpPr>
          <p:nvPr>
            <p:ph type="title"/>
          </p:nvPr>
        </p:nvSpPr>
        <p:spPr/>
        <p:txBody>
          <a:bodyPr/>
          <a:lstStyle/>
          <a:p>
            <a:r>
              <a:rPr lang="en-US" sz="3200" b="1" dirty="0">
                <a:solidFill>
                  <a:srgbClr val="92D050"/>
                </a:solidFill>
                <a:effectLst/>
                <a:latin typeface="Calibri Light" panose="020F0302020204030204" pitchFamily="34" charset="0"/>
                <a:ea typeface="Times New Roman" panose="02020603050405020304" pitchFamily="18" charset="0"/>
                <a:cs typeface="Times New Roman" panose="02020603050405020304" pitchFamily="18" charset="0"/>
              </a:rPr>
              <a:t>Contribution that project would make:</a:t>
            </a:r>
            <a:br>
              <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1997244-B694-40C4-85FA-EF56D51DB70B}"/>
              </a:ext>
            </a:extLst>
          </p:cNvPr>
          <p:cNvSpPr>
            <a:spLocks noGrp="1"/>
          </p:cNvSpPr>
          <p:nvPr>
            <p:ph idx="1"/>
          </p:nvPr>
        </p:nvSpPr>
        <p:spPr/>
        <p:txBody>
          <a:bodyPr/>
          <a:lstStyle/>
          <a:p>
            <a:pPr marL="342900" lvl="0" indent="-342900">
              <a:spcBef>
                <a:spcPts val="720"/>
              </a:spcBef>
              <a:spcAft>
                <a:spcPts val="720"/>
              </a:spcAft>
              <a:buFont typeface="Symbol" panose="05050102010706020507" pitchFamily="18" charset="2"/>
              <a:buChar char=""/>
            </a:pPr>
            <a:r>
              <a:rPr lang="en-IN"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Experience In-Store Prices and Sales from home</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spcBef>
                <a:spcPts val="720"/>
              </a:spcBef>
              <a:spcAft>
                <a:spcPts val="720"/>
              </a:spcAft>
              <a:buFont typeface="Symbol" panose="05050102010706020507" pitchFamily="18" charset="2"/>
              <a:buChar char=""/>
            </a:pPr>
            <a:r>
              <a:rPr lang="en-IN"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Reducing the needs to go in crowded places increasing the probability to spread viruses.</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spcBef>
                <a:spcPts val="720"/>
              </a:spcBef>
              <a:spcAft>
                <a:spcPts val="720"/>
              </a:spcAft>
              <a:buFont typeface="Symbol" panose="05050102010706020507" pitchFamily="18" charset="2"/>
              <a:buChar char=""/>
            </a:pPr>
            <a:r>
              <a:rPr lang="en-IN"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Save Gas, Energy and Time.</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spcBef>
                <a:spcPts val="720"/>
              </a:spcBef>
              <a:spcAft>
                <a:spcPts val="720"/>
              </a:spcAft>
              <a:buFont typeface="Symbol" panose="05050102010706020507" pitchFamily="18" charset="2"/>
              <a:buChar char=""/>
            </a:pPr>
            <a:r>
              <a:rPr lang="en-IN"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Buying in Bulk with Ease.</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704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6E6F-0D81-4A0C-9876-5EFA4A81C6CD}"/>
              </a:ext>
            </a:extLst>
          </p:cNvPr>
          <p:cNvSpPr>
            <a:spLocks noGrp="1"/>
          </p:cNvSpPr>
          <p:nvPr>
            <p:ph type="title"/>
          </p:nvPr>
        </p:nvSpPr>
        <p:spPr/>
        <p:txBody>
          <a:bodyPr>
            <a:normAutofit/>
          </a:bodyPr>
          <a:lstStyle/>
          <a:p>
            <a:r>
              <a:rPr lang="en-US" sz="4000" b="1" dirty="0">
                <a:solidFill>
                  <a:srgbClr val="92D050"/>
                </a:solidFill>
                <a:effectLst/>
                <a:latin typeface="Calibri" panose="020F0502020204030204" pitchFamily="34" charset="0"/>
                <a:ea typeface="Calibri" panose="020F0502020204030204" pitchFamily="34" charset="0"/>
                <a:cs typeface="Calibri Light" panose="020F0302020204030204" pitchFamily="34" charset="0"/>
              </a:rPr>
              <a:t>Conclusion</a:t>
            </a:r>
            <a:endParaRPr lang="en-IN" sz="4000" dirty="0">
              <a:solidFill>
                <a:srgbClr val="92D050"/>
              </a:solidFill>
            </a:endParaRPr>
          </a:p>
        </p:txBody>
      </p:sp>
      <p:sp>
        <p:nvSpPr>
          <p:cNvPr id="3" name="Content Placeholder 2">
            <a:extLst>
              <a:ext uri="{FF2B5EF4-FFF2-40B4-BE49-F238E27FC236}">
                <a16:creationId xmlns:a16="http://schemas.microsoft.com/office/drawing/2014/main" id="{96C4A322-EE2F-40AF-9BEE-FA24EAC12AC5}"/>
              </a:ext>
            </a:extLst>
          </p:cNvPr>
          <p:cNvSpPr>
            <a:spLocks noGrp="1"/>
          </p:cNvSpPr>
          <p:nvPr>
            <p:ph idx="1"/>
          </p:nvPr>
        </p:nvSpPr>
        <p:spPr/>
        <p:txBody>
          <a:bodyPr/>
          <a:lstStyle/>
          <a:p>
            <a:r>
              <a:rPr lang="en-US" sz="1800" dirty="0">
                <a:solidFill>
                  <a:srgbClr val="222222"/>
                </a:solidFill>
                <a:effectLst/>
                <a:latin typeface="Calibri Light" panose="020F0302020204030204" pitchFamily="34" charset="0"/>
                <a:ea typeface="Calibri" panose="020F0502020204030204" pitchFamily="34" charset="0"/>
              </a:rPr>
              <a:t>The online grocery recommender with collaborating filtering ease the efforts by avoiding the need of actually going to crowded areas thus ensuring one's safety along with saving time and energy.</a:t>
            </a:r>
          </a:p>
          <a:p>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The recommending system helps to quick the search task by customer by suggesting them based on their recent purchases.</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516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BDCE-1F35-4762-9EC7-8E3CF9411A86}"/>
              </a:ext>
            </a:extLst>
          </p:cNvPr>
          <p:cNvSpPr>
            <a:spLocks noGrp="1"/>
          </p:cNvSpPr>
          <p:nvPr>
            <p:ph type="title"/>
          </p:nvPr>
        </p:nvSpPr>
        <p:spPr>
          <a:xfrm>
            <a:off x="677334" y="1094792"/>
            <a:ext cx="8596668" cy="1320800"/>
          </a:xfrm>
        </p:spPr>
        <p:txBody>
          <a:bodyPr/>
          <a:lstStyle/>
          <a:p>
            <a:pPr algn="ctr"/>
            <a:r>
              <a:rPr lang="en-IN" dirty="0"/>
              <a:t>Presented By-</a:t>
            </a:r>
          </a:p>
        </p:txBody>
      </p:sp>
      <p:sp>
        <p:nvSpPr>
          <p:cNvPr id="3" name="Content Placeholder 2">
            <a:extLst>
              <a:ext uri="{FF2B5EF4-FFF2-40B4-BE49-F238E27FC236}">
                <a16:creationId xmlns:a16="http://schemas.microsoft.com/office/drawing/2014/main" id="{2E4F666E-7371-40A6-89EC-1208F9B17812}"/>
              </a:ext>
            </a:extLst>
          </p:cNvPr>
          <p:cNvSpPr>
            <a:spLocks noGrp="1"/>
          </p:cNvSpPr>
          <p:nvPr>
            <p:ph idx="1"/>
          </p:nvPr>
        </p:nvSpPr>
        <p:spPr>
          <a:xfrm>
            <a:off x="677334" y="2415592"/>
            <a:ext cx="8596668" cy="3880773"/>
          </a:xfrm>
        </p:spPr>
        <p:txBody>
          <a:bodyPr/>
          <a:lstStyle/>
          <a:p>
            <a:r>
              <a:rPr lang="en-IN" dirty="0"/>
              <a:t>Siddharth Samanta</a:t>
            </a:r>
          </a:p>
          <a:p>
            <a:r>
              <a:rPr lang="en-IN" dirty="0"/>
              <a:t>Soumya Chaturvedi</a:t>
            </a:r>
          </a:p>
          <a:p>
            <a:r>
              <a:rPr lang="en-IN" dirty="0" err="1"/>
              <a:t>Sumit</a:t>
            </a:r>
            <a:r>
              <a:rPr lang="en-IN" dirty="0"/>
              <a:t> </a:t>
            </a:r>
            <a:r>
              <a:rPr lang="en-IN" dirty="0" err="1"/>
              <a:t>Dagar</a:t>
            </a:r>
            <a:endParaRPr lang="en-IN" dirty="0"/>
          </a:p>
        </p:txBody>
      </p:sp>
    </p:spTree>
    <p:extLst>
      <p:ext uri="{BB962C8B-B14F-4D97-AF65-F5344CB8AC3E}">
        <p14:creationId xmlns:p14="http://schemas.microsoft.com/office/powerpoint/2010/main" val="209267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1215-5B3A-4305-8C3C-89E6AD76C271}"/>
              </a:ext>
            </a:extLst>
          </p:cNvPr>
          <p:cNvSpPr>
            <a:spLocks noGrp="1"/>
          </p:cNvSpPr>
          <p:nvPr>
            <p:ph type="title"/>
          </p:nvPr>
        </p:nvSpPr>
        <p:spPr>
          <a:xfrm>
            <a:off x="677334" y="1113453"/>
            <a:ext cx="8596668" cy="1320800"/>
          </a:xfrm>
        </p:spPr>
        <p:txBody>
          <a:bodyPr/>
          <a:lstStyle/>
          <a:p>
            <a:pPr algn="ctr"/>
            <a:r>
              <a:rPr lang="en-IN" dirty="0"/>
              <a:t>About the Problem</a:t>
            </a:r>
          </a:p>
        </p:txBody>
      </p:sp>
      <p:sp>
        <p:nvSpPr>
          <p:cNvPr id="3" name="Content Placeholder 2">
            <a:extLst>
              <a:ext uri="{FF2B5EF4-FFF2-40B4-BE49-F238E27FC236}">
                <a16:creationId xmlns:a16="http://schemas.microsoft.com/office/drawing/2014/main" id="{E961EA10-E130-41AA-9D30-CAC87BF80F72}"/>
              </a:ext>
            </a:extLst>
          </p:cNvPr>
          <p:cNvSpPr>
            <a:spLocks noGrp="1"/>
          </p:cNvSpPr>
          <p:nvPr>
            <p:ph idx="1"/>
          </p:nvPr>
        </p:nvSpPr>
        <p:spPr>
          <a:xfrm>
            <a:off x="677334" y="2552474"/>
            <a:ext cx="8596668" cy="3880773"/>
          </a:xfrm>
        </p:spPr>
        <p:txBody>
          <a:bodyPr/>
          <a:lstStyle/>
          <a:p>
            <a:pPr marL="0" indent="0" algn="just">
              <a:buNone/>
            </a:pP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During the pandemic, the primary focus has been on maintaining social distancing along with personal hygiene. This Website can ease up the work by reducing interactions and saving energy and time by ordering the essentials from the luxury of home. This recommendation system can help people to choose their grocery faster by analyzing their recent purchases and thus providing information quickly by recommending them might save some efforts to search again.</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74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9D61-966D-4581-8DA5-6737C7C6145A}"/>
              </a:ext>
            </a:extLst>
          </p:cNvPr>
          <p:cNvSpPr>
            <a:spLocks noGrp="1"/>
          </p:cNvSpPr>
          <p:nvPr>
            <p:ph type="title"/>
          </p:nvPr>
        </p:nvSpPr>
        <p:spPr/>
        <p:txBody>
          <a:bodyPr>
            <a:normAutofit/>
          </a:bodyPr>
          <a:lstStyle/>
          <a:p>
            <a:r>
              <a:rPr lang="en-US" sz="3200" b="1" dirty="0">
                <a:effectLst/>
                <a:latin typeface="Calibri Light" panose="020F0302020204030204" pitchFamily="34" charset="0"/>
                <a:ea typeface="Calibri" panose="020F0502020204030204" pitchFamily="34" charset="0"/>
              </a:rPr>
              <a:t>The main objective of the project</a:t>
            </a:r>
            <a:endParaRPr lang="en-IN" sz="3200" dirty="0"/>
          </a:p>
        </p:txBody>
      </p:sp>
      <p:sp>
        <p:nvSpPr>
          <p:cNvPr id="3" name="Content Placeholder 2">
            <a:extLst>
              <a:ext uri="{FF2B5EF4-FFF2-40B4-BE49-F238E27FC236}">
                <a16:creationId xmlns:a16="http://schemas.microsoft.com/office/drawing/2014/main" id="{B305CA41-F05F-4040-99A9-57638863506F}"/>
              </a:ext>
            </a:extLst>
          </p:cNvPr>
          <p:cNvSpPr>
            <a:spLocks noGrp="1"/>
          </p:cNvSpPr>
          <p:nvPr>
            <p:ph idx="1"/>
          </p:nvPr>
        </p:nvSpPr>
        <p:spPr/>
        <p:txBody>
          <a:bodyPr/>
          <a:lstStyle/>
          <a:p>
            <a:pPr marL="342900" lvl="0" indent="-342900" fontAlgn="base">
              <a:spcBef>
                <a:spcPts val="720"/>
              </a:spcBef>
              <a:spcAft>
                <a:spcPts val="720"/>
              </a:spcAft>
              <a:buFont typeface="Symbol" panose="05050102010706020507" pitchFamily="18" charset="2"/>
              <a:buChar char=""/>
            </a:pPr>
            <a:r>
              <a:rPr lang="en-US" sz="1800" dirty="0">
                <a:solidFill>
                  <a:srgbClr val="202124"/>
                </a:solidFill>
                <a:effectLst/>
                <a:latin typeface="Calibri Light" panose="020F0302020204030204" pitchFamily="34" charset="0"/>
                <a:ea typeface="Times New Roman" panose="02020603050405020304" pitchFamily="18" charset="0"/>
                <a:cs typeface="Times New Roman" panose="02020603050405020304" pitchFamily="18" charset="0"/>
              </a:rPr>
              <a:t>To make the work of the customer easier and faster.</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fontAlgn="base">
              <a:spcBef>
                <a:spcPts val="720"/>
              </a:spcBef>
              <a:spcAft>
                <a:spcPts val="720"/>
              </a:spcAft>
              <a:buFont typeface="Symbol" panose="05050102010706020507" pitchFamily="18" charset="2"/>
              <a:buChar char=""/>
            </a:pPr>
            <a:r>
              <a:rPr lang="en-US" sz="1800" dirty="0">
                <a:solidFill>
                  <a:srgbClr val="202124"/>
                </a:solidFill>
                <a:effectLst/>
                <a:latin typeface="Calibri Light" panose="020F0302020204030204" pitchFamily="34" charset="0"/>
                <a:ea typeface="Times New Roman" panose="02020603050405020304" pitchFamily="18" charset="0"/>
                <a:cs typeface="Times New Roman" panose="02020603050405020304" pitchFamily="18" charset="0"/>
              </a:rPr>
              <a:t>To reduce the wastage of valuable time and the efforts by to go shop physically.</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fontAlgn="base">
              <a:spcBef>
                <a:spcPts val="720"/>
              </a:spcBef>
              <a:spcAft>
                <a:spcPts val="720"/>
              </a:spcAft>
              <a:buFont typeface="Symbol" panose="05050102010706020507" pitchFamily="18" charset="2"/>
              <a:buChar char=""/>
            </a:pPr>
            <a:r>
              <a:rPr lang="en-US" sz="1800" dirty="0">
                <a:solidFill>
                  <a:srgbClr val="202124"/>
                </a:solidFill>
                <a:effectLst/>
                <a:latin typeface="Calibri Light" panose="020F0302020204030204" pitchFamily="34" charset="0"/>
                <a:ea typeface="Times New Roman" panose="02020603050405020304" pitchFamily="18" charset="0"/>
                <a:cs typeface="Times New Roman" panose="02020603050405020304" pitchFamily="18" charset="0"/>
              </a:rPr>
              <a:t>Reducing social interactions thus preventing the spread of virus.</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901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4421-96C9-468B-9831-10A92F027E71}"/>
              </a:ext>
            </a:extLst>
          </p:cNvPr>
          <p:cNvSpPr>
            <a:spLocks noGrp="1"/>
          </p:cNvSpPr>
          <p:nvPr>
            <p:ph type="title"/>
          </p:nvPr>
        </p:nvSpPr>
        <p:spPr/>
        <p:txBody>
          <a:bodyPr/>
          <a:lstStyle/>
          <a:p>
            <a:r>
              <a:rPr lang="en-IN" b="1" dirty="0">
                <a:solidFill>
                  <a:srgbClr val="92D050"/>
                </a:solidFill>
                <a:effectLst/>
                <a:latin typeface="Calibri Light" panose="020F0302020204030204" pitchFamily="34" charset="0"/>
                <a:ea typeface="Times New Roman" panose="02020603050405020304" pitchFamily="18" charset="0"/>
              </a:rPr>
              <a:t>The primary reason to choose this particular topic</a:t>
            </a:r>
            <a:endParaRPr lang="en-IN" dirty="0">
              <a:solidFill>
                <a:srgbClr val="92D050"/>
              </a:solidFill>
            </a:endParaRPr>
          </a:p>
        </p:txBody>
      </p:sp>
      <p:sp>
        <p:nvSpPr>
          <p:cNvPr id="3" name="Content Placeholder 2">
            <a:extLst>
              <a:ext uri="{FF2B5EF4-FFF2-40B4-BE49-F238E27FC236}">
                <a16:creationId xmlns:a16="http://schemas.microsoft.com/office/drawing/2014/main" id="{00A16BDE-A585-42CE-AAE2-DEBB34D8599D}"/>
              </a:ext>
            </a:extLst>
          </p:cNvPr>
          <p:cNvSpPr>
            <a:spLocks noGrp="1"/>
          </p:cNvSpPr>
          <p:nvPr>
            <p:ph idx="1"/>
          </p:nvPr>
        </p:nvSpPr>
        <p:spPr/>
        <p:txBody>
          <a:bodyPr/>
          <a:lstStyle/>
          <a:p>
            <a:r>
              <a:rPr lang="en-IN" sz="1800" dirty="0">
                <a:solidFill>
                  <a:srgbClr val="202124"/>
                </a:solidFill>
                <a:effectLst/>
                <a:latin typeface="Calibri Light" panose="020F0302020204030204" pitchFamily="34" charset="0"/>
                <a:ea typeface="Times New Roman" panose="02020603050405020304" pitchFamily="18" charset="0"/>
              </a:rPr>
              <a:t>In this time of pandemic where being in quarantine is the only solution to prevent the spread of virus and avoiding being in crowded places has been the concern.</a:t>
            </a:r>
          </a:p>
          <a:p>
            <a:r>
              <a:rPr lang="en-IN" sz="1800" dirty="0">
                <a:solidFill>
                  <a:srgbClr val="202124"/>
                </a:solidFill>
                <a:effectLst/>
                <a:latin typeface="Calibri Light" panose="020F0302020204030204" pitchFamily="34" charset="0"/>
                <a:ea typeface="Times New Roman" panose="02020603050405020304" pitchFamily="18" charset="0"/>
              </a:rPr>
              <a:t>Since everyone has the need so its impossible to avoid the crowds thus an Online Grocery Site saves from this problem avoiding being in crowds and also saving time, energy and resources like fuel.</a:t>
            </a:r>
          </a:p>
        </p:txBody>
      </p:sp>
    </p:spTree>
    <p:extLst>
      <p:ext uri="{BB962C8B-B14F-4D97-AF65-F5344CB8AC3E}">
        <p14:creationId xmlns:p14="http://schemas.microsoft.com/office/powerpoint/2010/main" val="187383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DAB4-3020-4C82-91C9-BCFACC85294A}"/>
              </a:ext>
            </a:extLst>
          </p:cNvPr>
          <p:cNvSpPr>
            <a:spLocks noGrp="1"/>
          </p:cNvSpPr>
          <p:nvPr>
            <p:ph type="title"/>
          </p:nvPr>
        </p:nvSpPr>
        <p:spPr/>
        <p:txBody>
          <a:bodyPr>
            <a:normAutofit/>
          </a:bodyPr>
          <a:lstStyle/>
          <a:p>
            <a:r>
              <a:rPr lang="en-IN" sz="3200" b="1" dirty="0">
                <a:solidFill>
                  <a:srgbClr val="92D050"/>
                </a:solidFill>
                <a:effectLst/>
                <a:latin typeface="Calibri Light" panose="020F0302020204030204" pitchFamily="34" charset="0"/>
                <a:ea typeface="Times New Roman" panose="02020603050405020304" pitchFamily="18" charset="0"/>
              </a:rPr>
              <a:t>The Main Objective</a:t>
            </a:r>
            <a:endParaRPr lang="en-IN" sz="3200" dirty="0">
              <a:solidFill>
                <a:srgbClr val="92D050"/>
              </a:solidFill>
            </a:endParaRPr>
          </a:p>
        </p:txBody>
      </p:sp>
      <p:sp>
        <p:nvSpPr>
          <p:cNvPr id="3" name="Content Placeholder 2">
            <a:extLst>
              <a:ext uri="{FF2B5EF4-FFF2-40B4-BE49-F238E27FC236}">
                <a16:creationId xmlns:a16="http://schemas.microsoft.com/office/drawing/2014/main" id="{226C2170-808B-459C-AFA6-993222D1142B}"/>
              </a:ext>
            </a:extLst>
          </p:cNvPr>
          <p:cNvSpPr>
            <a:spLocks noGrp="1"/>
          </p:cNvSpPr>
          <p:nvPr>
            <p:ph idx="1"/>
          </p:nvPr>
        </p:nvSpPr>
        <p:spPr/>
        <p:txBody>
          <a:bodyPr/>
          <a:lstStyle/>
          <a:p>
            <a:r>
              <a:rPr lang="en-US" sz="1800" dirty="0">
                <a:effectLst/>
                <a:latin typeface="Calibri Light" panose="020F0302020204030204" pitchFamily="34" charset="0"/>
                <a:ea typeface="Calibri" panose="020F0502020204030204" pitchFamily="34" charset="0"/>
              </a:rPr>
              <a:t>A grocery store is a retail store that primarily sells food products.</a:t>
            </a:r>
          </a:p>
          <a:p>
            <a:r>
              <a:rPr lang="en-US" sz="1800" dirty="0">
                <a:effectLst/>
                <a:latin typeface="Calibri Light" panose="020F0302020204030204" pitchFamily="34" charset="0"/>
                <a:ea typeface="Calibri" panose="020F0502020204030204" pitchFamily="34" charset="0"/>
              </a:rPr>
              <a:t>The Online Grocery System is the practical implementation of E-commerce for grocery goods. </a:t>
            </a:r>
            <a:endParaRPr lang="en-US" dirty="0">
              <a:latin typeface="Calibri Light" panose="020F0302020204030204" pitchFamily="34" charset="0"/>
              <a:ea typeface="Calibri" panose="020F0502020204030204" pitchFamily="34" charset="0"/>
            </a:endParaRPr>
          </a:p>
          <a:p>
            <a:r>
              <a:rPr lang="en-US" sz="1800" dirty="0">
                <a:effectLst/>
                <a:latin typeface="Calibri Light" panose="020F0302020204030204" pitchFamily="34" charset="0"/>
                <a:ea typeface="Calibri" panose="020F0502020204030204" pitchFamily="34" charset="0"/>
              </a:rPr>
              <a:t>Recommendations are used for making the work of the customer easier and faster.</a:t>
            </a:r>
          </a:p>
          <a:p>
            <a:r>
              <a:rPr lang="en-US" sz="1800" dirty="0">
                <a:effectLst/>
                <a:latin typeface="Calibri Light" panose="020F0302020204030204" pitchFamily="34" charset="0"/>
                <a:ea typeface="Calibri" panose="020F0502020204030204" pitchFamily="34" charset="0"/>
              </a:rPr>
              <a:t>This reduces their valuable time and also the efforts. For this the recommendations given to the customer by this system is exact and fast. </a:t>
            </a:r>
            <a:endParaRPr lang="en-IN" dirty="0"/>
          </a:p>
        </p:txBody>
      </p:sp>
    </p:spTree>
    <p:extLst>
      <p:ext uri="{BB962C8B-B14F-4D97-AF65-F5344CB8AC3E}">
        <p14:creationId xmlns:p14="http://schemas.microsoft.com/office/powerpoint/2010/main" val="206400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C94B-FD88-44E9-B53B-9AD1EBE5262E}"/>
              </a:ext>
            </a:extLst>
          </p:cNvPr>
          <p:cNvSpPr>
            <a:spLocks noGrp="1"/>
          </p:cNvSpPr>
          <p:nvPr>
            <p:ph type="title"/>
          </p:nvPr>
        </p:nvSpPr>
        <p:spPr/>
        <p:txBody>
          <a:bodyPr>
            <a:normAutofit/>
          </a:bodyPr>
          <a:lstStyle/>
          <a:p>
            <a:r>
              <a:rPr lang="en-IN" sz="3200" b="1" dirty="0">
                <a:solidFill>
                  <a:srgbClr val="92D050"/>
                </a:solidFill>
                <a:effectLst/>
                <a:latin typeface="Calibri Light" panose="020F0302020204030204" pitchFamily="34" charset="0"/>
                <a:ea typeface="Times New Roman" panose="02020603050405020304" pitchFamily="18" charset="0"/>
              </a:rPr>
              <a:t>Scope of the project</a:t>
            </a:r>
            <a:endParaRPr lang="en-IN" sz="3200" dirty="0">
              <a:solidFill>
                <a:srgbClr val="92D050"/>
              </a:solidFill>
            </a:endParaRPr>
          </a:p>
        </p:txBody>
      </p:sp>
      <p:sp>
        <p:nvSpPr>
          <p:cNvPr id="3" name="Content Placeholder 2">
            <a:extLst>
              <a:ext uri="{FF2B5EF4-FFF2-40B4-BE49-F238E27FC236}">
                <a16:creationId xmlns:a16="http://schemas.microsoft.com/office/drawing/2014/main" id="{4ABC6C02-123C-43B8-B70B-57BFEF2900A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Calibri Light" panose="020F0302020204030204" pitchFamily="34" charset="0"/>
              </a:rPr>
              <a:t>It</a:t>
            </a:r>
            <a:r>
              <a:rPr lang="en-US" sz="1800" dirty="0">
                <a:effectLst/>
                <a:latin typeface="Calibri Light" panose="020F0302020204030204" pitchFamily="34" charset="0"/>
                <a:ea typeface="Calibri" panose="020F0502020204030204" pitchFamily="34" charset="0"/>
              </a:rPr>
              <a:t> is an online website that recommends grocery using collaborative filtering helping people to buy the essentials without travelling physically.</a:t>
            </a:r>
          </a:p>
          <a:p>
            <a:r>
              <a:rPr lang="en-US" sz="1800" dirty="0">
                <a:effectLst/>
                <a:latin typeface="Calibri Light" panose="020F0302020204030204" pitchFamily="34" charset="0"/>
                <a:ea typeface="Calibri" panose="020F0502020204030204" pitchFamily="34" charset="0"/>
              </a:rPr>
              <a:t>Using collaborative filtering user can get quick access to the items they are searching for thus reducing their efforts to search making the website more efficient.</a:t>
            </a:r>
            <a:endParaRPr lang="en-IN" dirty="0"/>
          </a:p>
        </p:txBody>
      </p:sp>
    </p:spTree>
    <p:extLst>
      <p:ext uri="{BB962C8B-B14F-4D97-AF65-F5344CB8AC3E}">
        <p14:creationId xmlns:p14="http://schemas.microsoft.com/office/powerpoint/2010/main" val="196240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F358-F92E-433D-90D8-69796D5F8D09}"/>
              </a:ext>
            </a:extLst>
          </p:cNvPr>
          <p:cNvSpPr>
            <a:spLocks noGrp="1"/>
          </p:cNvSpPr>
          <p:nvPr>
            <p:ph type="title"/>
          </p:nvPr>
        </p:nvSpPr>
        <p:spPr/>
        <p:txBody>
          <a:bodyPr>
            <a:normAutofit/>
          </a:bodyPr>
          <a:lstStyle/>
          <a:p>
            <a:r>
              <a:rPr lang="en-US" b="1" dirty="0">
                <a:solidFill>
                  <a:srgbClr val="92D050"/>
                </a:solidFill>
                <a:effectLst/>
                <a:latin typeface="Calibri Light" panose="020F0302020204030204" pitchFamily="34" charset="0"/>
                <a:ea typeface="Calibri" panose="020F0502020204030204" pitchFamily="34" charset="0"/>
              </a:rPr>
              <a:t>Working Methodology:</a:t>
            </a:r>
            <a:endParaRPr lang="en-IN" dirty="0">
              <a:solidFill>
                <a:srgbClr val="92D050"/>
              </a:solidFill>
            </a:endParaRPr>
          </a:p>
        </p:txBody>
      </p:sp>
      <p:sp>
        <p:nvSpPr>
          <p:cNvPr id="3" name="Content Placeholder 2">
            <a:extLst>
              <a:ext uri="{FF2B5EF4-FFF2-40B4-BE49-F238E27FC236}">
                <a16:creationId xmlns:a16="http://schemas.microsoft.com/office/drawing/2014/main" id="{F730DACA-596A-4713-8AFA-48912909CDA7}"/>
              </a:ext>
            </a:extLst>
          </p:cNvPr>
          <p:cNvSpPr>
            <a:spLocks noGrp="1"/>
          </p:cNvSpPr>
          <p:nvPr>
            <p:ph idx="1"/>
          </p:nvPr>
        </p:nvSpPr>
        <p:spPr/>
        <p:txBody>
          <a:bodyPr>
            <a:normAutofit fontScale="92500" lnSpcReduction="10000"/>
          </a:bodyPr>
          <a:lstStyle/>
          <a:p>
            <a:r>
              <a:rPr lang="en-US" sz="1800" dirty="0">
                <a:solidFill>
                  <a:srgbClr val="222222"/>
                </a:solidFill>
                <a:effectLst/>
                <a:latin typeface="Calibri Light" panose="020F0302020204030204" pitchFamily="34" charset="0"/>
                <a:ea typeface="Calibri" panose="020F0502020204030204" pitchFamily="34" charset="0"/>
                <a:cs typeface="Times New Roman" panose="02020603050405020304" pitchFamily="18" charset="0"/>
              </a:rPr>
              <a:t>Collaborative Filtering is the most common technique used when it comes to building intelligent recommender systems that can learn to give better recommendations as more information about users is collected.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222222"/>
                </a:solidFill>
                <a:effectLst/>
                <a:latin typeface="Calibri" panose="020F0502020204030204" pitchFamily="34" charset="0"/>
                <a:ea typeface="Calibri" panose="020F0502020204030204" pitchFamily="34" charset="0"/>
                <a:cs typeface="Calibri Light" panose="020F0302020204030204" pitchFamily="34" charset="0"/>
              </a:rPr>
              <a:t>Python to Build Recommenders:</a:t>
            </a:r>
          </a:p>
          <a:p>
            <a:pPr lvl="1">
              <a:spcAft>
                <a:spcPts val="1200"/>
              </a:spcAft>
            </a:pPr>
            <a:r>
              <a:rPr lang="en-IN" b="1" dirty="0" err="1">
                <a:solidFill>
                  <a:srgbClr val="282829"/>
                </a:solidFill>
                <a:effectLst/>
                <a:latin typeface="Calibri Light" panose="020F0302020204030204" pitchFamily="34" charset="0"/>
                <a:ea typeface="Times New Roman" panose="02020603050405020304" pitchFamily="18" charset="0"/>
              </a:rPr>
              <a:t>Numpy</a:t>
            </a:r>
            <a:endParaRPr lang="en-IN" b="1" dirty="0">
              <a:solidFill>
                <a:srgbClr val="282829"/>
              </a:solidFill>
              <a:effectLst/>
              <a:latin typeface="Calibri Light" panose="020F0302020204030204" pitchFamily="34" charset="0"/>
              <a:ea typeface="Times New Roman" panose="02020603050405020304" pitchFamily="18" charset="0"/>
            </a:endParaRPr>
          </a:p>
          <a:p>
            <a:pPr lvl="1">
              <a:spcAft>
                <a:spcPts val="1200"/>
              </a:spcAft>
            </a:pPr>
            <a:r>
              <a:rPr lang="en-IN" b="1" dirty="0">
                <a:solidFill>
                  <a:srgbClr val="282829"/>
                </a:solidFill>
                <a:effectLst/>
                <a:latin typeface="Calibri Light" panose="020F0302020204030204" pitchFamily="34" charset="0"/>
                <a:ea typeface="Times New Roman" panose="02020603050405020304" pitchFamily="18" charset="0"/>
              </a:rPr>
              <a:t>SciPy</a:t>
            </a:r>
            <a:endParaRPr lang="en-IN" dirty="0">
              <a:effectLst/>
              <a:latin typeface="Times New Roman" panose="02020603050405020304" pitchFamily="18" charset="0"/>
              <a:ea typeface="Times New Roman" panose="02020603050405020304" pitchFamily="18" charset="0"/>
            </a:endParaRPr>
          </a:p>
          <a:p>
            <a:pPr lvl="1">
              <a:spcAft>
                <a:spcPts val="1200"/>
              </a:spcAft>
            </a:pPr>
            <a:r>
              <a:rPr lang="en-IN" b="1" dirty="0">
                <a:solidFill>
                  <a:srgbClr val="282829"/>
                </a:solidFill>
                <a:effectLst/>
                <a:latin typeface="Calibri Light" panose="020F0302020204030204" pitchFamily="34" charset="0"/>
                <a:ea typeface="Times New Roman" panose="02020603050405020304" pitchFamily="18" charset="0"/>
              </a:rPr>
              <a:t>Pandas</a:t>
            </a:r>
            <a:endParaRPr lang="en-IN" dirty="0">
              <a:effectLst/>
              <a:latin typeface="Times New Roman" panose="02020603050405020304" pitchFamily="18" charset="0"/>
              <a:ea typeface="Times New Roman" panose="02020603050405020304" pitchFamily="18" charset="0"/>
            </a:endParaRPr>
          </a:p>
          <a:p>
            <a:pPr lvl="1"/>
            <a:r>
              <a:rPr lang="en-IN" b="1" dirty="0" err="1">
                <a:solidFill>
                  <a:srgbClr val="282829"/>
                </a:solidFill>
                <a:effectLst/>
                <a:latin typeface="Calibri Light" panose="020F0302020204030204" pitchFamily="34" charset="0"/>
                <a:ea typeface="Times New Roman" panose="02020603050405020304" pitchFamily="18" charset="0"/>
              </a:rPr>
              <a:t>LightFm</a:t>
            </a:r>
            <a:endParaRPr lang="en-IN" dirty="0">
              <a:effectLst/>
              <a:latin typeface="Times New Roman" panose="02020603050405020304" pitchFamily="18" charset="0"/>
              <a:ea typeface="Times New Roman" panose="02020603050405020304" pitchFamily="18" charset="0"/>
            </a:endParaRPr>
          </a:p>
          <a:p>
            <a:pPr lvl="1"/>
            <a:r>
              <a:rPr lang="en-IN" b="1" dirty="0">
                <a:solidFill>
                  <a:srgbClr val="282829"/>
                </a:solidFill>
                <a:effectLst/>
                <a:latin typeface="Calibri Light" panose="020F0302020204030204" pitchFamily="34" charset="0"/>
                <a:ea typeface="Times New Roman" panose="02020603050405020304" pitchFamily="18" charset="0"/>
              </a:rPr>
              <a:t>Python-</a:t>
            </a:r>
            <a:r>
              <a:rPr lang="en-IN" b="1" dirty="0" err="1">
                <a:solidFill>
                  <a:srgbClr val="282829"/>
                </a:solidFill>
                <a:effectLst/>
                <a:latin typeface="Calibri Light" panose="020F0302020204030204" pitchFamily="34" charset="0"/>
                <a:ea typeface="Times New Roman" panose="02020603050405020304" pitchFamily="18" charset="0"/>
              </a:rPr>
              <a:t>recsys</a:t>
            </a:r>
            <a:endParaRPr lang="en-IN" dirty="0">
              <a:effectLst/>
              <a:latin typeface="Times New Roman" panose="02020603050405020304" pitchFamily="18" charset="0"/>
              <a:ea typeface="Times New Roman" panose="02020603050405020304" pitchFamily="18" charset="0"/>
            </a:endParaRPr>
          </a:p>
          <a:p>
            <a:pPr lvl="1">
              <a:lnSpc>
                <a:spcPct val="150000"/>
              </a:lnSpc>
              <a:spcAft>
                <a:spcPts val="1000"/>
              </a:spcAft>
            </a:pPr>
            <a:r>
              <a:rPr lang="en-US" b="1" dirty="0">
                <a:effectLst/>
                <a:latin typeface="Calibri Light" panose="020F0302020204030204" pitchFamily="34" charset="0"/>
                <a:ea typeface="Calibri" panose="020F0502020204030204" pitchFamily="34" charset="0"/>
                <a:cs typeface="Times New Roman" panose="02020603050405020304" pitchFamily="18" charset="0"/>
              </a:rPr>
              <a:t>Django framework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1200"/>
              </a:spcAft>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011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272D-0B0B-48FC-A4E9-2D2DAECC896E}"/>
              </a:ext>
            </a:extLst>
          </p:cNvPr>
          <p:cNvSpPr>
            <a:spLocks noGrp="1"/>
          </p:cNvSpPr>
          <p:nvPr>
            <p:ph type="title"/>
          </p:nvPr>
        </p:nvSpPr>
        <p:spPr/>
        <p:txBody>
          <a:bodyPr>
            <a:normAutofit/>
          </a:bodyPr>
          <a:lstStyle/>
          <a:p>
            <a:r>
              <a:rPr lang="en-US" sz="3200" b="1" dirty="0">
                <a:solidFill>
                  <a:srgbClr val="92D050"/>
                </a:solidFill>
                <a:effectLst/>
                <a:latin typeface="Calibri Light" panose="020F0302020204030204" pitchFamily="34" charset="0"/>
                <a:ea typeface="Calibri" panose="020F0502020204030204" pitchFamily="34" charset="0"/>
              </a:rPr>
              <a:t>Details about the Hardware and software:</a:t>
            </a:r>
            <a:endParaRPr lang="en-IN" sz="3200" dirty="0">
              <a:solidFill>
                <a:srgbClr val="92D050"/>
              </a:solidFill>
            </a:endParaRPr>
          </a:p>
        </p:txBody>
      </p:sp>
      <p:sp>
        <p:nvSpPr>
          <p:cNvPr id="3" name="Content Placeholder 2">
            <a:extLst>
              <a:ext uri="{FF2B5EF4-FFF2-40B4-BE49-F238E27FC236}">
                <a16:creationId xmlns:a16="http://schemas.microsoft.com/office/drawing/2014/main" id="{F52DEC87-3C67-407D-9404-38AAE55BD777}"/>
              </a:ext>
            </a:extLst>
          </p:cNvPr>
          <p:cNvSpPr>
            <a:spLocks noGrp="1"/>
          </p:cNvSpPr>
          <p:nvPr>
            <p:ph idx="1"/>
          </p:nvPr>
        </p:nvSpPr>
        <p:spPr>
          <a:xfrm>
            <a:off x="677334" y="1567543"/>
            <a:ext cx="8596668" cy="4473819"/>
          </a:xfrm>
        </p:spPr>
        <p:txBody>
          <a:bodyPr>
            <a:normAutofit fontScale="92500" lnSpcReduction="20000"/>
          </a:bodyPr>
          <a:lstStyle/>
          <a:p>
            <a:pPr marL="342900" lvl="0" indent="-342900">
              <a:lnSpc>
                <a:spcPct val="120000"/>
              </a:lnSpc>
              <a:spcAft>
                <a:spcPts val="1000"/>
              </a:spcAft>
              <a:buSzPts val="1600"/>
              <a:buFont typeface="Wingdings" panose="05000000000000000000" pitchFamily="2" charset="2"/>
              <a:buChar char=""/>
            </a:pPr>
            <a:r>
              <a:rPr lang="en-US" sz="1800" b="1" dirty="0">
                <a:effectLst/>
                <a:latin typeface="Calibri Light" panose="020F0302020204030204" pitchFamily="34" charset="0"/>
                <a:ea typeface="Calibri" panose="020F0502020204030204" pitchFamily="34" charset="0"/>
                <a:cs typeface="Times New Roman" panose="02020603050405020304" pitchFamily="18" charset="0"/>
              </a:rPr>
              <a:t>Hardware Requirement</a:t>
            </a:r>
          </a:p>
          <a:p>
            <a:pPr lvl="1">
              <a:lnSpc>
                <a:spcPct val="120000"/>
              </a:lnSpc>
              <a:spcAft>
                <a:spcPts val="1000"/>
              </a:spcAft>
              <a:buSzPts val="1600"/>
            </a:pPr>
            <a:r>
              <a:rPr lang="en-US" dirty="0">
                <a:effectLst/>
                <a:latin typeface="Calibri Light" panose="020F0302020204030204" pitchFamily="34" charset="0"/>
                <a:ea typeface="Calibri" panose="020F0502020204030204" pitchFamily="34" charset="0"/>
                <a:cs typeface="Times New Roman" panose="02020603050405020304" pitchFamily="18" charset="0"/>
              </a:rPr>
              <a:t>Processor –Core i3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Aft>
                <a:spcPts val="1000"/>
              </a:spcAft>
              <a:tabLst>
                <a:tab pos="914400" algn="l"/>
              </a:tabLst>
            </a:pPr>
            <a:r>
              <a:rPr lang="en-US" dirty="0">
                <a:effectLst/>
                <a:latin typeface="Calibri Light" panose="020F0302020204030204" pitchFamily="34" charset="0"/>
                <a:ea typeface="Calibri" panose="020F0502020204030204" pitchFamily="34" charset="0"/>
                <a:cs typeface="Times New Roman" panose="02020603050405020304" pitchFamily="18" charset="0"/>
              </a:rPr>
              <a:t>Hard Disk – 160 GB</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Aft>
                <a:spcPts val="1000"/>
              </a:spcAft>
              <a:tabLst>
                <a:tab pos="914400" algn="l"/>
              </a:tabLst>
            </a:pPr>
            <a:r>
              <a:rPr lang="en-US" dirty="0">
                <a:effectLst/>
                <a:latin typeface="Calibri Light" panose="020F0302020204030204" pitchFamily="34" charset="0"/>
                <a:ea typeface="Calibri" panose="020F0502020204030204" pitchFamily="34" charset="0"/>
                <a:cs typeface="Times New Roman" panose="02020603050405020304" pitchFamily="18" charset="0"/>
              </a:rPr>
              <a:t>Memory – 1GB RAM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Aft>
                <a:spcPts val="1000"/>
              </a:spcAft>
              <a:tabLst>
                <a:tab pos="914400" algn="l"/>
              </a:tabLst>
            </a:pPr>
            <a:r>
              <a:rPr lang="en-IN" dirty="0">
                <a:effectLst/>
                <a:latin typeface="Calibri Light" panose="020F0302020204030204" pitchFamily="34" charset="0"/>
                <a:ea typeface="Calibri" panose="020F0502020204030204" pitchFamily="34" charset="0"/>
                <a:cs typeface="Times New Roman" panose="02020603050405020304" pitchFamily="18" charset="0"/>
              </a:rPr>
              <a:t>Internet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1000"/>
              </a:spcAft>
              <a:buSzPts val="1600"/>
              <a:buFont typeface="Wingdings" panose="05000000000000000000" pitchFamily="2" charset="2"/>
              <a:buChar char=""/>
            </a:pPr>
            <a:r>
              <a:rPr lang="en-US" sz="1800" b="1" dirty="0">
                <a:effectLst/>
                <a:latin typeface="Calibri Light" panose="020F0302020204030204" pitchFamily="34" charset="0"/>
                <a:ea typeface="Calibri" panose="020F0502020204030204" pitchFamily="34" charset="0"/>
                <a:cs typeface="Times New Roman" panose="02020603050405020304" pitchFamily="18" charset="0"/>
              </a:rPr>
              <a:t>Software Requirement: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20000"/>
              </a:lnSpc>
              <a:spcAft>
                <a:spcPts val="1000"/>
              </a:spcAft>
              <a:buFont typeface="Wingdings" panose="05000000000000000000" pitchFamily="2" charset="2"/>
              <a:buChar char=""/>
              <a:tabLst>
                <a:tab pos="914400" algn="l"/>
              </a:tabLst>
            </a:pPr>
            <a:r>
              <a:rPr lang="en-US" dirty="0">
                <a:effectLst/>
                <a:latin typeface="Calibri Light" panose="020F0302020204030204" pitchFamily="34" charset="0"/>
                <a:ea typeface="Calibri" panose="020F0502020204030204" pitchFamily="34" charset="0"/>
                <a:cs typeface="Times New Roman" panose="02020603050405020304" pitchFamily="18" charset="0"/>
              </a:rPr>
              <a:t>Windows 7 or higher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20000"/>
              </a:lnSpc>
              <a:spcAft>
                <a:spcPts val="1000"/>
              </a:spcAft>
              <a:buFont typeface="Wingdings" panose="05000000000000000000" pitchFamily="2" charset="2"/>
              <a:buChar char=""/>
              <a:tabLst>
                <a:tab pos="914400" algn="l"/>
              </a:tabLst>
            </a:pPr>
            <a:r>
              <a:rPr lang="en-US" dirty="0">
                <a:effectLst/>
                <a:latin typeface="Calibri Light" panose="020F0302020204030204" pitchFamily="34" charset="0"/>
                <a:ea typeface="Calibri" panose="020F0502020204030204" pitchFamily="34" charset="0"/>
                <a:cs typeface="Times New Roman" panose="02020603050405020304" pitchFamily="18" charset="0"/>
              </a:rPr>
              <a:t>Python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20000"/>
              </a:lnSpc>
              <a:spcAft>
                <a:spcPts val="1000"/>
              </a:spcAft>
              <a:buFont typeface="Wingdings" panose="05000000000000000000" pitchFamily="2" charset="2"/>
              <a:buChar char=""/>
              <a:tabLst>
                <a:tab pos="914400" algn="l"/>
              </a:tabLst>
            </a:pPr>
            <a:r>
              <a:rPr lang="en-US" dirty="0">
                <a:effectLst/>
                <a:latin typeface="Calibri Light" panose="020F0302020204030204" pitchFamily="34" charset="0"/>
                <a:ea typeface="Calibri" panose="020F0502020204030204" pitchFamily="34" charset="0"/>
                <a:cs typeface="Times New Roman" panose="02020603050405020304" pitchFamily="18" charset="0"/>
              </a:rPr>
              <a:t>Django framework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425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129A-00AF-44A1-AAED-3D560C2267AF}"/>
              </a:ext>
            </a:extLst>
          </p:cNvPr>
          <p:cNvSpPr>
            <a:spLocks noGrp="1"/>
          </p:cNvSpPr>
          <p:nvPr>
            <p:ph type="title"/>
          </p:nvPr>
        </p:nvSpPr>
        <p:spPr/>
        <p:txBody>
          <a:bodyPr>
            <a:normAutofit/>
          </a:bodyPr>
          <a:lstStyle/>
          <a:p>
            <a:r>
              <a:rPr lang="en-US" sz="2800" b="1" dirty="0">
                <a:effectLst/>
                <a:latin typeface="Calibri Light" panose="020F0302020204030204" pitchFamily="34" charset="0"/>
                <a:ea typeface="Calibri" panose="020F0502020204030204" pitchFamily="34" charset="0"/>
              </a:rPr>
              <a:t>Limitation to the system proposed</a:t>
            </a:r>
            <a:endParaRPr lang="en-IN" sz="2800" dirty="0"/>
          </a:p>
        </p:txBody>
      </p:sp>
      <p:sp>
        <p:nvSpPr>
          <p:cNvPr id="3" name="Content Placeholder 2">
            <a:extLst>
              <a:ext uri="{FF2B5EF4-FFF2-40B4-BE49-F238E27FC236}">
                <a16:creationId xmlns:a16="http://schemas.microsoft.com/office/drawing/2014/main" id="{FC34AE9A-6200-4C25-95A3-5229DF905090}"/>
              </a:ext>
            </a:extLst>
          </p:cNvPr>
          <p:cNvSpPr>
            <a:spLocks noGrp="1"/>
          </p:cNvSpPr>
          <p:nvPr>
            <p:ph idx="1"/>
          </p:nvPr>
        </p:nvSpPr>
        <p:spPr/>
        <p:txBody>
          <a:bodyPr/>
          <a:lstStyle/>
          <a:p>
            <a:pPr marL="342900" lvl="0" indent="-342900">
              <a:spcBef>
                <a:spcPts val="720"/>
              </a:spcBef>
              <a:spcAft>
                <a:spcPts val="720"/>
              </a:spcAft>
              <a:buSzPts val="1000"/>
              <a:buFont typeface="Symbol" panose="05050102010706020507" pitchFamily="18" charset="2"/>
              <a:buChar char=""/>
              <a:tabLst>
                <a:tab pos="457200" algn="l"/>
              </a:tabLst>
            </a:pP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Collaborative filtering can lead to some problems like cold start for new items that are added to the list. Until someone rates them, they don’t get recommended.</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spcBef>
                <a:spcPts val="720"/>
              </a:spcBef>
              <a:spcAft>
                <a:spcPts val="720"/>
              </a:spcAft>
              <a:buSzPts val="1000"/>
              <a:buFont typeface="Symbol" panose="05050102010706020507" pitchFamily="18" charset="2"/>
              <a:buChar char=""/>
              <a:tabLst>
                <a:tab pos="457200" algn="l"/>
              </a:tabLst>
            </a:pP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Data sparsity can affect the quality of user-based recommenders and also add to the cold start problem mentioned above.</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spcBef>
                <a:spcPts val="720"/>
              </a:spcBef>
              <a:spcAft>
                <a:spcPts val="720"/>
              </a:spcAft>
              <a:buSzPts val="1000"/>
              <a:buFont typeface="Symbol" panose="05050102010706020507" pitchFamily="18" charset="2"/>
              <a:buChar char=""/>
              <a:tabLst>
                <a:tab pos="457200" algn="l"/>
              </a:tabLst>
            </a:pP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Scaling can be a challenge for growing datasets as the complexity can become too large. Item-based recommenders are faster than user-based when the dataset is large.</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lvl="0" indent="-342900">
              <a:spcBef>
                <a:spcPts val="720"/>
              </a:spcBef>
              <a:spcAft>
                <a:spcPts val="720"/>
              </a:spcAft>
              <a:buSzPts val="1000"/>
              <a:buFont typeface="Symbol" panose="05050102010706020507" pitchFamily="18" charset="2"/>
              <a:buChar char=""/>
              <a:tabLst>
                <a:tab pos="457200" algn="l"/>
              </a:tabLst>
            </a:pP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With a straightforward implementation, you might observe that the recommendations tend to be already popular, and the items from the long tail section might get ignored.</a:t>
            </a:r>
            <a:endParaRPr lang="en-IN"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64149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616</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Bookman Old Style</vt:lpstr>
      <vt:lpstr>Calibri</vt:lpstr>
      <vt:lpstr>Calibri Light</vt:lpstr>
      <vt:lpstr>Symbol</vt:lpstr>
      <vt:lpstr>Times New Roman</vt:lpstr>
      <vt:lpstr>Trebuchet MS</vt:lpstr>
      <vt:lpstr>Wingdings</vt:lpstr>
      <vt:lpstr>Wingdings 3</vt:lpstr>
      <vt:lpstr>Facet</vt:lpstr>
      <vt:lpstr>Online Grocery Recommender</vt:lpstr>
      <vt:lpstr>About the Problem</vt:lpstr>
      <vt:lpstr>The main objective of the project</vt:lpstr>
      <vt:lpstr>The primary reason to choose this particular topic</vt:lpstr>
      <vt:lpstr>The Main Objective</vt:lpstr>
      <vt:lpstr>Scope of the project</vt:lpstr>
      <vt:lpstr>Working Methodology:</vt:lpstr>
      <vt:lpstr>Details about the Hardware and software:</vt:lpstr>
      <vt:lpstr>Limitation to the system proposed</vt:lpstr>
      <vt:lpstr>Contribution that project would make: </vt:lpstr>
      <vt:lpstr>Conclusion</vt:lpstr>
      <vt:lpstr>Presented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Grocery Recommender</dc:title>
  <dc:creator>Siddharth Samanta</dc:creator>
  <cp:lastModifiedBy>Siddharth Samanta</cp:lastModifiedBy>
  <cp:revision>7</cp:revision>
  <dcterms:created xsi:type="dcterms:W3CDTF">2020-09-17T08:41:57Z</dcterms:created>
  <dcterms:modified xsi:type="dcterms:W3CDTF">2020-10-01T08:52:54Z</dcterms:modified>
</cp:coreProperties>
</file>