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4594" y="1554074"/>
            <a:ext cx="7451090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8416" y="3724008"/>
            <a:ext cx="7476490" cy="449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0297" y="354723"/>
            <a:ext cx="13652500" cy="7948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8650" spc="150">
                <a:solidFill>
                  <a:srgbClr val="332C2C"/>
                </a:solidFill>
                <a:latin typeface="Calibri"/>
                <a:cs typeface="Calibri"/>
              </a:rPr>
              <a:t>MAJOR</a:t>
            </a:r>
            <a:r>
              <a:rPr dirty="0" sz="8650" spc="-30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425">
                <a:solidFill>
                  <a:srgbClr val="332C2C"/>
                </a:solidFill>
                <a:latin typeface="Calibri"/>
                <a:cs typeface="Calibri"/>
              </a:rPr>
              <a:t>PROJECT</a:t>
            </a:r>
            <a:endParaRPr sz="8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395"/>
              </a:spcBef>
            </a:pPr>
            <a:r>
              <a:rPr dirty="0" sz="8650" spc="180">
                <a:solidFill>
                  <a:srgbClr val="332C2C"/>
                </a:solidFill>
                <a:latin typeface="Calibri"/>
                <a:cs typeface="Calibri"/>
              </a:rPr>
              <a:t>TEAM</a:t>
            </a:r>
            <a:r>
              <a:rPr dirty="0" sz="8650" spc="-29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65">
                <a:solidFill>
                  <a:srgbClr val="332C2C"/>
                </a:solidFill>
                <a:latin typeface="Calibri"/>
                <a:cs typeface="Calibri"/>
              </a:rPr>
              <a:t>MEMBERS:</a:t>
            </a:r>
            <a:endParaRPr sz="8650">
              <a:latin typeface="Calibri"/>
              <a:cs typeface="Calibri"/>
            </a:endParaRPr>
          </a:p>
          <a:p>
            <a:pPr algn="ctr" marL="12065" marR="5080" indent="-635">
              <a:lnSpc>
                <a:spcPct val="100099"/>
              </a:lnSpc>
              <a:spcBef>
                <a:spcPts val="35"/>
              </a:spcBef>
            </a:pPr>
            <a:r>
              <a:rPr dirty="0" sz="8650" spc="900">
                <a:solidFill>
                  <a:srgbClr val="332C2C"/>
                </a:solidFill>
                <a:latin typeface="Calibri"/>
                <a:cs typeface="Calibri"/>
              </a:rPr>
              <a:t>K</a:t>
            </a:r>
            <a:r>
              <a:rPr dirty="0" sz="8650" spc="-3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550">
                <a:solidFill>
                  <a:srgbClr val="332C2C"/>
                </a:solidFill>
                <a:latin typeface="Calibri"/>
                <a:cs typeface="Calibri"/>
              </a:rPr>
              <a:t>ASHRITH</a:t>
            </a:r>
            <a:r>
              <a:rPr dirty="0" sz="8650" spc="-30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-10">
                <a:solidFill>
                  <a:srgbClr val="332C2C"/>
                </a:solidFill>
                <a:latin typeface="Calibri"/>
                <a:cs typeface="Calibri"/>
              </a:rPr>
              <a:t>(2021CSB066) </a:t>
            </a:r>
            <a:r>
              <a:rPr dirty="0" sz="8650" spc="170">
                <a:solidFill>
                  <a:srgbClr val="332C2C"/>
                </a:solidFill>
                <a:latin typeface="Calibri"/>
                <a:cs typeface="Calibri"/>
              </a:rPr>
              <a:t>MUKARA</a:t>
            </a:r>
            <a:r>
              <a:rPr dirty="0" sz="8650" spc="-29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520">
                <a:solidFill>
                  <a:srgbClr val="332C2C"/>
                </a:solidFill>
                <a:latin typeface="Calibri"/>
                <a:cs typeface="Calibri"/>
              </a:rPr>
              <a:t>ISSAC</a:t>
            </a:r>
            <a:r>
              <a:rPr dirty="0" sz="8650" spc="-29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-75">
                <a:solidFill>
                  <a:srgbClr val="332C2C"/>
                </a:solidFill>
                <a:latin typeface="Calibri"/>
                <a:cs typeface="Calibri"/>
              </a:rPr>
              <a:t>(2021CSB119) </a:t>
            </a:r>
            <a:r>
              <a:rPr dirty="0" sz="8650" spc="310">
                <a:solidFill>
                  <a:srgbClr val="332C2C"/>
                </a:solidFill>
                <a:latin typeface="Calibri"/>
                <a:cs typeface="Calibri"/>
              </a:rPr>
              <a:t>BOOLA</a:t>
            </a:r>
            <a:r>
              <a:rPr dirty="0" sz="8650" spc="-295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645">
                <a:solidFill>
                  <a:srgbClr val="332C2C"/>
                </a:solidFill>
                <a:latin typeface="Calibri"/>
                <a:cs typeface="Calibri"/>
              </a:rPr>
              <a:t>LIKITH</a:t>
            </a:r>
            <a:r>
              <a:rPr dirty="0" sz="8650" spc="-29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650" spc="-45">
                <a:solidFill>
                  <a:srgbClr val="332C2C"/>
                </a:solidFill>
                <a:latin typeface="Calibri"/>
                <a:cs typeface="Calibri"/>
              </a:rPr>
              <a:t>(2021CSB117)</a:t>
            </a:r>
            <a:endParaRPr sz="865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37596" y="38616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838" y="3145707"/>
            <a:ext cx="15071090" cy="36861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14"/>
              </a:spcBef>
            </a:pPr>
            <a:r>
              <a:rPr dirty="0" sz="8000" spc="75"/>
              <a:t>Predictive</a:t>
            </a:r>
            <a:r>
              <a:rPr dirty="0" sz="8000" spc="-265"/>
              <a:t> </a:t>
            </a:r>
            <a:r>
              <a:rPr dirty="0" sz="8000" spc="140"/>
              <a:t>Analytics</a:t>
            </a:r>
            <a:r>
              <a:rPr dirty="0" sz="8000" spc="-265"/>
              <a:t> </a:t>
            </a:r>
            <a:r>
              <a:rPr dirty="0" sz="8000" spc="315"/>
              <a:t>in</a:t>
            </a:r>
            <a:r>
              <a:rPr dirty="0" sz="8000" spc="-260"/>
              <a:t> </a:t>
            </a:r>
            <a:r>
              <a:rPr dirty="0" sz="8000" spc="100"/>
              <a:t>Stock </a:t>
            </a:r>
            <a:r>
              <a:rPr dirty="0" sz="8000" spc="-145"/>
              <a:t>Market:</a:t>
            </a:r>
            <a:r>
              <a:rPr dirty="0" sz="8000" spc="-110"/>
              <a:t> </a:t>
            </a:r>
            <a:r>
              <a:rPr dirty="0" sz="8000" spc="185"/>
              <a:t>A</a:t>
            </a:r>
            <a:r>
              <a:rPr dirty="0" sz="8000" spc="-110"/>
              <a:t> </a:t>
            </a:r>
            <a:r>
              <a:rPr dirty="0" sz="8000"/>
              <a:t>Comprehensive</a:t>
            </a:r>
            <a:r>
              <a:rPr dirty="0" sz="8000" spc="-105"/>
              <a:t> </a:t>
            </a:r>
            <a:r>
              <a:rPr dirty="0" sz="8000" spc="70"/>
              <a:t>Approach </a:t>
            </a:r>
            <a:r>
              <a:rPr dirty="0" sz="8000" spc="-135"/>
              <a:t>to</a:t>
            </a:r>
            <a:r>
              <a:rPr dirty="0" sz="8000" spc="-290"/>
              <a:t> </a:t>
            </a:r>
            <a:r>
              <a:rPr dirty="0" sz="8000" spc="254"/>
              <a:t>Daily</a:t>
            </a:r>
            <a:r>
              <a:rPr dirty="0" sz="8000" spc="-285"/>
              <a:t> </a:t>
            </a:r>
            <a:r>
              <a:rPr dirty="0" sz="8000" spc="210"/>
              <a:t>Closing</a:t>
            </a:r>
            <a:r>
              <a:rPr dirty="0" sz="8000" spc="-285"/>
              <a:t> </a:t>
            </a:r>
            <a:r>
              <a:rPr dirty="0" sz="8000" spc="130"/>
              <a:t>Price</a:t>
            </a:r>
            <a:r>
              <a:rPr dirty="0" sz="8000" spc="-290"/>
              <a:t> </a:t>
            </a:r>
            <a:r>
              <a:rPr dirty="0" sz="8000" spc="50"/>
              <a:t>Forecasting</a:t>
            </a:r>
            <a:endParaRPr sz="800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dirty="0" sz="3950" spc="65"/>
              <a:t>Introduction</a:t>
            </a:r>
            <a:r>
              <a:rPr dirty="0" sz="3950"/>
              <a:t> </a:t>
            </a:r>
            <a:r>
              <a:rPr dirty="0" sz="3950" spc="-55"/>
              <a:t>to</a:t>
            </a:r>
            <a:r>
              <a:rPr dirty="0" sz="3950" spc="10"/>
              <a:t> </a:t>
            </a:r>
            <a:r>
              <a:rPr dirty="0" sz="3950"/>
              <a:t>Predictive </a:t>
            </a:r>
            <a:r>
              <a:rPr dirty="0" sz="3950" spc="70"/>
              <a:t>Analytics</a:t>
            </a:r>
            <a:endParaRPr sz="3950"/>
          </a:p>
        </p:txBody>
      </p:sp>
      <p:sp>
        <p:nvSpPr>
          <p:cNvPr id="7" name="object 7" descr=""/>
          <p:cNvSpPr txBox="1"/>
          <p:nvPr/>
        </p:nvSpPr>
        <p:spPr>
          <a:xfrm>
            <a:off x="9617300" y="3420110"/>
            <a:ext cx="742315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b="1">
                <a:solidFill>
                  <a:srgbClr val="332C2C"/>
                </a:solidFill>
                <a:latin typeface="Tahoma"/>
                <a:cs typeface="Tahoma"/>
              </a:rPr>
              <a:t>Predictive</a:t>
            </a:r>
            <a:r>
              <a:rPr dirty="0" sz="2750" spc="25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750" spc="45" b="1">
                <a:solidFill>
                  <a:srgbClr val="332C2C"/>
                </a:solidFill>
                <a:latin typeface="Tahoma"/>
                <a:cs typeface="Tahoma"/>
              </a:rPr>
              <a:t>Analytics</a:t>
            </a:r>
            <a:r>
              <a:rPr dirty="0" sz="2750" spc="-15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critical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tool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 b="1">
                <a:solidFill>
                  <a:srgbClr val="332C2C"/>
                </a:solidFill>
                <a:latin typeface="Tahoma"/>
                <a:cs typeface="Tahoma"/>
              </a:rPr>
              <a:t>stock</a:t>
            </a:r>
            <a:r>
              <a:rPr dirty="0" sz="2750" spc="35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750" spc="-25" b="1">
                <a:solidFill>
                  <a:srgbClr val="332C2C"/>
                </a:solidFill>
                <a:latin typeface="Tahoma"/>
                <a:cs typeface="Tahoma"/>
              </a:rPr>
              <a:t>market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enabling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investors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make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informed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decisions.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models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b="1">
                <a:solidFill>
                  <a:srgbClr val="332C2C"/>
                </a:solidFill>
                <a:latin typeface="Tahoma"/>
                <a:cs typeface="Tahoma"/>
              </a:rPr>
              <a:t>daily</a:t>
            </a:r>
            <a:r>
              <a:rPr dirty="0" sz="2750" spc="6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750" spc="55" b="1">
                <a:solidFill>
                  <a:srgbClr val="332C2C"/>
                </a:solidFill>
                <a:latin typeface="Tahoma"/>
                <a:cs typeface="Tahoma"/>
              </a:rPr>
              <a:t>closing</a:t>
            </a:r>
            <a:r>
              <a:rPr dirty="0" sz="2750" spc="6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750" b="1">
                <a:solidFill>
                  <a:srgbClr val="332C2C"/>
                </a:solidFill>
                <a:latin typeface="Tahoma"/>
                <a:cs typeface="Tahoma"/>
              </a:rPr>
              <a:t>price</a:t>
            </a:r>
            <a:r>
              <a:rPr dirty="0" sz="2750" spc="6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332C2C"/>
                </a:solidFill>
                <a:latin typeface="Tahoma"/>
                <a:cs typeface="Tahoma"/>
              </a:rPr>
              <a:t>forecasting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,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highlighting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signiﬁcance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impact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investment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dirty="0" spc="120"/>
              <a:t> </a:t>
            </a:r>
            <a:r>
              <a:rPr dirty="0"/>
              <a:t>Predictive</a:t>
            </a:r>
            <a:r>
              <a:rPr dirty="0" spc="110"/>
              <a:t> </a:t>
            </a:r>
            <a:r>
              <a:rPr dirty="0" spc="55"/>
              <a:t>Analytics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617300" y="3417633"/>
            <a:ext cx="7213600" cy="49860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03580">
              <a:lnSpc>
                <a:spcPct val="102000"/>
              </a:lnSpc>
              <a:spcBef>
                <a:spcPts val="55"/>
              </a:spcBef>
            </a:pP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Predictive</a:t>
            </a:r>
            <a:r>
              <a:rPr dirty="0" sz="29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Analytics</a:t>
            </a:r>
            <a:r>
              <a:rPr dirty="0" sz="290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dirty="0" sz="290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332C2C"/>
                </a:solidFill>
                <a:latin typeface="Verdana"/>
                <a:cs typeface="Verdana"/>
              </a:rPr>
              <a:t>using </a:t>
            </a:r>
            <a:r>
              <a:rPr dirty="0" sz="2900" b="1">
                <a:solidFill>
                  <a:srgbClr val="332C2C"/>
                </a:solidFill>
                <a:latin typeface="Tahoma"/>
                <a:cs typeface="Tahoma"/>
              </a:rPr>
              <a:t>historical</a:t>
            </a:r>
            <a:r>
              <a:rPr dirty="0" sz="2900" spc="6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900" spc="65" b="1">
                <a:solidFill>
                  <a:srgbClr val="332C2C"/>
                </a:solidFill>
                <a:latin typeface="Tahoma"/>
                <a:cs typeface="Tahoma"/>
              </a:rPr>
              <a:t>data</a:t>
            </a:r>
            <a:r>
              <a:rPr dirty="0" sz="2900" spc="2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90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9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statistical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dirty="0" sz="29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9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identify</a:t>
            </a:r>
            <a:r>
              <a:rPr dirty="0" sz="29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dirty="0" sz="290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900" spc="55">
                <a:solidFill>
                  <a:srgbClr val="332C2C"/>
                </a:solidFill>
                <a:latin typeface="Verdana"/>
                <a:cs typeface="Verdana"/>
              </a:rPr>
              <a:t>predict</a:t>
            </a:r>
            <a:r>
              <a:rPr dirty="0" sz="29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dirty="0" sz="29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outcomes.</a:t>
            </a:r>
            <a:endParaRPr sz="290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dirty="0" sz="2900" spc="7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pattern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332C2C"/>
                </a:solidFill>
                <a:latin typeface="Verdana"/>
                <a:cs typeface="Verdana"/>
              </a:rPr>
              <a:t>data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332C2C"/>
                </a:solidFill>
                <a:latin typeface="Verdana"/>
                <a:cs typeface="Verdana"/>
              </a:rPr>
              <a:t>trends,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332C2C"/>
                </a:solidFill>
                <a:latin typeface="Verdana"/>
                <a:cs typeface="Verdana"/>
              </a:rPr>
              <a:t>seasonal</a:t>
            </a:r>
            <a:r>
              <a:rPr dirty="0" sz="29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trends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cyclic </a:t>
            </a:r>
            <a:r>
              <a:rPr dirty="0" sz="2900" spc="-50">
                <a:solidFill>
                  <a:srgbClr val="332C2C"/>
                </a:solidFill>
                <a:latin typeface="Verdana"/>
                <a:cs typeface="Verdana"/>
              </a:rPr>
              <a:t>trends.</a:t>
            </a:r>
            <a:r>
              <a:rPr dirty="0" sz="29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14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9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9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context</a:t>
            </a:r>
            <a:r>
              <a:rPr dirty="0" sz="29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9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9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stock </a:t>
            </a:r>
            <a:r>
              <a:rPr dirty="0" sz="2900" spc="-35">
                <a:solidFill>
                  <a:srgbClr val="332C2C"/>
                </a:solidFill>
                <a:latin typeface="Verdana"/>
                <a:cs typeface="Verdana"/>
              </a:rPr>
              <a:t>market,</a:t>
            </a:r>
            <a:r>
              <a:rPr dirty="0" sz="29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29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helps</a:t>
            </a:r>
            <a:r>
              <a:rPr dirty="0" sz="29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9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forecasting</a:t>
            </a:r>
            <a:r>
              <a:rPr dirty="0" sz="29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10" b="1">
                <a:solidFill>
                  <a:srgbClr val="332C2C"/>
                </a:solidFill>
                <a:latin typeface="Tahoma"/>
                <a:cs typeface="Tahoma"/>
              </a:rPr>
              <a:t>daily </a:t>
            </a:r>
            <a:r>
              <a:rPr dirty="0" sz="2900" spc="70" b="1">
                <a:solidFill>
                  <a:srgbClr val="332C2C"/>
                </a:solidFill>
                <a:latin typeface="Tahoma"/>
                <a:cs typeface="Tahoma"/>
              </a:rPr>
              <a:t>closing</a:t>
            </a:r>
            <a:r>
              <a:rPr dirty="0" sz="2900" spc="-1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2900" spc="-25" b="1">
                <a:solidFill>
                  <a:srgbClr val="332C2C"/>
                </a:solidFill>
                <a:latin typeface="Tahoma"/>
                <a:cs typeface="Tahoma"/>
              </a:rPr>
              <a:t>prices</a:t>
            </a:r>
            <a:r>
              <a:rPr dirty="0" sz="2900" spc="-25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9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332C2C"/>
                </a:solidFill>
                <a:latin typeface="Verdana"/>
                <a:cs typeface="Verdana"/>
              </a:rPr>
              <a:t>allowing</a:t>
            </a:r>
            <a:r>
              <a:rPr dirty="0" sz="29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332C2C"/>
                </a:solidFill>
                <a:latin typeface="Verdana"/>
                <a:cs typeface="Verdana"/>
              </a:rPr>
              <a:t>traders</a:t>
            </a:r>
            <a:r>
              <a:rPr dirty="0" sz="29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900" spc="50">
                <a:solidFill>
                  <a:srgbClr val="332C2C"/>
                </a:solidFill>
                <a:latin typeface="Verdana"/>
                <a:cs typeface="Verdana"/>
              </a:rPr>
              <a:t>optimize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9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dirty="0" sz="29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9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332C2C"/>
                </a:solidFill>
                <a:latin typeface="Verdana"/>
                <a:cs typeface="Verdana"/>
              </a:rPr>
              <a:t>minimize </a:t>
            </a:r>
            <a:r>
              <a:rPr dirty="0" sz="2900" spc="-10">
                <a:solidFill>
                  <a:srgbClr val="332C2C"/>
                </a:solidFill>
                <a:latin typeface="Verdana"/>
                <a:cs typeface="Verdana"/>
              </a:rPr>
              <a:t>risks.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8799" y="1091095"/>
            <a:ext cx="15960090" cy="287337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685"/>
              </a:lnSpc>
              <a:spcBef>
                <a:spcPts val="125"/>
              </a:spcBef>
            </a:pPr>
            <a:r>
              <a:rPr dirty="0" sz="3200" spc="85" b="1">
                <a:latin typeface="Tahoma"/>
                <a:cs typeface="Tahoma"/>
              </a:rPr>
              <a:t>DATA</a:t>
            </a:r>
            <a:r>
              <a:rPr dirty="0" sz="3200" spc="-40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COLLECTION</a:t>
            </a:r>
            <a:r>
              <a:rPr dirty="0" sz="3200" spc="-10"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92400"/>
              </a:lnSpc>
              <a:spcBef>
                <a:spcPts val="145"/>
              </a:spcBef>
            </a:pPr>
            <a:r>
              <a:rPr dirty="0" sz="3350" spc="130">
                <a:latin typeface="Verdana"/>
                <a:cs typeface="Verdana"/>
              </a:rPr>
              <a:t>We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55">
                <a:latin typeface="Verdana"/>
                <a:cs typeface="Verdana"/>
              </a:rPr>
              <a:t>collect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historical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stock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market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75">
                <a:latin typeface="Verdana"/>
                <a:cs typeface="Verdana"/>
              </a:rPr>
              <a:t>data,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95">
                <a:latin typeface="Verdana"/>
                <a:cs typeface="Verdana"/>
              </a:rPr>
              <a:t>including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daily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55">
                <a:latin typeface="Verdana"/>
                <a:cs typeface="Verdana"/>
              </a:rPr>
              <a:t>closing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-70">
                <a:latin typeface="Verdana"/>
                <a:cs typeface="Verdana"/>
              </a:rPr>
              <a:t>prices,</a:t>
            </a:r>
            <a:r>
              <a:rPr dirty="0" sz="3350" spc="-245">
                <a:latin typeface="Verdana"/>
                <a:cs typeface="Verdana"/>
              </a:rPr>
              <a:t> </a:t>
            </a:r>
            <a:r>
              <a:rPr dirty="0" sz="3350" spc="35">
                <a:latin typeface="Verdana"/>
                <a:cs typeface="Verdana"/>
              </a:rPr>
              <a:t>from </a:t>
            </a:r>
            <a:r>
              <a:rPr dirty="0" sz="3350" spc="-10">
                <a:latin typeface="Verdana"/>
                <a:cs typeface="Verdana"/>
              </a:rPr>
              <a:t>reliable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ﬁnancial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data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sources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70">
                <a:latin typeface="Verdana"/>
                <a:cs typeface="Verdana"/>
              </a:rPr>
              <a:t>such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-85">
                <a:latin typeface="Verdana"/>
                <a:cs typeface="Verdana"/>
              </a:rPr>
              <a:t>as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Yahoo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Finance,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75">
                <a:latin typeface="Verdana"/>
                <a:cs typeface="Verdana"/>
              </a:rPr>
              <a:t>Alpha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-40">
                <a:latin typeface="Verdana"/>
                <a:cs typeface="Verdana"/>
              </a:rPr>
              <a:t>Vantage,</a:t>
            </a:r>
            <a:r>
              <a:rPr dirty="0" sz="3350" spc="-229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or </a:t>
            </a:r>
            <a:r>
              <a:rPr dirty="0" sz="3350">
                <a:latin typeface="Verdana"/>
                <a:cs typeface="Verdana"/>
              </a:rPr>
              <a:t>similar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 spc="-110">
                <a:latin typeface="Verdana"/>
                <a:cs typeface="Verdana"/>
              </a:rPr>
              <a:t>APIs.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The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data</a:t>
            </a:r>
            <a:r>
              <a:rPr dirty="0" sz="3350" spc="-254">
                <a:latin typeface="Verdana"/>
                <a:cs typeface="Verdana"/>
              </a:rPr>
              <a:t> </a:t>
            </a:r>
            <a:r>
              <a:rPr dirty="0" sz="3350" spc="50">
                <a:latin typeface="Verdana"/>
                <a:cs typeface="Verdana"/>
              </a:rPr>
              <a:t>includes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essential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features</a:t>
            </a:r>
            <a:r>
              <a:rPr dirty="0" sz="3350" spc="-254">
                <a:latin typeface="Verdana"/>
                <a:cs typeface="Verdana"/>
              </a:rPr>
              <a:t> </a:t>
            </a:r>
            <a:r>
              <a:rPr dirty="0" sz="3350" spc="-20">
                <a:latin typeface="Verdana"/>
                <a:cs typeface="Verdana"/>
              </a:rPr>
              <a:t>like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open,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high,</a:t>
            </a:r>
            <a:r>
              <a:rPr dirty="0" sz="3350" spc="-254">
                <a:latin typeface="Verdana"/>
                <a:cs typeface="Verdana"/>
              </a:rPr>
              <a:t> </a:t>
            </a:r>
            <a:r>
              <a:rPr dirty="0" sz="3350" spc="-105">
                <a:latin typeface="Verdana"/>
                <a:cs typeface="Verdana"/>
              </a:rPr>
              <a:t>low,</a:t>
            </a:r>
            <a:r>
              <a:rPr dirty="0" sz="3350" spc="-260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close, </a:t>
            </a:r>
            <a:r>
              <a:rPr dirty="0" sz="3350" spc="-40">
                <a:latin typeface="Verdana"/>
                <a:cs typeface="Verdana"/>
              </a:rPr>
              <a:t>volume,</a:t>
            </a:r>
            <a:r>
              <a:rPr dirty="0" sz="3350" spc="-204">
                <a:latin typeface="Verdana"/>
                <a:cs typeface="Verdana"/>
              </a:rPr>
              <a:t> </a:t>
            </a:r>
            <a:r>
              <a:rPr dirty="0" sz="3350" spc="100">
                <a:latin typeface="Verdana"/>
                <a:cs typeface="Verdana"/>
              </a:rPr>
              <a:t>and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 spc="-75">
                <a:latin typeface="Verdana"/>
                <a:cs typeface="Verdana"/>
              </a:rPr>
              <a:t>date,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 spc="110">
                <a:latin typeface="Verdana"/>
                <a:cs typeface="Verdana"/>
              </a:rPr>
              <a:t>which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 spc="-50">
                <a:latin typeface="Verdana"/>
                <a:cs typeface="Verdana"/>
              </a:rPr>
              <a:t>are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crucial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 spc="-30">
                <a:latin typeface="Verdana"/>
                <a:cs typeface="Verdana"/>
              </a:rPr>
              <a:t>for</a:t>
            </a:r>
            <a:r>
              <a:rPr dirty="0" sz="3350" spc="-204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training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 spc="100">
                <a:latin typeface="Verdana"/>
                <a:cs typeface="Verdana"/>
              </a:rPr>
              <a:t>and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testing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our</a:t>
            </a:r>
            <a:r>
              <a:rPr dirty="0" sz="3350" spc="-200">
                <a:latin typeface="Verdana"/>
                <a:cs typeface="Verdana"/>
              </a:rPr>
              <a:t> </a:t>
            </a:r>
            <a:r>
              <a:rPr dirty="0" sz="3350" spc="55">
                <a:latin typeface="Verdana"/>
                <a:cs typeface="Verdana"/>
              </a:rPr>
              <a:t>prediction </a:t>
            </a:r>
            <a:r>
              <a:rPr dirty="0" sz="3350" spc="-10">
                <a:latin typeface="Verdana"/>
                <a:cs typeface="Verdana"/>
              </a:rPr>
              <a:t>models.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5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5"/>
              </a:spcBef>
            </a:pPr>
            <a:r>
              <a:rPr dirty="0" spc="125"/>
              <a:t>We</a:t>
            </a:r>
            <a:r>
              <a:rPr dirty="0" spc="-170"/>
              <a:t> </a:t>
            </a:r>
            <a:r>
              <a:rPr dirty="0"/>
              <a:t>clean</a:t>
            </a:r>
            <a:r>
              <a:rPr dirty="0" spc="-170"/>
              <a:t> </a:t>
            </a:r>
            <a:r>
              <a:rPr dirty="0" spc="95"/>
              <a:t>and</a:t>
            </a:r>
            <a:r>
              <a:rPr dirty="0" spc="-165"/>
              <a:t> </a:t>
            </a:r>
            <a:r>
              <a:rPr dirty="0"/>
              <a:t>normalize</a:t>
            </a:r>
            <a:r>
              <a:rPr dirty="0" spc="-170"/>
              <a:t> </a:t>
            </a:r>
            <a:r>
              <a:rPr dirty="0" spc="65"/>
              <a:t>the</a:t>
            </a:r>
            <a:r>
              <a:rPr dirty="0" spc="-165"/>
              <a:t> </a:t>
            </a:r>
            <a:r>
              <a:rPr dirty="0"/>
              <a:t>data</a:t>
            </a:r>
            <a:r>
              <a:rPr dirty="0" spc="-170"/>
              <a:t> </a:t>
            </a:r>
            <a:r>
              <a:rPr dirty="0" spc="-25"/>
              <a:t>to </a:t>
            </a:r>
            <a:r>
              <a:rPr dirty="0"/>
              <a:t>ensure</a:t>
            </a:r>
            <a:r>
              <a:rPr dirty="0" spc="-235"/>
              <a:t> </a:t>
            </a:r>
            <a:r>
              <a:rPr dirty="0" spc="-35"/>
              <a:t>consistency.</a:t>
            </a:r>
            <a:r>
              <a:rPr dirty="0" spc="-229"/>
              <a:t> </a:t>
            </a:r>
            <a:r>
              <a:rPr dirty="0" spc="-215"/>
              <a:t>If</a:t>
            </a:r>
            <a:r>
              <a:rPr dirty="0" spc="-229"/>
              <a:t> </a:t>
            </a:r>
            <a:r>
              <a:rPr dirty="0" spc="-35"/>
              <a:t>any</a:t>
            </a:r>
            <a:r>
              <a:rPr dirty="0" spc="-229"/>
              <a:t> </a:t>
            </a:r>
            <a:r>
              <a:rPr dirty="0" spc="-10"/>
              <a:t>patterns </a:t>
            </a:r>
            <a:r>
              <a:rPr dirty="0"/>
              <a:t>or</a:t>
            </a:r>
            <a:r>
              <a:rPr dirty="0" spc="-200"/>
              <a:t> </a:t>
            </a:r>
            <a:r>
              <a:rPr dirty="0"/>
              <a:t>anomalies</a:t>
            </a:r>
            <a:r>
              <a:rPr dirty="0" spc="-200"/>
              <a:t> </a:t>
            </a:r>
            <a:r>
              <a:rPr dirty="0" spc="-50"/>
              <a:t>are</a:t>
            </a:r>
            <a:r>
              <a:rPr dirty="0" spc="-200"/>
              <a:t> </a:t>
            </a:r>
            <a:r>
              <a:rPr dirty="0" spc="-35"/>
              <a:t>present,</a:t>
            </a:r>
            <a:r>
              <a:rPr dirty="0" spc="-200"/>
              <a:t> </a:t>
            </a:r>
            <a:r>
              <a:rPr dirty="0"/>
              <a:t>they</a:t>
            </a:r>
            <a:r>
              <a:rPr dirty="0" spc="-195"/>
              <a:t> </a:t>
            </a:r>
            <a:r>
              <a:rPr dirty="0" spc="-25"/>
              <a:t>are </a:t>
            </a:r>
            <a:r>
              <a:rPr dirty="0" spc="65"/>
              <a:t>identiﬁed</a:t>
            </a:r>
            <a:r>
              <a:rPr dirty="0" spc="-245"/>
              <a:t> </a:t>
            </a:r>
            <a:r>
              <a:rPr dirty="0" spc="95"/>
              <a:t>and</a:t>
            </a:r>
            <a:r>
              <a:rPr dirty="0" spc="-240"/>
              <a:t> </a:t>
            </a:r>
            <a:r>
              <a:rPr dirty="0"/>
              <a:t>adjusted</a:t>
            </a:r>
            <a:r>
              <a:rPr dirty="0" spc="-240"/>
              <a:t> </a:t>
            </a:r>
            <a:r>
              <a:rPr dirty="0" spc="70"/>
              <a:t>according</a:t>
            </a:r>
            <a:r>
              <a:rPr dirty="0" spc="-240"/>
              <a:t> </a:t>
            </a:r>
            <a:r>
              <a:rPr dirty="0" spc="-25"/>
              <a:t>to </a:t>
            </a:r>
            <a:r>
              <a:rPr dirty="0" spc="65"/>
              <a:t>the</a:t>
            </a:r>
            <a:r>
              <a:rPr dirty="0" spc="-170"/>
              <a:t> </a:t>
            </a:r>
            <a:r>
              <a:rPr dirty="0"/>
              <a:t>model's</a:t>
            </a:r>
            <a:r>
              <a:rPr dirty="0" spc="-170"/>
              <a:t> </a:t>
            </a:r>
            <a:r>
              <a:rPr dirty="0"/>
              <a:t>requirements.</a:t>
            </a:r>
            <a:r>
              <a:rPr dirty="0" spc="-170"/>
              <a:t> </a:t>
            </a:r>
            <a:r>
              <a:rPr dirty="0" spc="-20"/>
              <a:t>This </a:t>
            </a:r>
            <a:r>
              <a:rPr dirty="0" spc="60"/>
              <a:t>includes</a:t>
            </a:r>
            <a:r>
              <a:rPr dirty="0" spc="-270"/>
              <a:t> </a:t>
            </a:r>
            <a:r>
              <a:rPr dirty="0" spc="85"/>
              <a:t>handling</a:t>
            </a:r>
            <a:r>
              <a:rPr dirty="0" spc="-265"/>
              <a:t> </a:t>
            </a:r>
            <a:r>
              <a:rPr dirty="0" spc="50"/>
              <a:t>missing</a:t>
            </a:r>
            <a:r>
              <a:rPr dirty="0" spc="-265"/>
              <a:t> </a:t>
            </a:r>
            <a:r>
              <a:rPr dirty="0" spc="-10"/>
              <a:t>values, </a:t>
            </a:r>
            <a:r>
              <a:rPr dirty="0" spc="55"/>
              <a:t>removing</a:t>
            </a:r>
            <a:r>
              <a:rPr dirty="0" spc="-260"/>
              <a:t> </a:t>
            </a:r>
            <a:r>
              <a:rPr dirty="0" spc="-50"/>
              <a:t>outliers,</a:t>
            </a:r>
            <a:r>
              <a:rPr dirty="0" spc="-254"/>
              <a:t> </a:t>
            </a:r>
            <a:r>
              <a:rPr dirty="0" spc="95"/>
              <a:t>and</a:t>
            </a:r>
            <a:r>
              <a:rPr dirty="0" spc="-260"/>
              <a:t> </a:t>
            </a:r>
            <a:r>
              <a:rPr dirty="0" spc="-10"/>
              <a:t>transforming </a:t>
            </a:r>
            <a:r>
              <a:rPr dirty="0" spc="-25"/>
              <a:t>features</a:t>
            </a:r>
            <a:r>
              <a:rPr dirty="0" spc="-200"/>
              <a:t> </a:t>
            </a:r>
            <a:r>
              <a:rPr dirty="0"/>
              <a:t>to</a:t>
            </a:r>
            <a:r>
              <a:rPr dirty="0" spc="-195"/>
              <a:t> </a:t>
            </a:r>
            <a:r>
              <a:rPr dirty="0"/>
              <a:t>improve</a:t>
            </a:r>
            <a:r>
              <a:rPr dirty="0" spc="-195"/>
              <a:t> </a:t>
            </a:r>
            <a:r>
              <a:rPr dirty="0" spc="105"/>
              <a:t>model </a:t>
            </a:r>
            <a:r>
              <a:rPr dirty="0" spc="-10"/>
              <a:t>performance.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35662" y="1750759"/>
            <a:ext cx="543750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130">
                <a:latin typeface="Cambria"/>
                <a:cs typeface="Cambria"/>
              </a:rPr>
              <a:t>PRE</a:t>
            </a:r>
            <a:r>
              <a:rPr dirty="0" sz="5600" spc="-170">
                <a:latin typeface="Cambria"/>
                <a:cs typeface="Cambria"/>
              </a:rPr>
              <a:t> </a:t>
            </a:r>
            <a:r>
              <a:rPr dirty="0" sz="5600" spc="50">
                <a:latin typeface="Cambria"/>
                <a:cs typeface="Cambria"/>
              </a:rPr>
              <a:t>PROCESSING</a:t>
            </a:r>
            <a:endParaRPr sz="5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54893" y="857301"/>
            <a:ext cx="16366490" cy="3221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85" b="1">
                <a:solidFill>
                  <a:srgbClr val="332C2C"/>
                </a:solidFill>
                <a:latin typeface="Tahoma"/>
                <a:cs typeface="Tahoma"/>
              </a:rPr>
              <a:t>MODEL</a:t>
            </a:r>
            <a:r>
              <a:rPr dirty="0" sz="3200" spc="-50" b="1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dirty="0" sz="3200" spc="-10" b="1">
                <a:solidFill>
                  <a:srgbClr val="332C2C"/>
                </a:solidFill>
                <a:latin typeface="Tahoma"/>
                <a:cs typeface="Tahoma"/>
              </a:rPr>
              <a:t>BUILDING</a:t>
            </a:r>
            <a:r>
              <a:rPr dirty="0" sz="3200" spc="-1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92800"/>
              </a:lnSpc>
              <a:spcBef>
                <a:spcPts val="3485"/>
              </a:spcBef>
            </a:pPr>
            <a:r>
              <a:rPr dirty="0" sz="3200" spc="125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2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experimented</a:t>
            </a:r>
            <a:r>
              <a:rPr dirty="0" sz="32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8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32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32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70">
                <a:solidFill>
                  <a:srgbClr val="332C2C"/>
                </a:solidFill>
                <a:latin typeface="Verdana"/>
                <a:cs typeface="Verdana"/>
              </a:rPr>
              <a:t>mathematical</a:t>
            </a:r>
            <a:r>
              <a:rPr dirty="0" sz="32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models,</a:t>
            </a:r>
            <a:r>
              <a:rPr dirty="0" sz="32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dirty="0" sz="32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0">
                <a:solidFill>
                  <a:srgbClr val="332C2C"/>
                </a:solidFill>
                <a:latin typeface="Verdana"/>
                <a:cs typeface="Verdana"/>
              </a:rPr>
              <a:t>Moving </a:t>
            </a:r>
            <a:r>
              <a:rPr dirty="0" sz="3200" spc="-90">
                <a:solidFill>
                  <a:srgbClr val="332C2C"/>
                </a:solidFill>
                <a:latin typeface="Verdana"/>
                <a:cs typeface="Verdana"/>
              </a:rPr>
              <a:t>Averages,</a:t>
            </a:r>
            <a:r>
              <a:rPr dirty="0" sz="32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332C2C"/>
                </a:solidFill>
                <a:latin typeface="Verdana"/>
                <a:cs typeface="Verdana"/>
              </a:rPr>
              <a:t>ARIMA,</a:t>
            </a:r>
            <a:r>
              <a:rPr dirty="0" sz="32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2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332C2C"/>
                </a:solidFill>
                <a:latin typeface="Verdana"/>
                <a:cs typeface="Verdana"/>
              </a:rPr>
              <a:t>SARIMA,</a:t>
            </a:r>
            <a:r>
              <a:rPr dirty="0" sz="32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332C2C"/>
                </a:solidFill>
                <a:latin typeface="Verdana"/>
                <a:cs typeface="Verdana"/>
              </a:rPr>
              <a:t>alongside</a:t>
            </a:r>
            <a:r>
              <a:rPr dirty="0" sz="32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32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32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2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32C2C"/>
                </a:solidFill>
                <a:latin typeface="Verdana"/>
                <a:cs typeface="Verdana"/>
              </a:rPr>
              <a:t>deep</a:t>
            </a:r>
            <a:r>
              <a:rPr dirty="0" sz="32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32C2C"/>
                </a:solidFill>
                <a:latin typeface="Verdana"/>
                <a:cs typeface="Verdana"/>
              </a:rPr>
              <a:t>learning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methods.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60">
                <a:solidFill>
                  <a:srgbClr val="332C2C"/>
                </a:solidFill>
                <a:latin typeface="Verdana"/>
                <a:cs typeface="Verdana"/>
              </a:rPr>
              <a:t>Advanced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6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8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320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332C2C"/>
                </a:solidFill>
                <a:latin typeface="Verdana"/>
                <a:cs typeface="Verdana"/>
              </a:rPr>
              <a:t>LSTM,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332C2C"/>
                </a:solidFill>
                <a:latin typeface="Verdana"/>
                <a:cs typeface="Verdana"/>
              </a:rPr>
              <a:t>GRU,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160">
                <a:solidFill>
                  <a:srgbClr val="332C2C"/>
                </a:solidFill>
                <a:latin typeface="Verdana"/>
                <a:cs typeface="Verdana"/>
              </a:rPr>
              <a:t>RNN</a:t>
            </a:r>
            <a:r>
              <a:rPr dirty="0" sz="320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were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explored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3200" spc="50">
                <a:solidFill>
                  <a:srgbClr val="332C2C"/>
                </a:solidFill>
                <a:latin typeface="Verdana"/>
                <a:cs typeface="Verdana"/>
              </a:rPr>
              <a:t>capture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332C2C"/>
                </a:solidFill>
                <a:latin typeface="Verdana"/>
                <a:cs typeface="Verdana"/>
              </a:rPr>
              <a:t>complex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55">
                <a:solidFill>
                  <a:srgbClr val="332C2C"/>
                </a:solidFill>
                <a:latin typeface="Verdana"/>
                <a:cs typeface="Verdana"/>
              </a:rPr>
              <a:t>patterns,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8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focus</a:t>
            </a:r>
            <a:r>
              <a:rPr dirty="0" sz="320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114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32C2C"/>
                </a:solidFill>
                <a:latin typeface="Verdana"/>
                <a:cs typeface="Verdana"/>
              </a:rPr>
              <a:t>transformers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20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32C2C"/>
                </a:solidFill>
                <a:latin typeface="Verdana"/>
                <a:cs typeface="Verdana"/>
              </a:rPr>
              <a:t>improved </a:t>
            </a:r>
            <a:r>
              <a:rPr dirty="0" sz="3200" spc="60">
                <a:solidFill>
                  <a:srgbClr val="332C2C"/>
                </a:solidFill>
                <a:latin typeface="Verdana"/>
                <a:cs typeface="Verdana"/>
              </a:rPr>
              <a:t>prediction</a:t>
            </a:r>
            <a:r>
              <a:rPr dirty="0" sz="320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32C2C"/>
                </a:solidFill>
                <a:latin typeface="Verdana"/>
                <a:cs typeface="Verdana"/>
              </a:rPr>
              <a:t>accuracy.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86040" y="3256508"/>
            <a:ext cx="7512684" cy="5111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5"/>
              </a:spcBef>
            </a:pPr>
            <a:r>
              <a:rPr dirty="0" sz="3000" spc="10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332C2C"/>
                </a:solidFill>
                <a:latin typeface="Verdana"/>
                <a:cs typeface="Verdana"/>
              </a:rPr>
              <a:t>rigorously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332C2C"/>
                </a:solidFill>
                <a:latin typeface="Verdana"/>
                <a:cs typeface="Verdana"/>
              </a:rPr>
              <a:t>test</a:t>
            </a:r>
            <a:r>
              <a:rPr dirty="0" sz="30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332C2C"/>
                </a:solidFill>
                <a:latin typeface="Verdana"/>
                <a:cs typeface="Verdana"/>
              </a:rPr>
              <a:t>models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dirty="0" sz="300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unseen</a:t>
            </a:r>
            <a:r>
              <a:rPr dirty="0" sz="300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300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00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ensure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robustness</a:t>
            </a:r>
            <a:r>
              <a:rPr dirty="0" sz="30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0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332C2C"/>
                </a:solidFill>
                <a:latin typeface="Verdana"/>
                <a:cs typeface="Verdana"/>
              </a:rPr>
              <a:t>generalizability.</a:t>
            </a:r>
            <a:r>
              <a:rPr dirty="0" sz="30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332C2C"/>
                </a:solidFill>
                <a:latin typeface="Verdana"/>
                <a:cs typeface="Verdana"/>
              </a:rPr>
              <a:t>Key </a:t>
            </a:r>
            <a:r>
              <a:rPr dirty="0" sz="3000" spc="-40">
                <a:solidFill>
                  <a:srgbClr val="332C2C"/>
                </a:solidFill>
                <a:latin typeface="Verdana"/>
                <a:cs typeface="Verdana"/>
              </a:rPr>
              <a:t>metrics,</a:t>
            </a:r>
            <a:r>
              <a:rPr dirty="0" sz="30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332C2C"/>
                </a:solidFill>
                <a:latin typeface="Verdana"/>
                <a:cs typeface="Verdana"/>
              </a:rPr>
              <a:t>accuracy,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332C2C"/>
                </a:solidFill>
                <a:latin typeface="Verdana"/>
                <a:cs typeface="Verdana"/>
              </a:rPr>
              <a:t>RMSE,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MAE,</a:t>
            </a:r>
            <a:r>
              <a:rPr dirty="0" sz="300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00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dirty="0" sz="300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calculated</a:t>
            </a:r>
            <a:r>
              <a:rPr dirty="0" sz="300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00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assess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prediction</a:t>
            </a:r>
            <a:r>
              <a:rPr dirty="0" sz="300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performance.</a:t>
            </a:r>
            <a:r>
              <a:rPr dirty="0" sz="300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00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plan</a:t>
            </a:r>
            <a:r>
              <a:rPr dirty="0" sz="300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perform</a:t>
            </a:r>
            <a:r>
              <a:rPr dirty="0" sz="30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332C2C"/>
                </a:solidFill>
                <a:latin typeface="Verdana"/>
                <a:cs typeface="Verdana"/>
              </a:rPr>
              <a:t>cross-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validation</a:t>
            </a:r>
            <a:r>
              <a:rPr dirty="0" sz="300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0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ﬁne-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tune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hyperparameters</a:t>
            </a:r>
            <a:r>
              <a:rPr dirty="0" sz="30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0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30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accuracy.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0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results</a:t>
            </a:r>
            <a:r>
              <a:rPr dirty="0" sz="30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0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dirty="0" sz="30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332C2C"/>
                </a:solidFill>
                <a:latin typeface="Verdana"/>
                <a:cs typeface="Verdana"/>
              </a:rPr>
              <a:t>analyzed</a:t>
            </a:r>
            <a:r>
              <a:rPr dirty="0" sz="300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0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identify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0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332C2C"/>
                </a:solidFill>
                <a:latin typeface="Verdana"/>
                <a:cs typeface="Verdana"/>
              </a:rPr>
              <a:t>most</a:t>
            </a:r>
            <a:r>
              <a:rPr dirty="0" sz="30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30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dirty="0" sz="30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00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predicting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stock</a:t>
            </a:r>
            <a:r>
              <a:rPr dirty="0" sz="300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closing</a:t>
            </a:r>
            <a:r>
              <a:rPr dirty="0" sz="300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prices.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1087" y="1330871"/>
            <a:ext cx="3933825" cy="6769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-55">
                <a:latin typeface="Cambria"/>
                <a:cs typeface="Cambria"/>
              </a:rPr>
              <a:t>MODEL</a:t>
            </a:r>
            <a:r>
              <a:rPr dirty="0" sz="4250" spc="-155">
                <a:latin typeface="Cambria"/>
                <a:cs typeface="Cambria"/>
              </a:rPr>
              <a:t> </a:t>
            </a:r>
            <a:r>
              <a:rPr dirty="0" sz="4250" spc="-10">
                <a:latin typeface="Cambria"/>
                <a:cs typeface="Cambria"/>
              </a:rPr>
              <a:t>TESTING</a:t>
            </a:r>
            <a:endParaRPr sz="4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5604" y="279565"/>
            <a:ext cx="9887585" cy="14541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350" spc="-100">
                <a:latin typeface="Cambria"/>
                <a:cs typeface="Cambria"/>
              </a:rPr>
              <a:t>MODEL</a:t>
            </a:r>
            <a:r>
              <a:rPr dirty="0" sz="9350" spc="-415">
                <a:latin typeface="Cambria"/>
                <a:cs typeface="Cambria"/>
              </a:rPr>
              <a:t> </a:t>
            </a:r>
            <a:r>
              <a:rPr dirty="0" sz="9350" spc="-60">
                <a:latin typeface="Cambria"/>
                <a:cs typeface="Cambria"/>
              </a:rPr>
              <a:t>SELECTION</a:t>
            </a:r>
            <a:endParaRPr sz="93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18104" y="2491232"/>
            <a:ext cx="12483465" cy="26396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>
              <a:lnSpc>
                <a:spcPct val="101099"/>
              </a:lnSpc>
              <a:spcBef>
                <a:spcPts val="55"/>
              </a:spcBef>
            </a:pPr>
            <a:r>
              <a:rPr dirty="0" sz="3400" spc="114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40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40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332C2C"/>
                </a:solidFill>
                <a:latin typeface="Verdana"/>
                <a:cs typeface="Verdana"/>
              </a:rPr>
              <a:t>evaluate</a:t>
            </a:r>
            <a:r>
              <a:rPr dirty="0" sz="340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332C2C"/>
                </a:solidFill>
                <a:latin typeface="Verdana"/>
                <a:cs typeface="Verdana"/>
              </a:rPr>
              <a:t>all</a:t>
            </a:r>
            <a:r>
              <a:rPr dirty="0" sz="340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tested</a:t>
            </a:r>
            <a:r>
              <a:rPr dirty="0" sz="340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332C2C"/>
                </a:solidFill>
                <a:latin typeface="Verdana"/>
                <a:cs typeface="Verdana"/>
              </a:rPr>
              <a:t>models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select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5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332C2C"/>
                </a:solidFill>
                <a:latin typeface="Verdana"/>
                <a:cs typeface="Verdana"/>
              </a:rPr>
              <a:t>one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34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9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34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34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metrics</a:t>
            </a:r>
            <a:r>
              <a:rPr dirty="0" sz="34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dirty="0" sz="34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332C2C"/>
                </a:solidFill>
                <a:latin typeface="Verdana"/>
                <a:cs typeface="Verdana"/>
              </a:rPr>
              <a:t>accuracy,</a:t>
            </a:r>
            <a:r>
              <a:rPr dirty="0" sz="34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332C2C"/>
                </a:solidFill>
                <a:latin typeface="Verdana"/>
                <a:cs typeface="Verdana"/>
              </a:rPr>
              <a:t>RMSE,</a:t>
            </a:r>
            <a:r>
              <a:rPr dirty="0" sz="34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MAE.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95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dirty="0" sz="340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340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332C2C"/>
                </a:solidFill>
                <a:latin typeface="Verdana"/>
                <a:cs typeface="Verdana"/>
              </a:rPr>
              <a:t>consistently</a:t>
            </a:r>
            <a:r>
              <a:rPr dirty="0" sz="340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332C2C"/>
                </a:solidFill>
                <a:latin typeface="Verdana"/>
                <a:cs typeface="Verdana"/>
              </a:rPr>
              <a:t>delivers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5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40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332C2C"/>
                </a:solidFill>
                <a:latin typeface="Verdana"/>
                <a:cs typeface="Verdana"/>
              </a:rPr>
              <a:t>most </a:t>
            </a:r>
            <a:r>
              <a:rPr dirty="0" sz="3400" spc="-10">
                <a:solidFill>
                  <a:srgbClr val="332C2C"/>
                </a:solidFill>
                <a:latin typeface="Verdana"/>
                <a:cs typeface="Verdana"/>
              </a:rPr>
              <a:t>reliable</a:t>
            </a:r>
            <a:r>
              <a:rPr dirty="0" sz="34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4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dirty="0" sz="34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predictions</a:t>
            </a:r>
            <a:r>
              <a:rPr dirty="0" sz="34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4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stock</a:t>
            </a:r>
            <a:r>
              <a:rPr dirty="0" sz="34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closing</a:t>
            </a:r>
            <a:r>
              <a:rPr dirty="0" sz="34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332C2C"/>
                </a:solidFill>
                <a:latin typeface="Verdana"/>
                <a:cs typeface="Verdana"/>
              </a:rPr>
              <a:t>prices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4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dirty="0" sz="34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332C2C"/>
                </a:solidFill>
                <a:latin typeface="Verdana"/>
                <a:cs typeface="Verdana"/>
              </a:rPr>
              <a:t>chosen</a:t>
            </a:r>
            <a:r>
              <a:rPr dirty="0" sz="34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4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332C2C"/>
                </a:solidFill>
                <a:latin typeface="Verdana"/>
                <a:cs typeface="Verdana"/>
              </a:rPr>
              <a:t>deployment.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7214" y="4647972"/>
            <a:ext cx="6071069" cy="5639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2024-09-04T03:59:19Z</dcterms:created>
  <dcterms:modified xsi:type="dcterms:W3CDTF">2024-09-04T03:59:19Z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2024-09-04T00:00:00Z</vt:filetime>
  </property>
  <property fmtid="{D5CDD505-2E9C-101B-9397-08002B2CF9AE}" pid="5" name="Producer">
    <vt:lpwstr>GPL Ghostscript 10.02.0</vt:lpwstr>
  </property>
</Properties>
</file>