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2">
  <p:sldMasterIdLst>
    <p:sldMasterId id="2147483740" r:id="rId4"/>
    <p:sldMasterId id="2147483808" r:id="rId5"/>
  </p:sldMasterIdLst>
  <p:notesMasterIdLst>
    <p:notesMasterId r:id="rId32"/>
  </p:notesMasterIdLst>
  <p:handoutMasterIdLst>
    <p:handoutMasterId r:id="rId33"/>
  </p:handoutMasterIdLst>
  <p:sldIdLst>
    <p:sldId id="634" r:id="rId6"/>
    <p:sldId id="668" r:id="rId7"/>
    <p:sldId id="672" r:id="rId8"/>
    <p:sldId id="677" r:id="rId9"/>
    <p:sldId id="696" r:id="rId10"/>
    <p:sldId id="726" r:id="rId11"/>
    <p:sldId id="681" r:id="rId12"/>
    <p:sldId id="684" r:id="rId13"/>
    <p:sldId id="685" r:id="rId14"/>
    <p:sldId id="688" r:id="rId15"/>
    <p:sldId id="683" r:id="rId16"/>
    <p:sldId id="701" r:id="rId17"/>
    <p:sldId id="708" r:id="rId18"/>
    <p:sldId id="710" r:id="rId19"/>
    <p:sldId id="712" r:id="rId20"/>
    <p:sldId id="713" r:id="rId21"/>
    <p:sldId id="727" r:id="rId22"/>
    <p:sldId id="715" r:id="rId23"/>
    <p:sldId id="728" r:id="rId24"/>
    <p:sldId id="730" r:id="rId25"/>
    <p:sldId id="731" r:id="rId26"/>
    <p:sldId id="732" r:id="rId27"/>
    <p:sldId id="720" r:id="rId28"/>
    <p:sldId id="665" r:id="rId29"/>
    <p:sldId id="725" r:id="rId30"/>
    <p:sldId id="653" r:id="rId3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5B4250-96C5-4F5E-9571-2D1647F2B795}">
          <p14:sldIdLst>
            <p14:sldId id="634"/>
            <p14:sldId id="668"/>
            <p14:sldId id="672"/>
            <p14:sldId id="677"/>
            <p14:sldId id="696"/>
            <p14:sldId id="726"/>
            <p14:sldId id="681"/>
            <p14:sldId id="684"/>
            <p14:sldId id="685"/>
            <p14:sldId id="688"/>
            <p14:sldId id="683"/>
            <p14:sldId id="701"/>
            <p14:sldId id="708"/>
            <p14:sldId id="710"/>
            <p14:sldId id="712"/>
            <p14:sldId id="713"/>
            <p14:sldId id="727"/>
            <p14:sldId id="715"/>
            <p14:sldId id="728"/>
            <p14:sldId id="730"/>
            <p14:sldId id="731"/>
            <p14:sldId id="732"/>
            <p14:sldId id="720"/>
            <p14:sldId id="665"/>
            <p14:sldId id="725"/>
            <p14:sldId id="653"/>
          </p14:sldIdLst>
        </p14:section>
        <p14:section name="Untitled Section" id="{29AC9A6F-E1C9-41F3-AFA8-76FB9D2595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6914"/>
    <a:srgbClr val="FFF2CC"/>
    <a:srgbClr val="D4FFD4"/>
    <a:srgbClr val="D4382C"/>
    <a:srgbClr val="0F3856"/>
    <a:srgbClr val="DAC2EC"/>
    <a:srgbClr val="DF03FD"/>
    <a:srgbClr val="558ED5"/>
    <a:srgbClr val="06C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4F6E90-0F8A-4BB4-8A72-10C744683574}" v="22" dt="2021-04-16T04:21:41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9" autoAdjust="0"/>
    <p:restoredTop sz="69129" autoAdjust="0"/>
  </p:normalViewPr>
  <p:slideViewPr>
    <p:cSldViewPr>
      <p:cViewPr>
        <p:scale>
          <a:sx n="50" d="100"/>
          <a:sy n="50" d="100"/>
        </p:scale>
        <p:origin x="1440" y="-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08" y="42"/>
      </p:cViewPr>
      <p:guideLst/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8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57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32309748@staff.integra.its.ac.id" userId="7961a0a0-1ff9-455d-a844-387cf2de2d7d" providerId="ADAL" clId="{FE4F6E90-0F8A-4BB4-8A72-10C744683574}"/>
    <pc:docChg chg="modSld">
      <pc:chgData name="132309748@staff.integra.its.ac.id" userId="7961a0a0-1ff9-455d-a844-387cf2de2d7d" providerId="ADAL" clId="{FE4F6E90-0F8A-4BB4-8A72-10C744683574}" dt="2021-04-16T04:21:41.985" v="21" actId="20577"/>
      <pc:docMkLst>
        <pc:docMk/>
      </pc:docMkLst>
      <pc:sldChg chg="modSp">
        <pc:chgData name="132309748@staff.integra.its.ac.id" userId="7961a0a0-1ff9-455d-a844-387cf2de2d7d" providerId="ADAL" clId="{FE4F6E90-0F8A-4BB4-8A72-10C744683574}" dt="2021-04-16T04:21:41.985" v="21" actId="20577"/>
        <pc:sldMkLst>
          <pc:docMk/>
          <pc:sldMk cId="827171703" sldId="654"/>
        </pc:sldMkLst>
        <pc:graphicFrameChg chg="mod">
          <ac:chgData name="132309748@staff.integra.its.ac.id" userId="7961a0a0-1ff9-455d-a844-387cf2de2d7d" providerId="ADAL" clId="{FE4F6E90-0F8A-4BB4-8A72-10C744683574}" dt="2021-04-16T04:21:41.985" v="21" actId="20577"/>
          <ac:graphicFrameMkLst>
            <pc:docMk/>
            <pc:sldMk cId="827171703" sldId="654"/>
            <ac:graphicFrameMk id="14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1048917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D8DF117-F36D-4197-BD9C-D7ED3849AC71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1048918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1048919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47E158A-1141-4D06-B23B-564A108B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81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1048911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2C69B06-AE52-4203-9155-65C4258A32D1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1048912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104891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1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104891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10FB84E-2805-4468-A00F-CFA6F3863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9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FB84E-2805-4468-A00F-CFA6F38630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51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confusion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matriks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prediksi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kritik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memasuki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hoaks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  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hoaks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memasuki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kritik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disebabkan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kata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hoaks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frekusensi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tertinggi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kritik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GB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FB84E-2805-4468-A00F-CFA6F38630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16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confusion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matriks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Semua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prediksi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kebanyakan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berada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kritik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mengetahui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alasan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aslinya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harus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dipelajari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jauh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dibandingkan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perilaku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Tetapi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karakteristik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KNN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akurasi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pelatihan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rendah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yang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besar</a:t>
            </a:r>
            <a:endParaRPr lang="en-GB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Tetapi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kendalanya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KNN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sulit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dipelajari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selama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pengerjaan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400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Sehingga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dilihat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visual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sangat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sulit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sekali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d-ID" dirty="0" smtClean="0"/>
          </a:p>
          <a:p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FB84E-2805-4468-A00F-CFA6F38630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63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confusion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matriks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Semua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prediksi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kebanyakan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berada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disebabkan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frekuensi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skor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kata unigram/bigram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donasi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kritik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kecil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daripada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frekuensi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infomasi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FB84E-2805-4468-A00F-CFA6F38630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7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dirty="0" err="1" smtClean="0"/>
              <a:t>Pengujian</a:t>
            </a:r>
            <a:r>
              <a:rPr lang="en-ID" dirty="0" smtClean="0"/>
              <a:t> </a:t>
            </a:r>
            <a:r>
              <a:rPr lang="en-ID" dirty="0" err="1" smtClean="0"/>
              <a:t>survei</a:t>
            </a:r>
            <a:r>
              <a:rPr lang="en-ID" dirty="0" smtClean="0"/>
              <a:t> website </a:t>
            </a:r>
            <a:r>
              <a:rPr lang="en-ID" dirty="0" err="1" smtClean="0"/>
              <a:t>melakukan</a:t>
            </a:r>
            <a:r>
              <a:rPr lang="en-ID" dirty="0" smtClean="0"/>
              <a:t> </a:t>
            </a:r>
            <a:r>
              <a:rPr lang="en-ID" dirty="0" err="1" smtClean="0"/>
              <a:t>survei</a:t>
            </a:r>
            <a:r>
              <a:rPr lang="en-ID" dirty="0" smtClean="0"/>
              <a:t> </a:t>
            </a:r>
            <a:r>
              <a:rPr lang="en-ID" dirty="0" err="1" smtClean="0"/>
              <a:t>kepada</a:t>
            </a:r>
            <a:r>
              <a:rPr lang="en-ID" dirty="0" smtClean="0"/>
              <a:t> </a:t>
            </a:r>
            <a:r>
              <a:rPr lang="en-ID" dirty="0" err="1" smtClean="0"/>
              <a:t>pengguna</a:t>
            </a:r>
            <a:r>
              <a:rPr lang="en-ID" dirty="0" smtClean="0"/>
              <a:t> </a:t>
            </a:r>
            <a:r>
              <a:rPr lang="en-ID" dirty="0" err="1" smtClean="0"/>
              <a:t>melalui</a:t>
            </a:r>
            <a:r>
              <a:rPr lang="en-ID" dirty="0" smtClean="0"/>
              <a:t> form </a:t>
            </a:r>
            <a:r>
              <a:rPr lang="en-ID" dirty="0" err="1" smtClean="0"/>
              <a:t>survei</a:t>
            </a:r>
            <a:r>
              <a:rPr lang="en-ID" dirty="0" smtClean="0"/>
              <a:t> yang </a:t>
            </a:r>
            <a:r>
              <a:rPr lang="en-ID" dirty="0" err="1" smtClean="0"/>
              <a:t>telah</a:t>
            </a:r>
            <a:r>
              <a:rPr lang="en-ID" dirty="0" smtClean="0"/>
              <a:t> </a:t>
            </a:r>
            <a:r>
              <a:rPr lang="en-ID" dirty="0" err="1" smtClean="0"/>
              <a:t>disebarkan</a:t>
            </a:r>
            <a:r>
              <a:rPr lang="en-ID" dirty="0" smtClean="0"/>
              <a:t>. </a:t>
            </a:r>
            <a:r>
              <a:rPr lang="en-ID" dirty="0" err="1" smtClean="0"/>
              <a:t>Pengujian</a:t>
            </a:r>
            <a:r>
              <a:rPr lang="en-ID" dirty="0" smtClean="0"/>
              <a:t> </a:t>
            </a:r>
            <a:r>
              <a:rPr lang="en-ID" dirty="0" err="1" smtClean="0"/>
              <a:t>ini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dilakukan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untuk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mengetahui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pendapat</a:t>
            </a:r>
            <a:r>
              <a:rPr lang="en-ID" baseline="0" dirty="0" smtClean="0"/>
              <a:t> </a:t>
            </a:r>
            <a:r>
              <a:rPr lang="en-ID" baseline="0" dirty="0" err="1" smtClean="0"/>
              <a:t>responden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terkait</a:t>
            </a:r>
            <a:r>
              <a:rPr lang="en-ID" baseline="0" dirty="0" smtClean="0"/>
              <a:t> </a:t>
            </a:r>
            <a:r>
              <a:rPr lang="en-ID" baseline="0" dirty="0" err="1" smtClean="0"/>
              <a:t>hasil</a:t>
            </a:r>
            <a:r>
              <a:rPr lang="en-ID" baseline="0" dirty="0" smtClean="0"/>
              <a:t> </a:t>
            </a:r>
            <a:r>
              <a:rPr lang="en-ID" baseline="0" dirty="0" err="1" smtClean="0"/>
              <a:t>visualisasi</a:t>
            </a:r>
            <a:r>
              <a:rPr lang="en-ID" baseline="0" dirty="0" smtClean="0"/>
              <a:t> web. </a:t>
            </a:r>
            <a:r>
              <a:rPr lang="en-ID" dirty="0" err="1" smtClean="0"/>
              <a:t>Responden</a:t>
            </a:r>
            <a:r>
              <a:rPr lang="en-ID" dirty="0" smtClean="0"/>
              <a:t> </a:t>
            </a:r>
            <a:r>
              <a:rPr lang="en-ID" dirty="0" err="1" smtClean="0"/>
              <a:t>juga</a:t>
            </a:r>
            <a:r>
              <a:rPr lang="en-ID" dirty="0" smtClean="0"/>
              <a:t> </a:t>
            </a:r>
            <a:r>
              <a:rPr lang="en-ID" dirty="0" err="1" smtClean="0"/>
              <a:t>memberikan</a:t>
            </a:r>
            <a:r>
              <a:rPr lang="en-ID" dirty="0" smtClean="0"/>
              <a:t> saran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kritik</a:t>
            </a:r>
            <a:r>
              <a:rPr lang="en-ID" dirty="0" smtClean="0"/>
              <a:t> </a:t>
            </a:r>
            <a:r>
              <a:rPr lang="en-ID" dirty="0" err="1" smtClean="0"/>
              <a:t>terkait</a:t>
            </a:r>
            <a:r>
              <a:rPr lang="en-ID" dirty="0" smtClean="0"/>
              <a:t> </a:t>
            </a:r>
            <a:r>
              <a:rPr lang="en-ID" dirty="0" err="1" smtClean="0"/>
              <a:t>sistem</a:t>
            </a:r>
            <a:r>
              <a:rPr lang="en-ID" dirty="0" smtClean="0"/>
              <a:t> </a:t>
            </a:r>
            <a:r>
              <a:rPr lang="en-ID" dirty="0" err="1" smtClean="0"/>
              <a:t>informasi</a:t>
            </a:r>
            <a:r>
              <a:rPr lang="en-ID" dirty="0" smtClean="0"/>
              <a:t> </a:t>
            </a:r>
            <a:r>
              <a:rPr lang="en-ID" dirty="0" err="1" smtClean="0"/>
              <a:t>ini</a:t>
            </a:r>
            <a:r>
              <a:rPr lang="en-ID" dirty="0" smtClean="0"/>
              <a:t>.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FB84E-2805-4468-A00F-CFA6F38630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88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FB84E-2805-4468-A00F-CFA6F38630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83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FB84E-2805-4468-A00F-CFA6F38630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72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FB84E-2805-4468-A00F-CFA6F38630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14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 smtClean="0"/>
              <a:t>Mohon</a:t>
            </a:r>
            <a:r>
              <a:rPr lang="en-ID" dirty="0" smtClean="0"/>
              <a:t> </a:t>
            </a:r>
            <a:r>
              <a:rPr lang="en-ID" dirty="0" err="1" smtClean="0"/>
              <a:t>maaf</a:t>
            </a:r>
            <a:r>
              <a:rPr lang="en-ID" dirty="0" smtClean="0"/>
              <a:t>,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maksudnya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keterkaitan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antara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usaha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kenaikan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kasus</a:t>
            </a:r>
            <a:r>
              <a:rPr lang="en-ID" baseline="0" dirty="0" smtClean="0"/>
              <a:t> covid-19.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FB84E-2805-4468-A00F-CFA6F38630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56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 smtClean="0"/>
              <a:t>Sistem</a:t>
            </a:r>
            <a:r>
              <a:rPr lang="en-ID" dirty="0" smtClean="0"/>
              <a:t> </a:t>
            </a:r>
            <a:r>
              <a:rPr lang="en-ID" dirty="0" err="1" smtClean="0"/>
              <a:t>informasi</a:t>
            </a:r>
            <a:r>
              <a:rPr lang="en-ID" dirty="0" smtClean="0"/>
              <a:t> </a:t>
            </a:r>
            <a:r>
              <a:rPr lang="en-ID" dirty="0" err="1" smtClean="0"/>
              <a:t>dibagi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menjadi</a:t>
            </a:r>
            <a:r>
              <a:rPr lang="en-ID" baseline="0" dirty="0" smtClean="0"/>
              <a:t> 3 </a:t>
            </a:r>
            <a:r>
              <a:rPr lang="en-ID" baseline="0" dirty="0" err="1" smtClean="0"/>
              <a:t>bagian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yaitu</a:t>
            </a:r>
            <a:r>
              <a:rPr lang="en-ID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ID" baseline="0" dirty="0" err="1" smtClean="0"/>
              <a:t>Visualisasi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riwayat</a:t>
            </a:r>
            <a:r>
              <a:rPr lang="en-ID" baseline="0" dirty="0" smtClean="0"/>
              <a:t> </a:t>
            </a:r>
            <a:r>
              <a:rPr lang="en-ID" baseline="0" dirty="0" err="1" smtClean="0"/>
              <a:t>berita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terkait</a:t>
            </a:r>
            <a:r>
              <a:rPr lang="en-ID" baseline="0" dirty="0" smtClean="0"/>
              <a:t> COVID-19</a:t>
            </a:r>
          </a:p>
          <a:p>
            <a:pPr marL="228600" indent="-228600">
              <a:buAutoNum type="arabicPeriod"/>
            </a:pPr>
            <a:r>
              <a:rPr lang="en-ID" baseline="0" dirty="0" err="1" smtClean="0"/>
              <a:t>Perbandingan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kasus</a:t>
            </a:r>
            <a:r>
              <a:rPr lang="en-ID" baseline="0" dirty="0" smtClean="0"/>
              <a:t> COVID-19 </a:t>
            </a:r>
            <a:r>
              <a:rPr lang="en-ID" baseline="0" dirty="0" err="1" smtClean="0"/>
              <a:t>Kabupaten</a:t>
            </a:r>
            <a:r>
              <a:rPr lang="en-ID" baseline="0" dirty="0" smtClean="0"/>
              <a:t>/Kota </a:t>
            </a:r>
          </a:p>
          <a:p>
            <a:pPr marL="228600" indent="-228600">
              <a:buAutoNum type="arabicPeriod"/>
            </a:pPr>
            <a:r>
              <a:rPr lang="en-ID" baseline="0" dirty="0" err="1" smtClean="0"/>
              <a:t>Prediksi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Kenaikan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Kasus</a:t>
            </a:r>
            <a:r>
              <a:rPr lang="en-ID" baseline="0" dirty="0" smtClean="0"/>
              <a:t> COVID-19 di Indonesia</a:t>
            </a:r>
          </a:p>
          <a:p>
            <a:pPr marL="228600" indent="-228600">
              <a:buAutoNum type="arabicPeriod"/>
            </a:pPr>
            <a:endParaRPr lang="en-ID" baseline="0" dirty="0" smtClean="0"/>
          </a:p>
          <a:p>
            <a:pPr marL="0" indent="0">
              <a:buNone/>
            </a:pPr>
            <a:r>
              <a:rPr lang="en-ID" baseline="0" dirty="0" err="1" smtClean="0"/>
              <a:t>Untuk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penjelasan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visualisasi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riwayat</a:t>
            </a:r>
            <a:r>
              <a:rPr lang="en-ID" baseline="0" dirty="0" smtClean="0"/>
              <a:t> </a:t>
            </a:r>
            <a:r>
              <a:rPr lang="en-ID" baseline="0" dirty="0" err="1" smtClean="0"/>
              <a:t>berita</a:t>
            </a:r>
            <a:r>
              <a:rPr lang="en-ID" baseline="0" dirty="0" smtClean="0"/>
              <a:t> covid-19 </a:t>
            </a:r>
            <a:r>
              <a:rPr lang="en-ID" baseline="0" dirty="0" err="1" smtClean="0"/>
              <a:t>dijelaskan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oleh</a:t>
            </a:r>
            <a:r>
              <a:rPr lang="en-ID" baseline="0" dirty="0" smtClean="0"/>
              <a:t> </a:t>
            </a:r>
            <a:r>
              <a:rPr lang="en-ID" baseline="0" dirty="0" err="1" smtClean="0"/>
              <a:t>saya</a:t>
            </a:r>
            <a:r>
              <a:rPr lang="en-ID" baseline="0" dirty="0" smtClean="0"/>
              <a:t>. </a:t>
            </a:r>
            <a:r>
              <a:rPr lang="en-ID" baseline="0" dirty="0" err="1" smtClean="0"/>
              <a:t>Sementara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itu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perbandingan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kasus</a:t>
            </a:r>
            <a:r>
              <a:rPr lang="en-ID" baseline="0" dirty="0" smtClean="0"/>
              <a:t> covid-19 </a:t>
            </a:r>
            <a:r>
              <a:rPr lang="en-ID" baseline="0" dirty="0" err="1" smtClean="0"/>
              <a:t>kabupaten</a:t>
            </a:r>
            <a:r>
              <a:rPr lang="en-ID" baseline="0" dirty="0" smtClean="0"/>
              <a:t>/</a:t>
            </a:r>
            <a:r>
              <a:rPr lang="en-ID" baseline="0" dirty="0" err="1" smtClean="0"/>
              <a:t>kota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dijelaskan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oleh</a:t>
            </a:r>
            <a:r>
              <a:rPr lang="en-ID" baseline="0" dirty="0" smtClean="0"/>
              <a:t> </a:t>
            </a:r>
            <a:r>
              <a:rPr lang="id-ID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id-ID" sz="1200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snaini Nurul Kurniasari</a:t>
            </a:r>
            <a:r>
              <a:rPr lang="en-ID" sz="1200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baseline="0" dirty="0" err="1" smtClean="0"/>
              <a:t>dengan</a:t>
            </a:r>
            <a:r>
              <a:rPr lang="en-ID" baseline="0" dirty="0" smtClean="0"/>
              <a:t> NRP 05111740000010 </a:t>
            </a:r>
            <a:r>
              <a:rPr lang="en-ID" baseline="0" dirty="0" err="1" smtClean="0"/>
              <a:t>dan</a:t>
            </a:r>
            <a:r>
              <a:rPr lang="en-ID" baseline="0" dirty="0" smtClean="0"/>
              <a:t>  </a:t>
            </a:r>
            <a:r>
              <a:rPr lang="en-ID" baseline="0" dirty="0" err="1" smtClean="0"/>
              <a:t>prediksi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kasus</a:t>
            </a:r>
            <a:r>
              <a:rPr lang="en-ID" baseline="0" dirty="0" smtClean="0"/>
              <a:t> covid-19 </a:t>
            </a:r>
            <a:r>
              <a:rPr lang="en-ID" baseline="0" dirty="0" err="1" smtClean="0"/>
              <a:t>oleh</a:t>
            </a:r>
            <a:r>
              <a:rPr lang="en-ID" baseline="0" dirty="0" smtClean="0"/>
              <a:t> </a:t>
            </a:r>
            <a:r>
              <a:rPr lang="en-ID" baseline="0" dirty="0" err="1" smtClean="0">
                <a:effectLst/>
              </a:rPr>
              <a:t>Zahrul</a:t>
            </a:r>
            <a:r>
              <a:rPr lang="id-ID" dirty="0" smtClean="0">
                <a:effectLst/>
              </a:rPr>
              <a:t> Z</a:t>
            </a:r>
            <a:r>
              <a:rPr lang="en-ID" dirty="0" err="1" smtClean="0">
                <a:effectLst/>
              </a:rPr>
              <a:t>izki</a:t>
            </a:r>
            <a:r>
              <a:rPr lang="id-ID" dirty="0" smtClean="0">
                <a:effectLst/>
              </a:rPr>
              <a:t> D</a:t>
            </a:r>
            <a:r>
              <a:rPr lang="en-ID" dirty="0" err="1" smtClean="0">
                <a:effectLst/>
              </a:rPr>
              <a:t>inanto</a:t>
            </a:r>
            <a:r>
              <a:rPr lang="en-ID" dirty="0" smtClean="0">
                <a:effectLst/>
              </a:rPr>
              <a:t> </a:t>
            </a:r>
            <a:r>
              <a:rPr lang="en-ID" dirty="0" err="1" smtClean="0">
                <a:effectLst/>
              </a:rPr>
              <a:t>dengan</a:t>
            </a:r>
            <a:r>
              <a:rPr lang="en-ID" dirty="0" smtClean="0">
                <a:effectLst/>
              </a:rPr>
              <a:t> NRP </a:t>
            </a:r>
            <a:r>
              <a:rPr lang="id-ID" dirty="0" smtClean="0">
                <a:effectLst/>
              </a:rPr>
              <a:t>05111740000168</a:t>
            </a:r>
            <a:r>
              <a:rPr lang="en-ID" dirty="0" smtClean="0">
                <a:effectLst/>
              </a:rPr>
              <a:t>.</a:t>
            </a:r>
            <a:endParaRPr lang="en-ID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FB84E-2805-4468-A00F-CFA6F38630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64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Klasifikasi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otomatis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menempatkan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dokumen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kategori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berdasarkan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isi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FB84E-2805-4468-A00F-CFA6F38630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98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 smtClean="0"/>
              <a:t>Pengambilan</a:t>
            </a:r>
            <a:r>
              <a:rPr lang="en-ID" dirty="0" smtClean="0"/>
              <a:t> data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adalah</a:t>
            </a:r>
            <a:r>
              <a:rPr lang="en-ID" baseline="0" dirty="0" smtClean="0"/>
              <a:t> </a:t>
            </a:r>
            <a:r>
              <a:rPr lang="en-ID" baseline="0" dirty="0" err="1" smtClean="0"/>
              <a:t>bagian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pertama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untuk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mempersiapkan</a:t>
            </a:r>
            <a:r>
              <a:rPr lang="en-ID" baseline="0" dirty="0" smtClean="0"/>
              <a:t> data </a:t>
            </a:r>
            <a:r>
              <a:rPr lang="en-ID" baseline="0" dirty="0" err="1" smtClean="0"/>
              <a:t>sebelum</a:t>
            </a:r>
            <a:r>
              <a:rPr lang="en-ID" baseline="0" dirty="0" smtClean="0"/>
              <a:t> proses </a:t>
            </a:r>
            <a:r>
              <a:rPr lang="en-ID" baseline="0" dirty="0" err="1" smtClean="0"/>
              <a:t>visualisasi</a:t>
            </a:r>
            <a:r>
              <a:rPr lang="en-ID" baseline="0" dirty="0" smtClean="0"/>
              <a:t>.</a:t>
            </a:r>
            <a:endParaRPr lang="en-ID" dirty="0" smtClean="0"/>
          </a:p>
          <a:p>
            <a:r>
              <a:rPr lang="en-ID" dirty="0" smtClean="0"/>
              <a:t>Dataset </a:t>
            </a:r>
            <a:r>
              <a:rPr lang="en-ID" dirty="0" err="1" smtClean="0"/>
              <a:t>Berita</a:t>
            </a:r>
            <a:endParaRPr lang="en-ID" dirty="0" smtClean="0"/>
          </a:p>
          <a:p>
            <a:r>
              <a:rPr lang="en-ID" dirty="0" smtClean="0"/>
              <a:t>1. </a:t>
            </a:r>
            <a:r>
              <a:rPr lang="en-ID" dirty="0" err="1" smtClean="0"/>
              <a:t>Pengambilan</a:t>
            </a:r>
            <a:r>
              <a:rPr lang="en-ID" baseline="0" dirty="0" smtClean="0"/>
              <a:t> dataset </a:t>
            </a:r>
            <a:r>
              <a:rPr lang="en-ID" baseline="0" dirty="0" err="1" smtClean="0"/>
              <a:t>berita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diambil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dengan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metode</a:t>
            </a:r>
            <a:r>
              <a:rPr lang="en-ID" baseline="0" dirty="0" smtClean="0"/>
              <a:t> web scraping </a:t>
            </a:r>
            <a:r>
              <a:rPr lang="en-ID" baseline="0" dirty="0" err="1" smtClean="0"/>
              <a:t>dengan</a:t>
            </a:r>
            <a:r>
              <a:rPr lang="en-ID" baseline="0" dirty="0" smtClean="0"/>
              <a:t> </a:t>
            </a:r>
            <a:r>
              <a:rPr lang="en-GB" dirty="0" err="1" smtClean="0"/>
              <a:t>mengambil</a:t>
            </a:r>
            <a:r>
              <a:rPr lang="en-GB" dirty="0" smtClean="0"/>
              <a:t> </a:t>
            </a:r>
            <a:r>
              <a:rPr lang="en-GB" dirty="0" err="1" smtClean="0"/>
              <a:t>elemen</a:t>
            </a:r>
            <a:r>
              <a:rPr lang="en-GB" dirty="0" smtClean="0"/>
              <a:t> HTML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halaman</a:t>
            </a:r>
            <a:r>
              <a:rPr lang="en-GB" dirty="0" smtClean="0"/>
              <a:t> web yang </a:t>
            </a:r>
            <a:r>
              <a:rPr lang="en-GB" dirty="0" err="1" smtClean="0"/>
              <a:t>dituju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4.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Untuk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atribut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provinsi</a:t>
            </a:r>
            <a:r>
              <a:rPr lang="en-GB" baseline="0" dirty="0" smtClean="0"/>
              <a:t>/</a:t>
            </a:r>
            <a:r>
              <a:rPr lang="en-GB" baseline="0" dirty="0" err="1" smtClean="0"/>
              <a:t>kota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akan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diberi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nilai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berdasarkan</a:t>
            </a:r>
            <a:r>
              <a:rPr lang="en-GB" baseline="0" dirty="0" smtClean="0"/>
              <a:t> tag </a:t>
            </a:r>
            <a:r>
              <a:rPr lang="en-GB" baseline="0" dirty="0" err="1" smtClean="0"/>
              <a:t>berita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Apabila</a:t>
            </a:r>
            <a:r>
              <a:rPr lang="en-GB" baseline="0" dirty="0" smtClean="0"/>
              <a:t> tag </a:t>
            </a:r>
            <a:r>
              <a:rPr lang="en-GB" baseline="0" dirty="0" err="1" smtClean="0"/>
              <a:t>berita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tidak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memiliki</a:t>
            </a:r>
            <a:r>
              <a:rPr lang="en-GB" baseline="0" dirty="0" smtClean="0"/>
              <a:t> kata </a:t>
            </a:r>
            <a:r>
              <a:rPr lang="en-GB" baseline="0" dirty="0" err="1" smtClean="0"/>
              <a:t>provinsi</a:t>
            </a:r>
            <a:r>
              <a:rPr lang="en-GB" baseline="0" dirty="0" smtClean="0"/>
              <a:t>/</a:t>
            </a:r>
            <a:r>
              <a:rPr lang="en-GB" baseline="0" dirty="0" err="1" smtClean="0"/>
              <a:t>kota</a:t>
            </a:r>
            <a:r>
              <a:rPr lang="en-GB" baseline="0" dirty="0" smtClean="0"/>
              <a:t>/</a:t>
            </a:r>
            <a:r>
              <a:rPr lang="en-GB" baseline="0" dirty="0" err="1" smtClean="0"/>
              <a:t>nama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gurbenur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peristiwa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penting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tersebut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maka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tidak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dimasukkan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kedalam</a:t>
            </a:r>
            <a:r>
              <a:rPr lang="en-GB" baseline="0" dirty="0" smtClean="0"/>
              <a:t> database. (</a:t>
            </a:r>
            <a:r>
              <a:rPr lang="en-GB" baseline="0" dirty="0" err="1" smtClean="0"/>
              <a:t>contohnya</a:t>
            </a:r>
            <a:r>
              <a:rPr lang="en-GB" baseline="0" dirty="0" smtClean="0"/>
              <a:t>: Tag </a:t>
            </a:r>
            <a:r>
              <a:rPr lang="en-GB" baseline="0" dirty="0" err="1" smtClean="0"/>
              <a:t>berita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memiliki</a:t>
            </a:r>
            <a:r>
              <a:rPr lang="en-GB" baseline="0" dirty="0" smtClean="0"/>
              <a:t> kata </a:t>
            </a:r>
            <a:r>
              <a:rPr lang="en-GB" baseline="0" dirty="0" err="1" smtClean="0"/>
              <a:t>khofifah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maka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diberi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atribut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jawa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timur</a:t>
            </a:r>
            <a:r>
              <a:rPr lang="en-GB" baseline="0" dirty="0" smtClean="0"/>
              <a:t>) </a:t>
            </a:r>
            <a:r>
              <a:rPr lang="en-GB" baseline="0" dirty="0" err="1" smtClean="0"/>
              <a:t>Sementara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atribut</a:t>
            </a:r>
            <a:r>
              <a:rPr lang="en-GB" baseline="0" dirty="0" smtClean="0"/>
              <a:t> label </a:t>
            </a:r>
            <a:r>
              <a:rPr lang="en-GB" baseline="0" dirty="0" err="1" smtClean="0"/>
              <a:t>berita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didaptkan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pada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hasil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prediksi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dari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klasifikasi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berita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5.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FB84E-2805-4468-A00F-CFA6F38630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12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 smtClean="0"/>
              <a:t>Pemrosesan</a:t>
            </a:r>
            <a:r>
              <a:rPr lang="en-ID" dirty="0" smtClean="0"/>
              <a:t> </a:t>
            </a:r>
            <a:r>
              <a:rPr lang="en-ID" dirty="0" err="1" smtClean="0"/>
              <a:t>teks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baseline="0" dirty="0" smtClean="0"/>
              <a:t> proses </a:t>
            </a:r>
            <a:r>
              <a:rPr lang="en-ID" baseline="0" dirty="0" err="1" smtClean="0"/>
              <a:t>mengubah</a:t>
            </a:r>
            <a:r>
              <a:rPr lang="en-ID" baseline="0" dirty="0" smtClean="0"/>
              <a:t> data yang </a:t>
            </a:r>
            <a:r>
              <a:rPr lang="en-ID" baseline="0" dirty="0" err="1" smtClean="0"/>
              <a:t>belum</a:t>
            </a:r>
            <a:r>
              <a:rPr lang="en-ID" baseline="0" dirty="0" smtClean="0"/>
              <a:t> </a:t>
            </a:r>
            <a:r>
              <a:rPr lang="en-ID" baseline="0" dirty="0" err="1" smtClean="0"/>
              <a:t>terstruktur</a:t>
            </a:r>
            <a:r>
              <a:rPr lang="en-ID" baseline="0" dirty="0" smtClean="0"/>
              <a:t> </a:t>
            </a:r>
            <a:r>
              <a:rPr lang="en-ID" baseline="0" dirty="0" err="1" smtClean="0"/>
              <a:t>jadi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tersturktur</a:t>
            </a:r>
            <a:endParaRPr lang="en-ID" baseline="0" dirty="0" smtClean="0"/>
          </a:p>
          <a:p>
            <a:endParaRPr lang="en-ID" baseline="0" dirty="0" smtClean="0"/>
          </a:p>
          <a:p>
            <a:r>
              <a:rPr lang="en-ID" baseline="0" dirty="0" smtClean="0"/>
              <a:t>3. </a:t>
            </a:r>
            <a:r>
              <a:rPr lang="en-ID" baseline="0" dirty="0" err="1" smtClean="0"/>
              <a:t>Menggunakan</a:t>
            </a:r>
            <a:r>
              <a:rPr lang="en-ID" baseline="0" dirty="0" smtClean="0"/>
              <a:t> library </a:t>
            </a:r>
            <a:r>
              <a:rPr lang="en-ID" baseline="0" dirty="0" err="1" smtClean="0"/>
              <a:t>sastrawi</a:t>
            </a:r>
            <a:endParaRPr lang="en-ID" baseline="0" dirty="0" smtClean="0"/>
          </a:p>
          <a:p>
            <a:r>
              <a:rPr lang="en-ID" baseline="0" dirty="0" smtClean="0"/>
              <a:t>4. </a:t>
            </a:r>
            <a:r>
              <a:rPr lang="en-ID" baseline="0" dirty="0" err="1" smtClean="0"/>
              <a:t>Menggunakan</a:t>
            </a:r>
            <a:r>
              <a:rPr lang="en-ID" baseline="0" dirty="0" smtClean="0"/>
              <a:t> format NLTK </a:t>
            </a:r>
            <a:r>
              <a:rPr lang="en-ID" baseline="0" dirty="0" err="1" smtClean="0"/>
              <a:t>dan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menghapus</a:t>
            </a:r>
            <a:r>
              <a:rPr lang="en-ID" baseline="0" dirty="0" smtClean="0"/>
              <a:t> </a:t>
            </a:r>
            <a:r>
              <a:rPr lang="en-ID" baseline="0" dirty="0" err="1" smtClean="0"/>
              <a:t>beberapa</a:t>
            </a:r>
            <a:r>
              <a:rPr lang="en-ID" baseline="0" dirty="0" smtClean="0"/>
              <a:t> kata </a:t>
            </a:r>
            <a:r>
              <a:rPr lang="en-ID" baseline="0" dirty="0" err="1" smtClean="0"/>
              <a:t>seperti</a:t>
            </a:r>
            <a:r>
              <a:rPr lang="en-ID" baseline="0" dirty="0" smtClean="0"/>
              <a:t> covid-19, </a:t>
            </a:r>
            <a:r>
              <a:rPr lang="en-ID" baseline="0" dirty="0" err="1" smtClean="0"/>
              <a:t>indonesia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FB84E-2805-4468-A00F-CFA6F38630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90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Klasifikasi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otomatis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menempatkan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dokumen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kategori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berdasarkan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isi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endParaRPr lang="id-ID" dirty="0" smtClean="0"/>
          </a:p>
          <a:p>
            <a:endParaRPr lang="en-ID" dirty="0" smtClean="0"/>
          </a:p>
          <a:p>
            <a:r>
              <a:rPr lang="en-ID" dirty="0" err="1" smtClean="0"/>
              <a:t>Manfaat</a:t>
            </a:r>
            <a:r>
              <a:rPr lang="en-ID" dirty="0" smtClean="0"/>
              <a:t> </a:t>
            </a:r>
            <a:r>
              <a:rPr lang="en-ID" dirty="0" err="1" smtClean="0"/>
              <a:t>tfidf</a:t>
            </a:r>
            <a:r>
              <a:rPr lang="en-ID" dirty="0" smtClean="0"/>
              <a:t>:</a:t>
            </a:r>
          </a:p>
          <a:p>
            <a:pPr marL="228600" indent="-228600">
              <a:buAutoNum type="arabicPeriod"/>
            </a:pPr>
            <a:r>
              <a:rPr lang="id-ID" dirty="0" smtClean="0"/>
              <a:t>Mudah dihitung.</a:t>
            </a:r>
            <a:endParaRPr lang="en-ID" dirty="0" smtClean="0"/>
          </a:p>
          <a:p>
            <a:pPr marL="228600" indent="-228600">
              <a:buAutoNum type="arabicPeriod"/>
            </a:pPr>
            <a:r>
              <a:rPr lang="en-ID" dirty="0" smtClean="0"/>
              <a:t>M</a:t>
            </a:r>
            <a:r>
              <a:rPr lang="id-ID" dirty="0" smtClean="0"/>
              <a:t>udah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id-ID" dirty="0" smtClean="0"/>
              <a:t>mengekstrak kata kunci paling deskriptif</a:t>
            </a:r>
            <a:r>
              <a:rPr lang="en-ID" dirty="0" smtClean="0"/>
              <a:t>/</a:t>
            </a:r>
            <a:r>
              <a:rPr lang="en-ID" dirty="0" err="1" smtClean="0"/>
              <a:t>menggambar</a:t>
            </a:r>
            <a:r>
              <a:rPr lang="id-ID" dirty="0" smtClean="0"/>
              <a:t> dalam dokumen.</a:t>
            </a:r>
            <a:endParaRPr lang="en-ID" dirty="0" smtClean="0"/>
          </a:p>
          <a:p>
            <a:pPr marL="228600" indent="-228600">
              <a:buAutoNum type="arabicPeriod"/>
            </a:pPr>
            <a:r>
              <a:rPr lang="id-ID" dirty="0" smtClean="0"/>
              <a:t>Mengukur keunikan dan relevansi konte</a:t>
            </a:r>
            <a:r>
              <a:rPr lang="en-ID" dirty="0" smtClean="0"/>
              <a:t>n</a:t>
            </a:r>
            <a:r>
              <a:rPr lang="id-ID" dirty="0" smtClean="0"/>
              <a:t>.</a:t>
            </a:r>
            <a:endParaRPr lang="en-ID" dirty="0" smtClean="0"/>
          </a:p>
          <a:p>
            <a:pPr marL="228600" indent="-228600">
              <a:buAutoNum type="arabicPeriod"/>
            </a:pPr>
            <a:endParaRPr lang="en-ID" dirty="0" smtClean="0"/>
          </a:p>
          <a:p>
            <a:pPr marL="0" indent="0">
              <a:buNone/>
            </a:pPr>
            <a:r>
              <a:rPr lang="en-ID" dirty="0" smtClean="0"/>
              <a:t>1. Random Forest= Model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klasifikasi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berdasarkan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hasil</a:t>
            </a:r>
            <a:r>
              <a:rPr lang="en-ID" baseline="0" dirty="0" smtClean="0"/>
              <a:t> vote </a:t>
            </a:r>
            <a:r>
              <a:rPr lang="en-ID" baseline="0" dirty="0" err="1" smtClean="0"/>
              <a:t>terbanyak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pada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setiap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pohon</a:t>
            </a:r>
            <a:r>
              <a:rPr lang="en-ID" baseline="0" dirty="0" smtClean="0"/>
              <a:t>.</a:t>
            </a:r>
          </a:p>
          <a:p>
            <a:pPr marL="0" indent="0">
              <a:buNone/>
            </a:pPr>
            <a:r>
              <a:rPr lang="en-ID" dirty="0" smtClean="0"/>
              <a:t>2.</a:t>
            </a:r>
            <a:r>
              <a:rPr lang="en-ID" baseline="0" dirty="0" smtClean="0"/>
              <a:t> SVM=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lgoritma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pelatihan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membangun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yang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meprediksi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masukan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contoh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sudah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diberi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titik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vector</a:t>
            </a:r>
            <a:r>
              <a:rPr lang="en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KNN:</a:t>
            </a:r>
            <a:r>
              <a:rPr lang="en-ID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terhadap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berdasarkan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jarak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jumlah</a:t>
            </a:r>
            <a:r>
              <a:rPr lang="en-GB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tertangga</a:t>
            </a:r>
            <a:r>
              <a:rPr lang="en-GB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terdekat</a:t>
            </a:r>
            <a:r>
              <a:rPr lang="en-GB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latih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indent="0">
              <a:buNone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MIB: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berdasarkan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perhitungan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probabilitas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jumlah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kemunculan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latih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Proses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pelatihan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dilakukan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mencari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hyperparameter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terbaik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search cross validation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grid search cross validation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pelatihan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dibandingkan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mendapatkan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terbaik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berdasarkan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akurasi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data. Dan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setelah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pemberian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berita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FB84E-2805-4468-A00F-CFA6F38630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16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Pengujian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fitur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latih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dilakukan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agar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membantu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pelatihan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mencari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skor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unigrams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bigrams/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kata-kata yang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sering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muncul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GB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mbagian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kata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sebanyak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urutan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teks</a:t>
            </a:r>
            <a:endParaRPr lang="en-GB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FB84E-2805-4468-A00F-CFA6F38630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8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Confusion </a:t>
            </a:r>
            <a:r>
              <a:rPr lang="en-ID" dirty="0" err="1" smtClean="0"/>
              <a:t>Matriks</a:t>
            </a:r>
            <a:r>
              <a:rPr lang="en-ID" baseline="0" dirty="0" smtClean="0"/>
              <a:t> </a:t>
            </a:r>
            <a:r>
              <a:rPr lang="en-ID" baseline="0" dirty="0" err="1" smtClean="0"/>
              <a:t>adalah</a:t>
            </a:r>
            <a:r>
              <a:rPr lang="en-ID" baseline="0" dirty="0" smtClean="0"/>
              <a:t> </a:t>
            </a:r>
            <a:r>
              <a:rPr lang="en-ID" baseline="0" dirty="0" err="1" smtClean="0"/>
              <a:t>sebuah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metode</a:t>
            </a:r>
            <a:r>
              <a:rPr lang="en-ID" baseline="0" dirty="0" smtClean="0"/>
              <a:t> </a:t>
            </a:r>
            <a:r>
              <a:rPr lang="en-ID" baseline="0" dirty="0" err="1" smtClean="0"/>
              <a:t>untuk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mengukur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kinerja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hasil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prediksi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dari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suatu</a:t>
            </a:r>
            <a:r>
              <a:rPr lang="en-ID" baseline="0" dirty="0" smtClean="0"/>
              <a:t> model</a:t>
            </a:r>
          </a:p>
          <a:p>
            <a:endParaRPr lang="en-ID" baseline="0" dirty="0" smtClean="0"/>
          </a:p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perbandingan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prediksi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 yang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benar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positif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keseluruhan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diprediksi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positif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perbandingan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prediksi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 yang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benar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positif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keseluruhan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yang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diprediksi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Dan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f-1 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rata-rata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recall yang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dibobotkan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confusion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matriks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prediksi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kritik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memasuki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hoaks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  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hoaks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memasuki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kritik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disebabkan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beberapa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kata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hoaks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frekusensi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tertinggi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kritik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Sehingga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memutuskan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memprediksi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kritik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Begitu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juga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sebaliknya</a:t>
            </a:r>
            <a:endParaRPr lang="en-GB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FB84E-2805-4468-A00F-CFA6F38630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8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17/07/2021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28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17/07/2021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15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17/07/2021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404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406327" y="0"/>
            <a:ext cx="9785672" cy="6857990"/>
          </a:xfrm>
          <a:custGeom>
            <a:avLst/>
            <a:gdLst>
              <a:gd name="connsiteX0" fmla="*/ 7058515 w 9785672"/>
              <a:gd name="connsiteY0" fmla="*/ 5556240 h 6857990"/>
              <a:gd name="connsiteX1" fmla="*/ 8373966 w 9785672"/>
              <a:gd name="connsiteY1" fmla="*/ 5556240 h 6857990"/>
              <a:gd name="connsiteX2" fmla="*/ 8373966 w 9785672"/>
              <a:gd name="connsiteY2" fmla="*/ 6857990 h 6857990"/>
              <a:gd name="connsiteX3" fmla="*/ 7058515 w 9785672"/>
              <a:gd name="connsiteY3" fmla="*/ 6857990 h 6857990"/>
              <a:gd name="connsiteX4" fmla="*/ 8470218 w 9785672"/>
              <a:gd name="connsiteY4" fmla="*/ 5556238 h 6857990"/>
              <a:gd name="connsiteX5" fmla="*/ 9785669 w 9785672"/>
              <a:gd name="connsiteY5" fmla="*/ 5556238 h 6857990"/>
              <a:gd name="connsiteX6" fmla="*/ 9785669 w 9785672"/>
              <a:gd name="connsiteY6" fmla="*/ 6857988 h 6857990"/>
              <a:gd name="connsiteX7" fmla="*/ 8470218 w 9785672"/>
              <a:gd name="connsiteY7" fmla="*/ 6857988 h 6857990"/>
              <a:gd name="connsiteX8" fmla="*/ 4235112 w 9785672"/>
              <a:gd name="connsiteY8" fmla="*/ 4167182 h 6857990"/>
              <a:gd name="connsiteX9" fmla="*/ 5550563 w 9785672"/>
              <a:gd name="connsiteY9" fmla="*/ 4167182 h 6857990"/>
              <a:gd name="connsiteX10" fmla="*/ 5550563 w 9785672"/>
              <a:gd name="connsiteY10" fmla="*/ 5468932 h 6857990"/>
              <a:gd name="connsiteX11" fmla="*/ 4235112 w 9785672"/>
              <a:gd name="connsiteY11" fmla="*/ 5468932 h 6857990"/>
              <a:gd name="connsiteX12" fmla="*/ 5646815 w 9785672"/>
              <a:gd name="connsiteY12" fmla="*/ 4167180 h 6857990"/>
              <a:gd name="connsiteX13" fmla="*/ 6962266 w 9785672"/>
              <a:gd name="connsiteY13" fmla="*/ 4167180 h 6857990"/>
              <a:gd name="connsiteX14" fmla="*/ 6962266 w 9785672"/>
              <a:gd name="connsiteY14" fmla="*/ 5468930 h 6857990"/>
              <a:gd name="connsiteX15" fmla="*/ 5646815 w 9785672"/>
              <a:gd name="connsiteY15" fmla="*/ 5468930 h 6857990"/>
              <a:gd name="connsiteX16" fmla="*/ 7058518 w 9785672"/>
              <a:gd name="connsiteY16" fmla="*/ 4167178 h 6857990"/>
              <a:gd name="connsiteX17" fmla="*/ 8373969 w 9785672"/>
              <a:gd name="connsiteY17" fmla="*/ 4167178 h 6857990"/>
              <a:gd name="connsiteX18" fmla="*/ 8373969 w 9785672"/>
              <a:gd name="connsiteY18" fmla="*/ 5468928 h 6857990"/>
              <a:gd name="connsiteX19" fmla="*/ 7058518 w 9785672"/>
              <a:gd name="connsiteY19" fmla="*/ 5468928 h 6857990"/>
              <a:gd name="connsiteX20" fmla="*/ 8470221 w 9785672"/>
              <a:gd name="connsiteY20" fmla="*/ 4167176 h 6857990"/>
              <a:gd name="connsiteX21" fmla="*/ 9785672 w 9785672"/>
              <a:gd name="connsiteY21" fmla="*/ 4167176 h 6857990"/>
              <a:gd name="connsiteX22" fmla="*/ 9785672 w 9785672"/>
              <a:gd name="connsiteY22" fmla="*/ 5468926 h 6857990"/>
              <a:gd name="connsiteX23" fmla="*/ 8470221 w 9785672"/>
              <a:gd name="connsiteY23" fmla="*/ 5468926 h 6857990"/>
              <a:gd name="connsiteX24" fmla="*/ 7058516 w 9785672"/>
              <a:gd name="connsiteY24" fmla="*/ 2778117 h 6857990"/>
              <a:gd name="connsiteX25" fmla="*/ 8373967 w 9785672"/>
              <a:gd name="connsiteY25" fmla="*/ 2778117 h 6857990"/>
              <a:gd name="connsiteX26" fmla="*/ 8373967 w 9785672"/>
              <a:gd name="connsiteY26" fmla="*/ 4079866 h 6857990"/>
              <a:gd name="connsiteX27" fmla="*/ 7058516 w 9785672"/>
              <a:gd name="connsiteY27" fmla="*/ 4079866 h 6857990"/>
              <a:gd name="connsiteX28" fmla="*/ 8470219 w 9785672"/>
              <a:gd name="connsiteY28" fmla="*/ 2778114 h 6857990"/>
              <a:gd name="connsiteX29" fmla="*/ 9785670 w 9785672"/>
              <a:gd name="connsiteY29" fmla="*/ 2778114 h 6857990"/>
              <a:gd name="connsiteX30" fmla="*/ 9785670 w 9785672"/>
              <a:gd name="connsiteY30" fmla="*/ 4079864 h 6857990"/>
              <a:gd name="connsiteX31" fmla="*/ 8470219 w 9785672"/>
              <a:gd name="connsiteY31" fmla="*/ 4079864 h 6857990"/>
              <a:gd name="connsiteX32" fmla="*/ 0 w 9785672"/>
              <a:gd name="connsiteY32" fmla="*/ 1389065 h 6857990"/>
              <a:gd name="connsiteX33" fmla="*/ 1315452 w 9785672"/>
              <a:gd name="connsiteY33" fmla="*/ 1389065 h 6857990"/>
              <a:gd name="connsiteX34" fmla="*/ 1315452 w 9785672"/>
              <a:gd name="connsiteY34" fmla="*/ 2690815 h 6857990"/>
              <a:gd name="connsiteX35" fmla="*/ 0 w 9785672"/>
              <a:gd name="connsiteY35" fmla="*/ 2690815 h 6857990"/>
              <a:gd name="connsiteX36" fmla="*/ 1411703 w 9785672"/>
              <a:gd name="connsiteY36" fmla="*/ 1389063 h 6857990"/>
              <a:gd name="connsiteX37" fmla="*/ 2727154 w 9785672"/>
              <a:gd name="connsiteY37" fmla="*/ 1389063 h 6857990"/>
              <a:gd name="connsiteX38" fmla="*/ 2727154 w 9785672"/>
              <a:gd name="connsiteY38" fmla="*/ 2690813 h 6857990"/>
              <a:gd name="connsiteX39" fmla="*/ 1411703 w 9785672"/>
              <a:gd name="connsiteY39" fmla="*/ 2690813 h 6857990"/>
              <a:gd name="connsiteX40" fmla="*/ 2823405 w 9785672"/>
              <a:gd name="connsiteY40" fmla="*/ 1389061 h 6857990"/>
              <a:gd name="connsiteX41" fmla="*/ 4138856 w 9785672"/>
              <a:gd name="connsiteY41" fmla="*/ 1389061 h 6857990"/>
              <a:gd name="connsiteX42" fmla="*/ 4138856 w 9785672"/>
              <a:gd name="connsiteY42" fmla="*/ 2690811 h 6857990"/>
              <a:gd name="connsiteX43" fmla="*/ 2823405 w 9785672"/>
              <a:gd name="connsiteY43" fmla="*/ 2690811 h 6857990"/>
              <a:gd name="connsiteX44" fmla="*/ 4235108 w 9785672"/>
              <a:gd name="connsiteY44" fmla="*/ 1389059 h 6857990"/>
              <a:gd name="connsiteX45" fmla="*/ 5550559 w 9785672"/>
              <a:gd name="connsiteY45" fmla="*/ 1389059 h 6857990"/>
              <a:gd name="connsiteX46" fmla="*/ 5550559 w 9785672"/>
              <a:gd name="connsiteY46" fmla="*/ 2690809 h 6857990"/>
              <a:gd name="connsiteX47" fmla="*/ 4235108 w 9785672"/>
              <a:gd name="connsiteY47" fmla="*/ 2690809 h 6857990"/>
              <a:gd name="connsiteX48" fmla="*/ 5646811 w 9785672"/>
              <a:gd name="connsiteY48" fmla="*/ 1389057 h 6857990"/>
              <a:gd name="connsiteX49" fmla="*/ 6962262 w 9785672"/>
              <a:gd name="connsiteY49" fmla="*/ 1389057 h 6857990"/>
              <a:gd name="connsiteX50" fmla="*/ 6962262 w 9785672"/>
              <a:gd name="connsiteY50" fmla="*/ 2690806 h 6857990"/>
              <a:gd name="connsiteX51" fmla="*/ 5646811 w 9785672"/>
              <a:gd name="connsiteY51" fmla="*/ 2690806 h 6857990"/>
              <a:gd name="connsiteX52" fmla="*/ 7058514 w 9785672"/>
              <a:gd name="connsiteY52" fmla="*/ 1389055 h 6857990"/>
              <a:gd name="connsiteX53" fmla="*/ 8373965 w 9785672"/>
              <a:gd name="connsiteY53" fmla="*/ 1389055 h 6857990"/>
              <a:gd name="connsiteX54" fmla="*/ 8373965 w 9785672"/>
              <a:gd name="connsiteY54" fmla="*/ 2690805 h 6857990"/>
              <a:gd name="connsiteX55" fmla="*/ 7058514 w 9785672"/>
              <a:gd name="connsiteY55" fmla="*/ 2690805 h 6857990"/>
              <a:gd name="connsiteX56" fmla="*/ 8470217 w 9785672"/>
              <a:gd name="connsiteY56" fmla="*/ 1389052 h 6857990"/>
              <a:gd name="connsiteX57" fmla="*/ 9785668 w 9785672"/>
              <a:gd name="connsiteY57" fmla="*/ 1389052 h 6857990"/>
              <a:gd name="connsiteX58" fmla="*/ 9785668 w 9785672"/>
              <a:gd name="connsiteY58" fmla="*/ 2690802 h 6857990"/>
              <a:gd name="connsiteX59" fmla="*/ 8470217 w 9785672"/>
              <a:gd name="connsiteY59" fmla="*/ 2690802 h 6857990"/>
              <a:gd name="connsiteX60" fmla="*/ 1411706 w 9785672"/>
              <a:gd name="connsiteY60" fmla="*/ 2 h 6857990"/>
              <a:gd name="connsiteX61" fmla="*/ 2727156 w 9785672"/>
              <a:gd name="connsiteY61" fmla="*/ 2 h 6857990"/>
              <a:gd name="connsiteX62" fmla="*/ 2727156 w 9785672"/>
              <a:gd name="connsiteY62" fmla="*/ 1301751 h 6857990"/>
              <a:gd name="connsiteX63" fmla="*/ 1411706 w 9785672"/>
              <a:gd name="connsiteY63" fmla="*/ 1301751 h 6857990"/>
              <a:gd name="connsiteX64" fmla="*/ 8470220 w 9785672"/>
              <a:gd name="connsiteY64" fmla="*/ 0 h 6857990"/>
              <a:gd name="connsiteX65" fmla="*/ 9785671 w 9785672"/>
              <a:gd name="connsiteY65" fmla="*/ 0 h 6857990"/>
              <a:gd name="connsiteX66" fmla="*/ 9785671 w 9785672"/>
              <a:gd name="connsiteY66" fmla="*/ 1301741 h 6857990"/>
              <a:gd name="connsiteX67" fmla="*/ 8470220 w 9785672"/>
              <a:gd name="connsiteY67" fmla="*/ 1301741 h 6857990"/>
              <a:gd name="connsiteX68" fmla="*/ 7058517 w 9785672"/>
              <a:gd name="connsiteY68" fmla="*/ 0 h 6857990"/>
              <a:gd name="connsiteX69" fmla="*/ 8373968 w 9785672"/>
              <a:gd name="connsiteY69" fmla="*/ 0 h 6857990"/>
              <a:gd name="connsiteX70" fmla="*/ 8373968 w 9785672"/>
              <a:gd name="connsiteY70" fmla="*/ 1301743 h 6857990"/>
              <a:gd name="connsiteX71" fmla="*/ 7058517 w 9785672"/>
              <a:gd name="connsiteY71" fmla="*/ 1301743 h 6857990"/>
              <a:gd name="connsiteX72" fmla="*/ 5646814 w 9785672"/>
              <a:gd name="connsiteY72" fmla="*/ 0 h 6857990"/>
              <a:gd name="connsiteX73" fmla="*/ 6962265 w 9785672"/>
              <a:gd name="connsiteY73" fmla="*/ 0 h 6857990"/>
              <a:gd name="connsiteX74" fmla="*/ 6962265 w 9785672"/>
              <a:gd name="connsiteY74" fmla="*/ 1301745 h 6857990"/>
              <a:gd name="connsiteX75" fmla="*/ 5646814 w 9785672"/>
              <a:gd name="connsiteY75" fmla="*/ 1301745 h 6857990"/>
              <a:gd name="connsiteX76" fmla="*/ 4235111 w 9785672"/>
              <a:gd name="connsiteY76" fmla="*/ 0 h 6857990"/>
              <a:gd name="connsiteX77" fmla="*/ 5550562 w 9785672"/>
              <a:gd name="connsiteY77" fmla="*/ 0 h 6857990"/>
              <a:gd name="connsiteX78" fmla="*/ 5550562 w 9785672"/>
              <a:gd name="connsiteY78" fmla="*/ 1301747 h 6857990"/>
              <a:gd name="connsiteX79" fmla="*/ 4235111 w 9785672"/>
              <a:gd name="connsiteY79" fmla="*/ 1301747 h 6857990"/>
              <a:gd name="connsiteX80" fmla="*/ 2823408 w 9785672"/>
              <a:gd name="connsiteY80" fmla="*/ 0 h 6857990"/>
              <a:gd name="connsiteX81" fmla="*/ 4138859 w 9785672"/>
              <a:gd name="connsiteY81" fmla="*/ 0 h 6857990"/>
              <a:gd name="connsiteX82" fmla="*/ 4138859 w 9785672"/>
              <a:gd name="connsiteY82" fmla="*/ 1301749 h 6857990"/>
              <a:gd name="connsiteX83" fmla="*/ 2823408 w 9785672"/>
              <a:gd name="connsiteY83" fmla="*/ 1301749 h 685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9785672" h="6857990">
                <a:moveTo>
                  <a:pt x="7058515" y="5556240"/>
                </a:moveTo>
                <a:lnTo>
                  <a:pt x="8373966" y="5556240"/>
                </a:lnTo>
                <a:lnTo>
                  <a:pt x="8373966" y="6857990"/>
                </a:lnTo>
                <a:lnTo>
                  <a:pt x="7058515" y="6857990"/>
                </a:lnTo>
                <a:close/>
                <a:moveTo>
                  <a:pt x="8470218" y="5556238"/>
                </a:moveTo>
                <a:lnTo>
                  <a:pt x="9785669" y="5556238"/>
                </a:lnTo>
                <a:lnTo>
                  <a:pt x="9785669" y="6857988"/>
                </a:lnTo>
                <a:lnTo>
                  <a:pt x="8470218" y="6857988"/>
                </a:lnTo>
                <a:close/>
                <a:moveTo>
                  <a:pt x="4235112" y="4167182"/>
                </a:moveTo>
                <a:lnTo>
                  <a:pt x="5550563" y="4167182"/>
                </a:lnTo>
                <a:lnTo>
                  <a:pt x="5550563" y="5468932"/>
                </a:lnTo>
                <a:lnTo>
                  <a:pt x="4235112" y="5468932"/>
                </a:lnTo>
                <a:close/>
                <a:moveTo>
                  <a:pt x="5646815" y="4167180"/>
                </a:moveTo>
                <a:lnTo>
                  <a:pt x="6962266" y="4167180"/>
                </a:lnTo>
                <a:lnTo>
                  <a:pt x="6962266" y="5468930"/>
                </a:lnTo>
                <a:lnTo>
                  <a:pt x="5646815" y="5468930"/>
                </a:lnTo>
                <a:close/>
                <a:moveTo>
                  <a:pt x="7058518" y="4167178"/>
                </a:moveTo>
                <a:lnTo>
                  <a:pt x="8373969" y="4167178"/>
                </a:lnTo>
                <a:lnTo>
                  <a:pt x="8373969" y="5468928"/>
                </a:lnTo>
                <a:lnTo>
                  <a:pt x="7058518" y="5468928"/>
                </a:lnTo>
                <a:close/>
                <a:moveTo>
                  <a:pt x="8470221" y="4167176"/>
                </a:moveTo>
                <a:lnTo>
                  <a:pt x="9785672" y="4167176"/>
                </a:lnTo>
                <a:lnTo>
                  <a:pt x="9785672" y="5468926"/>
                </a:lnTo>
                <a:lnTo>
                  <a:pt x="8470221" y="5468926"/>
                </a:lnTo>
                <a:close/>
                <a:moveTo>
                  <a:pt x="7058516" y="2778117"/>
                </a:moveTo>
                <a:lnTo>
                  <a:pt x="8373967" y="2778117"/>
                </a:lnTo>
                <a:lnTo>
                  <a:pt x="8373967" y="4079866"/>
                </a:lnTo>
                <a:lnTo>
                  <a:pt x="7058516" y="4079866"/>
                </a:lnTo>
                <a:close/>
                <a:moveTo>
                  <a:pt x="8470219" y="2778114"/>
                </a:moveTo>
                <a:lnTo>
                  <a:pt x="9785670" y="2778114"/>
                </a:lnTo>
                <a:lnTo>
                  <a:pt x="9785670" y="4079864"/>
                </a:lnTo>
                <a:lnTo>
                  <a:pt x="8470219" y="4079864"/>
                </a:lnTo>
                <a:close/>
                <a:moveTo>
                  <a:pt x="0" y="1389065"/>
                </a:moveTo>
                <a:lnTo>
                  <a:pt x="1315452" y="1389065"/>
                </a:lnTo>
                <a:lnTo>
                  <a:pt x="1315452" y="2690815"/>
                </a:lnTo>
                <a:lnTo>
                  <a:pt x="0" y="2690815"/>
                </a:lnTo>
                <a:close/>
                <a:moveTo>
                  <a:pt x="1411703" y="1389063"/>
                </a:moveTo>
                <a:lnTo>
                  <a:pt x="2727154" y="1389063"/>
                </a:lnTo>
                <a:lnTo>
                  <a:pt x="2727154" y="2690813"/>
                </a:lnTo>
                <a:lnTo>
                  <a:pt x="1411703" y="2690813"/>
                </a:lnTo>
                <a:close/>
                <a:moveTo>
                  <a:pt x="2823405" y="1389061"/>
                </a:moveTo>
                <a:lnTo>
                  <a:pt x="4138856" y="1389061"/>
                </a:lnTo>
                <a:lnTo>
                  <a:pt x="4138856" y="2690811"/>
                </a:lnTo>
                <a:lnTo>
                  <a:pt x="2823405" y="2690811"/>
                </a:lnTo>
                <a:close/>
                <a:moveTo>
                  <a:pt x="4235108" y="1389059"/>
                </a:moveTo>
                <a:lnTo>
                  <a:pt x="5550559" y="1389059"/>
                </a:lnTo>
                <a:lnTo>
                  <a:pt x="5550559" y="2690809"/>
                </a:lnTo>
                <a:lnTo>
                  <a:pt x="4235108" y="2690809"/>
                </a:lnTo>
                <a:close/>
                <a:moveTo>
                  <a:pt x="5646811" y="1389057"/>
                </a:moveTo>
                <a:lnTo>
                  <a:pt x="6962262" y="1389057"/>
                </a:lnTo>
                <a:lnTo>
                  <a:pt x="6962262" y="2690806"/>
                </a:lnTo>
                <a:lnTo>
                  <a:pt x="5646811" y="2690806"/>
                </a:lnTo>
                <a:close/>
                <a:moveTo>
                  <a:pt x="7058514" y="1389055"/>
                </a:moveTo>
                <a:lnTo>
                  <a:pt x="8373965" y="1389055"/>
                </a:lnTo>
                <a:lnTo>
                  <a:pt x="8373965" y="2690805"/>
                </a:lnTo>
                <a:lnTo>
                  <a:pt x="7058514" y="2690805"/>
                </a:lnTo>
                <a:close/>
                <a:moveTo>
                  <a:pt x="8470217" y="1389052"/>
                </a:moveTo>
                <a:lnTo>
                  <a:pt x="9785668" y="1389052"/>
                </a:lnTo>
                <a:lnTo>
                  <a:pt x="9785668" y="2690802"/>
                </a:lnTo>
                <a:lnTo>
                  <a:pt x="8470217" y="2690802"/>
                </a:lnTo>
                <a:close/>
                <a:moveTo>
                  <a:pt x="1411706" y="2"/>
                </a:moveTo>
                <a:lnTo>
                  <a:pt x="2727156" y="2"/>
                </a:lnTo>
                <a:lnTo>
                  <a:pt x="2727156" y="1301751"/>
                </a:lnTo>
                <a:lnTo>
                  <a:pt x="1411706" y="1301751"/>
                </a:lnTo>
                <a:close/>
                <a:moveTo>
                  <a:pt x="8470220" y="0"/>
                </a:moveTo>
                <a:lnTo>
                  <a:pt x="9785671" y="0"/>
                </a:lnTo>
                <a:lnTo>
                  <a:pt x="9785671" y="1301741"/>
                </a:lnTo>
                <a:lnTo>
                  <a:pt x="8470220" y="1301741"/>
                </a:lnTo>
                <a:close/>
                <a:moveTo>
                  <a:pt x="7058517" y="0"/>
                </a:moveTo>
                <a:lnTo>
                  <a:pt x="8373968" y="0"/>
                </a:lnTo>
                <a:lnTo>
                  <a:pt x="8373968" y="1301743"/>
                </a:lnTo>
                <a:lnTo>
                  <a:pt x="7058517" y="1301743"/>
                </a:lnTo>
                <a:close/>
                <a:moveTo>
                  <a:pt x="5646814" y="0"/>
                </a:moveTo>
                <a:lnTo>
                  <a:pt x="6962265" y="0"/>
                </a:lnTo>
                <a:lnTo>
                  <a:pt x="6962265" y="1301745"/>
                </a:lnTo>
                <a:lnTo>
                  <a:pt x="5646814" y="1301745"/>
                </a:lnTo>
                <a:close/>
                <a:moveTo>
                  <a:pt x="4235111" y="0"/>
                </a:moveTo>
                <a:lnTo>
                  <a:pt x="5550562" y="0"/>
                </a:lnTo>
                <a:lnTo>
                  <a:pt x="5550562" y="1301747"/>
                </a:lnTo>
                <a:lnTo>
                  <a:pt x="4235111" y="1301747"/>
                </a:lnTo>
                <a:close/>
                <a:moveTo>
                  <a:pt x="2823408" y="0"/>
                </a:moveTo>
                <a:lnTo>
                  <a:pt x="4138859" y="0"/>
                </a:lnTo>
                <a:lnTo>
                  <a:pt x="4138859" y="1301749"/>
                </a:lnTo>
                <a:lnTo>
                  <a:pt x="2823408" y="1301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3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9B88B6-C99D-624C-931A-02A8F94B4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AD7B62A-3404-EA4B-B123-58396080B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BD2044-B1E2-3741-B6B3-40AC0064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4E83AB-8833-4C4B-B153-C233CE1F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727D24-ABCD-C441-B166-7B7357A6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5A4C03-FFC6-F544-B0FE-640C41A1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38FCB3-688B-4644-BFE2-C1D69151D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3D8F38-882E-E048-8A7C-DF1DE708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D6C3E3-C9BC-6641-BD1B-FD717D75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991693-673A-B04F-B315-F0A9EA2E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9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3CE34F-F1A8-4A40-AF43-E879634E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12994C-0691-234A-B39A-547FF98BC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E32F02-9D0A-B843-BFFF-B34CFAF2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E92A71-EFFA-0B45-94F2-767301DA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EED516-71B2-C242-ADAF-95F9A52C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61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3670A-C0A7-C047-914B-08068D03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E3FB65-B362-8D45-9989-7C0B814FB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0279BA6-C7BC-7949-ACE0-D61B01F2C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36A8CC-9867-6F4B-9AC2-BF5C42F6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D078B17-9CCF-8249-AF3F-CFFFB8AE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C2F78B-BD90-964C-8D61-20DF080F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49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7895DA-5889-DB4C-8F72-02EB6984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EA25E2-D5A1-424A-B2F9-7E9EB1512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B9F1AEC-5E59-A54E-8DE4-BD86773F6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B7106E0-1104-7241-B243-41DC77468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8B81E20-87BC-BC40-8590-A856217A9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3FC03F9-6659-D349-BCE5-0F74D74B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E794C19-C590-4D43-804E-3F32AC67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528E84F-8928-F94B-A139-7588BACB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460F72-20E9-0845-B3AA-56299DB5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957530-7306-214B-BF5C-D166758E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690217A-A674-934F-902E-B66AEC61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1ADBC2C-9FFB-7749-B741-1658F84E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3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BF25594-8996-3243-A4BF-215497A2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22D43C7-2292-3C47-89BA-E4DB357B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66C112-80C0-4449-AF5E-C9E238A9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AF2B5ED-035A-9D43-A1ED-7977D07692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9802" y="173011"/>
            <a:ext cx="864096" cy="8640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718A52B-0373-9743-BF7C-CA97EEF659A2}"/>
              </a:ext>
            </a:extLst>
          </p:cNvPr>
          <p:cNvSpPr/>
          <p:nvPr userDrawn="1"/>
        </p:nvSpPr>
        <p:spPr>
          <a:xfrm>
            <a:off x="399802" y="104603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12700">
                  <a:solidFill>
                    <a:srgbClr val="44546A">
                      <a:satMod val="1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/>
                <a:cs typeface="Arial Black"/>
              </a:rPr>
              <a:t>MWA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74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17/07/2021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188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08EA82-CD72-FB45-9D45-596B6F6A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F0D8C2-A24B-E047-839B-CAC919293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7ABD11-23CC-B947-81E3-2AC217F46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A8FD659-C003-8346-AB21-82ACD343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F975CA5-8561-634B-8A1D-9BD28327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6E41F64-C0FF-F94E-B2FD-B6566D09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5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257E77-19EE-494F-BEDA-59C1F37E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CB24144-1B27-1347-9B87-A4C715EAA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CC0669-E4B6-F845-8EC9-B0EF614E4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FA8FE4B-2CF4-834C-8B51-8FC1D68D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27ED2D-8756-5840-A26B-A276555F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9E4847-54B5-6042-AD12-293B86C2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7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FC00D0-EE72-B64C-8BC3-FDD3C73D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7812A60-512A-8544-BBE4-8A2222A2C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661CDA-9D22-9942-AB9D-EF7EED5C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FFEC90-A5B6-8749-89BA-8AA661C9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0F9B87-5E5A-FE4D-B1E2-6C1F6920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92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C794EF6-E898-4E48-A3F8-833B71EFB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B24680C-63B8-D14D-A4F7-BEA642FD0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92839E-1993-6A44-8637-47659795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4CB07D-D237-E34C-A563-F3B11A35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9F82D2-C6B8-0743-BD99-32F2B287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46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0620AA-0992-FA43-A594-1FCAF092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1D5A909-C375-B040-AADC-9B2CBC39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C6860B9-1B15-7841-923D-35EEFD40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8BBF616-3709-0B40-B51D-5CBCDF43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44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17/07/2021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718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17/07/2021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980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17/07/2021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341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17/07/2021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287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17/07/2021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800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17/07/2021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591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17/07/2021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350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281C-38DA-4818-8C55-31099151AAF6}" type="datetimeFigureOut">
              <a:rPr lang="id-ID" smtClean="0"/>
              <a:t>17/07/2021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687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7C94431-4679-D745-9337-8BB94E4A3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F6E886F-AB6D-3642-9169-7ED3B49BD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3A9EF8-E9A4-794F-8413-FD8B5CE06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E2F4BE-AF0A-A14D-93DD-C4860BA79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112C1C-C15A-0148-9E4D-2C5566912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02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7E6BA19E-4D8C-4008-A9E8-0D4FA568E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420" y="27417"/>
            <a:ext cx="1260168" cy="12601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D62BDA5-A908-4D29-9786-B68BEE580494}"/>
              </a:ext>
            </a:extLst>
          </p:cNvPr>
          <p:cNvSpPr/>
          <p:nvPr/>
        </p:nvSpPr>
        <p:spPr>
          <a:xfrm>
            <a:off x="885834" y="1859848"/>
            <a:ext cx="10531404" cy="1778086"/>
          </a:xfrm>
          <a:prstGeom prst="rect">
            <a:avLst/>
          </a:prstGeom>
          <a:solidFill>
            <a:srgbClr val="FFBD07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200" b="1" dirty="0">
                <a:solidFill>
                  <a:srgbClr val="0070C0"/>
                </a:solidFill>
              </a:rPr>
              <a:t>IMPLEMENTASI WEB SISTEM INFORMASI UNTUK VISUALISASI RIWAYAT BERITA ONLINE TOPIK COVID-19 DI INDONESIA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3217" y="3970478"/>
            <a:ext cx="4364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u="sng" dirty="0" err="1" smtClean="0"/>
              <a:t>Penyusun</a:t>
            </a:r>
            <a:r>
              <a:rPr lang="en-US" sz="2700" b="1" u="sng" dirty="0" smtClean="0"/>
              <a:t> </a:t>
            </a:r>
            <a:r>
              <a:rPr lang="en-US" sz="2700" b="1" u="sng" dirty="0" err="1" smtClean="0"/>
              <a:t>Tugas</a:t>
            </a:r>
            <a:r>
              <a:rPr lang="en-US" sz="2700" b="1" u="sng" dirty="0" smtClean="0"/>
              <a:t> </a:t>
            </a:r>
            <a:r>
              <a:rPr lang="en-US" sz="2700" b="1" u="sng" dirty="0" err="1" smtClean="0"/>
              <a:t>Akhir</a:t>
            </a:r>
            <a:r>
              <a:rPr lang="en-US" sz="2700" b="1" u="sng" dirty="0" smtClean="0"/>
              <a:t>:</a:t>
            </a:r>
          </a:p>
          <a:p>
            <a:r>
              <a:rPr lang="en-US" sz="2700" dirty="0" smtClean="0"/>
              <a:t>Muhammad </a:t>
            </a:r>
            <a:r>
              <a:rPr lang="en-US" sz="2700" dirty="0" err="1" smtClean="0"/>
              <a:t>Naufal</a:t>
            </a:r>
            <a:r>
              <a:rPr lang="en-US" sz="2700" dirty="0" smtClean="0"/>
              <a:t> Refadi</a:t>
            </a:r>
          </a:p>
          <a:p>
            <a:r>
              <a:rPr lang="en-US" sz="2700" dirty="0" smtClean="0"/>
              <a:t>NRP :05111740000097</a:t>
            </a:r>
          </a:p>
          <a:p>
            <a:endParaRPr lang="id-ID" sz="2700" dirty="0"/>
          </a:p>
        </p:txBody>
      </p:sp>
      <p:sp>
        <p:nvSpPr>
          <p:cNvPr id="12" name="TextBox 11"/>
          <p:cNvSpPr txBox="1"/>
          <p:nvPr/>
        </p:nvSpPr>
        <p:spPr>
          <a:xfrm>
            <a:off x="5810195" y="3999898"/>
            <a:ext cx="57293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700" b="1" u="sng" dirty="0" err="1" smtClean="0"/>
              <a:t>Pembimbing</a:t>
            </a:r>
            <a:r>
              <a:rPr lang="en-US" sz="2700" b="1" u="sng" dirty="0" smtClean="0"/>
              <a:t> </a:t>
            </a:r>
            <a:r>
              <a:rPr lang="en-US" sz="2700" b="1" u="sng" dirty="0" err="1" smtClean="0"/>
              <a:t>Tugas</a:t>
            </a:r>
            <a:r>
              <a:rPr lang="en-US" sz="2700" b="1" u="sng" dirty="0" smtClean="0"/>
              <a:t> </a:t>
            </a:r>
            <a:r>
              <a:rPr lang="en-US" sz="2700" b="1" u="sng" dirty="0" err="1" smtClean="0"/>
              <a:t>Akhir</a:t>
            </a:r>
            <a:r>
              <a:rPr lang="en-US" sz="2700" b="1" u="sng" dirty="0" smtClean="0"/>
              <a:t>:</a:t>
            </a:r>
          </a:p>
          <a:p>
            <a:pPr algn="r"/>
            <a:r>
              <a:rPr lang="id-ID" sz="2700" dirty="0"/>
              <a:t>DIANA PURWITASARI, S.Kom., </a:t>
            </a:r>
            <a:r>
              <a:rPr lang="id-ID" sz="2700" dirty="0" smtClean="0"/>
              <a:t>M.Sc.</a:t>
            </a:r>
            <a:endParaRPr lang="en-US" sz="2700" dirty="0"/>
          </a:p>
          <a:p>
            <a:pPr algn="r"/>
            <a:r>
              <a:rPr lang="id-ID" sz="2700" dirty="0" smtClean="0"/>
              <a:t>AGUS </a:t>
            </a:r>
            <a:r>
              <a:rPr lang="id-ID" sz="2700" dirty="0"/>
              <a:t>BUDI RAHARJO, PhD</a:t>
            </a:r>
          </a:p>
        </p:txBody>
      </p:sp>
      <p:sp>
        <p:nvSpPr>
          <p:cNvPr id="8" name="Rectangle 7"/>
          <p:cNvSpPr/>
          <p:nvPr/>
        </p:nvSpPr>
        <p:spPr>
          <a:xfrm>
            <a:off x="3395640" y="1448734"/>
            <a:ext cx="5155500" cy="720097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TUGAS </a:t>
            </a:r>
            <a:r>
              <a:rPr lang="en-US" sz="3500" dirty="0"/>
              <a:t>AKHIR</a:t>
            </a:r>
            <a:endParaRPr lang="id-ID" sz="3500" dirty="0"/>
          </a:p>
          <a:p>
            <a:pPr algn="ctr"/>
            <a:endParaRPr lang="id-ID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xmlns="" id="{EC1DA3BF-F417-461D-81C5-564BD601BA3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68638" y="5415856"/>
            <a:ext cx="4565796" cy="879498"/>
          </a:xfrm>
          <a:prstGeom prst="rect">
            <a:avLst/>
          </a:prstGeom>
          <a:solidFill>
            <a:srgbClr val="0070C0">
              <a:alpha val="43000"/>
            </a:srgbClr>
          </a:solidFill>
        </p:spPr>
        <p:txBody>
          <a:bodyPr vert="horz" wrap="square" lIns="91440" tIns="45720" rIns="91440" bIns="45720" rtlCol="0" anchor="t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tx1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400" kern="1200" dirty="0" err="1">
                <a:latin typeface="Myriad Pro" panose="020B0503030403020204"/>
                <a:cs typeface="+mj-cs"/>
              </a:rPr>
              <a:t>Departemen</a:t>
            </a:r>
            <a:r>
              <a:rPr lang="en-US" sz="1400" kern="1200" dirty="0">
                <a:latin typeface="Myriad Pro" panose="020B0503030403020204"/>
                <a:cs typeface="+mj-cs"/>
              </a:rPr>
              <a:t> Teknik </a:t>
            </a:r>
            <a:r>
              <a:rPr lang="en-US" sz="1400" kern="1200" dirty="0" err="1">
                <a:latin typeface="Myriad Pro" panose="020B0503030403020204"/>
                <a:cs typeface="+mj-cs"/>
              </a:rPr>
              <a:t>Informatika</a:t>
            </a:r>
            <a:endParaRPr lang="en-US" sz="1400" kern="1200" dirty="0">
              <a:latin typeface="Myriad Pro" panose="020B0503030403020204"/>
              <a:cs typeface="+mj-cs"/>
            </a:endParaRPr>
          </a:p>
          <a:p>
            <a:pPr>
              <a:spcAft>
                <a:spcPts val="600"/>
              </a:spcAft>
            </a:pPr>
            <a:r>
              <a:rPr lang="en-ID" sz="1400" dirty="0" err="1"/>
              <a:t>Fakultas</a:t>
            </a:r>
            <a:r>
              <a:rPr lang="en-ID" sz="1400" dirty="0"/>
              <a:t> </a:t>
            </a:r>
            <a:r>
              <a:rPr lang="en-ID" sz="1400" dirty="0" err="1"/>
              <a:t>Teknologi</a:t>
            </a:r>
            <a:r>
              <a:rPr lang="en-ID" sz="1400" dirty="0"/>
              <a:t> </a:t>
            </a:r>
            <a:r>
              <a:rPr lang="en-ID" sz="1400" dirty="0" err="1"/>
              <a:t>Elektro</a:t>
            </a:r>
            <a:r>
              <a:rPr lang="en-ID" sz="1400" dirty="0"/>
              <a:t> dan </a:t>
            </a:r>
            <a:r>
              <a:rPr lang="en-ID" sz="1400" dirty="0" err="1"/>
              <a:t>Informatika</a:t>
            </a:r>
            <a:r>
              <a:rPr lang="en-ID" sz="1400" dirty="0"/>
              <a:t> </a:t>
            </a:r>
            <a:r>
              <a:rPr lang="en-ID" sz="1400" dirty="0" err="1"/>
              <a:t>Cerdas</a:t>
            </a:r>
            <a:endParaRPr lang="en-ID" sz="1400" dirty="0"/>
          </a:p>
          <a:p>
            <a:pPr>
              <a:spcAft>
                <a:spcPts val="600"/>
              </a:spcAft>
            </a:pPr>
            <a:r>
              <a:rPr lang="en-ID" sz="1400" dirty="0" err="1"/>
              <a:t>Institut</a:t>
            </a:r>
            <a:r>
              <a:rPr lang="en-ID" sz="1400" dirty="0"/>
              <a:t> </a:t>
            </a:r>
            <a:r>
              <a:rPr lang="en-ID" sz="1400" dirty="0" err="1"/>
              <a:t>Teknologi</a:t>
            </a:r>
            <a:r>
              <a:rPr lang="en-ID" sz="1400" dirty="0"/>
              <a:t> </a:t>
            </a:r>
            <a:r>
              <a:rPr lang="en-ID" sz="1400" dirty="0" err="1"/>
              <a:t>Sepuluh</a:t>
            </a:r>
            <a:r>
              <a:rPr lang="en-ID" sz="1400" dirty="0"/>
              <a:t> </a:t>
            </a:r>
            <a:r>
              <a:rPr lang="en-ID" sz="1400" dirty="0" err="1"/>
              <a:t>Nopember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78243110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2541AF5B-B972-5A40-A1EF-9F512D03F79D}"/>
              </a:ext>
            </a:extLst>
          </p:cNvPr>
          <p:cNvSpPr txBox="1">
            <a:spLocks/>
          </p:cNvSpPr>
          <p:nvPr/>
        </p:nvSpPr>
        <p:spPr>
          <a:xfrm>
            <a:off x="2521974" y="576037"/>
            <a:ext cx="7148052" cy="903737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rgbClr val="002060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ID" sz="3200" dirty="0" err="1">
                <a:solidFill>
                  <a:schemeClr val="bg1"/>
                </a:solidFill>
              </a:rPr>
              <a:t>Klasifikasi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Teks</a:t>
            </a:r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4083" y="2874960"/>
            <a:ext cx="2160288" cy="6300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err="1" smtClean="0"/>
              <a:t>Menentukan</a:t>
            </a:r>
            <a:r>
              <a:rPr lang="en-ID" b="1" dirty="0" smtClean="0"/>
              <a:t> Label</a:t>
            </a:r>
            <a:endParaRPr lang="id-ID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558885" y="2874960"/>
            <a:ext cx="2160288" cy="6300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err="1" smtClean="0"/>
              <a:t>Memisahkan</a:t>
            </a:r>
            <a:r>
              <a:rPr lang="en-ID" b="1" dirty="0" smtClean="0"/>
              <a:t> data </a:t>
            </a:r>
            <a:r>
              <a:rPr lang="en-ID" b="1" dirty="0" err="1" smtClean="0"/>
              <a:t>latih</a:t>
            </a:r>
            <a:r>
              <a:rPr lang="en-ID" b="1" dirty="0" smtClean="0"/>
              <a:t> </a:t>
            </a:r>
            <a:r>
              <a:rPr lang="en-ID" b="1" dirty="0" err="1" smtClean="0"/>
              <a:t>dan</a:t>
            </a:r>
            <a:r>
              <a:rPr lang="en-ID" b="1" dirty="0" smtClean="0"/>
              <a:t> </a:t>
            </a:r>
            <a:r>
              <a:rPr lang="en-ID" b="1" dirty="0" err="1" smtClean="0"/>
              <a:t>tes</a:t>
            </a:r>
            <a:endParaRPr lang="id-ID" b="1" dirty="0"/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2854371" y="3190002"/>
            <a:ext cx="704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332478" y="2874960"/>
            <a:ext cx="2160288" cy="6300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err="1" smtClean="0"/>
              <a:t>Pemrosesan</a:t>
            </a:r>
            <a:r>
              <a:rPr lang="en-ID" b="1" dirty="0" smtClean="0"/>
              <a:t> </a:t>
            </a:r>
            <a:r>
              <a:rPr lang="en-ID" b="1" dirty="0" err="1" smtClean="0"/>
              <a:t>Teks</a:t>
            </a:r>
            <a:endParaRPr lang="id-ID" b="1" dirty="0"/>
          </a:p>
        </p:txBody>
      </p:sp>
      <p:cxnSp>
        <p:nvCxnSpPr>
          <p:cNvPr id="13" name="Straight Arrow Connector 12"/>
          <p:cNvCxnSpPr>
            <a:stCxn id="8" idx="3"/>
            <a:endCxn id="12" idx="1"/>
          </p:cNvCxnSpPr>
          <p:nvPr/>
        </p:nvCxnSpPr>
        <p:spPr>
          <a:xfrm>
            <a:off x="5719173" y="3190002"/>
            <a:ext cx="613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9156408" y="2874960"/>
            <a:ext cx="2340312" cy="6300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err="1" smtClean="0"/>
              <a:t>Membuat</a:t>
            </a:r>
            <a:r>
              <a:rPr lang="en-ID" b="1" dirty="0" smtClean="0"/>
              <a:t> </a:t>
            </a:r>
            <a:r>
              <a:rPr lang="en-ID" b="1" dirty="0" err="1" smtClean="0"/>
              <a:t>Fitur</a:t>
            </a:r>
            <a:r>
              <a:rPr lang="en-ID" b="1" dirty="0" smtClean="0"/>
              <a:t> </a:t>
            </a:r>
            <a:r>
              <a:rPr lang="en-ID" b="1" dirty="0" err="1" smtClean="0"/>
              <a:t>Menggunakan</a:t>
            </a:r>
            <a:r>
              <a:rPr lang="en-ID" b="1" dirty="0" smtClean="0"/>
              <a:t> TFIDF</a:t>
            </a:r>
            <a:endParaRPr lang="id-ID" b="1" dirty="0"/>
          </a:p>
        </p:txBody>
      </p:sp>
      <p:cxnSp>
        <p:nvCxnSpPr>
          <p:cNvPr id="17" name="Straight Arrow Connector 16"/>
          <p:cNvCxnSpPr>
            <a:stCxn id="12" idx="3"/>
            <a:endCxn id="16" idx="1"/>
          </p:cNvCxnSpPr>
          <p:nvPr/>
        </p:nvCxnSpPr>
        <p:spPr>
          <a:xfrm>
            <a:off x="8492766" y="3190002"/>
            <a:ext cx="663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9156408" y="4104090"/>
            <a:ext cx="2340312" cy="6300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err="1" smtClean="0"/>
              <a:t>Memuat</a:t>
            </a:r>
            <a:r>
              <a:rPr lang="en-ID" b="1" dirty="0" smtClean="0"/>
              <a:t> </a:t>
            </a:r>
            <a:r>
              <a:rPr lang="en-ID" b="1" dirty="0" err="1" smtClean="0"/>
              <a:t>Fitur</a:t>
            </a:r>
            <a:endParaRPr lang="id-ID" b="1" dirty="0"/>
          </a:p>
        </p:txBody>
      </p:sp>
      <p:cxnSp>
        <p:nvCxnSpPr>
          <p:cNvPr id="21" name="Straight Arrow Connector 20"/>
          <p:cNvCxnSpPr>
            <a:stCxn id="16" idx="2"/>
            <a:endCxn id="20" idx="0"/>
          </p:cNvCxnSpPr>
          <p:nvPr/>
        </p:nvCxnSpPr>
        <p:spPr>
          <a:xfrm>
            <a:off x="10326564" y="3505044"/>
            <a:ext cx="0" cy="599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6332478" y="4104090"/>
            <a:ext cx="2152704" cy="6300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err="1" smtClean="0"/>
              <a:t>Pelatihan</a:t>
            </a:r>
            <a:r>
              <a:rPr lang="en-ID" b="1" dirty="0" smtClean="0"/>
              <a:t> Model</a:t>
            </a:r>
            <a:endParaRPr lang="id-ID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3535053" y="4104090"/>
            <a:ext cx="2160288" cy="6300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err="1" smtClean="0"/>
              <a:t>Memilih</a:t>
            </a:r>
            <a:r>
              <a:rPr lang="en-ID" b="1" dirty="0" smtClean="0"/>
              <a:t> Model </a:t>
            </a:r>
            <a:r>
              <a:rPr lang="en-ID" b="1" dirty="0" err="1" smtClean="0"/>
              <a:t>Terbaik</a:t>
            </a:r>
            <a:endParaRPr lang="id-ID" b="1" dirty="0"/>
          </a:p>
        </p:txBody>
      </p:sp>
      <p:cxnSp>
        <p:nvCxnSpPr>
          <p:cNvPr id="30" name="Straight Arrow Connector 29"/>
          <p:cNvCxnSpPr>
            <a:stCxn id="20" idx="1"/>
            <a:endCxn id="28" idx="3"/>
          </p:cNvCxnSpPr>
          <p:nvPr/>
        </p:nvCxnSpPr>
        <p:spPr>
          <a:xfrm flipH="1">
            <a:off x="8485182" y="4419132"/>
            <a:ext cx="671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1"/>
            <a:endCxn id="29" idx="3"/>
          </p:cNvCxnSpPr>
          <p:nvPr/>
        </p:nvCxnSpPr>
        <p:spPr>
          <a:xfrm flipH="1">
            <a:off x="5695341" y="4419132"/>
            <a:ext cx="637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94083" y="4104090"/>
            <a:ext cx="2160288" cy="6300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err="1" smtClean="0"/>
              <a:t>Memberi</a:t>
            </a:r>
            <a:r>
              <a:rPr lang="en-ID" b="1" dirty="0" smtClean="0"/>
              <a:t> Label </a:t>
            </a:r>
            <a:r>
              <a:rPr lang="en-ID" b="1" dirty="0" err="1" smtClean="0"/>
              <a:t>pada</a:t>
            </a:r>
            <a:r>
              <a:rPr lang="en-ID" b="1" dirty="0" smtClean="0"/>
              <a:t> Data </a:t>
            </a:r>
            <a:r>
              <a:rPr lang="en-ID" b="1" dirty="0" err="1" smtClean="0"/>
              <a:t>Berita</a:t>
            </a:r>
            <a:endParaRPr lang="id-ID" b="1" dirty="0"/>
          </a:p>
        </p:txBody>
      </p:sp>
      <p:cxnSp>
        <p:nvCxnSpPr>
          <p:cNvPr id="43" name="Straight Arrow Connector 42"/>
          <p:cNvCxnSpPr>
            <a:stCxn id="29" idx="1"/>
            <a:endCxn id="42" idx="3"/>
          </p:cNvCxnSpPr>
          <p:nvPr/>
        </p:nvCxnSpPr>
        <p:spPr>
          <a:xfrm flipH="1">
            <a:off x="2854371" y="4419132"/>
            <a:ext cx="680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Parallelogram 45"/>
          <p:cNvSpPr/>
          <p:nvPr/>
        </p:nvSpPr>
        <p:spPr>
          <a:xfrm>
            <a:off x="750849" y="5274167"/>
            <a:ext cx="2046756" cy="746269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smtClean="0"/>
              <a:t>Data </a:t>
            </a:r>
            <a:r>
              <a:rPr lang="en-ID" b="1" dirty="0" err="1" smtClean="0"/>
              <a:t>Berita</a:t>
            </a:r>
            <a:endParaRPr lang="id-ID" b="1" dirty="0"/>
          </a:p>
        </p:txBody>
      </p:sp>
      <p:cxnSp>
        <p:nvCxnSpPr>
          <p:cNvPr id="47" name="Straight Arrow Connector 46"/>
          <p:cNvCxnSpPr>
            <a:stCxn id="42" idx="2"/>
            <a:endCxn id="46" idx="0"/>
          </p:cNvCxnSpPr>
          <p:nvPr/>
        </p:nvCxnSpPr>
        <p:spPr>
          <a:xfrm>
            <a:off x="1774227" y="4734174"/>
            <a:ext cx="0" cy="53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Parallelogram 51"/>
          <p:cNvSpPr/>
          <p:nvPr/>
        </p:nvSpPr>
        <p:spPr>
          <a:xfrm>
            <a:off x="3742279" y="1829168"/>
            <a:ext cx="1953062" cy="746269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smtClean="0"/>
              <a:t>Data </a:t>
            </a:r>
            <a:r>
              <a:rPr lang="en-ID" b="1" dirty="0" err="1" smtClean="0"/>
              <a:t>Sampel</a:t>
            </a:r>
            <a:r>
              <a:rPr lang="en-ID" b="1" dirty="0" smtClean="0"/>
              <a:t> </a:t>
            </a:r>
            <a:r>
              <a:rPr lang="en-ID" b="1" dirty="0" err="1" smtClean="0"/>
              <a:t>Berita</a:t>
            </a:r>
            <a:endParaRPr lang="id-ID" b="1" dirty="0"/>
          </a:p>
        </p:txBody>
      </p:sp>
      <p:cxnSp>
        <p:nvCxnSpPr>
          <p:cNvPr id="55" name="Straight Arrow Connector 54"/>
          <p:cNvCxnSpPr>
            <a:stCxn id="52" idx="3"/>
            <a:endCxn id="8" idx="0"/>
          </p:cNvCxnSpPr>
          <p:nvPr/>
        </p:nvCxnSpPr>
        <p:spPr>
          <a:xfrm>
            <a:off x="4625526" y="2575437"/>
            <a:ext cx="13503" cy="29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558885" y="5088432"/>
            <a:ext cx="7501667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000" b="1" dirty="0" err="1" smtClean="0"/>
              <a:t>Informasi</a:t>
            </a:r>
            <a:r>
              <a:rPr lang="en-ID" sz="3000" b="1" dirty="0" smtClean="0"/>
              <a:t>, </a:t>
            </a:r>
            <a:r>
              <a:rPr lang="en-ID" sz="3000" b="1" dirty="0" err="1" smtClean="0"/>
              <a:t>Donasi</a:t>
            </a:r>
            <a:r>
              <a:rPr lang="en-ID" sz="3000" b="1" dirty="0" smtClean="0"/>
              <a:t>, </a:t>
            </a:r>
            <a:r>
              <a:rPr lang="en-ID" sz="3000" b="1" dirty="0" err="1" smtClean="0"/>
              <a:t>Kritik</a:t>
            </a:r>
            <a:r>
              <a:rPr lang="en-ID" sz="3000" b="1" dirty="0" smtClean="0"/>
              <a:t>, </a:t>
            </a:r>
            <a:r>
              <a:rPr lang="en-ID" sz="3000" b="1" dirty="0" err="1" smtClean="0"/>
              <a:t>Hoaks</a:t>
            </a:r>
            <a:endParaRPr lang="id-ID" sz="3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4731489" y="5268633"/>
            <a:ext cx="75254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000" b="1" dirty="0" smtClean="0">
                <a:solidFill>
                  <a:schemeClr val="bg1"/>
                </a:solidFill>
              </a:rPr>
              <a:t>85% data </a:t>
            </a:r>
            <a:r>
              <a:rPr lang="en-ID" sz="3000" b="1" dirty="0" err="1" smtClean="0">
                <a:solidFill>
                  <a:schemeClr val="bg1"/>
                </a:solidFill>
              </a:rPr>
              <a:t>Latih</a:t>
            </a:r>
            <a:r>
              <a:rPr lang="en-ID" sz="3000" b="1" dirty="0" smtClean="0">
                <a:solidFill>
                  <a:schemeClr val="bg1"/>
                </a:solidFill>
              </a:rPr>
              <a:t> </a:t>
            </a:r>
            <a:r>
              <a:rPr lang="en-ID" sz="3000" b="1" dirty="0" err="1" smtClean="0">
                <a:solidFill>
                  <a:schemeClr val="bg1"/>
                </a:solidFill>
              </a:rPr>
              <a:t>dan</a:t>
            </a:r>
            <a:r>
              <a:rPr lang="en-ID" sz="3000" b="1" dirty="0" smtClean="0">
                <a:solidFill>
                  <a:schemeClr val="bg1"/>
                </a:solidFill>
              </a:rPr>
              <a:t> 15% Data </a:t>
            </a:r>
            <a:r>
              <a:rPr lang="en-ID" sz="3000" b="1" dirty="0" err="1" smtClean="0">
                <a:solidFill>
                  <a:schemeClr val="bg1"/>
                </a:solidFill>
              </a:rPr>
              <a:t>Tes</a:t>
            </a:r>
            <a:endParaRPr lang="id-ID" sz="3000" b="1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46080" y="5261936"/>
            <a:ext cx="75254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000" b="1" dirty="0" err="1" smtClean="0">
                <a:solidFill>
                  <a:schemeClr val="bg1"/>
                </a:solidFill>
              </a:rPr>
              <a:t>Pemberian</a:t>
            </a:r>
            <a:r>
              <a:rPr lang="en-ID" sz="3000" b="1" dirty="0" smtClean="0">
                <a:solidFill>
                  <a:schemeClr val="bg1"/>
                </a:solidFill>
              </a:rPr>
              <a:t> </a:t>
            </a:r>
            <a:r>
              <a:rPr lang="en-ID" sz="3000" b="1" dirty="0" err="1" smtClean="0">
                <a:solidFill>
                  <a:schemeClr val="bg1"/>
                </a:solidFill>
              </a:rPr>
              <a:t>Bobot</a:t>
            </a:r>
            <a:r>
              <a:rPr lang="en-ID" sz="3000" b="1" dirty="0" smtClean="0">
                <a:solidFill>
                  <a:schemeClr val="bg1"/>
                </a:solidFill>
              </a:rPr>
              <a:t> Kata </a:t>
            </a:r>
            <a:r>
              <a:rPr lang="en-ID" sz="3000" b="1" dirty="0" err="1">
                <a:solidFill>
                  <a:schemeClr val="bg1"/>
                </a:solidFill>
              </a:rPr>
              <a:t>P</a:t>
            </a:r>
            <a:r>
              <a:rPr lang="en-ID" sz="3000" b="1" dirty="0" err="1" smtClean="0">
                <a:solidFill>
                  <a:schemeClr val="bg1"/>
                </a:solidFill>
              </a:rPr>
              <a:t>ada</a:t>
            </a:r>
            <a:r>
              <a:rPr lang="en-ID" sz="3000" b="1" dirty="0" smtClean="0">
                <a:solidFill>
                  <a:schemeClr val="bg1"/>
                </a:solidFill>
              </a:rPr>
              <a:t> </a:t>
            </a:r>
            <a:r>
              <a:rPr lang="en-ID" sz="3000" b="1" dirty="0" err="1">
                <a:solidFill>
                  <a:schemeClr val="bg1"/>
                </a:solidFill>
              </a:rPr>
              <a:t>S</a:t>
            </a:r>
            <a:r>
              <a:rPr lang="en-ID" sz="3000" b="1" dirty="0" err="1" smtClean="0">
                <a:solidFill>
                  <a:schemeClr val="bg1"/>
                </a:solidFill>
              </a:rPr>
              <a:t>etiap</a:t>
            </a:r>
            <a:r>
              <a:rPr lang="en-ID" sz="3000" b="1" dirty="0" smtClean="0">
                <a:solidFill>
                  <a:schemeClr val="bg1"/>
                </a:solidFill>
              </a:rPr>
              <a:t> </a:t>
            </a:r>
            <a:r>
              <a:rPr lang="en-ID" sz="3000" b="1" dirty="0" err="1">
                <a:solidFill>
                  <a:schemeClr val="bg1"/>
                </a:solidFill>
              </a:rPr>
              <a:t>D</a:t>
            </a:r>
            <a:r>
              <a:rPr lang="en-ID" sz="3000" b="1" dirty="0" err="1" smtClean="0">
                <a:solidFill>
                  <a:schemeClr val="bg1"/>
                </a:solidFill>
              </a:rPr>
              <a:t>okumen</a:t>
            </a:r>
            <a:r>
              <a:rPr lang="en-ID" sz="3000" b="1" dirty="0" smtClean="0">
                <a:solidFill>
                  <a:schemeClr val="bg1"/>
                </a:solidFill>
              </a:rPr>
              <a:t>  </a:t>
            </a:r>
            <a:endParaRPr lang="id-ID" sz="3000" b="1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558885" y="5403473"/>
            <a:ext cx="7757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b="1" dirty="0" smtClean="0">
                <a:solidFill>
                  <a:schemeClr val="bg1"/>
                </a:solidFill>
              </a:rPr>
              <a:t>Random Forest, Support Vector Machine, K-Nearest </a:t>
            </a:r>
            <a:r>
              <a:rPr lang="en-ID" sz="1600" b="1" dirty="0" err="1" smtClean="0">
                <a:solidFill>
                  <a:schemeClr val="bg1"/>
                </a:solidFill>
              </a:rPr>
              <a:t>Neighbor</a:t>
            </a:r>
            <a:r>
              <a:rPr lang="en-ID" sz="1600" b="1" dirty="0" smtClean="0">
                <a:solidFill>
                  <a:schemeClr val="bg1"/>
                </a:solidFill>
              </a:rPr>
              <a:t>, Multinomial Naïve Bayes</a:t>
            </a:r>
            <a:endParaRPr lang="id-ID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88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1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4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5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6" dur="1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uiExpand="1" build="allAtOnce"/>
      <p:bldP spid="67" grpId="0"/>
      <p:bldP spid="67" grpId="1"/>
      <p:bldP spid="70" grpId="0"/>
      <p:bldP spid="70" grpId="1"/>
      <p:bldP spid="71" grpId="0"/>
      <p:bldP spid="7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endParaRPr lang="en-ID" dirty="0"/>
          </a:p>
          <a:p>
            <a:r>
              <a:rPr lang="en-ID" dirty="0" smtClean="0"/>
              <a:t>Random Forest </a:t>
            </a:r>
            <a:r>
              <a:rPr lang="en-ID" dirty="0" err="1" smtClean="0"/>
              <a:t>adalah</a:t>
            </a:r>
            <a:r>
              <a:rPr lang="en-ID" dirty="0" smtClean="0"/>
              <a:t> model </a:t>
            </a:r>
            <a:r>
              <a:rPr lang="en-ID" dirty="0" err="1" smtClean="0"/>
              <a:t>terbaik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klasifikasi</a:t>
            </a:r>
            <a:r>
              <a:rPr lang="en-ID" dirty="0" smtClean="0"/>
              <a:t> </a:t>
            </a:r>
            <a:r>
              <a:rPr lang="en-ID" dirty="0" err="1" smtClean="0"/>
              <a:t>teks</a:t>
            </a:r>
            <a:endParaRPr lang="en-ID" dirty="0" smtClean="0"/>
          </a:p>
          <a:p>
            <a:r>
              <a:rPr lang="en-ID" dirty="0" err="1" smtClean="0"/>
              <a:t>Setiap</a:t>
            </a:r>
            <a:r>
              <a:rPr lang="en-ID" dirty="0" smtClean="0"/>
              <a:t> Data </a:t>
            </a:r>
            <a:r>
              <a:rPr lang="en-ID" dirty="0" err="1" smtClean="0"/>
              <a:t>Berita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dilabelkan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memprediksikan</a:t>
            </a:r>
            <a:r>
              <a:rPr lang="en-ID" dirty="0" smtClean="0"/>
              <a:t> </a:t>
            </a:r>
            <a:r>
              <a:rPr lang="en-ID" dirty="0" err="1" smtClean="0"/>
              <a:t>judul</a:t>
            </a:r>
            <a:r>
              <a:rPr lang="en-ID" dirty="0" smtClean="0"/>
              <a:t> </a:t>
            </a:r>
            <a:r>
              <a:rPr lang="en-ID" dirty="0" err="1" smtClean="0"/>
              <a:t>berita</a:t>
            </a:r>
            <a:endParaRPr lang="en-ID" dirty="0" smtClean="0"/>
          </a:p>
          <a:p>
            <a:r>
              <a:rPr lang="en-ID" dirty="0" err="1" smtClean="0"/>
              <a:t>Apabila</a:t>
            </a:r>
            <a:r>
              <a:rPr lang="en-ID" dirty="0" smtClean="0"/>
              <a:t> </a:t>
            </a:r>
            <a:r>
              <a:rPr lang="en-ID" dirty="0" err="1" smtClean="0"/>
              <a:t>judul</a:t>
            </a:r>
            <a:r>
              <a:rPr lang="en-ID" dirty="0" smtClean="0"/>
              <a:t> </a:t>
            </a:r>
            <a:r>
              <a:rPr lang="en-ID" dirty="0" err="1" smtClean="0"/>
              <a:t>berita</a:t>
            </a:r>
            <a:r>
              <a:rPr lang="en-ID" dirty="0" smtClean="0"/>
              <a:t> </a:t>
            </a:r>
            <a:r>
              <a:rPr lang="en-ID" dirty="0" err="1" smtClean="0"/>
              <a:t>memiliki</a:t>
            </a:r>
            <a:r>
              <a:rPr lang="en-ID" dirty="0" smtClean="0"/>
              <a:t> </a:t>
            </a:r>
            <a:r>
              <a:rPr lang="en-ID" dirty="0" err="1" smtClean="0"/>
              <a:t>tingkat</a:t>
            </a:r>
            <a:r>
              <a:rPr lang="en-ID" dirty="0" smtClean="0"/>
              <a:t> </a:t>
            </a:r>
            <a:r>
              <a:rPr lang="en-ID" dirty="0" err="1" smtClean="0"/>
              <a:t>kecocokan</a:t>
            </a:r>
            <a:r>
              <a:rPr lang="en-ID" dirty="0" smtClean="0"/>
              <a:t> </a:t>
            </a:r>
            <a:r>
              <a:rPr lang="en-ID" dirty="0" err="1" smtClean="0"/>
              <a:t>dibawah</a:t>
            </a:r>
            <a:r>
              <a:rPr lang="en-ID" dirty="0" smtClean="0"/>
              <a:t> 65%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semua</a:t>
            </a:r>
            <a:r>
              <a:rPr lang="en-ID" dirty="0" smtClean="0"/>
              <a:t> label. </a:t>
            </a:r>
            <a:r>
              <a:rPr lang="en-ID" dirty="0" err="1" smtClean="0"/>
              <a:t>Maka</a:t>
            </a:r>
            <a:r>
              <a:rPr lang="en-ID" dirty="0" smtClean="0"/>
              <a:t> Label </a:t>
            </a:r>
            <a:r>
              <a:rPr lang="en-ID" dirty="0" err="1" smtClean="0"/>
              <a:t>berita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data </a:t>
            </a:r>
            <a:r>
              <a:rPr lang="en-ID" dirty="0" err="1" smtClean="0"/>
              <a:t>berita</a:t>
            </a:r>
            <a:r>
              <a:rPr lang="en-ID" dirty="0" smtClean="0"/>
              <a:t> </a:t>
            </a:r>
            <a:r>
              <a:rPr lang="en-ID" dirty="0" err="1" smtClean="0"/>
              <a:t>tersebut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dirty="0" smtClean="0"/>
              <a:t> “lain-lain”.</a:t>
            </a:r>
          </a:p>
          <a:p>
            <a:endParaRPr lang="id-ID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xmlns="" id="{2541AF5B-B972-5A40-A1EF-9F512D03F79D}"/>
              </a:ext>
            </a:extLst>
          </p:cNvPr>
          <p:cNvSpPr txBox="1">
            <a:spLocks/>
          </p:cNvSpPr>
          <p:nvPr/>
        </p:nvSpPr>
        <p:spPr>
          <a:xfrm>
            <a:off x="2521974" y="576037"/>
            <a:ext cx="7148052" cy="903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rgbClr val="002060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ID" sz="3000" dirty="0" err="1" smtClean="0">
                <a:solidFill>
                  <a:schemeClr val="bg1"/>
                </a:solidFill>
              </a:rPr>
              <a:t>Pemilihan</a:t>
            </a:r>
            <a:r>
              <a:rPr lang="en-ID" sz="3000" dirty="0" smtClean="0">
                <a:solidFill>
                  <a:schemeClr val="bg1"/>
                </a:solidFill>
              </a:rPr>
              <a:t> Model/Model Training</a:t>
            </a:r>
            <a:endParaRPr lang="en-ID" sz="20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416828"/>
              </p:ext>
            </p:extLst>
          </p:nvPr>
        </p:nvGraphicFramePr>
        <p:xfrm>
          <a:off x="2945580" y="1825625"/>
          <a:ext cx="68409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1947647"/>
                <a:gridCol w="2183932"/>
              </a:tblGrid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Model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Akurasi</a:t>
                      </a:r>
                      <a:r>
                        <a:rPr lang="en-ID" baseline="0" dirty="0" smtClean="0"/>
                        <a:t> Set </a:t>
                      </a:r>
                      <a:r>
                        <a:rPr lang="en-ID" baseline="0" dirty="0" err="1" smtClean="0"/>
                        <a:t>Latih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Akurasi</a:t>
                      </a:r>
                      <a:r>
                        <a:rPr lang="en-ID" dirty="0" smtClean="0"/>
                        <a:t> Set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Tes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Random Forest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0.963004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0.945032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SVM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0.930493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0.926004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Multinomial Naïve</a:t>
                      </a:r>
                      <a:r>
                        <a:rPr lang="en-ID" baseline="0" dirty="0" smtClean="0"/>
                        <a:t> Bayes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0.891256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0.873150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KNN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0.857997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0.849894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9432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665213"/>
              </p:ext>
            </p:extLst>
          </p:nvPr>
        </p:nvGraphicFramePr>
        <p:xfrm>
          <a:off x="245220" y="1988808"/>
          <a:ext cx="2790372" cy="408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7533"/>
                <a:gridCol w="922647"/>
                <a:gridCol w="1440192"/>
              </a:tblGrid>
              <a:tr h="255000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  <a:latin typeface="+mn-lt"/>
                        </a:rPr>
                        <a:t>No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  <a:latin typeface="+mn-lt"/>
                        </a:rPr>
                        <a:t>Unigrams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  <a:latin typeface="+mn-lt"/>
                        </a:rPr>
                        <a:t>Bigrams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  <a:latin typeface="+mn-lt"/>
                        </a:rPr>
                        <a:t>1</a:t>
                      </a:r>
                      <a:endParaRPr lang="id-ID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u="sng" dirty="0" smtClean="0">
                          <a:effectLst/>
                          <a:latin typeface="+mn-lt"/>
                        </a:rPr>
                        <a:t>Update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u="sng" dirty="0" err="1" smtClean="0">
                          <a:effectLst/>
                          <a:latin typeface="+mn-lt"/>
                        </a:rPr>
                        <a:t>Positif</a:t>
                      </a:r>
                      <a:r>
                        <a:rPr lang="en-GB" sz="1100" u="sng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GB" sz="1100" u="sng" dirty="0" err="1" smtClean="0">
                          <a:effectLst/>
                          <a:latin typeface="+mn-lt"/>
                        </a:rPr>
                        <a:t>sembuh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  <a:latin typeface="+mn-lt"/>
                        </a:rPr>
                        <a:t>2</a:t>
                      </a:r>
                      <a:endParaRPr lang="id-ID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u="sng" dirty="0" smtClean="0">
                          <a:effectLst/>
                          <a:latin typeface="+mn-lt"/>
                        </a:rPr>
                        <a:t>Total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u="sng" dirty="0" smtClean="0">
                          <a:effectLst/>
                          <a:latin typeface="+mn-lt"/>
                        </a:rPr>
                        <a:t>Total </a:t>
                      </a:r>
                      <a:r>
                        <a:rPr lang="en-GB" sz="1100" u="sng" dirty="0" err="1" smtClean="0">
                          <a:effectLst/>
                          <a:latin typeface="+mn-lt"/>
                        </a:rPr>
                        <a:t>positif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  <a:latin typeface="+mn-lt"/>
                        </a:rPr>
                        <a:t>3</a:t>
                      </a:r>
                      <a:endParaRPr lang="id-ID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u="sng" dirty="0" err="1" smtClean="0">
                          <a:effectLst/>
                          <a:latin typeface="+mn-lt"/>
                        </a:rPr>
                        <a:t>Sembuh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u="sng" dirty="0" err="1" smtClean="0">
                          <a:effectLst/>
                          <a:latin typeface="+mn-lt"/>
                        </a:rPr>
                        <a:t>Sembuh</a:t>
                      </a:r>
                      <a:r>
                        <a:rPr lang="en-GB" sz="1100" u="sng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GB" sz="1100" u="sng" dirty="0" err="1" smtClean="0">
                          <a:effectLst/>
                          <a:latin typeface="+mn-lt"/>
                        </a:rPr>
                        <a:t>tinggal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  <a:latin typeface="+mn-lt"/>
                        </a:rPr>
                        <a:t>4</a:t>
                      </a:r>
                      <a:endParaRPr lang="id-ID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u="sng" dirty="0" err="1" smtClean="0">
                          <a:effectLst/>
                          <a:latin typeface="+mn-lt"/>
                        </a:rPr>
                        <a:t>Positif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u="sng" dirty="0" smtClean="0">
                          <a:effectLst/>
                          <a:latin typeface="+mn-lt"/>
                        </a:rPr>
                        <a:t>Update </a:t>
                      </a:r>
                      <a:r>
                        <a:rPr lang="en-GB" sz="1100" u="sng" dirty="0" err="1" smtClean="0">
                          <a:effectLst/>
                          <a:latin typeface="+mn-lt"/>
                        </a:rPr>
                        <a:t>februari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  <a:latin typeface="+mn-lt"/>
                        </a:rPr>
                        <a:t>5</a:t>
                      </a:r>
                      <a:endParaRPr lang="id-ID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</a:rPr>
                        <a:t>Bantu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u="sng" dirty="0" smtClean="0">
                          <a:effectLst/>
                          <a:latin typeface="+mn-lt"/>
                        </a:rPr>
                        <a:t>Update </a:t>
                      </a:r>
                      <a:r>
                        <a:rPr lang="en-GB" sz="1100" u="sng" dirty="0" err="1" smtClean="0">
                          <a:effectLst/>
                          <a:latin typeface="+mn-lt"/>
                        </a:rPr>
                        <a:t>januari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Tinggal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u="sng" dirty="0" smtClean="0">
                          <a:latin typeface="+mn-lt"/>
                        </a:rPr>
                        <a:t>Update maret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Fakta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u="sng" dirty="0" smtClean="0">
                          <a:latin typeface="+mn-lt"/>
                        </a:rPr>
                        <a:t>Pasien positif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April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u="sng" dirty="0" smtClean="0">
                          <a:latin typeface="+mn-lt"/>
                        </a:rPr>
                        <a:t>News update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u="sng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Perintah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u="sng" dirty="0" smtClean="0">
                          <a:latin typeface="+mn-lt"/>
                        </a:rPr>
                        <a:t>Pasien sembuh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Februari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u="sng" dirty="0" smtClean="0">
                          <a:latin typeface="+mn-lt"/>
                        </a:rPr>
                        <a:t>Breaking news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u="sng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Jokowi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u="sng" dirty="0" smtClean="0">
                          <a:latin typeface="+mn-lt"/>
                        </a:rPr>
                        <a:t>Update pasien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Januari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i="0" u="sng" dirty="0" smtClean="0">
                          <a:latin typeface="+mn-lt"/>
                        </a:rPr>
                        <a:t>Update mei</a:t>
                      </a:r>
                      <a:endParaRPr lang="id-ID" sz="1100" i="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u="sng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Vaksin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u="sng" dirty="0" smtClean="0">
                          <a:latin typeface="+mn-lt"/>
                        </a:rPr>
                        <a:t>Update virus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Orang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u="sng" dirty="0" smtClean="0">
                          <a:latin typeface="+mn-lt"/>
                        </a:rPr>
                        <a:t>Update april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u="sng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Klaim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dirty="0" smtClean="0">
                          <a:latin typeface="+mn-lt"/>
                        </a:rPr>
                        <a:t>Total pasien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itle 2">
            <a:extLst>
              <a:ext uri="{FF2B5EF4-FFF2-40B4-BE49-F238E27FC236}">
                <a16:creationId xmlns:a16="http://schemas.microsoft.com/office/drawing/2014/main" xmlns="" id="{2541AF5B-B972-5A40-A1EF-9F512D03F79D}"/>
              </a:ext>
            </a:extLst>
          </p:cNvPr>
          <p:cNvSpPr txBox="1">
            <a:spLocks/>
          </p:cNvSpPr>
          <p:nvPr/>
        </p:nvSpPr>
        <p:spPr>
          <a:xfrm>
            <a:off x="245220" y="1690687"/>
            <a:ext cx="2790372" cy="24897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rgbClr val="002060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ID" sz="2000" dirty="0" err="1" smtClean="0">
                <a:solidFill>
                  <a:schemeClr val="bg1"/>
                </a:solidFill>
              </a:rPr>
              <a:t>Informasi</a:t>
            </a:r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xmlns="" id="{2541AF5B-B972-5A40-A1EF-9F512D03F79D}"/>
              </a:ext>
            </a:extLst>
          </p:cNvPr>
          <p:cNvSpPr txBox="1">
            <a:spLocks/>
          </p:cNvSpPr>
          <p:nvPr/>
        </p:nvSpPr>
        <p:spPr>
          <a:xfrm>
            <a:off x="1610196" y="548616"/>
            <a:ext cx="7826688" cy="903737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rgbClr val="002060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ID" sz="3200" dirty="0" smtClean="0">
                <a:solidFill>
                  <a:schemeClr val="bg1"/>
                </a:solidFill>
              </a:rPr>
              <a:t>Kata-Kata  yang </a:t>
            </a:r>
            <a:r>
              <a:rPr lang="en-ID" sz="3200" dirty="0" err="1">
                <a:solidFill>
                  <a:schemeClr val="bg1"/>
                </a:solidFill>
              </a:rPr>
              <a:t>S</a:t>
            </a:r>
            <a:r>
              <a:rPr lang="en-ID" sz="3200" dirty="0" err="1" smtClean="0">
                <a:solidFill>
                  <a:schemeClr val="bg1"/>
                </a:solidFill>
              </a:rPr>
              <a:t>ering</a:t>
            </a:r>
            <a:r>
              <a:rPr lang="en-ID" sz="3200" dirty="0" smtClean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M</a:t>
            </a:r>
            <a:r>
              <a:rPr lang="en-ID" sz="3200" dirty="0" err="1" smtClean="0">
                <a:solidFill>
                  <a:schemeClr val="bg1"/>
                </a:solidFill>
              </a:rPr>
              <a:t>uncul</a:t>
            </a:r>
            <a:r>
              <a:rPr lang="en-ID" sz="3200" dirty="0" smtClean="0">
                <a:solidFill>
                  <a:schemeClr val="bg1"/>
                </a:solidFill>
              </a:rPr>
              <a:t> </a:t>
            </a:r>
            <a:r>
              <a:rPr lang="en-ID" sz="3200" dirty="0" err="1" smtClean="0">
                <a:solidFill>
                  <a:schemeClr val="bg1"/>
                </a:solidFill>
              </a:rPr>
              <a:t>pada</a:t>
            </a:r>
            <a:r>
              <a:rPr lang="en-ID" sz="3200" dirty="0" smtClean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S</a:t>
            </a:r>
            <a:r>
              <a:rPr lang="en-ID" sz="3200" dirty="0" err="1" smtClean="0">
                <a:solidFill>
                  <a:schemeClr val="bg1"/>
                </a:solidFill>
              </a:rPr>
              <a:t>etiap</a:t>
            </a:r>
            <a:r>
              <a:rPr lang="en-ID" sz="3200" dirty="0" smtClean="0">
                <a:solidFill>
                  <a:schemeClr val="bg1"/>
                </a:solidFill>
              </a:rPr>
              <a:t> Label</a:t>
            </a:r>
            <a:endParaRPr lang="en-ID" sz="2000" dirty="0">
              <a:solidFill>
                <a:schemeClr val="bg1"/>
              </a:solidFill>
            </a:endParaRPr>
          </a:p>
        </p:txBody>
      </p:sp>
      <p:graphicFrame>
        <p:nvGraphicFramePr>
          <p:cNvPr id="31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965351"/>
              </p:ext>
            </p:extLst>
          </p:nvPr>
        </p:nvGraphicFramePr>
        <p:xfrm>
          <a:off x="3305628" y="1995424"/>
          <a:ext cx="2790372" cy="408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7533"/>
                <a:gridCol w="922647"/>
                <a:gridCol w="1440192"/>
              </a:tblGrid>
              <a:tr h="255000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</a:rPr>
                        <a:t>No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</a:rPr>
                        <a:t>Unigrams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</a:rPr>
                        <a:t>Bigrams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</a:rPr>
                        <a:t>1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u="sng" dirty="0" smtClean="0">
                          <a:effectLst/>
                          <a:latin typeface="+mn-lt"/>
                        </a:rPr>
                        <a:t>Bantu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err="1" smtClean="0">
                          <a:effectLst/>
                          <a:latin typeface="+mn-lt"/>
                        </a:rPr>
                        <a:t>Salur</a:t>
                      </a:r>
                      <a:r>
                        <a:rPr lang="en-GB" sz="1100" dirty="0" smtClean="0">
                          <a:effectLst/>
                          <a:latin typeface="+mn-lt"/>
                        </a:rPr>
                        <a:t> bantu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</a:rPr>
                        <a:t>2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err="1" smtClean="0">
                          <a:effectLst/>
                          <a:latin typeface="+mn-lt"/>
                        </a:rPr>
                        <a:t>Sumbang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</a:rPr>
                        <a:t>Bantu </a:t>
                      </a:r>
                      <a:r>
                        <a:rPr lang="en-GB" sz="1100" dirty="0" err="1" smtClean="0">
                          <a:effectLst/>
                          <a:latin typeface="+mn-lt"/>
                        </a:rPr>
                        <a:t>tangan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</a:rPr>
                        <a:t>3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err="1" smtClean="0">
                          <a:effectLst/>
                          <a:latin typeface="+mn-lt"/>
                        </a:rPr>
                        <a:t>Donasi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</a:rPr>
                        <a:t>Bantu </a:t>
                      </a:r>
                      <a:r>
                        <a:rPr lang="en-GB" sz="1100" dirty="0" err="1" smtClean="0">
                          <a:effectLst/>
                          <a:latin typeface="+mn-lt"/>
                        </a:rPr>
                        <a:t>warga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</a:rPr>
                        <a:t>4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err="1" smtClean="0">
                          <a:effectLst/>
                          <a:latin typeface="+mn-lt"/>
                        </a:rPr>
                        <a:t>Ikan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err="1" smtClean="0">
                          <a:effectLst/>
                          <a:latin typeface="+mn-lt"/>
                        </a:rPr>
                        <a:t>Terima</a:t>
                      </a:r>
                      <a:r>
                        <a:rPr lang="en-GB" sz="1100" dirty="0" smtClean="0">
                          <a:effectLst/>
                          <a:latin typeface="+mn-lt"/>
                        </a:rPr>
                        <a:t> bantu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</a:rPr>
                        <a:t>5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err="1" smtClean="0">
                          <a:effectLst/>
                          <a:latin typeface="+mn-lt"/>
                        </a:rPr>
                        <a:t>Dampak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err="1" smtClean="0">
                          <a:effectLst/>
                          <a:latin typeface="+mn-lt"/>
                        </a:rPr>
                        <a:t>Warga</a:t>
                      </a:r>
                      <a:r>
                        <a:rPr lang="en-GB" sz="11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GB" sz="1100" dirty="0" err="1" smtClean="0">
                          <a:effectLst/>
                          <a:latin typeface="+mn-lt"/>
                        </a:rPr>
                        <a:t>dampak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Salur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dirty="0" smtClean="0">
                          <a:latin typeface="+mn-lt"/>
                        </a:rPr>
                        <a:t>Rp miliar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Rp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dirty="0" smtClean="0">
                          <a:latin typeface="+mn-lt"/>
                        </a:rPr>
                        <a:t>Tenaga medis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u="sng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Update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u="sng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Positif</a:t>
                      </a:r>
                      <a:r>
                        <a:rPr lang="en-ID" sz="1100" u="sng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u="sng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sembuh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dirty="0" smtClean="0">
                          <a:latin typeface="+mn-lt"/>
                        </a:rPr>
                        <a:t>Sosial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u="sng" dirty="0" smtClean="0">
                          <a:latin typeface="+mn-lt"/>
                        </a:rPr>
                        <a:t>Total positif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dirty="0" smtClean="0">
                          <a:latin typeface="+mn-lt"/>
                        </a:rPr>
                        <a:t>A</a:t>
                      </a:r>
                      <a:r>
                        <a:rPr lang="en-ID" sz="1100" dirty="0" err="1" smtClean="0">
                          <a:latin typeface="+mn-lt"/>
                        </a:rPr>
                        <a:t>pd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Rp</a:t>
                      </a: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1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juta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dirty="0" smtClean="0">
                          <a:latin typeface="+mn-lt"/>
                        </a:rPr>
                        <a:t>Gaji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u="sng" dirty="0" smtClean="0">
                          <a:latin typeface="+mn-lt"/>
                        </a:rPr>
                        <a:t>Sembuh tinggal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dirty="0" smtClean="0">
                          <a:latin typeface="+mn-lt"/>
                        </a:rPr>
                        <a:t>Alat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dirty="0" smtClean="0">
                          <a:latin typeface="+mn-lt"/>
                        </a:rPr>
                        <a:t>Rumah sakit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dirty="0" smtClean="0">
                          <a:latin typeface="+mn-lt"/>
                        </a:rPr>
                        <a:t>Miliar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u="sng" dirty="0" smtClean="0">
                          <a:latin typeface="+mn-lt"/>
                        </a:rPr>
                        <a:t>Update februari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u="sng" dirty="0" smtClean="0">
                          <a:latin typeface="+mn-lt"/>
                        </a:rPr>
                        <a:t>Positif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u="sng" dirty="0" smtClean="0">
                          <a:latin typeface="+mn-lt"/>
                        </a:rPr>
                        <a:t>Update januari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dirty="0" smtClean="0">
                          <a:latin typeface="+mn-lt"/>
                        </a:rPr>
                        <a:t>Medis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u="sng" dirty="0" smtClean="0">
                          <a:latin typeface="+mn-lt"/>
                        </a:rPr>
                        <a:t>Update maret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Title 2">
            <a:extLst>
              <a:ext uri="{FF2B5EF4-FFF2-40B4-BE49-F238E27FC236}">
                <a16:creationId xmlns:a16="http://schemas.microsoft.com/office/drawing/2014/main" xmlns="" id="{2541AF5B-B972-5A40-A1EF-9F512D03F79D}"/>
              </a:ext>
            </a:extLst>
          </p:cNvPr>
          <p:cNvSpPr txBox="1">
            <a:spLocks/>
          </p:cNvSpPr>
          <p:nvPr/>
        </p:nvSpPr>
        <p:spPr>
          <a:xfrm>
            <a:off x="3305628" y="1697303"/>
            <a:ext cx="2790372" cy="24897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rgbClr val="002060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ID" sz="2000" dirty="0" err="1" smtClean="0">
                <a:solidFill>
                  <a:schemeClr val="bg1"/>
                </a:solidFill>
              </a:rPr>
              <a:t>Donasi</a:t>
            </a:r>
            <a:endParaRPr lang="en-ID" sz="2000" dirty="0">
              <a:solidFill>
                <a:schemeClr val="bg1"/>
              </a:solidFill>
            </a:endParaRPr>
          </a:p>
        </p:txBody>
      </p:sp>
      <p:graphicFrame>
        <p:nvGraphicFramePr>
          <p:cNvPr id="33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1606840"/>
              </p:ext>
            </p:extLst>
          </p:nvPr>
        </p:nvGraphicFramePr>
        <p:xfrm>
          <a:off x="6372696" y="1995424"/>
          <a:ext cx="2790372" cy="408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7533"/>
                <a:gridCol w="922647"/>
                <a:gridCol w="1440192"/>
              </a:tblGrid>
              <a:tr h="255000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</a:rPr>
                        <a:t>No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</a:rPr>
                        <a:t>Unigrams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</a:rPr>
                        <a:t>Bigrams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</a:rPr>
                        <a:t>1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err="1" smtClean="0">
                          <a:effectLst/>
                          <a:latin typeface="+mn-lt"/>
                        </a:rPr>
                        <a:t>Gagal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u="sng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Positif</a:t>
                      </a:r>
                      <a:r>
                        <a:rPr lang="en-GB" sz="1100" u="sng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u="sng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Sembuh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</a:rPr>
                        <a:t>2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err="1" smtClean="0">
                          <a:effectLst/>
                          <a:latin typeface="+mn-lt"/>
                        </a:rPr>
                        <a:t>Bukti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u="sng" dirty="0" smtClean="0">
                          <a:effectLst/>
                          <a:latin typeface="+mn-lt"/>
                        </a:rPr>
                        <a:t>Total </a:t>
                      </a:r>
                      <a:r>
                        <a:rPr lang="en-GB" sz="1100" u="sng" dirty="0" err="1" smtClean="0">
                          <a:effectLst/>
                          <a:latin typeface="+mn-lt"/>
                        </a:rPr>
                        <a:t>positif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</a:rPr>
                        <a:t>3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err="1" smtClean="0">
                          <a:effectLst/>
                          <a:latin typeface="+mn-lt"/>
                        </a:rPr>
                        <a:t>Kritik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u="sng" dirty="0" err="1" smtClean="0">
                          <a:effectLst/>
                          <a:latin typeface="+mn-lt"/>
                        </a:rPr>
                        <a:t>Sembuh</a:t>
                      </a:r>
                      <a:r>
                        <a:rPr lang="en-GB" sz="1100" u="sng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GB" sz="1100" u="sng" dirty="0" err="1" smtClean="0">
                          <a:effectLst/>
                          <a:latin typeface="+mn-lt"/>
                        </a:rPr>
                        <a:t>tinggal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</a:rPr>
                        <a:t>4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err="1" smtClean="0">
                          <a:effectLst/>
                          <a:latin typeface="+mn-lt"/>
                        </a:rPr>
                        <a:t>Singgung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err="1" smtClean="0">
                          <a:effectLst/>
                          <a:latin typeface="+mn-lt"/>
                        </a:rPr>
                        <a:t>Pemprov</a:t>
                      </a:r>
                      <a:r>
                        <a:rPr lang="en-GB" sz="11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GB" sz="1100" dirty="0" err="1" smtClean="0">
                          <a:effectLst/>
                          <a:latin typeface="+mn-lt"/>
                        </a:rPr>
                        <a:t>dki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</a:rPr>
                        <a:t>5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err="1" smtClean="0">
                          <a:effectLst/>
                          <a:latin typeface="+mn-lt"/>
                        </a:rPr>
                        <a:t>Buruk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u="sng" dirty="0" err="1" smtClean="0">
                          <a:effectLst/>
                          <a:latin typeface="+mn-lt"/>
                        </a:rPr>
                        <a:t>Pasien</a:t>
                      </a:r>
                      <a:r>
                        <a:rPr lang="en-GB" sz="1100" u="sng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GB" sz="1100" u="sng" dirty="0" err="1" smtClean="0">
                          <a:effectLst/>
                          <a:latin typeface="+mn-lt"/>
                        </a:rPr>
                        <a:t>positif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dirty="0" smtClean="0">
                          <a:latin typeface="+mn-lt"/>
                        </a:rPr>
                        <a:t>Perintah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u="sng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Update </a:t>
                      </a:r>
                      <a:r>
                        <a:rPr lang="en-ID" sz="1100" u="sng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februari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u="sng" dirty="0" smtClean="0">
                          <a:latin typeface="+mn-lt"/>
                        </a:rPr>
                        <a:t>Update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u="sng" dirty="0" smtClean="0">
                          <a:latin typeface="+mn-lt"/>
                        </a:rPr>
                        <a:t>Update januari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dirty="0" smtClean="0">
                          <a:latin typeface="+mn-lt"/>
                        </a:rPr>
                        <a:t>Ekonomi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u="sng" dirty="0" smtClean="0">
                          <a:latin typeface="+mn-lt"/>
                        </a:rPr>
                        <a:t>Update maret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dirty="0" smtClean="0">
                          <a:latin typeface="+mn-lt"/>
                        </a:rPr>
                        <a:t>Masyarakat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u="sng" dirty="0" smtClean="0">
                          <a:latin typeface="+mn-lt"/>
                        </a:rPr>
                        <a:t>Pasien sembuh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u="sng" dirty="0" smtClean="0">
                          <a:latin typeface="+mn-lt"/>
                        </a:rPr>
                        <a:t>Jokowi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u="sng" dirty="0" smtClean="0">
                          <a:latin typeface="+mn-lt"/>
                        </a:rPr>
                        <a:t>Breaking news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dirty="0" smtClean="0">
                          <a:latin typeface="+mn-lt"/>
                        </a:rPr>
                        <a:t>Dpr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u="sng" dirty="0" smtClean="0">
                          <a:latin typeface="+mn-lt"/>
                        </a:rPr>
                        <a:t>News update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u="sng" dirty="0" smtClean="0">
                          <a:latin typeface="+mn-lt"/>
                        </a:rPr>
                        <a:t>Bantu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dirty="0" smtClean="0">
                          <a:latin typeface="+mn-lt"/>
                        </a:rPr>
                        <a:t>Tinggal dunia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u="sng" dirty="0" smtClean="0">
                          <a:latin typeface="+mn-lt"/>
                        </a:rPr>
                        <a:t>Sembuh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dirty="0" smtClean="0">
                          <a:latin typeface="+mn-lt"/>
                        </a:rPr>
                        <a:t>Anies baswedan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dirty="0" smtClean="0">
                          <a:latin typeface="+mn-lt"/>
                        </a:rPr>
                        <a:t>Bijak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u="sng" dirty="0" smtClean="0">
                          <a:latin typeface="+mn-lt"/>
                        </a:rPr>
                        <a:t>Update pasien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dirty="0" smtClean="0">
                          <a:latin typeface="+mn-lt"/>
                        </a:rPr>
                        <a:t>Terap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u="sng" dirty="0" smtClean="0">
                          <a:latin typeface="+mn-lt"/>
                        </a:rPr>
                        <a:t>Update mei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Title 2">
            <a:extLst>
              <a:ext uri="{FF2B5EF4-FFF2-40B4-BE49-F238E27FC236}">
                <a16:creationId xmlns:a16="http://schemas.microsoft.com/office/drawing/2014/main" xmlns="" id="{2541AF5B-B972-5A40-A1EF-9F512D03F79D}"/>
              </a:ext>
            </a:extLst>
          </p:cNvPr>
          <p:cNvSpPr txBox="1">
            <a:spLocks/>
          </p:cNvSpPr>
          <p:nvPr/>
        </p:nvSpPr>
        <p:spPr>
          <a:xfrm>
            <a:off x="6372696" y="1697303"/>
            <a:ext cx="2790372" cy="24897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rgbClr val="002060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ID" sz="2000" dirty="0" err="1" smtClean="0">
                <a:solidFill>
                  <a:schemeClr val="bg1"/>
                </a:solidFill>
              </a:rPr>
              <a:t>Kritik</a:t>
            </a:r>
            <a:endParaRPr lang="en-ID" sz="2000" dirty="0">
              <a:solidFill>
                <a:schemeClr val="bg1"/>
              </a:solidFill>
            </a:endParaRPr>
          </a:p>
        </p:txBody>
      </p:sp>
      <p:graphicFrame>
        <p:nvGraphicFramePr>
          <p:cNvPr id="35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7502074"/>
              </p:ext>
            </p:extLst>
          </p:nvPr>
        </p:nvGraphicFramePr>
        <p:xfrm>
          <a:off x="9346756" y="1995424"/>
          <a:ext cx="2790372" cy="408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7533"/>
                <a:gridCol w="922647"/>
                <a:gridCol w="1440192"/>
              </a:tblGrid>
              <a:tr h="255000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</a:rPr>
                        <a:t>No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</a:rPr>
                        <a:t>Unigrams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</a:rPr>
                        <a:t>Bigrams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</a:rPr>
                        <a:t>1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err="1" smtClean="0">
                          <a:effectLst/>
                          <a:latin typeface="+mn-lt"/>
                        </a:rPr>
                        <a:t>Fakta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u="sng" dirty="0" err="1" smtClean="0">
                          <a:effectLst/>
                          <a:latin typeface="+mn-lt"/>
                        </a:rPr>
                        <a:t>Positif</a:t>
                      </a:r>
                      <a:r>
                        <a:rPr lang="en-GB" sz="1100" u="sng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GB" sz="1100" u="sng" dirty="0" err="1" smtClean="0">
                          <a:effectLst/>
                          <a:latin typeface="+mn-lt"/>
                        </a:rPr>
                        <a:t>sembuh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</a:rPr>
                        <a:t>2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u="sng" dirty="0" err="1" smtClean="0">
                          <a:effectLst/>
                          <a:latin typeface="+mn-lt"/>
                        </a:rPr>
                        <a:t>Klaim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u="sng" dirty="0" smtClean="0">
                          <a:effectLst/>
                          <a:latin typeface="+mn-lt"/>
                        </a:rPr>
                        <a:t>Total </a:t>
                      </a:r>
                      <a:r>
                        <a:rPr lang="en-GB" sz="1100" u="sng" dirty="0" err="1" smtClean="0">
                          <a:effectLst/>
                          <a:latin typeface="+mn-lt"/>
                        </a:rPr>
                        <a:t>positif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</a:rPr>
                        <a:t>3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err="1" smtClean="0">
                          <a:effectLst/>
                          <a:latin typeface="+mn-lt"/>
                        </a:rPr>
                        <a:t>Hoaks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u="sng" dirty="0" err="1" smtClean="0">
                          <a:effectLst/>
                          <a:latin typeface="+mn-lt"/>
                        </a:rPr>
                        <a:t>Sembuh</a:t>
                      </a:r>
                      <a:r>
                        <a:rPr lang="en-GB" sz="1100" u="sng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GB" sz="1100" u="sng" dirty="0" err="1" smtClean="0">
                          <a:effectLst/>
                          <a:latin typeface="+mn-lt"/>
                        </a:rPr>
                        <a:t>tinggal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</a:rPr>
                        <a:t>4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err="1" smtClean="0">
                          <a:effectLst/>
                          <a:latin typeface="+mn-lt"/>
                        </a:rPr>
                        <a:t>Klarifikasi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err="1" smtClean="0">
                          <a:effectLst/>
                          <a:latin typeface="+mn-lt"/>
                        </a:rPr>
                        <a:t>Wali</a:t>
                      </a:r>
                      <a:r>
                        <a:rPr lang="en-GB" sz="11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GB" sz="1100" dirty="0" err="1" smtClean="0">
                          <a:effectLst/>
                          <a:latin typeface="+mn-lt"/>
                        </a:rPr>
                        <a:t>kota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</a:rPr>
                        <a:t>5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u="sng" dirty="0" smtClean="0">
                          <a:effectLst/>
                          <a:latin typeface="+mn-lt"/>
                        </a:rPr>
                        <a:t>Update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u="sng" dirty="0" smtClean="0">
                          <a:effectLst/>
                          <a:latin typeface="+mn-lt"/>
                        </a:rPr>
                        <a:t>Update </a:t>
                      </a:r>
                      <a:r>
                        <a:rPr lang="en-GB" sz="1100" u="sng" dirty="0" err="1" smtClean="0">
                          <a:effectLst/>
                          <a:latin typeface="+mn-lt"/>
                        </a:rPr>
                        <a:t>februari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u="sng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Vaksin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u="sng" dirty="0" smtClean="0">
                          <a:latin typeface="+mn-lt"/>
                        </a:rPr>
                        <a:t>Update januari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dirty="0" smtClean="0">
                          <a:latin typeface="+mn-lt"/>
                        </a:rPr>
                        <a:t>Video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u="sng" dirty="0" smtClean="0">
                          <a:latin typeface="+mn-lt"/>
                        </a:rPr>
                        <a:t>Update maret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dirty="0" smtClean="0">
                          <a:latin typeface="+mn-lt"/>
                        </a:rPr>
                        <a:t>Obat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u="sng" dirty="0" smtClean="0">
                          <a:latin typeface="+mn-lt"/>
                        </a:rPr>
                        <a:t>News update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u="sng" dirty="0" smtClean="0">
                          <a:latin typeface="+mn-lt"/>
                        </a:rPr>
                        <a:t>Bantu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u="sng" dirty="0" smtClean="0">
                          <a:latin typeface="+mn-lt"/>
                        </a:rPr>
                        <a:t>Pasien sembuh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dirty="0" smtClean="0">
                          <a:latin typeface="+mn-lt"/>
                        </a:rPr>
                        <a:t>Viral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u="sng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Breaking</a:t>
                      </a:r>
                      <a:r>
                        <a:rPr lang="en-ID" sz="1100" u="sng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news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dirty="0" smtClean="0">
                          <a:latin typeface="+mn-lt"/>
                        </a:rPr>
                        <a:t>Kendali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u="sng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Pasien</a:t>
                      </a:r>
                      <a:r>
                        <a:rPr lang="en-ID" sz="1100" u="sng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u="sng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positif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u="sng" dirty="0" smtClean="0">
                          <a:latin typeface="+mn-lt"/>
                        </a:rPr>
                        <a:t>Total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u="sng" dirty="0" smtClean="0">
                          <a:latin typeface="+mn-lt"/>
                        </a:rPr>
                        <a:t>Update </a:t>
                      </a:r>
                      <a:r>
                        <a:rPr lang="en-ID" sz="1100" u="sng" dirty="0" err="1" smtClean="0">
                          <a:latin typeface="+mn-lt"/>
                        </a:rPr>
                        <a:t>pasien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Awat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u="sng" dirty="0" smtClean="0">
                          <a:latin typeface="+mn-lt"/>
                        </a:rPr>
                        <a:t>Update </a:t>
                      </a:r>
                      <a:r>
                        <a:rPr lang="en-ID" sz="1100" u="sng" dirty="0" err="1" smtClean="0">
                          <a:latin typeface="+mn-lt"/>
                        </a:rPr>
                        <a:t>mei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dirty="0" smtClean="0">
                          <a:latin typeface="+mn-lt"/>
                        </a:rPr>
                        <a:t>Psbb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u="sng" dirty="0" smtClean="0">
                          <a:latin typeface="+mn-lt"/>
                        </a:rPr>
                        <a:t>Update </a:t>
                      </a:r>
                      <a:r>
                        <a:rPr lang="en-ID" sz="1100" u="sng" dirty="0" smtClean="0">
                          <a:latin typeface="+mn-lt"/>
                        </a:rPr>
                        <a:t>virus</a:t>
                      </a:r>
                      <a:endParaRPr lang="id-ID" sz="110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dirty="0" smtClean="0">
                          <a:latin typeface="+mn-lt"/>
                        </a:rPr>
                        <a:t>Tular</a:t>
                      </a:r>
                      <a:endParaRPr lang="id-ID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100" i="0" u="sng" dirty="0" smtClean="0">
                          <a:latin typeface="+mn-lt"/>
                        </a:rPr>
                        <a:t>Update april</a:t>
                      </a:r>
                      <a:endParaRPr lang="id-ID" sz="1100" i="0" u="sng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Title 2">
            <a:extLst>
              <a:ext uri="{FF2B5EF4-FFF2-40B4-BE49-F238E27FC236}">
                <a16:creationId xmlns:a16="http://schemas.microsoft.com/office/drawing/2014/main" xmlns="" id="{2541AF5B-B972-5A40-A1EF-9F512D03F79D}"/>
              </a:ext>
            </a:extLst>
          </p:cNvPr>
          <p:cNvSpPr txBox="1">
            <a:spLocks/>
          </p:cNvSpPr>
          <p:nvPr/>
        </p:nvSpPr>
        <p:spPr>
          <a:xfrm>
            <a:off x="9346756" y="1697303"/>
            <a:ext cx="2790372" cy="24897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rgbClr val="002060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ID" sz="2000" dirty="0" err="1" smtClean="0">
                <a:solidFill>
                  <a:schemeClr val="bg1"/>
                </a:solidFill>
              </a:rPr>
              <a:t>Hoaks</a:t>
            </a:r>
            <a:endParaRPr lang="en-ID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1939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207765"/>
              </p:ext>
            </p:extLst>
          </p:nvPr>
        </p:nvGraphicFramePr>
        <p:xfrm>
          <a:off x="6906108" y="2798916"/>
          <a:ext cx="4230564" cy="24303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1992"/>
                <a:gridCol w="1055611"/>
                <a:gridCol w="734417"/>
                <a:gridCol w="1028544"/>
              </a:tblGrid>
              <a:tr h="405054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ID" sz="1500" dirty="0">
                          <a:effectLst/>
                        </a:rPr>
                        <a:t>Label</a:t>
                      </a:r>
                      <a:endParaRPr lang="id-ID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dirty="0" smtClean="0">
                          <a:effectLst/>
                        </a:rPr>
                        <a:t>Precision</a:t>
                      </a:r>
                      <a:endParaRPr lang="id-ID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>
                          <a:effectLst/>
                        </a:rPr>
                        <a:t>Recall</a:t>
                      </a:r>
                      <a:endParaRPr lang="id-ID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>
                          <a:effectLst/>
                        </a:rPr>
                        <a:t>F1-Score</a:t>
                      </a:r>
                      <a:endParaRPr lang="id-ID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dirty="0" err="1">
                          <a:effectLst/>
                        </a:rPr>
                        <a:t>Informasi</a:t>
                      </a:r>
                      <a:endParaRPr lang="id-ID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</a:rPr>
                        <a:t>1.0</a:t>
                      </a:r>
                      <a:endParaRPr lang="id-ID" sz="15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</a:rPr>
                        <a:t>1.0</a:t>
                      </a:r>
                      <a:endParaRPr lang="id-ID" sz="15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 dirty="0">
                          <a:effectLst/>
                        </a:rPr>
                        <a:t>1.0</a:t>
                      </a:r>
                      <a:endParaRPr lang="id-ID" sz="15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>
                          <a:effectLst/>
                        </a:rPr>
                        <a:t>Donasi</a:t>
                      </a:r>
                      <a:endParaRPr lang="id-ID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</a:rPr>
                        <a:t>0.98</a:t>
                      </a:r>
                      <a:endParaRPr lang="id-ID" sz="15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</a:rPr>
                        <a:t>0.94</a:t>
                      </a:r>
                      <a:endParaRPr lang="id-ID" sz="15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</a:rPr>
                        <a:t>0.96</a:t>
                      </a:r>
                      <a:endParaRPr lang="id-ID" sz="15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dirty="0" err="1">
                          <a:effectLst/>
                        </a:rPr>
                        <a:t>Kritik</a:t>
                      </a:r>
                      <a:endParaRPr lang="id-ID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</a:rPr>
                        <a:t>0.80</a:t>
                      </a:r>
                      <a:endParaRPr lang="id-ID" sz="15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</a:rPr>
                        <a:t>0.89</a:t>
                      </a:r>
                      <a:endParaRPr lang="id-ID" sz="15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</a:rPr>
                        <a:t>0.84</a:t>
                      </a:r>
                      <a:endParaRPr lang="id-ID" sz="15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>
                          <a:effectLst/>
                        </a:rPr>
                        <a:t>Hoaks</a:t>
                      </a:r>
                      <a:endParaRPr lang="id-ID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</a:rPr>
                        <a:t>0.89</a:t>
                      </a:r>
                      <a:endParaRPr lang="id-ID" sz="15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</a:rPr>
                        <a:t>0.83</a:t>
                      </a:r>
                      <a:endParaRPr lang="id-ID" sz="15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</a:rPr>
                        <a:t>0.86</a:t>
                      </a:r>
                      <a:endParaRPr lang="id-ID" sz="15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dirty="0">
                          <a:effectLst/>
                        </a:rPr>
                        <a:t>Rata-Rata</a:t>
                      </a:r>
                      <a:endParaRPr lang="id-ID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</a:rPr>
                        <a:t>0.92</a:t>
                      </a:r>
                      <a:endParaRPr lang="id-ID" sz="15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</a:rPr>
                        <a:t>0.92</a:t>
                      </a:r>
                      <a:endParaRPr lang="id-ID" sz="15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 dirty="0">
                          <a:effectLst/>
                        </a:rPr>
                        <a:t>0.91</a:t>
                      </a:r>
                      <a:endParaRPr lang="id-ID" sz="15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8433" name="Picture 36" descr="CFRandomForest600 (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340" y="2618892"/>
            <a:ext cx="5310708" cy="279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xmlns="" id="{2541AF5B-B972-5A40-A1EF-9F512D03F79D}"/>
              </a:ext>
            </a:extLst>
          </p:cNvPr>
          <p:cNvSpPr txBox="1">
            <a:spLocks/>
          </p:cNvSpPr>
          <p:nvPr/>
        </p:nvSpPr>
        <p:spPr>
          <a:xfrm>
            <a:off x="965316" y="1825622"/>
            <a:ext cx="10388484" cy="48191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rgbClr val="002060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ID" sz="3000" dirty="0" smtClean="0">
                <a:solidFill>
                  <a:schemeClr val="bg1"/>
                </a:solidFill>
              </a:rPr>
              <a:t>Random Forest</a:t>
            </a:r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xmlns="" id="{2541AF5B-B972-5A40-A1EF-9F512D03F79D}"/>
              </a:ext>
            </a:extLst>
          </p:cNvPr>
          <p:cNvSpPr txBox="1">
            <a:spLocks/>
          </p:cNvSpPr>
          <p:nvPr/>
        </p:nvSpPr>
        <p:spPr>
          <a:xfrm>
            <a:off x="2521974" y="576037"/>
            <a:ext cx="7148052" cy="903737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rgbClr val="002060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ID" sz="3000" dirty="0" err="1" smtClean="0">
                <a:solidFill>
                  <a:schemeClr val="bg1"/>
                </a:solidFill>
              </a:rPr>
              <a:t>Pengujian</a:t>
            </a:r>
            <a:r>
              <a:rPr lang="en-ID" sz="3000" dirty="0" smtClean="0">
                <a:solidFill>
                  <a:schemeClr val="bg1"/>
                </a:solidFill>
              </a:rPr>
              <a:t> Model </a:t>
            </a:r>
            <a:r>
              <a:rPr lang="en-ID" sz="3000" dirty="0" err="1" smtClean="0">
                <a:solidFill>
                  <a:schemeClr val="bg1"/>
                </a:solidFill>
              </a:rPr>
              <a:t>Klasifikasi</a:t>
            </a:r>
            <a:r>
              <a:rPr lang="en-ID" sz="3000" dirty="0" smtClean="0">
                <a:solidFill>
                  <a:schemeClr val="bg1"/>
                </a:solidFill>
              </a:rPr>
              <a:t> </a:t>
            </a:r>
            <a:r>
              <a:rPr lang="en-ID" sz="3000" dirty="0" err="1" smtClean="0">
                <a:solidFill>
                  <a:schemeClr val="bg1"/>
                </a:solidFill>
              </a:rPr>
              <a:t>Teks</a:t>
            </a:r>
            <a:endParaRPr lang="en-ID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46559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602780"/>
              </p:ext>
            </p:extLst>
          </p:nvPr>
        </p:nvGraphicFramePr>
        <p:xfrm>
          <a:off x="6726084" y="2798916"/>
          <a:ext cx="4357680" cy="2399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4418"/>
                <a:gridCol w="1087328"/>
                <a:gridCol w="756485"/>
                <a:gridCol w="1059449"/>
              </a:tblGrid>
              <a:tr h="399974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ID" sz="15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id-ID" sz="15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id-ID" sz="15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id-ID" sz="1500" b="1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id-ID" sz="15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Informasi</a:t>
                      </a:r>
                      <a:endParaRPr lang="id-ID" sz="15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id-ID" sz="15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endParaRPr lang="id-ID" sz="1500" b="1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id-ID" sz="1500" b="1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Donasi</a:t>
                      </a:r>
                      <a:endParaRPr lang="id-ID" sz="1500" b="1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id-ID" sz="15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id-ID" sz="15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</a:t>
                      </a:r>
                      <a:endParaRPr lang="id-ID" sz="1500" b="1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Kritik</a:t>
                      </a:r>
                      <a:endParaRPr lang="id-ID" sz="1500" b="1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id-ID" sz="15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id-ID" sz="15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id-ID" sz="15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Hoaks</a:t>
                      </a:r>
                      <a:endParaRPr lang="id-ID" sz="1500" b="1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id-ID" sz="1500" b="1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id-ID" sz="15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id-ID" sz="15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Rata-Rata</a:t>
                      </a:r>
                      <a:endParaRPr lang="id-ID" sz="15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id-ID" sz="1500" b="1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id-ID" sz="15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id-ID" sz="15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 descr="D:\Download\CMSVM600 (2)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72" y="2798916"/>
            <a:ext cx="5026500" cy="272856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xmlns="" id="{2541AF5B-B972-5A40-A1EF-9F512D03F79D}"/>
              </a:ext>
            </a:extLst>
          </p:cNvPr>
          <p:cNvSpPr txBox="1">
            <a:spLocks/>
          </p:cNvSpPr>
          <p:nvPr/>
        </p:nvSpPr>
        <p:spPr>
          <a:xfrm>
            <a:off x="965316" y="1825622"/>
            <a:ext cx="10388484" cy="48191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rgbClr val="002060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ID" sz="3000" dirty="0" smtClean="0">
                <a:solidFill>
                  <a:schemeClr val="bg1"/>
                </a:solidFill>
              </a:rPr>
              <a:t>SVM</a:t>
            </a:r>
            <a:endParaRPr lang="en-ID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14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861909"/>
              </p:ext>
            </p:extLst>
          </p:nvPr>
        </p:nvGraphicFramePr>
        <p:xfrm>
          <a:off x="7176145" y="2888928"/>
          <a:ext cx="4177655" cy="22418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333"/>
                <a:gridCol w="1042408"/>
                <a:gridCol w="725233"/>
                <a:gridCol w="1015681"/>
              </a:tblGrid>
              <a:tr h="373634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ID" sz="15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id-ID" sz="15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id-ID" sz="15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id-ID" sz="1500" b="1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id-ID" sz="1500" b="1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Informasi</a:t>
                      </a:r>
                      <a:endParaRPr lang="id-ID" sz="15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id-ID" sz="15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id-ID" sz="1500" b="1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id-ID" sz="1500" b="1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Donasi</a:t>
                      </a:r>
                      <a:endParaRPr lang="id-ID" sz="1500" b="1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id-ID" sz="15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id-ID" sz="15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id-ID" sz="1500" b="1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Kritik</a:t>
                      </a:r>
                      <a:endParaRPr lang="id-ID" sz="1500" b="1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id-ID" sz="15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id-ID" sz="15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id-ID" sz="1500" b="1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Hoaks</a:t>
                      </a:r>
                      <a:endParaRPr lang="id-ID" sz="1500" b="1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id-ID" sz="1500" b="1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id-ID" sz="15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id-ID" sz="15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Rata-Rata</a:t>
                      </a:r>
                      <a:endParaRPr lang="id-ID" sz="1500" b="1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id-ID" sz="1500" b="1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id-ID" sz="15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id-ID" sz="15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 descr="D:\Download\CMKNN600 (3)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28" y="2786633"/>
            <a:ext cx="5725668" cy="271843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xmlns="" id="{2541AF5B-B972-5A40-A1EF-9F512D03F79D}"/>
              </a:ext>
            </a:extLst>
          </p:cNvPr>
          <p:cNvSpPr txBox="1">
            <a:spLocks/>
          </p:cNvSpPr>
          <p:nvPr/>
        </p:nvSpPr>
        <p:spPr>
          <a:xfrm>
            <a:off x="965316" y="1825622"/>
            <a:ext cx="10388484" cy="48191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rgbClr val="002060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ID" sz="3000" dirty="0" smtClean="0">
                <a:solidFill>
                  <a:schemeClr val="bg1"/>
                </a:solidFill>
              </a:rPr>
              <a:t>KNN</a:t>
            </a:r>
            <a:endParaRPr lang="en-ID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2277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50419"/>
              </p:ext>
            </p:extLst>
          </p:nvPr>
        </p:nvGraphicFramePr>
        <p:xfrm>
          <a:off x="6456048" y="2708904"/>
          <a:ext cx="4897752" cy="2520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4672"/>
                <a:gridCol w="1222088"/>
                <a:gridCol w="850240"/>
                <a:gridCol w="1190752"/>
              </a:tblGrid>
              <a:tr h="42005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ID" sz="1500" b="1" dirty="0">
                          <a:effectLst/>
                        </a:rPr>
                        <a:t>Label</a:t>
                      </a:r>
                      <a:endParaRPr lang="id-ID" sz="15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 dirty="0" smtClean="0">
                          <a:effectLst/>
                        </a:rPr>
                        <a:t>Precision</a:t>
                      </a:r>
                      <a:endParaRPr lang="id-ID" sz="15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</a:rPr>
                        <a:t>Recall</a:t>
                      </a:r>
                      <a:endParaRPr lang="id-ID" sz="15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</a:rPr>
                        <a:t>F1-Score</a:t>
                      </a:r>
                      <a:endParaRPr lang="id-ID" sz="15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</a:rPr>
                        <a:t>Informasi</a:t>
                      </a:r>
                      <a:endParaRPr lang="id-ID" sz="15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</a:rPr>
                        <a:t>0.91</a:t>
                      </a:r>
                      <a:endParaRPr lang="id-ID" sz="15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</a:rPr>
                        <a:t>0.97</a:t>
                      </a:r>
                      <a:endParaRPr lang="id-ID" sz="15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</a:rPr>
                        <a:t>0.94</a:t>
                      </a:r>
                      <a:endParaRPr lang="id-ID" sz="15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</a:rPr>
                        <a:t>Donasi</a:t>
                      </a:r>
                      <a:endParaRPr lang="id-ID" sz="15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</a:rPr>
                        <a:t>0.88</a:t>
                      </a:r>
                      <a:endParaRPr lang="id-ID" sz="15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</a:rPr>
                        <a:t>0.74</a:t>
                      </a:r>
                      <a:endParaRPr lang="id-ID" sz="15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</a:rPr>
                        <a:t>0.81</a:t>
                      </a:r>
                      <a:endParaRPr lang="id-ID" sz="15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</a:rPr>
                        <a:t>Kritik</a:t>
                      </a:r>
                      <a:endParaRPr lang="id-ID" sz="15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</a:rPr>
                        <a:t>0.79</a:t>
                      </a:r>
                      <a:endParaRPr lang="id-ID" sz="15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</a:rPr>
                        <a:t>0.68</a:t>
                      </a:r>
                      <a:endParaRPr lang="id-ID" sz="15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</a:rPr>
                        <a:t>0.74</a:t>
                      </a:r>
                      <a:endParaRPr lang="id-ID" sz="15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</a:rPr>
                        <a:t>Hoaks</a:t>
                      </a:r>
                      <a:endParaRPr lang="id-ID" sz="15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</a:rPr>
                        <a:t>0.83</a:t>
                      </a:r>
                      <a:endParaRPr lang="id-ID" sz="15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</a:rPr>
                        <a:t>0.91</a:t>
                      </a:r>
                      <a:endParaRPr lang="id-ID" sz="15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</a:rPr>
                        <a:t>0.87</a:t>
                      </a:r>
                      <a:endParaRPr lang="id-ID" sz="15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</a:rPr>
                        <a:t>Rata-Rata</a:t>
                      </a:r>
                      <a:endParaRPr lang="id-ID" sz="15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</a:rPr>
                        <a:t>0.85</a:t>
                      </a:r>
                      <a:endParaRPr lang="id-ID" sz="15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>
                          <a:effectLst/>
                        </a:rPr>
                        <a:t>0.83</a:t>
                      </a:r>
                      <a:endParaRPr lang="id-ID" sz="15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500" b="1" dirty="0">
                          <a:effectLst/>
                        </a:rPr>
                        <a:t>0.84</a:t>
                      </a:r>
                      <a:endParaRPr lang="id-ID" sz="15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 descr="D:\Download\CMMNB600 (1)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16" y="2708904"/>
            <a:ext cx="5310708" cy="26103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xmlns="" id="{2541AF5B-B972-5A40-A1EF-9F512D03F79D}"/>
              </a:ext>
            </a:extLst>
          </p:cNvPr>
          <p:cNvSpPr txBox="1">
            <a:spLocks/>
          </p:cNvSpPr>
          <p:nvPr/>
        </p:nvSpPr>
        <p:spPr>
          <a:xfrm>
            <a:off x="965316" y="1825622"/>
            <a:ext cx="10388484" cy="48191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rgbClr val="002060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ID" sz="3000" dirty="0" smtClean="0">
                <a:solidFill>
                  <a:schemeClr val="bg1"/>
                </a:solidFill>
              </a:rPr>
              <a:t>MNB</a:t>
            </a:r>
            <a:endParaRPr lang="en-ID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4561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xmlns="" id="{2541AF5B-B972-5A40-A1EF-9F512D03F79D}"/>
              </a:ext>
            </a:extLst>
          </p:cNvPr>
          <p:cNvSpPr txBox="1">
            <a:spLocks/>
          </p:cNvSpPr>
          <p:nvPr/>
        </p:nvSpPr>
        <p:spPr>
          <a:xfrm>
            <a:off x="2765556" y="2888928"/>
            <a:ext cx="7148052" cy="1170156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rgbClr val="002060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ID" sz="3000" dirty="0" smtClean="0">
                <a:solidFill>
                  <a:schemeClr val="bg1"/>
                </a:solidFill>
              </a:rPr>
              <a:t>VISUALISASI WEB</a:t>
            </a:r>
            <a:endParaRPr lang="en-ID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139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xmlns="" id="{2541AF5B-B972-5A40-A1EF-9F512D03F79D}"/>
              </a:ext>
            </a:extLst>
          </p:cNvPr>
          <p:cNvSpPr txBox="1">
            <a:spLocks/>
          </p:cNvSpPr>
          <p:nvPr/>
        </p:nvSpPr>
        <p:spPr>
          <a:xfrm>
            <a:off x="2765556" y="2888928"/>
            <a:ext cx="7148052" cy="1170156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rgbClr val="002060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ID" sz="3000" dirty="0" err="1" smtClean="0">
                <a:solidFill>
                  <a:schemeClr val="bg1"/>
                </a:solidFill>
              </a:rPr>
              <a:t>Survei</a:t>
            </a:r>
            <a:r>
              <a:rPr lang="en-ID" sz="3000" dirty="0" smtClean="0">
                <a:solidFill>
                  <a:schemeClr val="bg1"/>
                </a:solidFill>
              </a:rPr>
              <a:t> </a:t>
            </a:r>
            <a:r>
              <a:rPr lang="en-ID" sz="3000" dirty="0" err="1" smtClean="0">
                <a:solidFill>
                  <a:schemeClr val="bg1"/>
                </a:solidFill>
              </a:rPr>
              <a:t>Pengguna</a:t>
            </a:r>
            <a:r>
              <a:rPr lang="en-ID" sz="3000" dirty="0" smtClean="0">
                <a:solidFill>
                  <a:schemeClr val="bg1"/>
                </a:solidFill>
              </a:rPr>
              <a:t> </a:t>
            </a:r>
            <a:endParaRPr lang="en-ID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521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xmlns="" id="{2541AF5B-B972-5A40-A1EF-9F512D03F79D}"/>
              </a:ext>
            </a:extLst>
          </p:cNvPr>
          <p:cNvSpPr txBox="1">
            <a:spLocks/>
          </p:cNvSpPr>
          <p:nvPr/>
        </p:nvSpPr>
        <p:spPr>
          <a:xfrm>
            <a:off x="2296944" y="587426"/>
            <a:ext cx="7598112" cy="80500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rgbClr val="002060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ID" sz="3000" dirty="0" err="1" smtClean="0">
                <a:solidFill>
                  <a:schemeClr val="bg1"/>
                </a:solidFill>
              </a:rPr>
              <a:t>Kriteria</a:t>
            </a:r>
            <a:r>
              <a:rPr lang="en-ID" sz="3000" dirty="0" smtClean="0">
                <a:solidFill>
                  <a:schemeClr val="bg1"/>
                </a:solidFill>
              </a:rPr>
              <a:t> </a:t>
            </a:r>
            <a:r>
              <a:rPr lang="en-ID" sz="3000" dirty="0" err="1" smtClean="0">
                <a:solidFill>
                  <a:schemeClr val="bg1"/>
                </a:solidFill>
              </a:rPr>
              <a:t>Responden</a:t>
            </a:r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D62BDA5-A908-4D29-9786-B68BEE580494}"/>
              </a:ext>
            </a:extLst>
          </p:cNvPr>
          <p:cNvSpPr/>
          <p:nvPr/>
        </p:nvSpPr>
        <p:spPr>
          <a:xfrm>
            <a:off x="838200" y="1825624"/>
            <a:ext cx="10515600" cy="4486275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1325" indent="-441325" algn="just">
              <a:buFont typeface="+mj-lt"/>
              <a:buAutoNum type="arabicPeriod"/>
            </a:pPr>
            <a:endParaRPr lang="en-US" sz="2200" b="1" dirty="0" smtClean="0">
              <a:solidFill>
                <a:schemeClr val="bg1"/>
              </a:solidFill>
            </a:endParaRPr>
          </a:p>
          <a:p>
            <a:pPr marL="441325" indent="-441325" algn="just">
              <a:buFont typeface="+mj-lt"/>
              <a:buAutoNum type="arabicPeriod"/>
            </a:pPr>
            <a:endParaRPr lang="en-US" sz="2200" b="1" dirty="0">
              <a:solidFill>
                <a:schemeClr val="bg1"/>
              </a:solidFill>
            </a:endParaRPr>
          </a:p>
          <a:p>
            <a:pPr marL="441325" indent="-441325" algn="just">
              <a:buFont typeface="+mj-lt"/>
              <a:buAutoNum type="arabicPeriod"/>
            </a:pPr>
            <a:r>
              <a:rPr lang="en-US" sz="2200" b="1" dirty="0" err="1" smtClean="0">
                <a:solidFill>
                  <a:schemeClr val="bg1"/>
                </a:solidFill>
              </a:rPr>
              <a:t>Responden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terdiri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dari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pelajar</a:t>
            </a:r>
            <a:r>
              <a:rPr lang="en-US" sz="2200" b="1" dirty="0" smtClean="0">
                <a:solidFill>
                  <a:schemeClr val="bg1"/>
                </a:solidFill>
              </a:rPr>
              <a:t>, </a:t>
            </a:r>
            <a:r>
              <a:rPr lang="en-US" sz="2200" b="1" dirty="0" err="1" smtClean="0">
                <a:solidFill>
                  <a:schemeClr val="bg1"/>
                </a:solidFill>
              </a:rPr>
              <a:t>mahasiswa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dan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pekerja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dengan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usia</a:t>
            </a:r>
            <a:r>
              <a:rPr lang="en-US" sz="2200" b="1" dirty="0" smtClean="0">
                <a:solidFill>
                  <a:schemeClr val="bg1"/>
                </a:solidFill>
              </a:rPr>
              <a:t> rata-rata 19,6 </a:t>
            </a:r>
            <a:r>
              <a:rPr lang="en-US" sz="2200" b="1" dirty="0" err="1" smtClean="0">
                <a:solidFill>
                  <a:schemeClr val="bg1"/>
                </a:solidFill>
              </a:rPr>
              <a:t>Tahun</a:t>
            </a:r>
            <a:r>
              <a:rPr lang="en-US" sz="2200" b="1" dirty="0" smtClean="0">
                <a:solidFill>
                  <a:schemeClr val="bg1"/>
                </a:solidFill>
              </a:rPr>
              <a:t>.</a:t>
            </a:r>
          </a:p>
          <a:p>
            <a:pPr marL="441325" indent="-441325" algn="just">
              <a:buFont typeface="+mj-lt"/>
              <a:buAutoNum type="arabicPeriod"/>
            </a:pPr>
            <a:r>
              <a:rPr lang="en-US" sz="2200" b="1" dirty="0" smtClean="0">
                <a:solidFill>
                  <a:schemeClr val="bg1"/>
                </a:solidFill>
              </a:rPr>
              <a:t>28,6% </a:t>
            </a:r>
            <a:r>
              <a:rPr lang="en-US" sz="2200" b="1" dirty="0" err="1" smtClean="0">
                <a:solidFill>
                  <a:schemeClr val="bg1"/>
                </a:solidFill>
              </a:rPr>
              <a:t>responden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berasal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dari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Jawa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Timur</a:t>
            </a:r>
            <a:r>
              <a:rPr lang="en-US" sz="2200" b="1" dirty="0" smtClean="0">
                <a:solidFill>
                  <a:schemeClr val="bg1"/>
                </a:solidFill>
              </a:rPr>
              <a:t> , 50% </a:t>
            </a:r>
            <a:r>
              <a:rPr lang="en-US" sz="2200" b="1" dirty="0" err="1" smtClean="0">
                <a:solidFill>
                  <a:schemeClr val="bg1"/>
                </a:solidFill>
              </a:rPr>
              <a:t>dari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Provinsi</a:t>
            </a:r>
            <a:r>
              <a:rPr lang="en-US" sz="2200" b="1" dirty="0" smtClean="0">
                <a:solidFill>
                  <a:schemeClr val="bg1"/>
                </a:solidFill>
              </a:rPr>
              <a:t> di </a:t>
            </a:r>
            <a:r>
              <a:rPr lang="en-US" sz="2200" b="1" dirty="0" err="1" smtClean="0">
                <a:solidFill>
                  <a:schemeClr val="bg1"/>
                </a:solidFill>
              </a:rPr>
              <a:t>Jawa</a:t>
            </a:r>
            <a:r>
              <a:rPr lang="en-US" sz="2200" b="1" dirty="0" smtClean="0">
                <a:solidFill>
                  <a:schemeClr val="bg1"/>
                </a:solidFill>
              </a:rPr>
              <a:t> (non-</a:t>
            </a:r>
            <a:r>
              <a:rPr lang="en-US" sz="2200" b="1" dirty="0" err="1" smtClean="0">
                <a:solidFill>
                  <a:schemeClr val="bg1"/>
                </a:solidFill>
              </a:rPr>
              <a:t>Jawa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Timur</a:t>
            </a:r>
            <a:r>
              <a:rPr lang="en-US" sz="2200" b="1" dirty="0" smtClean="0">
                <a:solidFill>
                  <a:schemeClr val="bg1"/>
                </a:solidFill>
              </a:rPr>
              <a:t>), </a:t>
            </a:r>
            <a:r>
              <a:rPr lang="en-US" sz="2200" b="1" dirty="0" err="1" smtClean="0">
                <a:solidFill>
                  <a:schemeClr val="bg1"/>
                </a:solidFill>
              </a:rPr>
              <a:t>dan</a:t>
            </a:r>
            <a:r>
              <a:rPr lang="en-US" sz="2200" b="1" dirty="0" smtClean="0">
                <a:solidFill>
                  <a:schemeClr val="bg1"/>
                </a:solidFill>
              </a:rPr>
              <a:t> 22,8% </a:t>
            </a:r>
            <a:r>
              <a:rPr lang="en-US" sz="2200" b="1" dirty="0" err="1" smtClean="0">
                <a:solidFill>
                  <a:schemeClr val="bg1"/>
                </a:solidFill>
              </a:rPr>
              <a:t>dari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provinsi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luar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jawa</a:t>
            </a:r>
            <a:r>
              <a:rPr lang="en-US" sz="2200" b="1" dirty="0" smtClean="0">
                <a:solidFill>
                  <a:schemeClr val="bg1"/>
                </a:solidFill>
              </a:rPr>
              <a:t>.</a:t>
            </a:r>
          </a:p>
          <a:p>
            <a:pPr marL="441325" indent="-441325" algn="just">
              <a:buFont typeface="+mj-lt"/>
              <a:buAutoNum type="arabicPeriod"/>
            </a:pPr>
            <a:r>
              <a:rPr lang="en-US" sz="2200" b="1" dirty="0" smtClean="0">
                <a:solidFill>
                  <a:schemeClr val="bg1"/>
                </a:solidFill>
              </a:rPr>
              <a:t>32% </a:t>
            </a:r>
            <a:r>
              <a:rPr lang="en-US" sz="2200" b="1" dirty="0" err="1" smtClean="0">
                <a:solidFill>
                  <a:schemeClr val="bg1"/>
                </a:solidFill>
              </a:rPr>
              <a:t>responden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sering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membaca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berita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terkait</a:t>
            </a:r>
            <a:r>
              <a:rPr lang="en-US" sz="2200" b="1" dirty="0" smtClean="0">
                <a:solidFill>
                  <a:schemeClr val="bg1"/>
                </a:solidFill>
              </a:rPr>
              <a:t> COVID-19, 50% </a:t>
            </a:r>
            <a:r>
              <a:rPr lang="en-US" sz="2200" b="1" dirty="0" err="1" smtClean="0">
                <a:solidFill>
                  <a:schemeClr val="bg1"/>
                </a:solidFill>
              </a:rPr>
              <a:t>kadang-kadang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dan</a:t>
            </a:r>
            <a:r>
              <a:rPr lang="en-US" sz="2200" b="1" dirty="0" smtClean="0">
                <a:solidFill>
                  <a:schemeClr val="bg1"/>
                </a:solidFill>
              </a:rPr>
              <a:t> 18%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Jarang</a:t>
            </a:r>
            <a:r>
              <a:rPr lang="en-US" sz="2200" b="1" dirty="0" smtClean="0">
                <a:solidFill>
                  <a:schemeClr val="bg1"/>
                </a:solidFill>
              </a:rPr>
              <a:t>/ </a:t>
            </a:r>
            <a:r>
              <a:rPr lang="en-US" sz="2200" b="1" dirty="0" err="1" smtClean="0">
                <a:solidFill>
                  <a:schemeClr val="bg1"/>
                </a:solidFill>
              </a:rPr>
              <a:t>Tidak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pernah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membaca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berita</a:t>
            </a:r>
            <a:r>
              <a:rPr lang="en-US" sz="2200" b="1" dirty="0" smtClean="0">
                <a:solidFill>
                  <a:schemeClr val="bg1"/>
                </a:solidFill>
              </a:rPr>
              <a:t>.</a:t>
            </a:r>
          </a:p>
          <a:p>
            <a:pPr marL="441325" indent="-441325" algn="just">
              <a:buFont typeface="+mj-lt"/>
              <a:buAutoNum type="arabicPeriod"/>
            </a:pPr>
            <a:r>
              <a:rPr lang="en-US" sz="2200" b="1" dirty="0" smtClean="0">
                <a:solidFill>
                  <a:schemeClr val="bg1"/>
                </a:solidFill>
              </a:rPr>
              <a:t>92,9% </a:t>
            </a:r>
            <a:r>
              <a:rPr lang="en-US" sz="2200" b="1" dirty="0" err="1" smtClean="0">
                <a:solidFill>
                  <a:schemeClr val="bg1"/>
                </a:solidFill>
              </a:rPr>
              <a:t>responden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membaca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berita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terkait</a:t>
            </a:r>
            <a:r>
              <a:rPr lang="en-US" sz="2200" b="1" dirty="0" smtClean="0">
                <a:solidFill>
                  <a:schemeClr val="bg1"/>
                </a:solidFill>
              </a:rPr>
              <a:t> COVID-19 </a:t>
            </a:r>
            <a:r>
              <a:rPr lang="en-US" sz="2200" b="1" dirty="0" err="1" smtClean="0">
                <a:solidFill>
                  <a:schemeClr val="bg1"/>
                </a:solidFill>
              </a:rPr>
              <a:t>melalui</a:t>
            </a:r>
            <a:r>
              <a:rPr lang="en-US" sz="2200" b="1" dirty="0" smtClean="0">
                <a:solidFill>
                  <a:schemeClr val="bg1"/>
                </a:solidFill>
              </a:rPr>
              <a:t> media </a:t>
            </a:r>
            <a:r>
              <a:rPr lang="en-US" sz="2200" b="1" dirty="0" err="1" smtClean="0">
                <a:solidFill>
                  <a:schemeClr val="bg1"/>
                </a:solidFill>
              </a:rPr>
              <a:t>sosial</a:t>
            </a:r>
            <a:r>
              <a:rPr lang="en-US" sz="2200" b="1" dirty="0" smtClean="0">
                <a:solidFill>
                  <a:schemeClr val="bg1"/>
                </a:solidFill>
              </a:rPr>
              <a:t>, 64,3% </a:t>
            </a:r>
            <a:r>
              <a:rPr lang="en-US" sz="2200" b="1" dirty="0" err="1" smtClean="0">
                <a:solidFill>
                  <a:schemeClr val="bg1"/>
                </a:solidFill>
              </a:rPr>
              <a:t>melalui</a:t>
            </a:r>
            <a:r>
              <a:rPr lang="en-US" sz="2200" b="1" dirty="0" smtClean="0">
                <a:solidFill>
                  <a:schemeClr val="bg1"/>
                </a:solidFill>
              </a:rPr>
              <a:t> portal </a:t>
            </a:r>
            <a:r>
              <a:rPr lang="en-US" sz="2200" b="1" dirty="0" err="1" smtClean="0">
                <a:solidFill>
                  <a:schemeClr val="bg1"/>
                </a:solidFill>
              </a:rPr>
              <a:t>berita</a:t>
            </a:r>
            <a:r>
              <a:rPr lang="en-US" sz="2200" b="1" dirty="0" smtClean="0">
                <a:solidFill>
                  <a:schemeClr val="bg1"/>
                </a:solidFill>
              </a:rPr>
              <a:t> online </a:t>
            </a:r>
            <a:r>
              <a:rPr lang="en-US" sz="2200" b="1" dirty="0" err="1" smtClean="0">
                <a:solidFill>
                  <a:schemeClr val="bg1"/>
                </a:solidFill>
              </a:rPr>
              <a:t>dan</a:t>
            </a:r>
            <a:r>
              <a:rPr lang="en-US" sz="2200" b="1" dirty="0" smtClean="0">
                <a:solidFill>
                  <a:schemeClr val="bg1"/>
                </a:solidFill>
              </a:rPr>
              <a:t> 17,9% </a:t>
            </a:r>
            <a:r>
              <a:rPr lang="en-US" sz="2200" b="1" dirty="0" err="1" smtClean="0">
                <a:solidFill>
                  <a:schemeClr val="bg1"/>
                </a:solidFill>
              </a:rPr>
              <a:t>melalui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grup</a:t>
            </a:r>
            <a:r>
              <a:rPr lang="en-US" sz="2200" b="1" dirty="0" smtClean="0">
                <a:solidFill>
                  <a:schemeClr val="bg1"/>
                </a:solidFill>
              </a:rPr>
              <a:t> chat </a:t>
            </a:r>
            <a:r>
              <a:rPr lang="en-US" sz="2200" b="1" dirty="0" err="1" smtClean="0">
                <a:solidFill>
                  <a:schemeClr val="bg1"/>
                </a:solidFill>
              </a:rPr>
              <a:t>seperti</a:t>
            </a:r>
            <a:r>
              <a:rPr lang="en-US" sz="2200" b="1" dirty="0" smtClean="0">
                <a:solidFill>
                  <a:schemeClr val="bg1"/>
                </a:solidFill>
              </a:rPr>
              <a:t> WA/Line, 3,6% </a:t>
            </a:r>
            <a:r>
              <a:rPr lang="en-US" sz="2200" b="1" dirty="0" err="1" smtClean="0">
                <a:solidFill>
                  <a:schemeClr val="bg1"/>
                </a:solidFill>
              </a:rPr>
              <a:t>melalui</a:t>
            </a:r>
            <a:r>
              <a:rPr lang="en-US" sz="2200" b="1" dirty="0" smtClean="0">
                <a:solidFill>
                  <a:schemeClr val="bg1"/>
                </a:solidFill>
              </a:rPr>
              <a:t> Koran.</a:t>
            </a:r>
          </a:p>
          <a:p>
            <a:pPr marL="441325" indent="-441325" algn="just">
              <a:buFont typeface="+mj-lt"/>
              <a:buAutoNum type="arabicPeriod"/>
            </a:pPr>
            <a:r>
              <a:rPr lang="en-US" sz="2200" b="1" dirty="0" smtClean="0">
                <a:solidFill>
                  <a:schemeClr val="bg1"/>
                </a:solidFill>
              </a:rPr>
              <a:t>85,7% </a:t>
            </a:r>
            <a:r>
              <a:rPr lang="en-US" sz="2200" b="1" dirty="0" err="1">
                <a:solidFill>
                  <a:schemeClr val="bg1"/>
                </a:solidFill>
              </a:rPr>
              <a:t>responden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b="1" dirty="0" err="1">
                <a:solidFill>
                  <a:schemeClr val="bg1"/>
                </a:solidFill>
              </a:rPr>
              <a:t>membaca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b="1" dirty="0" err="1">
                <a:solidFill>
                  <a:schemeClr val="bg1"/>
                </a:solidFill>
              </a:rPr>
              <a:t>berita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b="1" dirty="0" err="1">
                <a:solidFill>
                  <a:schemeClr val="bg1"/>
                </a:solidFill>
              </a:rPr>
              <a:t>terkait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</a:rPr>
              <a:t>COVID-19 di </a:t>
            </a:r>
            <a:r>
              <a:rPr lang="en-US" sz="2200" b="1" dirty="0" err="1" smtClean="0">
                <a:solidFill>
                  <a:schemeClr val="bg1"/>
                </a:solidFill>
              </a:rPr>
              <a:t>daerah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tempat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tinggal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>
                <a:solidFill>
                  <a:schemeClr val="bg1"/>
                </a:solidFill>
              </a:rPr>
              <a:t>melalui</a:t>
            </a:r>
            <a:r>
              <a:rPr lang="en-US" sz="2200" b="1" dirty="0">
                <a:solidFill>
                  <a:schemeClr val="bg1"/>
                </a:solidFill>
              </a:rPr>
              <a:t> media </a:t>
            </a:r>
            <a:r>
              <a:rPr lang="en-US" sz="2200" b="1" dirty="0" err="1">
                <a:solidFill>
                  <a:schemeClr val="bg1"/>
                </a:solidFill>
              </a:rPr>
              <a:t>sosial</a:t>
            </a:r>
            <a:r>
              <a:rPr lang="en-US" sz="2200" b="1" dirty="0">
                <a:solidFill>
                  <a:schemeClr val="bg1"/>
                </a:solidFill>
              </a:rPr>
              <a:t>, </a:t>
            </a:r>
            <a:r>
              <a:rPr lang="en-US" sz="2200" b="1" dirty="0" smtClean="0">
                <a:solidFill>
                  <a:schemeClr val="bg1"/>
                </a:solidFill>
              </a:rPr>
              <a:t>57,1% </a:t>
            </a:r>
            <a:r>
              <a:rPr lang="en-US" sz="2200" b="1" dirty="0" err="1" smtClean="0">
                <a:solidFill>
                  <a:schemeClr val="bg1"/>
                </a:solidFill>
              </a:rPr>
              <a:t>melalui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>
                <a:solidFill>
                  <a:schemeClr val="bg1"/>
                </a:solidFill>
              </a:rPr>
              <a:t>portal </a:t>
            </a:r>
            <a:r>
              <a:rPr lang="en-US" sz="2200" b="1" dirty="0" err="1">
                <a:solidFill>
                  <a:schemeClr val="bg1"/>
                </a:solidFill>
              </a:rPr>
              <a:t>berita</a:t>
            </a:r>
            <a:r>
              <a:rPr lang="en-US" sz="2200" b="1" dirty="0">
                <a:solidFill>
                  <a:schemeClr val="bg1"/>
                </a:solidFill>
              </a:rPr>
              <a:t> online </a:t>
            </a:r>
            <a:r>
              <a:rPr lang="en-US" sz="2200" b="1" dirty="0" err="1">
                <a:solidFill>
                  <a:schemeClr val="bg1"/>
                </a:solidFill>
              </a:rPr>
              <a:t>dan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</a:rPr>
              <a:t>25% </a:t>
            </a:r>
            <a:r>
              <a:rPr lang="en-US" sz="2200" b="1" dirty="0" err="1" smtClean="0">
                <a:solidFill>
                  <a:schemeClr val="bg1"/>
                </a:solidFill>
              </a:rPr>
              <a:t>melalui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>
                <a:solidFill>
                  <a:schemeClr val="bg1"/>
                </a:solidFill>
              </a:rPr>
              <a:t>grup</a:t>
            </a:r>
            <a:r>
              <a:rPr lang="en-US" sz="2200" b="1" dirty="0">
                <a:solidFill>
                  <a:schemeClr val="bg1"/>
                </a:solidFill>
              </a:rPr>
              <a:t> chat </a:t>
            </a:r>
            <a:r>
              <a:rPr lang="en-US" sz="2200" b="1" dirty="0" err="1">
                <a:solidFill>
                  <a:schemeClr val="bg1"/>
                </a:solidFill>
              </a:rPr>
              <a:t>seperti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</a:rPr>
              <a:t>WA/Line, 17,9% </a:t>
            </a:r>
            <a:r>
              <a:rPr lang="en-US" sz="2200" b="1" dirty="0" err="1" smtClean="0">
                <a:solidFill>
                  <a:schemeClr val="bg1"/>
                </a:solidFill>
              </a:rPr>
              <a:t>melalui</a:t>
            </a:r>
            <a:r>
              <a:rPr lang="en-US" sz="2200" b="1" dirty="0" smtClean="0">
                <a:solidFill>
                  <a:schemeClr val="bg1"/>
                </a:solidFill>
              </a:rPr>
              <a:t> Koran.</a:t>
            </a:r>
            <a:endParaRPr lang="en-US" sz="2200" b="1" dirty="0">
              <a:solidFill>
                <a:schemeClr val="bg1"/>
              </a:solidFill>
            </a:endParaRPr>
          </a:p>
          <a:p>
            <a:pPr marL="441325" indent="-441325" algn="just">
              <a:buFont typeface="+mj-lt"/>
              <a:buAutoNum type="arabicPeriod"/>
            </a:pPr>
            <a:endParaRPr lang="en-US" sz="2200" b="1" dirty="0" smtClean="0">
              <a:solidFill>
                <a:schemeClr val="bg1"/>
              </a:solidFill>
            </a:endParaRPr>
          </a:p>
          <a:p>
            <a:pPr marL="441325" indent="-441325" algn="just">
              <a:buFont typeface="+mj-lt"/>
              <a:buAutoNum type="arabicPeriod"/>
            </a:pPr>
            <a:endParaRPr lang="en-US" sz="2200" b="1" dirty="0" smtClean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sz="2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31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dirty="0" smtClean="0"/>
              <a:t>Jumlah kasus COVID-19 yang terus meningkat terutama di Indonesia meskipun sudah ada program pemerintah untuk menekan angka kasus</a:t>
            </a:r>
            <a:r>
              <a:rPr lang="en-ID" dirty="0" smtClean="0"/>
              <a:t> COVID-19</a:t>
            </a:r>
            <a:r>
              <a:rPr lang="id-ID" dirty="0" smtClean="0"/>
              <a:t> seperti vaksinasi. Sehingga diperlukan visualisasi antara Kasus COVID-19 dan berita COVID-19 di</a:t>
            </a:r>
            <a:r>
              <a:rPr lang="en-ID" dirty="0" smtClean="0"/>
              <a:t> </a:t>
            </a:r>
            <a:r>
              <a:rPr lang="id-ID" dirty="0" smtClean="0"/>
              <a:t>seluruh</a:t>
            </a:r>
            <a:r>
              <a:rPr lang="en-ID" dirty="0" smtClean="0"/>
              <a:t> </a:t>
            </a:r>
            <a:r>
              <a:rPr lang="id-ID" dirty="0" smtClean="0"/>
              <a:t>daerah (provinsi/kota) Indonesia</a:t>
            </a:r>
            <a:r>
              <a:rPr lang="en-ID" dirty="0" smtClean="0"/>
              <a:t>. </a:t>
            </a:r>
            <a:r>
              <a:rPr lang="en-ID" dirty="0" err="1" smtClean="0"/>
              <a:t>Visualisasi</a:t>
            </a:r>
            <a:r>
              <a:rPr lang="en-ID" dirty="0" smtClean="0"/>
              <a:t> </a:t>
            </a:r>
            <a:r>
              <a:rPr lang="en-ID" dirty="0" err="1" smtClean="0"/>
              <a:t>juga</a:t>
            </a:r>
            <a:r>
              <a:rPr lang="en-ID" dirty="0" smtClean="0"/>
              <a:t> </a:t>
            </a:r>
            <a:r>
              <a:rPr lang="en-ID" dirty="0" err="1" smtClean="0"/>
              <a:t>dibantu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proses </a:t>
            </a:r>
            <a:r>
              <a:rPr lang="en-ID" dirty="0" err="1" smtClean="0"/>
              <a:t>klasifikasi</a:t>
            </a:r>
            <a:r>
              <a:rPr lang="en-ID" dirty="0" smtClean="0"/>
              <a:t> </a:t>
            </a:r>
            <a:r>
              <a:rPr lang="en-ID" dirty="0" err="1" smtClean="0"/>
              <a:t>teks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/>
              <a:t>memberi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berita</a:t>
            </a:r>
            <a:r>
              <a:rPr lang="en-ID" dirty="0"/>
              <a:t> 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membantu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menganalisa</a:t>
            </a:r>
            <a:r>
              <a:rPr lang="en-ID" dirty="0" smtClean="0"/>
              <a:t> </a:t>
            </a:r>
            <a:r>
              <a:rPr lang="en-ID" dirty="0" err="1" smtClean="0"/>
              <a:t>keterkaitan</a:t>
            </a:r>
            <a:r>
              <a:rPr lang="en-ID" dirty="0" smtClean="0"/>
              <a:t> </a:t>
            </a:r>
            <a:r>
              <a:rPr lang="en-ID" dirty="0" err="1" smtClean="0"/>
              <a:t>antara</a:t>
            </a:r>
            <a:r>
              <a:rPr lang="en-ID" dirty="0" smtClean="0"/>
              <a:t> </a:t>
            </a:r>
            <a:r>
              <a:rPr lang="en-ID" dirty="0" err="1" smtClean="0"/>
              <a:t>berita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kenaikan</a:t>
            </a:r>
            <a:r>
              <a:rPr lang="en-ID" dirty="0" smtClean="0"/>
              <a:t> </a:t>
            </a:r>
            <a:r>
              <a:rPr lang="en-ID" dirty="0" err="1" smtClean="0"/>
              <a:t>kasus</a:t>
            </a:r>
            <a:r>
              <a:rPr lang="en-ID" dirty="0" smtClean="0"/>
              <a:t> COVID-19. </a:t>
            </a:r>
            <a:r>
              <a:rPr lang="id-ID" dirty="0" smtClean="0"/>
              <a:t>Diharapkan visualisasi ini dapat membantu menginformasikan masyarakat dan membantu pemerintah pusat dan daerah dalam menentukan kebijakan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m</a:t>
            </a:r>
            <a:r>
              <a:rPr lang="id-ID" dirty="0" smtClean="0"/>
              <a:t>engurangi angka kenaikan kasus COVID-19</a:t>
            </a:r>
            <a:r>
              <a:rPr lang="en-ID" dirty="0" smtClean="0"/>
              <a:t>.  </a:t>
            </a:r>
            <a:endParaRPr lang="id-ID" dirty="0" smtClean="0"/>
          </a:p>
          <a:p>
            <a:pPr marL="0" indent="0" algn="just">
              <a:buNone/>
            </a:pPr>
            <a:endParaRPr lang="id-ID" dirty="0" smtClean="0"/>
          </a:p>
          <a:p>
            <a:pPr marL="0" indent="0" algn="just">
              <a:buNone/>
            </a:pPr>
            <a:endParaRPr lang="en-ID" dirty="0" smtClean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xmlns="" id="{2541AF5B-B972-5A40-A1EF-9F512D03F79D}"/>
              </a:ext>
            </a:extLst>
          </p:cNvPr>
          <p:cNvSpPr txBox="1">
            <a:spLocks/>
          </p:cNvSpPr>
          <p:nvPr/>
        </p:nvSpPr>
        <p:spPr>
          <a:xfrm>
            <a:off x="2521974" y="576037"/>
            <a:ext cx="7148052" cy="903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rgbClr val="002060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ID" sz="3000" dirty="0" err="1" smtClean="0">
                <a:solidFill>
                  <a:schemeClr val="bg1"/>
                </a:solidFill>
              </a:rPr>
              <a:t>Latar</a:t>
            </a:r>
            <a:r>
              <a:rPr lang="en-ID" sz="3000" dirty="0" smtClean="0">
                <a:solidFill>
                  <a:schemeClr val="bg1"/>
                </a:solidFill>
              </a:rPr>
              <a:t> </a:t>
            </a:r>
            <a:r>
              <a:rPr lang="en-ID" sz="3000" dirty="0" err="1" smtClean="0">
                <a:solidFill>
                  <a:schemeClr val="bg1"/>
                </a:solidFill>
              </a:rPr>
              <a:t>Belakang</a:t>
            </a:r>
            <a:endParaRPr lang="en-ID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892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xmlns="" id="{2541AF5B-B972-5A40-A1EF-9F512D03F79D}"/>
              </a:ext>
            </a:extLst>
          </p:cNvPr>
          <p:cNvSpPr txBox="1">
            <a:spLocks/>
          </p:cNvSpPr>
          <p:nvPr/>
        </p:nvSpPr>
        <p:spPr>
          <a:xfrm>
            <a:off x="2296944" y="587426"/>
            <a:ext cx="7598112" cy="80500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rgbClr val="002060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ID" sz="3000" dirty="0" err="1" smtClean="0">
                <a:solidFill>
                  <a:schemeClr val="bg1"/>
                </a:solidFill>
              </a:rPr>
              <a:t>Skenario</a:t>
            </a:r>
            <a:r>
              <a:rPr lang="en-ID" sz="3000" dirty="0" smtClean="0">
                <a:solidFill>
                  <a:schemeClr val="bg1"/>
                </a:solidFill>
              </a:rPr>
              <a:t> </a:t>
            </a:r>
            <a:r>
              <a:rPr lang="en-ID" sz="3000" dirty="0" err="1" smtClean="0">
                <a:solidFill>
                  <a:schemeClr val="bg1"/>
                </a:solidFill>
              </a:rPr>
              <a:t>Responden</a:t>
            </a:r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D62BDA5-A908-4D29-9786-B68BEE580494}"/>
              </a:ext>
            </a:extLst>
          </p:cNvPr>
          <p:cNvSpPr/>
          <p:nvPr/>
        </p:nvSpPr>
        <p:spPr>
          <a:xfrm>
            <a:off x="838200" y="1825624"/>
            <a:ext cx="10515600" cy="4486275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400" b="1" dirty="0" smtClean="0">
              <a:solidFill>
                <a:schemeClr val="bg1"/>
              </a:solidFill>
            </a:endParaRPr>
          </a:p>
          <a:p>
            <a:pPr marL="441325" indent="-441325" algn="just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bg1"/>
                </a:solidFill>
              </a:rPr>
              <a:t>Membuka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halaman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awal</a:t>
            </a:r>
            <a:r>
              <a:rPr lang="en-US" sz="2400" b="1" dirty="0" smtClean="0">
                <a:solidFill>
                  <a:schemeClr val="bg1"/>
                </a:solidFill>
              </a:rPr>
              <a:t>  </a:t>
            </a:r>
          </a:p>
          <a:p>
            <a:pPr marL="441325" indent="-441325" algn="just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bg1"/>
                </a:solidFill>
              </a:rPr>
              <a:t>Membuka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halaman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daftar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berita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</a:p>
          <a:p>
            <a:pPr marL="441325" indent="-441325" algn="just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bg1"/>
                </a:solidFill>
              </a:rPr>
              <a:t>Mencari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berita</a:t>
            </a:r>
            <a:r>
              <a:rPr lang="en-US" sz="2400" b="1" dirty="0" smtClean="0">
                <a:solidFill>
                  <a:schemeClr val="bg1"/>
                </a:solidFill>
              </a:rPr>
              <a:t> COVID-19 di </a:t>
            </a:r>
            <a:r>
              <a:rPr lang="en-US" sz="2400" b="1" dirty="0" err="1" smtClean="0">
                <a:solidFill>
                  <a:schemeClr val="bg1"/>
                </a:solidFill>
              </a:rPr>
              <a:t>provinsi</a:t>
            </a:r>
            <a:r>
              <a:rPr lang="en-US" sz="2400" b="1" dirty="0" smtClean="0">
                <a:solidFill>
                  <a:schemeClr val="bg1"/>
                </a:solidFill>
              </a:rPr>
              <a:t>/</a:t>
            </a:r>
            <a:r>
              <a:rPr lang="en-US" sz="2400" b="1" dirty="0" err="1" smtClean="0">
                <a:solidFill>
                  <a:schemeClr val="bg1"/>
                </a:solidFill>
              </a:rPr>
              <a:t>kota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sesuai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tempat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tinggal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responden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marL="441325" indent="-441325" algn="just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bg1"/>
                </a:solidFill>
              </a:rPr>
              <a:t>Mencari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berita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berdasarkan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judul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marL="441325" indent="-441325" algn="just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bg1"/>
                </a:solidFill>
              </a:rPr>
              <a:t>Mencari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halaman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statistik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b</a:t>
            </a:r>
            <a:r>
              <a:rPr lang="en-US" sz="2400" b="1" dirty="0" err="1" smtClean="0">
                <a:solidFill>
                  <a:schemeClr val="bg1"/>
                </a:solidFill>
              </a:rPr>
              <a:t>erita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marL="441325" indent="-441325" algn="just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bg1"/>
                </a:solidFill>
              </a:rPr>
              <a:t>Responden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diizinkan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menjelajahi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halaman</a:t>
            </a:r>
            <a:r>
              <a:rPr lang="en-US" sz="2400" b="1" dirty="0" smtClean="0">
                <a:solidFill>
                  <a:schemeClr val="bg1"/>
                </a:solidFill>
              </a:rPr>
              <a:t> web </a:t>
            </a:r>
            <a:r>
              <a:rPr lang="en-US" sz="2400" b="1" dirty="0" err="1" smtClean="0">
                <a:solidFill>
                  <a:schemeClr val="bg1"/>
                </a:solidFill>
              </a:rPr>
              <a:t>berita</a:t>
            </a:r>
            <a:r>
              <a:rPr lang="en-US" sz="2400" b="1" dirty="0" smtClean="0">
                <a:solidFill>
                  <a:schemeClr val="bg1"/>
                </a:solidFill>
              </a:rPr>
              <a:t> COVID-19 </a:t>
            </a:r>
            <a:r>
              <a:rPr lang="en-US" sz="2400" b="1" dirty="0" err="1" smtClean="0">
                <a:solidFill>
                  <a:schemeClr val="bg1"/>
                </a:solidFill>
              </a:rPr>
              <a:t>dan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melaporkan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apabila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terjadi</a:t>
            </a:r>
            <a:r>
              <a:rPr lang="en-US" sz="2400" b="1" dirty="0" smtClean="0">
                <a:solidFill>
                  <a:schemeClr val="bg1"/>
                </a:solidFill>
              </a:rPr>
              <a:t> bug/</a:t>
            </a:r>
            <a:r>
              <a:rPr lang="en-US" sz="2400" b="1" dirty="0" err="1" smtClean="0">
                <a:solidFill>
                  <a:schemeClr val="bg1"/>
                </a:solidFill>
              </a:rPr>
              <a:t>masalah</a:t>
            </a:r>
            <a:r>
              <a:rPr lang="en-US" sz="2400" b="1" dirty="0" smtClean="0">
                <a:solidFill>
                  <a:schemeClr val="bg1"/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887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xmlns="" id="{2541AF5B-B972-5A40-A1EF-9F512D03F79D}"/>
              </a:ext>
            </a:extLst>
          </p:cNvPr>
          <p:cNvSpPr txBox="1">
            <a:spLocks/>
          </p:cNvSpPr>
          <p:nvPr/>
        </p:nvSpPr>
        <p:spPr>
          <a:xfrm>
            <a:off x="4385772" y="3969072"/>
            <a:ext cx="7508100" cy="630084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rgbClr val="002060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ID" sz="3000" dirty="0" smtClean="0">
                <a:solidFill>
                  <a:schemeClr val="bg1"/>
                </a:solidFill>
              </a:rPr>
              <a:t>Saran </a:t>
            </a:r>
            <a:r>
              <a:rPr lang="en-ID" sz="3000" dirty="0" err="1" smtClean="0">
                <a:solidFill>
                  <a:schemeClr val="bg1"/>
                </a:solidFill>
              </a:rPr>
              <a:t>dan</a:t>
            </a:r>
            <a:r>
              <a:rPr lang="en-ID" sz="3000" dirty="0" smtClean="0">
                <a:solidFill>
                  <a:schemeClr val="bg1"/>
                </a:solidFill>
              </a:rPr>
              <a:t> </a:t>
            </a:r>
            <a:r>
              <a:rPr lang="en-ID" sz="3000" dirty="0" err="1" smtClean="0">
                <a:solidFill>
                  <a:schemeClr val="bg1"/>
                </a:solidFill>
              </a:rPr>
              <a:t>Kritik</a:t>
            </a:r>
            <a:r>
              <a:rPr lang="en-ID" sz="3000" dirty="0" smtClean="0">
                <a:solidFill>
                  <a:schemeClr val="bg1"/>
                </a:solidFill>
              </a:rPr>
              <a:t> </a:t>
            </a:r>
            <a:r>
              <a:rPr lang="en-ID" sz="3000" dirty="0" err="1" smtClean="0">
                <a:solidFill>
                  <a:schemeClr val="bg1"/>
                </a:solidFill>
              </a:rPr>
              <a:t>Responden</a:t>
            </a:r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D62BDA5-A908-4D29-9786-B68BEE580494}"/>
              </a:ext>
            </a:extLst>
          </p:cNvPr>
          <p:cNvSpPr/>
          <p:nvPr/>
        </p:nvSpPr>
        <p:spPr>
          <a:xfrm>
            <a:off x="4385772" y="4599156"/>
            <a:ext cx="7508100" cy="1892767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400" b="1" dirty="0" smtClean="0">
              <a:solidFill>
                <a:schemeClr val="bg1"/>
              </a:solidFill>
            </a:endParaRPr>
          </a:p>
          <a:p>
            <a:pPr marL="441325" indent="-441325" algn="just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bg1"/>
                </a:solidFill>
              </a:rPr>
              <a:t>Tidak</a:t>
            </a:r>
            <a:r>
              <a:rPr lang="en-US" sz="2400" b="1" dirty="0" smtClean="0">
                <a:solidFill>
                  <a:schemeClr val="bg1"/>
                </a:solidFill>
              </a:rPr>
              <a:t> responsive </a:t>
            </a:r>
            <a:r>
              <a:rPr lang="en-US" sz="2400" b="1" dirty="0" err="1" smtClean="0">
                <a:solidFill>
                  <a:schemeClr val="bg1"/>
                </a:solidFill>
              </a:rPr>
              <a:t>pada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tampilan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potrait</a:t>
            </a:r>
            <a:r>
              <a:rPr lang="en-US" sz="2400" b="1" dirty="0" smtClean="0">
                <a:solidFill>
                  <a:schemeClr val="bg1"/>
                </a:solidFill>
              </a:rPr>
              <a:t> Mobile </a:t>
            </a:r>
          </a:p>
          <a:p>
            <a:pPr marL="441325" indent="-441325" algn="just">
              <a:buFont typeface="+mj-lt"/>
              <a:buAutoNum type="arabicPeriod"/>
            </a:pPr>
            <a:r>
              <a:rPr lang="en-ID" sz="2400" b="1" dirty="0" err="1" smtClean="0"/>
              <a:t>Halaman</a:t>
            </a:r>
            <a:r>
              <a:rPr lang="en-ID" sz="2400" b="1" dirty="0" smtClean="0"/>
              <a:t> </a:t>
            </a:r>
            <a:r>
              <a:rPr lang="en-ID" sz="2400" b="1" dirty="0" err="1" smtClean="0"/>
              <a:t>Statistik</a:t>
            </a:r>
            <a:r>
              <a:rPr lang="en-ID" sz="2400" b="1" dirty="0" smtClean="0"/>
              <a:t> </a:t>
            </a:r>
            <a:r>
              <a:rPr lang="en-ID" sz="2400" b="1" dirty="0" err="1" smtClean="0"/>
              <a:t>Berita</a:t>
            </a:r>
            <a:r>
              <a:rPr lang="en-ID" sz="2400" b="1" dirty="0" smtClean="0"/>
              <a:t> lama </a:t>
            </a:r>
            <a:r>
              <a:rPr lang="en-ID" sz="2400" b="1" dirty="0" err="1" smtClean="0"/>
              <a:t>sekali</a:t>
            </a:r>
            <a:r>
              <a:rPr lang="en-ID" sz="2400" b="1" dirty="0" smtClean="0"/>
              <a:t> </a:t>
            </a:r>
            <a:r>
              <a:rPr lang="en-ID" sz="2400" b="1" dirty="0" err="1" smtClean="0"/>
              <a:t>dibuka</a:t>
            </a:r>
            <a:endParaRPr lang="en-ID" sz="2400" b="1" dirty="0" smtClean="0"/>
          </a:p>
          <a:p>
            <a:pPr marL="441325" indent="-441325" algn="just">
              <a:buFont typeface="+mj-lt"/>
              <a:buAutoNum type="arabicPeriod"/>
            </a:pPr>
            <a:r>
              <a:rPr lang="en-ID" sz="2400" b="1" dirty="0" err="1" smtClean="0"/>
              <a:t>Keterlambatan</a:t>
            </a:r>
            <a:r>
              <a:rPr lang="en-ID" sz="2400" b="1" dirty="0" smtClean="0"/>
              <a:t> </a:t>
            </a:r>
            <a:r>
              <a:rPr lang="en-ID" sz="2400" b="1" dirty="0" err="1" smtClean="0"/>
              <a:t>masuknya</a:t>
            </a:r>
            <a:r>
              <a:rPr lang="en-ID" sz="2400" b="1" dirty="0" smtClean="0"/>
              <a:t> data </a:t>
            </a:r>
            <a:r>
              <a:rPr lang="en-ID" sz="2400" b="1" dirty="0" err="1" smtClean="0"/>
              <a:t>berita</a:t>
            </a:r>
            <a:endParaRPr lang="en-ID" sz="2400" b="1" dirty="0" smtClean="0"/>
          </a:p>
          <a:p>
            <a:pPr marL="441325" indent="-441325" algn="just">
              <a:buFont typeface="+mj-lt"/>
              <a:buAutoNum type="arabicPeriod"/>
            </a:pPr>
            <a:endParaRPr 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xmlns="" id="{2541AF5B-B972-5A40-A1EF-9F512D03F79D}"/>
              </a:ext>
            </a:extLst>
          </p:cNvPr>
          <p:cNvSpPr txBox="1">
            <a:spLocks/>
          </p:cNvSpPr>
          <p:nvPr/>
        </p:nvSpPr>
        <p:spPr>
          <a:xfrm>
            <a:off x="245220" y="1012192"/>
            <a:ext cx="7508100" cy="630084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rgbClr val="002060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ID" sz="3000" dirty="0" err="1" smtClean="0">
                <a:solidFill>
                  <a:schemeClr val="bg1"/>
                </a:solidFill>
              </a:rPr>
              <a:t>Pendapat</a:t>
            </a:r>
            <a:r>
              <a:rPr lang="en-ID" sz="3000" dirty="0" smtClean="0">
                <a:solidFill>
                  <a:schemeClr val="bg1"/>
                </a:solidFill>
              </a:rPr>
              <a:t> </a:t>
            </a:r>
            <a:r>
              <a:rPr lang="en-ID" sz="3000" dirty="0" err="1" smtClean="0">
                <a:solidFill>
                  <a:schemeClr val="bg1"/>
                </a:solidFill>
              </a:rPr>
              <a:t>Responden</a:t>
            </a:r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62BDA5-A908-4D29-9786-B68BEE580494}"/>
              </a:ext>
            </a:extLst>
          </p:cNvPr>
          <p:cNvSpPr/>
          <p:nvPr/>
        </p:nvSpPr>
        <p:spPr>
          <a:xfrm>
            <a:off x="245220" y="1642276"/>
            <a:ext cx="7508100" cy="1892767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400" b="1" dirty="0" smtClean="0">
              <a:solidFill>
                <a:schemeClr val="bg1"/>
              </a:solidFill>
            </a:endParaRPr>
          </a:p>
          <a:p>
            <a:pPr marL="441325" indent="-441325" algn="just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bg1"/>
                </a:solidFill>
              </a:rPr>
              <a:t>Sangat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membantu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terkait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penyebaran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informasi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pesebaran</a:t>
            </a:r>
            <a:r>
              <a:rPr lang="en-US" sz="2400" b="1" dirty="0" smtClean="0">
                <a:solidFill>
                  <a:schemeClr val="bg1"/>
                </a:solidFill>
              </a:rPr>
              <a:t> COVID-19 di </a:t>
            </a:r>
            <a:r>
              <a:rPr lang="en-US" sz="2400" b="1" dirty="0" err="1" smtClean="0">
                <a:solidFill>
                  <a:schemeClr val="bg1"/>
                </a:solidFill>
              </a:rPr>
              <a:t>daerah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masing-masing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marL="441325" indent="-441325" algn="just">
              <a:buFont typeface="+mj-lt"/>
              <a:buAutoNum type="arabicPeriod"/>
            </a:pPr>
            <a:r>
              <a:rPr lang="en-ID" sz="2400" b="1" dirty="0" err="1" smtClean="0"/>
              <a:t>Informatif</a:t>
            </a:r>
            <a:r>
              <a:rPr lang="en-ID" sz="2400" b="1" dirty="0" smtClean="0"/>
              <a:t> </a:t>
            </a:r>
            <a:r>
              <a:rPr lang="en-ID" sz="2400" b="1" dirty="0" err="1" smtClean="0"/>
              <a:t>dan</a:t>
            </a:r>
            <a:r>
              <a:rPr lang="en-ID" sz="2400" b="1" dirty="0" smtClean="0"/>
              <a:t> </a:t>
            </a:r>
            <a:r>
              <a:rPr lang="en-ID" sz="2400" b="1" dirty="0" err="1"/>
              <a:t>m</a:t>
            </a:r>
            <a:r>
              <a:rPr lang="en-ID" sz="2400" b="1" dirty="0" err="1" smtClean="0"/>
              <a:t>enarik</a:t>
            </a:r>
            <a:endParaRPr lang="en-ID" sz="2400" b="1" dirty="0"/>
          </a:p>
          <a:p>
            <a:pPr marL="441325" indent="-441325" algn="just">
              <a:buFont typeface="+mj-lt"/>
              <a:buAutoNum type="arabicPeriod"/>
            </a:pPr>
            <a:r>
              <a:rPr lang="en-ID" sz="2400" b="1" dirty="0" err="1" smtClean="0"/>
              <a:t>Bagus</a:t>
            </a:r>
            <a:r>
              <a:rPr lang="en-ID" sz="2400" b="1" dirty="0" smtClean="0"/>
              <a:t> </a:t>
            </a:r>
            <a:r>
              <a:rPr lang="en-ID" sz="2400" b="1" dirty="0" err="1" smtClean="0"/>
              <a:t>dan</a:t>
            </a:r>
            <a:r>
              <a:rPr lang="en-ID" sz="2400" b="1" dirty="0" smtClean="0"/>
              <a:t> </a:t>
            </a:r>
            <a:r>
              <a:rPr lang="en-ID" sz="2400" b="1" dirty="0" err="1" smtClean="0"/>
              <a:t>mudah</a:t>
            </a:r>
            <a:r>
              <a:rPr lang="en-ID" sz="2400" b="1" dirty="0" smtClean="0"/>
              <a:t> </a:t>
            </a:r>
            <a:r>
              <a:rPr lang="en-ID" sz="2400" b="1" dirty="0" err="1" smtClean="0"/>
              <a:t>dipahami</a:t>
            </a:r>
            <a:endParaRPr lang="en-ID" sz="2400" b="1" dirty="0" smtClean="0"/>
          </a:p>
          <a:p>
            <a:pPr marL="441325" indent="-441325" algn="just">
              <a:buFont typeface="+mj-lt"/>
              <a:buAutoNum type="arabicPeriod"/>
            </a:pPr>
            <a:endParaRPr lang="en-US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77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819987"/>
              </p:ext>
            </p:extLst>
          </p:nvPr>
        </p:nvGraphicFramePr>
        <p:xfrm>
          <a:off x="2945580" y="2168832"/>
          <a:ext cx="6660887" cy="3420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916"/>
                <a:gridCol w="4009207"/>
                <a:gridCol w="523191"/>
                <a:gridCol w="523191"/>
                <a:gridCol w="523191"/>
                <a:gridCol w="523191"/>
              </a:tblGrid>
              <a:tr h="285038">
                <a:tc rowSpan="2"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ID" sz="1100" dirty="0">
                          <a:effectLst/>
                        </a:rPr>
                        <a:t>No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100" dirty="0" err="1">
                          <a:effectLst/>
                        </a:rPr>
                        <a:t>Pertanyaan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16255" algn="ctr"/>
                        </a:tabLst>
                      </a:pPr>
                      <a:r>
                        <a:rPr lang="en-ID" sz="1100">
                          <a:effectLst/>
                        </a:rPr>
                        <a:t>	Skor (%)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85038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551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100" spc="10" dirty="0" err="1">
                          <a:effectLst/>
                        </a:rPr>
                        <a:t>Apakah</a:t>
                      </a:r>
                      <a:r>
                        <a:rPr lang="en-GB" sz="1100" spc="10" dirty="0">
                          <a:effectLst/>
                        </a:rPr>
                        <a:t> </a:t>
                      </a:r>
                      <a:r>
                        <a:rPr lang="en-GB" sz="1100" spc="10" dirty="0" err="1">
                          <a:effectLst/>
                        </a:rPr>
                        <a:t>berita</a:t>
                      </a:r>
                      <a:r>
                        <a:rPr lang="en-GB" sz="1100" spc="10" dirty="0">
                          <a:effectLst/>
                        </a:rPr>
                        <a:t> COVID-19 di </a:t>
                      </a:r>
                      <a:r>
                        <a:rPr lang="en-GB" sz="1100" spc="10" dirty="0" err="1">
                          <a:effectLst/>
                        </a:rPr>
                        <a:t>provinsi</a:t>
                      </a:r>
                      <a:r>
                        <a:rPr lang="en-GB" sz="1100" spc="10" dirty="0">
                          <a:effectLst/>
                        </a:rPr>
                        <a:t>/</a:t>
                      </a:r>
                      <a:r>
                        <a:rPr lang="en-GB" sz="1100" spc="10" dirty="0" err="1">
                          <a:effectLst/>
                        </a:rPr>
                        <a:t>kota</a:t>
                      </a:r>
                      <a:r>
                        <a:rPr lang="en-GB" sz="1100" spc="10" dirty="0">
                          <a:effectLst/>
                        </a:rPr>
                        <a:t> </a:t>
                      </a:r>
                      <a:r>
                        <a:rPr lang="en-GB" sz="1100" spc="10" dirty="0" err="1">
                          <a:effectLst/>
                        </a:rPr>
                        <a:t>Anda</a:t>
                      </a:r>
                      <a:r>
                        <a:rPr lang="en-GB" sz="1100" spc="10" dirty="0">
                          <a:effectLst/>
                        </a:rPr>
                        <a:t> </a:t>
                      </a:r>
                      <a:r>
                        <a:rPr lang="en-GB" sz="1100" spc="10" dirty="0" err="1">
                          <a:effectLst/>
                        </a:rPr>
                        <a:t>sesuai</a:t>
                      </a:r>
                      <a:r>
                        <a:rPr lang="en-GB" sz="1100" spc="10" dirty="0">
                          <a:effectLst/>
                        </a:rPr>
                        <a:t> </a:t>
                      </a:r>
                      <a:r>
                        <a:rPr lang="en-GB" sz="1100" spc="10" dirty="0" err="1">
                          <a:effectLst/>
                        </a:rPr>
                        <a:t>dengan</a:t>
                      </a:r>
                      <a:r>
                        <a:rPr lang="en-GB" sz="1100" spc="10" dirty="0">
                          <a:effectLst/>
                        </a:rPr>
                        <a:t> </a:t>
                      </a:r>
                      <a:r>
                        <a:rPr lang="en-GB" sz="1100" spc="10" dirty="0" err="1">
                          <a:effectLst/>
                        </a:rPr>
                        <a:t>apa</a:t>
                      </a:r>
                      <a:r>
                        <a:rPr lang="en-GB" sz="1100" spc="10" dirty="0">
                          <a:effectLst/>
                        </a:rPr>
                        <a:t> yang </a:t>
                      </a:r>
                      <a:r>
                        <a:rPr lang="en-GB" sz="1100" spc="10" dirty="0" err="1">
                          <a:effectLst/>
                        </a:rPr>
                        <a:t>ditampilkan</a:t>
                      </a:r>
                      <a:r>
                        <a:rPr lang="en-GB" sz="1100" spc="10" dirty="0">
                          <a:effectLst/>
                        </a:rPr>
                        <a:t> di web?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100" dirty="0">
                          <a:effectLst/>
                        </a:rPr>
                        <a:t>66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100" dirty="0">
                          <a:effectLst/>
                        </a:rPr>
                        <a:t>34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0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2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Apakah menurut anda halaman statistik berita diperlukan?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2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98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0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3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Apakah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memahami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maksud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dari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halaman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statistik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berita</a:t>
                      </a:r>
                      <a:r>
                        <a:rPr lang="en-US" sz="1100" dirty="0">
                          <a:effectLst/>
                        </a:rPr>
                        <a:t>?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16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58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26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1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100" dirty="0">
                          <a:effectLst/>
                        </a:rPr>
                        <a:t>4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Bagaimana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nilai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Anda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terkait</a:t>
                      </a:r>
                      <a:r>
                        <a:rPr lang="en-US" sz="1100" dirty="0">
                          <a:effectLst/>
                        </a:rPr>
                        <a:t> web </a:t>
                      </a:r>
                      <a:r>
                        <a:rPr lang="en-US" sz="1100" dirty="0" err="1">
                          <a:effectLst/>
                        </a:rPr>
                        <a:t>sistem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informasi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berita</a:t>
                      </a:r>
                      <a:r>
                        <a:rPr lang="en-US" sz="1100" dirty="0">
                          <a:effectLst/>
                        </a:rPr>
                        <a:t> COVID-19 di Indonesia?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8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44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100" dirty="0">
                          <a:effectLst/>
                        </a:rPr>
                        <a:t>48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xmlns="" id="{2541AF5B-B972-5A40-A1EF-9F512D03F79D}"/>
              </a:ext>
            </a:extLst>
          </p:cNvPr>
          <p:cNvSpPr txBox="1">
            <a:spLocks/>
          </p:cNvSpPr>
          <p:nvPr/>
        </p:nvSpPr>
        <p:spPr>
          <a:xfrm>
            <a:off x="2296944" y="587426"/>
            <a:ext cx="7598112" cy="80500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rgbClr val="002060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ID" sz="3000" dirty="0" err="1" smtClean="0">
                <a:solidFill>
                  <a:schemeClr val="bg1"/>
                </a:solidFill>
              </a:rPr>
              <a:t>Pertanyaan</a:t>
            </a:r>
            <a:endParaRPr lang="en-ID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41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D62BDA5-A908-4D29-9786-B68BEE580494}"/>
              </a:ext>
            </a:extLst>
          </p:cNvPr>
          <p:cNvSpPr/>
          <p:nvPr/>
        </p:nvSpPr>
        <p:spPr>
          <a:xfrm>
            <a:off x="2315496" y="2347579"/>
            <a:ext cx="7200960" cy="1207144"/>
          </a:xfrm>
          <a:prstGeom prst="rect">
            <a:avLst/>
          </a:prstGeom>
          <a:solidFill>
            <a:srgbClr val="FFB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b="1" dirty="0" err="1">
                <a:solidFill>
                  <a:srgbClr val="013880"/>
                </a:solidFill>
                <a:latin typeface="Avenir Next LT Pro" panose="020B0504020202020204" pitchFamily="34" charset="0"/>
              </a:rPr>
              <a:t>Kesimpulan</a:t>
            </a:r>
            <a:r>
              <a:rPr lang="en-US" sz="4500" b="1" dirty="0">
                <a:solidFill>
                  <a:srgbClr val="013880"/>
                </a:solidFill>
                <a:latin typeface="Avenir Next LT Pro" panose="020B0504020202020204" pitchFamily="34" charset="0"/>
              </a:rPr>
              <a:t> </a:t>
            </a:r>
            <a:r>
              <a:rPr lang="en-US" sz="4500" b="1" dirty="0" err="1">
                <a:solidFill>
                  <a:srgbClr val="013880"/>
                </a:solidFill>
                <a:latin typeface="Avenir Next LT Pro" panose="020B0504020202020204" pitchFamily="34" charset="0"/>
              </a:rPr>
              <a:t>dan</a:t>
            </a:r>
            <a:r>
              <a:rPr lang="en-US" sz="4500" b="1" dirty="0">
                <a:solidFill>
                  <a:srgbClr val="013880"/>
                </a:solidFill>
                <a:latin typeface="Avenir Next LT Pro" panose="020B0504020202020204" pitchFamily="34" charset="0"/>
              </a:rPr>
              <a:t> Saran</a:t>
            </a:r>
            <a:endParaRPr lang="en-ID" sz="4500" b="1" dirty="0">
              <a:solidFill>
                <a:srgbClr val="01388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56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en-GB" dirty="0"/>
              <a:t>Proses </a:t>
            </a:r>
            <a:r>
              <a:rPr lang="en-GB" dirty="0" err="1"/>
              <a:t>pengambilan</a:t>
            </a:r>
            <a:r>
              <a:rPr lang="en-GB" dirty="0"/>
              <a:t> data </a:t>
            </a:r>
            <a:r>
              <a:rPr lang="en-GB" dirty="0" err="1"/>
              <a:t>berita</a:t>
            </a:r>
            <a:r>
              <a:rPr lang="en-GB" dirty="0"/>
              <a:t> </a:t>
            </a:r>
            <a:r>
              <a:rPr lang="en-GB" dirty="0" err="1"/>
              <a:t>dilakukan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 smtClean="0"/>
              <a:t>mengambil</a:t>
            </a:r>
            <a:r>
              <a:rPr lang="en-GB" dirty="0" smtClean="0"/>
              <a:t> </a:t>
            </a:r>
            <a:r>
              <a:rPr lang="en-GB" dirty="0" err="1"/>
              <a:t>elemen</a:t>
            </a:r>
            <a:r>
              <a:rPr lang="en-GB" dirty="0"/>
              <a:t> HTML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halaman</a:t>
            </a:r>
            <a:r>
              <a:rPr lang="en-GB" dirty="0"/>
              <a:t> web yang </a:t>
            </a:r>
            <a:r>
              <a:rPr lang="en-GB" dirty="0" err="1"/>
              <a:t>dituju</a:t>
            </a:r>
            <a:r>
              <a:rPr lang="en-GB" dirty="0"/>
              <a:t>. </a:t>
            </a:r>
            <a:r>
              <a:rPr lang="en-GB" dirty="0" err="1"/>
              <a:t>Sedangkan</a:t>
            </a:r>
            <a:r>
              <a:rPr lang="en-GB" dirty="0"/>
              <a:t> proses </a:t>
            </a:r>
            <a:r>
              <a:rPr lang="en-GB" dirty="0" err="1"/>
              <a:t>pengambilan</a:t>
            </a:r>
            <a:r>
              <a:rPr lang="en-GB" dirty="0"/>
              <a:t> data covid-19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mencari</a:t>
            </a:r>
            <a:r>
              <a:rPr lang="en-GB" dirty="0"/>
              <a:t> data </a:t>
            </a:r>
            <a:r>
              <a:rPr lang="en-GB" dirty="0" smtClean="0"/>
              <a:t>label </a:t>
            </a:r>
            <a:r>
              <a:rPr lang="en-GB" dirty="0" err="1"/>
              <a:t>berdasarkan</a:t>
            </a:r>
            <a:r>
              <a:rPr lang="en-GB" dirty="0"/>
              <a:t> </a:t>
            </a:r>
            <a:r>
              <a:rPr lang="en-GB" dirty="0" err="1"/>
              <a:t>lokasi</a:t>
            </a:r>
            <a:r>
              <a:rPr lang="en-GB" dirty="0"/>
              <a:t> </a:t>
            </a:r>
            <a:r>
              <a:rPr lang="en-GB" i="1" dirty="0"/>
              <a:t>sheet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i="1" dirty="0"/>
              <a:t>cell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halaman</a:t>
            </a:r>
            <a:r>
              <a:rPr lang="en-GB" dirty="0"/>
              <a:t> spreadsheet.</a:t>
            </a:r>
            <a:endParaRPr lang="en-GB" dirty="0" smtClean="0"/>
          </a:p>
          <a:p>
            <a:pPr marL="514350" lvl="0" indent="-514350" algn="just">
              <a:buFont typeface="+mj-lt"/>
              <a:buAutoNum type="arabicParenR"/>
            </a:pPr>
            <a:r>
              <a:rPr lang="en-GB" dirty="0" smtClean="0"/>
              <a:t>Model </a:t>
            </a:r>
            <a:r>
              <a:rPr lang="en-GB" dirty="0"/>
              <a:t>yang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klasifikasi</a:t>
            </a:r>
            <a:r>
              <a:rPr lang="en-GB" dirty="0"/>
              <a:t> </a:t>
            </a:r>
            <a:r>
              <a:rPr lang="en-GB" dirty="0" err="1"/>
              <a:t>teks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data </a:t>
            </a:r>
            <a:r>
              <a:rPr lang="en-GB" dirty="0" err="1"/>
              <a:t>berita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Random </a:t>
            </a:r>
            <a:r>
              <a:rPr lang="en-GB" dirty="0" smtClean="0"/>
              <a:t>Forest</a:t>
            </a:r>
            <a:r>
              <a:rPr lang="en-GB" dirty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akurasi</a:t>
            </a:r>
            <a:r>
              <a:rPr lang="en-GB" dirty="0" smtClean="0"/>
              <a:t> </a:t>
            </a:r>
            <a:r>
              <a:rPr lang="en-GB" dirty="0" err="1" smtClean="0"/>
              <a:t>sebesar</a:t>
            </a:r>
            <a:r>
              <a:rPr lang="en-GB" dirty="0" smtClean="0"/>
              <a:t> 94,5%.</a:t>
            </a:r>
          </a:p>
          <a:p>
            <a:pPr marL="514350" lvl="0" indent="-514350" algn="just">
              <a:buFont typeface="+mj-lt"/>
              <a:buAutoNum type="arabicParenR"/>
            </a:pPr>
            <a:r>
              <a:rPr lang="en-GB" dirty="0" err="1" smtClean="0"/>
              <a:t>Meskipun</a:t>
            </a:r>
            <a:r>
              <a:rPr lang="en-GB" dirty="0" smtClean="0"/>
              <a:t> </a:t>
            </a:r>
            <a:r>
              <a:rPr lang="en-GB" dirty="0" err="1"/>
              <a:t>memiliki</a:t>
            </a:r>
            <a:r>
              <a:rPr lang="en-GB" dirty="0"/>
              <a:t> </a:t>
            </a:r>
            <a:r>
              <a:rPr lang="en-GB" dirty="0" err="1"/>
              <a:t>akurasi</a:t>
            </a:r>
            <a:r>
              <a:rPr lang="en-GB" dirty="0"/>
              <a:t> data </a:t>
            </a:r>
            <a:r>
              <a:rPr lang="en-GB" dirty="0" err="1"/>
              <a:t>latih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data </a:t>
            </a:r>
            <a:r>
              <a:rPr lang="en-GB" dirty="0" err="1"/>
              <a:t>tes</a:t>
            </a:r>
            <a:r>
              <a:rPr lang="en-GB" dirty="0"/>
              <a:t> </a:t>
            </a:r>
            <a:r>
              <a:rPr lang="en-GB" dirty="0" err="1"/>
              <a:t>diatas</a:t>
            </a:r>
            <a:r>
              <a:rPr lang="en-GB" dirty="0"/>
              <a:t> 94,5%. </a:t>
            </a:r>
            <a:r>
              <a:rPr lang="en-GB" dirty="0" err="1"/>
              <a:t>Pesebaran</a:t>
            </a:r>
            <a:r>
              <a:rPr lang="en-GB" dirty="0"/>
              <a:t> data label </a:t>
            </a:r>
            <a:r>
              <a:rPr lang="en-GB" dirty="0" err="1"/>
              <a:t>berita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banyak</a:t>
            </a:r>
            <a:r>
              <a:rPr lang="en-GB" dirty="0"/>
              <a:t> </a:t>
            </a:r>
            <a:r>
              <a:rPr lang="en-GB" dirty="0" err="1"/>
              <a:t>mengarah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label </a:t>
            </a:r>
            <a:r>
              <a:rPr lang="en-GB" dirty="0" err="1"/>
              <a:t>kritik</a:t>
            </a:r>
            <a:r>
              <a:rPr lang="en-GB" dirty="0"/>
              <a:t>. </a:t>
            </a:r>
          </a:p>
          <a:p>
            <a:pPr marL="514350" lvl="0" indent="-514350" algn="just">
              <a:buFont typeface="+mj-lt"/>
              <a:buAutoNum type="arabicParenR" startAt="4"/>
            </a:pPr>
            <a:r>
              <a:rPr lang="en-GB" dirty="0" err="1"/>
              <a:t>Berdasarkan</a:t>
            </a:r>
            <a:r>
              <a:rPr lang="en-GB" dirty="0"/>
              <a:t> </a:t>
            </a:r>
            <a:r>
              <a:rPr lang="en-GB" dirty="0" err="1"/>
              <a:t>hasil</a:t>
            </a:r>
            <a:r>
              <a:rPr lang="en-GB" dirty="0"/>
              <a:t> </a:t>
            </a:r>
            <a:r>
              <a:rPr lang="en-GB" dirty="0" err="1"/>
              <a:t>survei</a:t>
            </a:r>
            <a:r>
              <a:rPr lang="en-GB" dirty="0"/>
              <a:t>, </a:t>
            </a:r>
            <a:r>
              <a:rPr lang="en-GB" dirty="0" err="1" smtClean="0"/>
              <a:t>tampilan</a:t>
            </a:r>
            <a:r>
              <a:rPr lang="en-GB" dirty="0" smtClean="0"/>
              <a:t> </a:t>
            </a:r>
            <a:r>
              <a:rPr lang="en-GB" dirty="0" err="1" smtClean="0"/>
              <a:t>berita</a:t>
            </a:r>
            <a:r>
              <a:rPr lang="en-GB" dirty="0" smtClean="0"/>
              <a:t> covid-19 </a:t>
            </a:r>
            <a:r>
              <a:rPr lang="en-GB" dirty="0" err="1" smtClean="0"/>
              <a:t>sesuai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apa</a:t>
            </a:r>
            <a:r>
              <a:rPr lang="en-GB" dirty="0" smtClean="0"/>
              <a:t> yang </a:t>
            </a:r>
            <a:r>
              <a:rPr lang="en-GB" dirty="0" err="1" smtClean="0"/>
              <a:t>ditampilkan</a:t>
            </a:r>
            <a:r>
              <a:rPr lang="en-GB" dirty="0" smtClean="0"/>
              <a:t> </a:t>
            </a:r>
            <a:r>
              <a:rPr lang="en-GB" dirty="0" err="1" smtClean="0"/>
              <a:t>kedalam</a:t>
            </a:r>
            <a:r>
              <a:rPr lang="en-GB" dirty="0" smtClean="0"/>
              <a:t> website. </a:t>
            </a:r>
            <a:r>
              <a:rPr lang="en-GB" dirty="0" err="1"/>
              <a:t>pengguna</a:t>
            </a:r>
            <a:r>
              <a:rPr lang="en-GB" dirty="0"/>
              <a:t> </a:t>
            </a:r>
            <a:r>
              <a:rPr lang="en-GB" dirty="0" err="1"/>
              <a:t>merasa</a:t>
            </a:r>
            <a:r>
              <a:rPr lang="en-GB" dirty="0"/>
              <a:t> </a:t>
            </a:r>
            <a:r>
              <a:rPr lang="en-GB" dirty="0" err="1"/>
              <a:t>terbantu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adanya</a:t>
            </a:r>
            <a:r>
              <a:rPr lang="en-GB" dirty="0"/>
              <a:t> web </a:t>
            </a:r>
            <a:r>
              <a:rPr lang="en-GB" dirty="0" err="1"/>
              <a:t>berita</a:t>
            </a:r>
            <a:r>
              <a:rPr lang="en-GB" dirty="0"/>
              <a:t> </a:t>
            </a:r>
            <a:r>
              <a:rPr lang="en-GB" dirty="0" err="1"/>
              <a:t>topik</a:t>
            </a:r>
            <a:r>
              <a:rPr lang="en-GB" dirty="0"/>
              <a:t> COVID-19. </a:t>
            </a:r>
            <a:r>
              <a:rPr lang="en-GB" dirty="0" smtClean="0"/>
              <a:t> </a:t>
            </a:r>
            <a:endParaRPr lang="en-US" dirty="0"/>
          </a:p>
          <a:p>
            <a:pPr marL="514350" lvl="0" indent="-514350" algn="just">
              <a:buFont typeface="+mj-lt"/>
              <a:buAutoNum type="arabicParenR"/>
            </a:pPr>
            <a:endParaRPr lang="en-GB" dirty="0"/>
          </a:p>
          <a:p>
            <a:pPr marL="0" indent="0" algn="just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xmlns="" id="{2541AF5B-B972-5A40-A1EF-9F512D03F79D}"/>
              </a:ext>
            </a:extLst>
          </p:cNvPr>
          <p:cNvSpPr txBox="1">
            <a:spLocks/>
          </p:cNvSpPr>
          <p:nvPr/>
        </p:nvSpPr>
        <p:spPr>
          <a:xfrm>
            <a:off x="2765556" y="576039"/>
            <a:ext cx="7148052" cy="903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rgbClr val="002060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ID" sz="3000" dirty="0" err="1" smtClean="0">
                <a:solidFill>
                  <a:schemeClr val="bg1"/>
                </a:solidFill>
              </a:rPr>
              <a:t>Kesimpulan</a:t>
            </a:r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xmlns="" id="{2541AF5B-B972-5A40-A1EF-9F512D03F79D}"/>
              </a:ext>
            </a:extLst>
          </p:cNvPr>
          <p:cNvSpPr txBox="1">
            <a:spLocks/>
          </p:cNvSpPr>
          <p:nvPr/>
        </p:nvSpPr>
        <p:spPr>
          <a:xfrm>
            <a:off x="6115906" y="6176965"/>
            <a:ext cx="2230394" cy="481913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rgbClr val="002060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US" sz="2000" dirty="0" smtClean="0">
                <a:solidFill>
                  <a:schemeClr val="tx1"/>
                </a:solidFill>
              </a:rPr>
              <a:t>Saran</a:t>
            </a:r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xmlns="" id="{2541AF5B-B972-5A40-A1EF-9F512D03F79D}"/>
              </a:ext>
            </a:extLst>
          </p:cNvPr>
          <p:cNvSpPr txBox="1">
            <a:spLocks/>
          </p:cNvSpPr>
          <p:nvPr/>
        </p:nvSpPr>
        <p:spPr>
          <a:xfrm>
            <a:off x="3885512" y="6176963"/>
            <a:ext cx="2230394" cy="48191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rgbClr val="002060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US" sz="2000" dirty="0" err="1" smtClean="0">
                <a:solidFill>
                  <a:schemeClr val="tx1"/>
                </a:solidFill>
                <a:latin typeface="Myriad Pro" panose="020B0503030403020204"/>
                <a:cs typeface="+mj-cs"/>
              </a:rPr>
              <a:t>Kesimpulan</a:t>
            </a:r>
            <a:endParaRPr lang="id-ID" sz="2000" dirty="0">
              <a:solidFill>
                <a:schemeClr val="tx1"/>
              </a:solidFill>
              <a:latin typeface="Myriad Pro" panose="020B0503030403020204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41754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en-GB" dirty="0" err="1"/>
              <a:t>Memperbaiki</a:t>
            </a:r>
            <a:r>
              <a:rPr lang="en-GB" dirty="0"/>
              <a:t> </a:t>
            </a:r>
            <a:r>
              <a:rPr lang="en-GB" dirty="0" err="1"/>
              <a:t>sampel</a:t>
            </a:r>
            <a:r>
              <a:rPr lang="en-GB" dirty="0"/>
              <a:t> data </a:t>
            </a:r>
            <a:r>
              <a:rPr lang="en-GB" dirty="0" err="1"/>
              <a:t>berita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meningkatkan</a:t>
            </a:r>
            <a:r>
              <a:rPr lang="en-GB" dirty="0"/>
              <a:t> </a:t>
            </a:r>
            <a:r>
              <a:rPr lang="en-GB" dirty="0" err="1"/>
              <a:t>kualitas</a:t>
            </a:r>
            <a:r>
              <a:rPr lang="en-GB" dirty="0"/>
              <a:t> model </a:t>
            </a:r>
            <a:r>
              <a:rPr lang="en-GB" dirty="0" err="1"/>
              <a:t>saat</a:t>
            </a:r>
            <a:r>
              <a:rPr lang="en-GB" dirty="0"/>
              <a:t> proses </a:t>
            </a:r>
            <a:r>
              <a:rPr lang="en-GB" dirty="0" err="1"/>
              <a:t>klasifikasi</a:t>
            </a:r>
            <a:r>
              <a:rPr lang="en-GB" dirty="0"/>
              <a:t> </a:t>
            </a:r>
            <a:r>
              <a:rPr lang="en-GB" dirty="0" err="1"/>
              <a:t>teks</a:t>
            </a:r>
            <a:r>
              <a:rPr lang="en-GB" dirty="0"/>
              <a:t>. </a:t>
            </a:r>
            <a:endParaRPr lang="id-ID" dirty="0"/>
          </a:p>
          <a:p>
            <a:pPr marL="514350" lvl="0" indent="-514350" algn="just">
              <a:buFont typeface="+mj-lt"/>
              <a:buAutoNum type="arabicPeriod"/>
            </a:pPr>
            <a:r>
              <a:rPr lang="en-GB" dirty="0" err="1"/>
              <a:t>Menambah</a:t>
            </a:r>
            <a:r>
              <a:rPr lang="en-GB" dirty="0"/>
              <a:t> </a:t>
            </a:r>
            <a:r>
              <a:rPr lang="en-GB" dirty="0" err="1"/>
              <a:t>jenis</a:t>
            </a:r>
            <a:r>
              <a:rPr lang="en-GB" dirty="0"/>
              <a:t> label </a:t>
            </a:r>
            <a:r>
              <a:rPr lang="en-GB" dirty="0" err="1"/>
              <a:t>berita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membedakan</a:t>
            </a:r>
            <a:r>
              <a:rPr lang="en-GB" dirty="0"/>
              <a:t> </a:t>
            </a:r>
            <a:r>
              <a:rPr lang="en-GB" dirty="0" err="1"/>
              <a:t>berbagai</a:t>
            </a:r>
            <a:r>
              <a:rPr lang="en-GB" dirty="0"/>
              <a:t> </a:t>
            </a:r>
            <a:r>
              <a:rPr lang="en-GB" dirty="0" err="1"/>
              <a:t>jenis</a:t>
            </a:r>
            <a:r>
              <a:rPr lang="en-GB" dirty="0"/>
              <a:t> </a:t>
            </a:r>
            <a:r>
              <a:rPr lang="en-GB" dirty="0" err="1"/>
              <a:t>berita</a:t>
            </a:r>
            <a:r>
              <a:rPr lang="en-GB" dirty="0"/>
              <a:t> </a:t>
            </a:r>
            <a:r>
              <a:rPr lang="en-GB" dirty="0" err="1"/>
              <a:t>terkait</a:t>
            </a:r>
            <a:r>
              <a:rPr lang="en-GB" dirty="0"/>
              <a:t> COVID-19.</a:t>
            </a:r>
            <a:endParaRPr lang="id-ID" dirty="0"/>
          </a:p>
          <a:p>
            <a:pPr marL="514350" lvl="0" indent="-514350" algn="just">
              <a:buFont typeface="+mj-lt"/>
              <a:buAutoNum type="arabicPeriod"/>
            </a:pPr>
            <a:r>
              <a:rPr lang="en-GB" dirty="0"/>
              <a:t>Data </a:t>
            </a:r>
            <a:r>
              <a:rPr lang="en-GB" dirty="0" err="1"/>
              <a:t>berita</a:t>
            </a:r>
            <a:r>
              <a:rPr lang="en-GB" dirty="0"/>
              <a:t> COVID-19 </a:t>
            </a:r>
            <a:r>
              <a:rPr lang="en-GB" dirty="0" err="1"/>
              <a:t>bukan</a:t>
            </a:r>
            <a:r>
              <a:rPr lang="en-GB" dirty="0"/>
              <a:t> </a:t>
            </a:r>
            <a:r>
              <a:rPr lang="en-GB" dirty="0" err="1"/>
              <a:t>berasal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portal </a:t>
            </a:r>
            <a:r>
              <a:rPr lang="en-GB" dirty="0" err="1"/>
              <a:t>berita</a:t>
            </a:r>
            <a:r>
              <a:rPr lang="en-GB" dirty="0"/>
              <a:t> online </a:t>
            </a:r>
            <a:r>
              <a:rPr lang="en-GB" dirty="0" err="1"/>
              <a:t>saja</a:t>
            </a:r>
            <a:r>
              <a:rPr lang="en-GB" dirty="0"/>
              <a:t>, </a:t>
            </a:r>
            <a:r>
              <a:rPr lang="en-GB" dirty="0" err="1"/>
              <a:t>tetapi</a:t>
            </a:r>
            <a:r>
              <a:rPr lang="en-GB" dirty="0"/>
              <a:t> </a:t>
            </a:r>
            <a:r>
              <a:rPr lang="en-GB" dirty="0" err="1"/>
              <a:t>juga</a:t>
            </a:r>
            <a:r>
              <a:rPr lang="en-GB" dirty="0"/>
              <a:t>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berasal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informasi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pemerintah</a:t>
            </a:r>
            <a:r>
              <a:rPr lang="en-GB" dirty="0"/>
              <a:t> </a:t>
            </a:r>
            <a:r>
              <a:rPr lang="en-GB" dirty="0" err="1"/>
              <a:t>pusat</a:t>
            </a:r>
            <a:r>
              <a:rPr lang="en-GB" dirty="0"/>
              <a:t>/</a:t>
            </a:r>
            <a:r>
              <a:rPr lang="en-GB" dirty="0" err="1"/>
              <a:t>daerah</a:t>
            </a:r>
            <a:r>
              <a:rPr lang="en-GB" dirty="0"/>
              <a:t>.</a:t>
            </a:r>
            <a:endParaRPr lang="id-ID" dirty="0"/>
          </a:p>
          <a:p>
            <a:pPr marL="514350" lvl="0" indent="-514350" algn="just">
              <a:buFont typeface="+mj-lt"/>
              <a:buAutoNum type="arabicPeriod"/>
            </a:pPr>
            <a:r>
              <a:rPr lang="en-GB" dirty="0" err="1"/>
              <a:t>Menambahkan</a:t>
            </a:r>
            <a:r>
              <a:rPr lang="en-GB" dirty="0"/>
              <a:t> </a:t>
            </a:r>
            <a:r>
              <a:rPr lang="en-GB" dirty="0" err="1"/>
              <a:t>visualisasi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analisa</a:t>
            </a:r>
            <a:r>
              <a:rPr lang="en-GB" dirty="0"/>
              <a:t> </a:t>
            </a:r>
            <a:r>
              <a:rPr lang="en-GB" dirty="0" err="1"/>
              <a:t>terkait</a:t>
            </a:r>
            <a:r>
              <a:rPr lang="en-GB" dirty="0"/>
              <a:t> COVID-19 </a:t>
            </a:r>
            <a:r>
              <a:rPr lang="en-GB" dirty="0" err="1"/>
              <a:t>pada</a:t>
            </a:r>
            <a:r>
              <a:rPr lang="en-GB" dirty="0"/>
              <a:t> Web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Informasi</a:t>
            </a:r>
            <a:r>
              <a:rPr lang="en-GB" dirty="0"/>
              <a:t> COVID-19 </a:t>
            </a:r>
            <a:r>
              <a:rPr lang="en-GB" dirty="0" err="1"/>
              <a:t>sehingga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informasi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membantu</a:t>
            </a:r>
            <a:r>
              <a:rPr lang="en-GB" dirty="0"/>
              <a:t> </a:t>
            </a:r>
            <a:r>
              <a:rPr lang="en-GB" dirty="0" err="1"/>
              <a:t>terkait</a:t>
            </a:r>
            <a:r>
              <a:rPr lang="en-GB" dirty="0"/>
              <a:t> </a:t>
            </a:r>
            <a:r>
              <a:rPr lang="en-GB" dirty="0" err="1"/>
              <a:t>penanggulangan</a:t>
            </a:r>
            <a:r>
              <a:rPr lang="en-GB" dirty="0"/>
              <a:t> COVID-19.</a:t>
            </a:r>
            <a:endParaRPr lang="id-ID" dirty="0"/>
          </a:p>
          <a:p>
            <a:pPr marL="0" indent="0" algn="just">
              <a:buNone/>
            </a:pPr>
            <a:endParaRPr lang="id-ID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xmlns="" id="{2541AF5B-B972-5A40-A1EF-9F512D03F79D}"/>
              </a:ext>
            </a:extLst>
          </p:cNvPr>
          <p:cNvSpPr txBox="1">
            <a:spLocks/>
          </p:cNvSpPr>
          <p:nvPr/>
        </p:nvSpPr>
        <p:spPr>
          <a:xfrm>
            <a:off x="2765556" y="576039"/>
            <a:ext cx="7148052" cy="903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rgbClr val="002060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ID" sz="3000" dirty="0" smtClean="0">
                <a:solidFill>
                  <a:schemeClr val="bg1"/>
                </a:solidFill>
              </a:rPr>
              <a:t>Saran</a:t>
            </a:r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xmlns="" id="{2541AF5B-B972-5A40-A1EF-9F512D03F79D}"/>
              </a:ext>
            </a:extLst>
          </p:cNvPr>
          <p:cNvSpPr txBox="1">
            <a:spLocks/>
          </p:cNvSpPr>
          <p:nvPr/>
        </p:nvSpPr>
        <p:spPr>
          <a:xfrm>
            <a:off x="6115906" y="6176965"/>
            <a:ext cx="2230394" cy="48191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rgbClr val="002060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US" sz="2000" dirty="0" smtClean="0">
                <a:solidFill>
                  <a:schemeClr val="tx1"/>
                </a:solidFill>
              </a:rPr>
              <a:t>Saran</a:t>
            </a:r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xmlns="" id="{2541AF5B-B972-5A40-A1EF-9F512D03F79D}"/>
              </a:ext>
            </a:extLst>
          </p:cNvPr>
          <p:cNvSpPr txBox="1">
            <a:spLocks/>
          </p:cNvSpPr>
          <p:nvPr/>
        </p:nvSpPr>
        <p:spPr>
          <a:xfrm>
            <a:off x="3885512" y="6176963"/>
            <a:ext cx="2230394" cy="481913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rgbClr val="002060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US" sz="2000" dirty="0" err="1" smtClean="0">
                <a:solidFill>
                  <a:schemeClr val="tx1"/>
                </a:solidFill>
                <a:latin typeface="Myriad Pro" panose="020B0503030403020204"/>
                <a:cs typeface="+mj-cs"/>
              </a:rPr>
              <a:t>Kesimpulan</a:t>
            </a:r>
            <a:endParaRPr lang="id-ID" sz="2000" dirty="0">
              <a:solidFill>
                <a:schemeClr val="tx1"/>
              </a:solidFill>
              <a:latin typeface="Myriad Pro" panose="020B0503030403020204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956506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8831"/>
            <a:ext cx="10515600" cy="40081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D62BDA5-A908-4D29-9786-B68BEE580494}"/>
              </a:ext>
            </a:extLst>
          </p:cNvPr>
          <p:cNvSpPr/>
          <p:nvPr/>
        </p:nvSpPr>
        <p:spPr>
          <a:xfrm>
            <a:off x="2938463" y="3238491"/>
            <a:ext cx="6315074" cy="934405"/>
          </a:xfrm>
          <a:prstGeom prst="rect">
            <a:avLst/>
          </a:prstGeom>
          <a:solidFill>
            <a:srgbClr val="FFB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13880"/>
                </a:solidFill>
                <a:latin typeface="Avenir Next LT Pro" panose="020B0504020202020204" pitchFamily="34" charset="0"/>
              </a:rPr>
              <a:t>- TERIMA KASIH -</a:t>
            </a:r>
            <a:endParaRPr lang="en-ID" sz="3600" b="1" dirty="0">
              <a:solidFill>
                <a:srgbClr val="01388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057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endParaRPr lang="en-GB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portal </a:t>
            </a:r>
            <a:r>
              <a:rPr lang="en-US" dirty="0" err="1"/>
              <a:t>berita</a:t>
            </a:r>
            <a:r>
              <a:rPr lang="en-US" dirty="0"/>
              <a:t> online?</a:t>
            </a:r>
            <a:endParaRPr lang="id-ID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/>
              <a:t>melakukan</a:t>
            </a:r>
            <a:r>
              <a:rPr lang="en-US" dirty="0"/>
              <a:t> proses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?</a:t>
            </a:r>
            <a:endParaRPr lang="id-ID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Online </a:t>
            </a:r>
            <a:r>
              <a:rPr lang="en-US" dirty="0" err="1"/>
              <a:t>Topik</a:t>
            </a:r>
            <a:r>
              <a:rPr lang="en-US" dirty="0"/>
              <a:t> COVID-19?</a:t>
            </a:r>
            <a:endParaRPr lang="id-ID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Online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web?</a:t>
            </a:r>
            <a:endParaRPr lang="id-ID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xmlns="" id="{2541AF5B-B972-5A40-A1EF-9F512D03F79D}"/>
              </a:ext>
            </a:extLst>
          </p:cNvPr>
          <p:cNvSpPr txBox="1">
            <a:spLocks/>
          </p:cNvSpPr>
          <p:nvPr/>
        </p:nvSpPr>
        <p:spPr>
          <a:xfrm>
            <a:off x="965316" y="1825622"/>
            <a:ext cx="10388484" cy="48191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rgbClr val="002060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ID" sz="3000" dirty="0" err="1" smtClean="0">
                <a:solidFill>
                  <a:schemeClr val="bg1"/>
                </a:solidFill>
              </a:rPr>
              <a:t>Rumusan</a:t>
            </a:r>
            <a:r>
              <a:rPr lang="en-ID" sz="3000" dirty="0" smtClean="0">
                <a:solidFill>
                  <a:schemeClr val="bg1"/>
                </a:solidFill>
              </a:rPr>
              <a:t> </a:t>
            </a:r>
            <a:r>
              <a:rPr lang="en-ID" sz="3000" dirty="0" err="1" smtClean="0">
                <a:solidFill>
                  <a:schemeClr val="bg1"/>
                </a:solidFill>
              </a:rPr>
              <a:t>Masalah</a:t>
            </a:r>
            <a:endParaRPr lang="en-ID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9314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endParaRPr lang="en-GB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/>
              <a:t>mengklasifikasikan</a:t>
            </a:r>
            <a:r>
              <a:rPr lang="en-US" dirty="0"/>
              <a:t> </a:t>
            </a:r>
            <a:r>
              <a:rPr lang="en-US" dirty="0" err="1" smtClean="0"/>
              <a:t>berita</a:t>
            </a:r>
            <a:r>
              <a:rPr lang="en-US" dirty="0" smtClean="0"/>
              <a:t> COVID-19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website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Online </a:t>
            </a:r>
            <a:r>
              <a:rPr lang="en-US" dirty="0" err="1"/>
              <a:t>Topik</a:t>
            </a:r>
            <a:r>
              <a:rPr lang="en-US" dirty="0"/>
              <a:t> COVID-19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COVID-19 di Indonesia.</a:t>
            </a:r>
            <a:endParaRPr lang="en-GB" dirty="0" smtClean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xmlns="" id="{2541AF5B-B972-5A40-A1EF-9F512D03F79D}"/>
              </a:ext>
            </a:extLst>
          </p:cNvPr>
          <p:cNvSpPr txBox="1">
            <a:spLocks/>
          </p:cNvSpPr>
          <p:nvPr/>
        </p:nvSpPr>
        <p:spPr>
          <a:xfrm>
            <a:off x="965316" y="1825622"/>
            <a:ext cx="10388484" cy="48191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rgbClr val="002060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ID" sz="3000" dirty="0" err="1" smtClean="0">
                <a:solidFill>
                  <a:schemeClr val="bg1"/>
                </a:solidFill>
              </a:rPr>
              <a:t>Tujuan</a:t>
            </a:r>
            <a:endParaRPr lang="en-ID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2488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D62BDA5-A908-4D29-9786-B68BEE580494}"/>
              </a:ext>
            </a:extLst>
          </p:cNvPr>
          <p:cNvSpPr/>
          <p:nvPr/>
        </p:nvSpPr>
        <p:spPr>
          <a:xfrm>
            <a:off x="2495520" y="2316163"/>
            <a:ext cx="7200960" cy="1207144"/>
          </a:xfrm>
          <a:prstGeom prst="rect">
            <a:avLst/>
          </a:prstGeom>
          <a:solidFill>
            <a:srgbClr val="FFB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b="1" dirty="0" err="1" smtClean="0">
                <a:solidFill>
                  <a:srgbClr val="013880"/>
                </a:solidFill>
                <a:latin typeface="Avenir Next LT Pro" panose="020B0504020202020204" pitchFamily="34" charset="0"/>
              </a:rPr>
              <a:t>Perancangan</a:t>
            </a:r>
            <a:r>
              <a:rPr lang="en-US" sz="4500" b="1" dirty="0" smtClean="0">
                <a:solidFill>
                  <a:srgbClr val="013880"/>
                </a:solidFill>
                <a:latin typeface="Avenir Next LT Pro" panose="020B0504020202020204" pitchFamily="34" charset="0"/>
              </a:rPr>
              <a:t> </a:t>
            </a:r>
            <a:r>
              <a:rPr lang="en-US" sz="4500" b="1" dirty="0" err="1" smtClean="0">
                <a:solidFill>
                  <a:srgbClr val="013880"/>
                </a:solidFill>
                <a:latin typeface="Avenir Next LT Pro" panose="020B0504020202020204" pitchFamily="34" charset="0"/>
              </a:rPr>
              <a:t>Sistem</a:t>
            </a:r>
            <a:endParaRPr lang="en-ID" sz="4500" b="1" dirty="0">
              <a:solidFill>
                <a:srgbClr val="01388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371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xmlns="" id="{2541AF5B-B972-5A40-A1EF-9F512D03F79D}"/>
              </a:ext>
            </a:extLst>
          </p:cNvPr>
          <p:cNvSpPr txBox="1">
            <a:spLocks/>
          </p:cNvSpPr>
          <p:nvPr/>
        </p:nvSpPr>
        <p:spPr>
          <a:xfrm>
            <a:off x="2521974" y="576037"/>
            <a:ext cx="7148052" cy="903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rgbClr val="002060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ID" sz="3000" dirty="0" err="1">
                <a:solidFill>
                  <a:schemeClr val="bg1"/>
                </a:solidFill>
              </a:rPr>
              <a:t>Desain</a:t>
            </a:r>
            <a:r>
              <a:rPr lang="en-ID" sz="3000" dirty="0">
                <a:solidFill>
                  <a:schemeClr val="bg1"/>
                </a:solidFill>
              </a:rPr>
              <a:t>  </a:t>
            </a:r>
            <a:r>
              <a:rPr lang="en-ID" sz="3000" dirty="0" err="1">
                <a:solidFill>
                  <a:schemeClr val="bg1"/>
                </a:solidFill>
              </a:rPr>
              <a:t>Umum</a:t>
            </a:r>
            <a:r>
              <a:rPr lang="en-ID" sz="3000" dirty="0">
                <a:solidFill>
                  <a:schemeClr val="bg1"/>
                </a:solidFill>
              </a:rPr>
              <a:t> </a:t>
            </a:r>
            <a:r>
              <a:rPr lang="en-ID" sz="3000" dirty="0" err="1">
                <a:solidFill>
                  <a:schemeClr val="bg1"/>
                </a:solidFill>
              </a:rPr>
              <a:t>Sistem</a:t>
            </a:r>
            <a:endParaRPr lang="en-ID" sz="20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374" y="1897808"/>
            <a:ext cx="7359007" cy="4671563"/>
          </a:xfrm>
        </p:spPr>
      </p:pic>
    </p:spTree>
    <p:extLst>
      <p:ext uri="{BB962C8B-B14F-4D97-AF65-F5344CB8AC3E}">
        <p14:creationId xmlns:p14="http://schemas.microsoft.com/office/powerpoint/2010/main" val="2799464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2541AF5B-B972-5A40-A1EF-9F512D03F79D}"/>
              </a:ext>
            </a:extLst>
          </p:cNvPr>
          <p:cNvSpPr txBox="1">
            <a:spLocks/>
          </p:cNvSpPr>
          <p:nvPr/>
        </p:nvSpPr>
        <p:spPr>
          <a:xfrm>
            <a:off x="2521974" y="576037"/>
            <a:ext cx="7148052" cy="903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rgbClr val="002060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ID" sz="3000" dirty="0" err="1">
                <a:solidFill>
                  <a:schemeClr val="bg1"/>
                </a:solidFill>
              </a:rPr>
              <a:t>Desain</a:t>
            </a:r>
            <a:r>
              <a:rPr lang="en-ID" sz="3000" dirty="0">
                <a:solidFill>
                  <a:schemeClr val="bg1"/>
                </a:solidFill>
              </a:rPr>
              <a:t> </a:t>
            </a:r>
            <a:r>
              <a:rPr lang="en-ID" sz="3000" dirty="0" err="1" smtClean="0">
                <a:solidFill>
                  <a:schemeClr val="bg1"/>
                </a:solidFill>
              </a:rPr>
              <a:t>Sistem</a:t>
            </a:r>
            <a:r>
              <a:rPr lang="en-ID" sz="3000" dirty="0" smtClean="0">
                <a:solidFill>
                  <a:schemeClr val="bg1"/>
                </a:solidFill>
              </a:rPr>
              <a:t> </a:t>
            </a:r>
            <a:r>
              <a:rPr lang="en-ID" sz="3000" dirty="0" err="1" smtClean="0">
                <a:solidFill>
                  <a:schemeClr val="bg1"/>
                </a:solidFill>
              </a:rPr>
              <a:t>Informasi</a:t>
            </a:r>
            <a:r>
              <a:rPr lang="en-ID" sz="3000" dirty="0" smtClean="0">
                <a:solidFill>
                  <a:schemeClr val="bg1"/>
                </a:solidFill>
              </a:rPr>
              <a:t> </a:t>
            </a:r>
            <a:r>
              <a:rPr lang="en-ID" sz="3000" dirty="0" err="1" smtClean="0">
                <a:solidFill>
                  <a:schemeClr val="bg1"/>
                </a:solidFill>
              </a:rPr>
              <a:t>Berita</a:t>
            </a:r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1698" y="2542420"/>
            <a:ext cx="2430324" cy="129501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err="1" smtClean="0"/>
              <a:t>Pengambilan</a:t>
            </a:r>
            <a:r>
              <a:rPr lang="en-ID" b="1" dirty="0" smtClean="0"/>
              <a:t> Data Covid-19 </a:t>
            </a:r>
            <a:r>
              <a:rPr lang="en-ID" b="1" dirty="0" err="1" smtClean="0"/>
              <a:t>dan</a:t>
            </a:r>
            <a:r>
              <a:rPr lang="en-ID" b="1" dirty="0" smtClean="0"/>
              <a:t> </a:t>
            </a:r>
            <a:r>
              <a:rPr lang="en-ID" b="1" dirty="0" err="1" smtClean="0"/>
              <a:t>Berita</a:t>
            </a:r>
            <a:endParaRPr lang="id-ID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422094" y="2542420"/>
            <a:ext cx="2430324" cy="129501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err="1" smtClean="0"/>
              <a:t>Pemrosesan</a:t>
            </a:r>
            <a:r>
              <a:rPr lang="en-ID" b="1" dirty="0" smtClean="0"/>
              <a:t> </a:t>
            </a:r>
            <a:r>
              <a:rPr lang="en-ID" b="1" dirty="0" err="1" smtClean="0"/>
              <a:t>Teks</a:t>
            </a:r>
            <a:endParaRPr lang="id-ID" b="1" dirty="0"/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>
            <a:off x="2882022" y="3189928"/>
            <a:ext cx="5400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392490" y="2542420"/>
            <a:ext cx="2430324" cy="129501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err="1" smtClean="0"/>
              <a:t>Klasifikasi</a:t>
            </a:r>
            <a:r>
              <a:rPr lang="en-ID" b="1" dirty="0" smtClean="0"/>
              <a:t> </a:t>
            </a:r>
            <a:r>
              <a:rPr lang="en-ID" b="1" dirty="0" err="1" smtClean="0"/>
              <a:t>Teks</a:t>
            </a:r>
            <a:endParaRPr lang="id-ID" b="1" dirty="0"/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>
            <a:off x="5852418" y="3189928"/>
            <a:ext cx="5400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9336432" y="2542420"/>
            <a:ext cx="2430324" cy="129501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err="1" smtClean="0"/>
              <a:t>Visualisasi</a:t>
            </a:r>
            <a:r>
              <a:rPr lang="en-ID" b="1" dirty="0" smtClean="0"/>
              <a:t> </a:t>
            </a:r>
            <a:r>
              <a:rPr lang="en-ID" b="1" dirty="0" err="1" smtClean="0"/>
              <a:t>Berita</a:t>
            </a:r>
            <a:endParaRPr lang="id-ID" b="1" dirty="0"/>
          </a:p>
        </p:txBody>
      </p:sp>
      <p:cxnSp>
        <p:nvCxnSpPr>
          <p:cNvPr id="17" name="Straight Arrow Connector 16"/>
          <p:cNvCxnSpPr>
            <a:stCxn id="13" idx="3"/>
            <a:endCxn id="16" idx="1"/>
          </p:cNvCxnSpPr>
          <p:nvPr/>
        </p:nvCxnSpPr>
        <p:spPr>
          <a:xfrm>
            <a:off x="8822814" y="3189928"/>
            <a:ext cx="5136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D62BDA5-A908-4D29-9786-B68BEE580494}"/>
              </a:ext>
            </a:extLst>
          </p:cNvPr>
          <p:cNvSpPr/>
          <p:nvPr/>
        </p:nvSpPr>
        <p:spPr>
          <a:xfrm>
            <a:off x="587676" y="4187516"/>
            <a:ext cx="2294346" cy="1425132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just">
              <a:buFont typeface="+mj-lt"/>
              <a:buAutoNum type="arabicPeriod"/>
            </a:pPr>
            <a:r>
              <a:rPr lang="en-US" sz="1200" b="1" dirty="0" err="1" smtClean="0">
                <a:solidFill>
                  <a:schemeClr val="bg1"/>
                </a:solidFill>
              </a:rPr>
              <a:t>Pengambilan</a:t>
            </a:r>
            <a:r>
              <a:rPr lang="en-US" sz="1200" b="1" dirty="0" smtClean="0">
                <a:solidFill>
                  <a:schemeClr val="bg1"/>
                </a:solidFill>
              </a:rPr>
              <a:t> data </a:t>
            </a:r>
            <a:r>
              <a:rPr lang="en-US" sz="1200" b="1" dirty="0" err="1" smtClean="0">
                <a:solidFill>
                  <a:schemeClr val="bg1"/>
                </a:solidFill>
              </a:rPr>
              <a:t>melakukan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</a:rPr>
              <a:t>metode</a:t>
            </a:r>
            <a:r>
              <a:rPr lang="en-US" sz="1200" b="1" dirty="0" smtClean="0">
                <a:solidFill>
                  <a:schemeClr val="bg1"/>
                </a:solidFill>
              </a:rPr>
              <a:t> web scraping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200" b="1" dirty="0" err="1" smtClean="0">
                <a:solidFill>
                  <a:schemeClr val="bg1"/>
                </a:solidFill>
              </a:rPr>
              <a:t>Pengambilan</a:t>
            </a:r>
            <a:r>
              <a:rPr lang="en-US" sz="1200" b="1" dirty="0" smtClean="0">
                <a:solidFill>
                  <a:schemeClr val="bg1"/>
                </a:solidFill>
              </a:rPr>
              <a:t> data COVID-19 </a:t>
            </a:r>
            <a:r>
              <a:rPr lang="en-US" sz="1200" b="1" dirty="0" err="1" smtClean="0">
                <a:solidFill>
                  <a:schemeClr val="bg1"/>
                </a:solidFill>
              </a:rPr>
              <a:t>dilakukan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</a:rPr>
              <a:t>setiap</a:t>
            </a:r>
            <a:r>
              <a:rPr lang="en-US" sz="1200" b="1" dirty="0" smtClean="0">
                <a:solidFill>
                  <a:schemeClr val="bg1"/>
                </a:solidFill>
              </a:rPr>
              <a:t> jam 1 </a:t>
            </a:r>
            <a:r>
              <a:rPr lang="en-US" sz="1200" b="1" dirty="0" err="1" smtClean="0">
                <a:solidFill>
                  <a:schemeClr val="bg1"/>
                </a:solidFill>
              </a:rPr>
              <a:t>malam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ID" sz="1200" b="1" dirty="0" err="1" smtClean="0">
                <a:solidFill>
                  <a:schemeClr val="bg1"/>
                </a:solidFill>
              </a:rPr>
              <a:t>Pengambilan</a:t>
            </a:r>
            <a:r>
              <a:rPr lang="en-ID" sz="1200" b="1" dirty="0" smtClean="0">
                <a:solidFill>
                  <a:schemeClr val="bg1"/>
                </a:solidFill>
              </a:rPr>
              <a:t> data </a:t>
            </a:r>
            <a:r>
              <a:rPr lang="en-ID" sz="1200" b="1" dirty="0" err="1" smtClean="0">
                <a:solidFill>
                  <a:schemeClr val="bg1"/>
                </a:solidFill>
              </a:rPr>
              <a:t>Berita</a:t>
            </a:r>
            <a:r>
              <a:rPr lang="en-ID" sz="1200" b="1" dirty="0" smtClean="0">
                <a:solidFill>
                  <a:schemeClr val="bg1"/>
                </a:solidFill>
              </a:rPr>
              <a:t> </a:t>
            </a:r>
            <a:r>
              <a:rPr lang="en-ID" sz="1200" b="1" dirty="0" err="1" smtClean="0">
                <a:solidFill>
                  <a:schemeClr val="bg1"/>
                </a:solidFill>
              </a:rPr>
              <a:t>terbaru</a:t>
            </a:r>
            <a:r>
              <a:rPr lang="en-ID" sz="1200" b="1" dirty="0" smtClean="0">
                <a:solidFill>
                  <a:schemeClr val="bg1"/>
                </a:solidFill>
              </a:rPr>
              <a:t> </a:t>
            </a:r>
            <a:r>
              <a:rPr lang="en-ID" sz="1200" b="1" dirty="0" err="1">
                <a:solidFill>
                  <a:schemeClr val="bg1"/>
                </a:solidFill>
              </a:rPr>
              <a:t>setiap</a:t>
            </a:r>
            <a:r>
              <a:rPr lang="en-ID" sz="1200" b="1" dirty="0">
                <a:solidFill>
                  <a:schemeClr val="bg1"/>
                </a:solidFill>
              </a:rPr>
              <a:t> 1 jam</a:t>
            </a:r>
          </a:p>
          <a:p>
            <a:pPr algn="just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8D62BDA5-A908-4D29-9786-B68BEE580494}"/>
              </a:ext>
            </a:extLst>
          </p:cNvPr>
          <p:cNvSpPr/>
          <p:nvPr/>
        </p:nvSpPr>
        <p:spPr>
          <a:xfrm>
            <a:off x="3422094" y="4187516"/>
            <a:ext cx="2430324" cy="1425132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300" b="1" dirty="0" err="1">
                <a:solidFill>
                  <a:schemeClr val="bg1"/>
                </a:solidFill>
              </a:rPr>
              <a:t>M</a:t>
            </a:r>
            <a:r>
              <a:rPr lang="en-US" sz="1300" b="1" dirty="0" err="1" smtClean="0">
                <a:solidFill>
                  <a:schemeClr val="bg1"/>
                </a:solidFill>
              </a:rPr>
              <a:t>endapatkan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fitur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klasifikasi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teks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dan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menampilkan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wordcloud</a:t>
            </a: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D62BDA5-A908-4D29-9786-B68BEE580494}"/>
              </a:ext>
            </a:extLst>
          </p:cNvPr>
          <p:cNvSpPr/>
          <p:nvPr/>
        </p:nvSpPr>
        <p:spPr>
          <a:xfrm>
            <a:off x="6495729" y="4187516"/>
            <a:ext cx="2223846" cy="1425132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300" b="1" dirty="0" smtClean="0">
                <a:solidFill>
                  <a:schemeClr val="bg1"/>
                </a:solidFill>
              </a:rPr>
              <a:t>Proses </a:t>
            </a:r>
            <a:r>
              <a:rPr lang="en-US" sz="1300" b="1" dirty="0" err="1" smtClean="0">
                <a:solidFill>
                  <a:schemeClr val="bg1"/>
                </a:solidFill>
              </a:rPr>
              <a:t>ini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terdiri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dari</a:t>
            </a:r>
            <a:r>
              <a:rPr lang="en-US" sz="1300" b="1" dirty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penentuan</a:t>
            </a:r>
            <a:r>
              <a:rPr lang="en-US" sz="1300" b="1" dirty="0" smtClean="0">
                <a:solidFill>
                  <a:schemeClr val="bg1"/>
                </a:solidFill>
              </a:rPr>
              <a:t> label, </a:t>
            </a:r>
            <a:r>
              <a:rPr lang="en-US" sz="1300" b="1" dirty="0" err="1" smtClean="0">
                <a:solidFill>
                  <a:schemeClr val="bg1"/>
                </a:solidFill>
              </a:rPr>
              <a:t>pemilihan</a:t>
            </a:r>
            <a:r>
              <a:rPr lang="en-US" sz="1300" b="1" dirty="0" smtClean="0">
                <a:solidFill>
                  <a:schemeClr val="bg1"/>
                </a:solidFill>
              </a:rPr>
              <a:t> data </a:t>
            </a:r>
            <a:r>
              <a:rPr lang="en-US" sz="1300" b="1" dirty="0" err="1" smtClean="0">
                <a:solidFill>
                  <a:schemeClr val="bg1"/>
                </a:solidFill>
              </a:rPr>
              <a:t>latih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dan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tes</a:t>
            </a:r>
            <a:r>
              <a:rPr lang="en-US" sz="1300" b="1" dirty="0" smtClean="0">
                <a:solidFill>
                  <a:schemeClr val="bg1"/>
                </a:solidFill>
              </a:rPr>
              <a:t>, </a:t>
            </a:r>
            <a:r>
              <a:rPr lang="en-US" sz="1300" b="1" dirty="0" err="1" smtClean="0">
                <a:solidFill>
                  <a:schemeClr val="bg1"/>
                </a:solidFill>
              </a:rPr>
              <a:t>pembuatan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fitur</a:t>
            </a:r>
            <a:r>
              <a:rPr lang="en-US" sz="1300" b="1" dirty="0" smtClean="0">
                <a:solidFill>
                  <a:schemeClr val="bg1"/>
                </a:solidFill>
              </a:rPr>
              <a:t>, </a:t>
            </a:r>
            <a:r>
              <a:rPr lang="en-US" sz="1300" b="1" dirty="0" err="1" smtClean="0">
                <a:solidFill>
                  <a:schemeClr val="bg1"/>
                </a:solidFill>
              </a:rPr>
              <a:t>pelatihan</a:t>
            </a:r>
            <a:r>
              <a:rPr lang="en-US" sz="1300" b="1" dirty="0" smtClean="0">
                <a:solidFill>
                  <a:schemeClr val="bg1"/>
                </a:solidFill>
              </a:rPr>
              <a:t> model, </a:t>
            </a:r>
            <a:r>
              <a:rPr lang="en-US" sz="1300" b="1" dirty="0" err="1" smtClean="0">
                <a:solidFill>
                  <a:schemeClr val="bg1"/>
                </a:solidFill>
              </a:rPr>
              <a:t>pemilihan</a:t>
            </a:r>
            <a:r>
              <a:rPr lang="en-US" sz="1300" b="1" dirty="0" smtClean="0">
                <a:solidFill>
                  <a:schemeClr val="bg1"/>
                </a:solidFill>
              </a:rPr>
              <a:t> model </a:t>
            </a:r>
            <a:r>
              <a:rPr lang="en-US" sz="1300" b="1" dirty="0" err="1" smtClean="0">
                <a:solidFill>
                  <a:schemeClr val="bg1"/>
                </a:solidFill>
              </a:rPr>
              <a:t>dan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pemberian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atribut</a:t>
            </a:r>
            <a:r>
              <a:rPr lang="en-US" sz="1300" b="1" dirty="0" smtClean="0">
                <a:solidFill>
                  <a:schemeClr val="bg1"/>
                </a:solidFill>
              </a:rPr>
              <a:t> label </a:t>
            </a:r>
            <a:r>
              <a:rPr lang="en-US" sz="1300" b="1" dirty="0" err="1" smtClean="0">
                <a:solidFill>
                  <a:schemeClr val="bg1"/>
                </a:solidFill>
              </a:rPr>
              <a:t>pada</a:t>
            </a:r>
            <a:r>
              <a:rPr lang="en-US" sz="1300" b="1" dirty="0" smtClean="0">
                <a:solidFill>
                  <a:schemeClr val="bg1"/>
                </a:solidFill>
              </a:rPr>
              <a:t> data </a:t>
            </a:r>
            <a:r>
              <a:rPr lang="en-US" sz="1300" b="1" dirty="0" err="1" smtClean="0">
                <a:solidFill>
                  <a:schemeClr val="bg1"/>
                </a:solidFill>
              </a:rPr>
              <a:t>berita</a:t>
            </a: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D62BDA5-A908-4D29-9786-B68BEE580494}"/>
              </a:ext>
            </a:extLst>
          </p:cNvPr>
          <p:cNvSpPr/>
          <p:nvPr/>
        </p:nvSpPr>
        <p:spPr>
          <a:xfrm>
            <a:off x="9439671" y="4187516"/>
            <a:ext cx="2223846" cy="1425132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300" b="1" dirty="0" err="1" smtClean="0">
                <a:solidFill>
                  <a:schemeClr val="bg1"/>
                </a:solidFill>
              </a:rPr>
              <a:t>Tampilan</a:t>
            </a:r>
            <a:r>
              <a:rPr lang="en-US" sz="1300" b="1" dirty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visualisasi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dalam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bentuk</a:t>
            </a:r>
            <a:r>
              <a:rPr lang="en-US" sz="1300" b="1" dirty="0" smtClean="0">
                <a:solidFill>
                  <a:schemeClr val="bg1"/>
                </a:solidFill>
              </a:rPr>
              <a:t> website</a:t>
            </a:r>
            <a:endParaRPr 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855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6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xmlns="" id="{2541AF5B-B972-5A40-A1EF-9F512D03F79D}"/>
              </a:ext>
            </a:extLst>
          </p:cNvPr>
          <p:cNvSpPr txBox="1">
            <a:spLocks/>
          </p:cNvSpPr>
          <p:nvPr/>
        </p:nvSpPr>
        <p:spPr>
          <a:xfrm>
            <a:off x="605268" y="1794814"/>
            <a:ext cx="5257800" cy="48191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rgbClr val="002060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ID" sz="3000" dirty="0" smtClean="0">
                <a:solidFill>
                  <a:schemeClr val="bg1"/>
                </a:solidFill>
              </a:rPr>
              <a:t>Dataset COVID-19</a:t>
            </a:r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xmlns="" id="{2541AF5B-B972-5A40-A1EF-9F512D03F79D}"/>
              </a:ext>
            </a:extLst>
          </p:cNvPr>
          <p:cNvSpPr txBox="1">
            <a:spLocks/>
          </p:cNvSpPr>
          <p:nvPr/>
        </p:nvSpPr>
        <p:spPr>
          <a:xfrm>
            <a:off x="2521974" y="576037"/>
            <a:ext cx="7148052" cy="903737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rgbClr val="002060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ID" sz="3000" dirty="0" err="1" smtClean="0">
                <a:solidFill>
                  <a:schemeClr val="bg1"/>
                </a:solidFill>
              </a:rPr>
              <a:t>Pengambilan</a:t>
            </a:r>
            <a:r>
              <a:rPr lang="en-ID" sz="3000" dirty="0" smtClean="0">
                <a:solidFill>
                  <a:schemeClr val="bg1"/>
                </a:solidFill>
              </a:rPr>
              <a:t> Data</a:t>
            </a:r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D62BDA5-A908-4D29-9786-B68BEE580494}"/>
              </a:ext>
            </a:extLst>
          </p:cNvPr>
          <p:cNvSpPr/>
          <p:nvPr/>
        </p:nvSpPr>
        <p:spPr>
          <a:xfrm>
            <a:off x="605268" y="2276723"/>
            <a:ext cx="5252090" cy="3387517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ID" sz="2500" b="1" dirty="0" smtClean="0"/>
              <a:t>Dataset </a:t>
            </a:r>
            <a:r>
              <a:rPr lang="en-ID" sz="2500" b="1" dirty="0"/>
              <a:t>COVID-19 </a:t>
            </a:r>
            <a:r>
              <a:rPr lang="en-ID" sz="2500" b="1" dirty="0" err="1"/>
              <a:t>didapatkan</a:t>
            </a:r>
            <a:r>
              <a:rPr lang="en-ID" sz="2500" b="1" dirty="0"/>
              <a:t> </a:t>
            </a:r>
            <a:r>
              <a:rPr lang="en-ID" sz="2500" b="1" dirty="0" err="1"/>
              <a:t>dari</a:t>
            </a:r>
            <a:r>
              <a:rPr lang="en-ID" sz="2500" b="1" dirty="0"/>
              <a:t> data kawalcovid-19 </a:t>
            </a:r>
            <a:endParaRPr lang="en-ID" sz="2500" b="1" dirty="0" smtClean="0"/>
          </a:p>
          <a:p>
            <a:pPr marL="228600" indent="-228600">
              <a:buFont typeface="+mj-lt"/>
              <a:buAutoNum type="arabicPeriod"/>
            </a:pPr>
            <a:r>
              <a:rPr lang="en-ID" sz="2500" b="1" dirty="0" err="1"/>
              <a:t>Sistem</a:t>
            </a:r>
            <a:r>
              <a:rPr lang="en-ID" sz="2500" b="1" dirty="0"/>
              <a:t> </a:t>
            </a:r>
            <a:r>
              <a:rPr lang="en-ID" sz="2500" b="1" dirty="0" err="1"/>
              <a:t>mengupdate</a:t>
            </a:r>
            <a:r>
              <a:rPr lang="en-ID" sz="2500" b="1" dirty="0"/>
              <a:t> data </a:t>
            </a:r>
            <a:r>
              <a:rPr lang="en-ID" sz="2500" b="1" dirty="0" err="1"/>
              <a:t>terbaru</a:t>
            </a:r>
            <a:r>
              <a:rPr lang="en-ID" sz="2500" b="1" dirty="0"/>
              <a:t> </a:t>
            </a:r>
            <a:r>
              <a:rPr lang="en-ID" sz="2500" b="1" dirty="0" err="1"/>
              <a:t>setiap</a:t>
            </a:r>
            <a:r>
              <a:rPr lang="en-ID" sz="2500" b="1" dirty="0"/>
              <a:t> jam 01.00 WIB </a:t>
            </a:r>
          </a:p>
          <a:p>
            <a:pPr marL="228600" indent="-228600">
              <a:buFont typeface="+mj-lt"/>
              <a:buAutoNum type="arabicPeriod"/>
            </a:pPr>
            <a:r>
              <a:rPr lang="en-ID" sz="2500" b="1" dirty="0" smtClean="0"/>
              <a:t>Dataset </a:t>
            </a:r>
            <a:r>
              <a:rPr lang="en-ID" sz="2500" b="1" dirty="0" err="1"/>
              <a:t>terdiri</a:t>
            </a:r>
            <a:r>
              <a:rPr lang="en-ID" sz="2500" b="1" dirty="0"/>
              <a:t> </a:t>
            </a:r>
            <a:r>
              <a:rPr lang="en-ID" sz="2500" b="1" dirty="0" err="1"/>
              <a:t>dari</a:t>
            </a:r>
            <a:r>
              <a:rPr lang="en-ID" sz="2500" b="1" dirty="0"/>
              <a:t> 6 </a:t>
            </a:r>
            <a:r>
              <a:rPr lang="en-ID" sz="2500" b="1" dirty="0" err="1"/>
              <a:t>Tabel</a:t>
            </a:r>
            <a:r>
              <a:rPr lang="en-ID" sz="2500" b="1" dirty="0"/>
              <a:t> </a:t>
            </a:r>
            <a:r>
              <a:rPr lang="en-ID" sz="2500" b="1" dirty="0" smtClean="0"/>
              <a:t> </a:t>
            </a:r>
            <a:r>
              <a:rPr lang="en-ID" sz="2500" b="1" dirty="0" err="1" smtClean="0"/>
              <a:t>yaitu</a:t>
            </a:r>
            <a:r>
              <a:rPr lang="en-ID" sz="2500" b="1" dirty="0" smtClean="0"/>
              <a:t> </a:t>
            </a:r>
            <a:r>
              <a:rPr lang="en-ID" sz="2500" b="1" dirty="0" err="1" smtClean="0"/>
              <a:t>Kasus</a:t>
            </a:r>
            <a:r>
              <a:rPr lang="en-ID" sz="2500" b="1" dirty="0" smtClean="0"/>
              <a:t> </a:t>
            </a:r>
            <a:r>
              <a:rPr lang="en-ID" sz="2500" b="1" dirty="0" err="1"/>
              <a:t>Positif</a:t>
            </a:r>
            <a:r>
              <a:rPr lang="en-ID" sz="2500" b="1" dirty="0"/>
              <a:t>, </a:t>
            </a:r>
            <a:r>
              <a:rPr lang="en-ID" sz="2500" b="1" dirty="0" err="1"/>
              <a:t>Meninggal</a:t>
            </a:r>
            <a:r>
              <a:rPr lang="en-ID" sz="2500" b="1" dirty="0"/>
              <a:t> </a:t>
            </a:r>
            <a:r>
              <a:rPr lang="en-ID" sz="2500" b="1" dirty="0" err="1"/>
              <a:t>dan</a:t>
            </a:r>
            <a:r>
              <a:rPr lang="en-ID" sz="2500" b="1" dirty="0"/>
              <a:t> </a:t>
            </a:r>
            <a:r>
              <a:rPr lang="en-ID" sz="2500" b="1" dirty="0" err="1"/>
              <a:t>Sembuh</a:t>
            </a:r>
            <a:r>
              <a:rPr lang="en-ID" sz="2500" b="1" dirty="0"/>
              <a:t> (</a:t>
            </a:r>
            <a:r>
              <a:rPr lang="en-ID" sz="2500" b="1" dirty="0" err="1"/>
              <a:t>Harian</a:t>
            </a:r>
            <a:r>
              <a:rPr lang="en-ID" sz="2500" b="1" dirty="0"/>
              <a:t> </a:t>
            </a:r>
            <a:r>
              <a:rPr lang="en-ID" sz="2500" b="1" dirty="0" err="1"/>
              <a:t>dan</a:t>
            </a:r>
            <a:r>
              <a:rPr lang="en-ID" sz="2500" b="1" dirty="0"/>
              <a:t> Total)</a:t>
            </a:r>
          </a:p>
          <a:p>
            <a:pPr algn="just"/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xmlns="" id="{2541AF5B-B972-5A40-A1EF-9F512D03F79D}"/>
              </a:ext>
            </a:extLst>
          </p:cNvPr>
          <p:cNvSpPr txBox="1">
            <a:spLocks/>
          </p:cNvSpPr>
          <p:nvPr/>
        </p:nvSpPr>
        <p:spPr>
          <a:xfrm>
            <a:off x="6313128" y="1794814"/>
            <a:ext cx="5257800" cy="48191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rgbClr val="002060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ID" sz="3000" dirty="0" smtClean="0">
                <a:solidFill>
                  <a:schemeClr val="bg1"/>
                </a:solidFill>
              </a:rPr>
              <a:t>Dataset </a:t>
            </a:r>
            <a:r>
              <a:rPr lang="en-ID" sz="3000" dirty="0" err="1" smtClean="0">
                <a:solidFill>
                  <a:schemeClr val="bg1"/>
                </a:solidFill>
              </a:rPr>
              <a:t>Berita</a:t>
            </a:r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D62BDA5-A908-4D29-9786-B68BEE580494}"/>
              </a:ext>
            </a:extLst>
          </p:cNvPr>
          <p:cNvSpPr/>
          <p:nvPr/>
        </p:nvSpPr>
        <p:spPr>
          <a:xfrm>
            <a:off x="6313128" y="2276723"/>
            <a:ext cx="5252090" cy="3387517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sz="2000" dirty="0"/>
          </a:p>
          <a:p>
            <a:pPr marL="457200" indent="-457200">
              <a:buFont typeface="+mj-lt"/>
              <a:buAutoNum type="arabicPeriod"/>
            </a:pPr>
            <a:endParaRPr lang="en-ID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ID" sz="2000" b="1" dirty="0" smtClean="0"/>
              <a:t>Data </a:t>
            </a:r>
            <a:r>
              <a:rPr lang="en-ID" sz="2000" b="1" dirty="0" err="1"/>
              <a:t>Berita</a:t>
            </a:r>
            <a:r>
              <a:rPr lang="en-ID" sz="2000" b="1" dirty="0"/>
              <a:t> </a:t>
            </a:r>
            <a:r>
              <a:rPr lang="en-ID" sz="2000" b="1" dirty="0" err="1"/>
              <a:t>diambil</a:t>
            </a:r>
            <a:r>
              <a:rPr lang="en-ID" sz="2000" b="1" dirty="0"/>
              <a:t> </a:t>
            </a:r>
            <a:r>
              <a:rPr lang="en-ID" sz="2000" b="1" dirty="0" err="1"/>
              <a:t>dari</a:t>
            </a:r>
            <a:r>
              <a:rPr lang="en-ID" sz="2000" b="1" dirty="0"/>
              <a:t> </a:t>
            </a:r>
            <a:r>
              <a:rPr lang="en-ID" sz="2000" b="1" dirty="0" err="1"/>
              <a:t>Tribunnews</a:t>
            </a:r>
            <a:r>
              <a:rPr lang="en-ID" sz="2000" b="1" dirty="0"/>
              <a:t> </a:t>
            </a:r>
            <a:r>
              <a:rPr lang="en-ID" sz="2000" b="1" dirty="0" err="1"/>
              <a:t>dan</a:t>
            </a:r>
            <a:r>
              <a:rPr lang="en-ID" sz="2000" b="1" dirty="0"/>
              <a:t> </a:t>
            </a:r>
            <a:r>
              <a:rPr lang="en-ID" sz="2000" b="1" dirty="0" err="1"/>
              <a:t>Kompas</a:t>
            </a:r>
            <a:r>
              <a:rPr lang="en-ID" sz="2000" b="1" dirty="0"/>
              <a:t> </a:t>
            </a:r>
            <a:r>
              <a:rPr lang="en-ID" sz="2000" b="1" dirty="0" err="1"/>
              <a:t>dengan</a:t>
            </a:r>
            <a:r>
              <a:rPr lang="en-ID" sz="2000" b="1" dirty="0"/>
              <a:t> </a:t>
            </a:r>
            <a:r>
              <a:rPr lang="en-ID" sz="2000" b="1" dirty="0" err="1"/>
              <a:t>metode</a:t>
            </a:r>
            <a:r>
              <a:rPr lang="en-ID" sz="2000" b="1" dirty="0"/>
              <a:t> web </a:t>
            </a:r>
            <a:r>
              <a:rPr lang="en-ID" sz="2000" b="1" dirty="0" smtClean="0"/>
              <a:t>scraping</a:t>
            </a:r>
            <a:endParaRPr lang="en-ID" sz="2000" b="1" dirty="0"/>
          </a:p>
          <a:p>
            <a:pPr marL="457200" indent="-457200">
              <a:buFont typeface="+mj-lt"/>
              <a:buAutoNum type="arabicPeriod"/>
            </a:pPr>
            <a:r>
              <a:rPr lang="en-ID" sz="2000" b="1" dirty="0" err="1">
                <a:solidFill>
                  <a:schemeClr val="bg1"/>
                </a:solidFill>
              </a:rPr>
              <a:t>Sistem</a:t>
            </a:r>
            <a:r>
              <a:rPr lang="en-ID" sz="2000" b="1" dirty="0">
                <a:solidFill>
                  <a:schemeClr val="bg1"/>
                </a:solidFill>
              </a:rPr>
              <a:t> </a:t>
            </a:r>
            <a:r>
              <a:rPr lang="en-ID" sz="2000" b="1" dirty="0" err="1" smtClean="0">
                <a:solidFill>
                  <a:schemeClr val="bg1"/>
                </a:solidFill>
              </a:rPr>
              <a:t>melakukan</a:t>
            </a:r>
            <a:r>
              <a:rPr lang="en-ID" sz="2000" b="1" dirty="0" smtClean="0">
                <a:solidFill>
                  <a:schemeClr val="bg1"/>
                </a:solidFill>
              </a:rPr>
              <a:t> </a:t>
            </a:r>
            <a:r>
              <a:rPr lang="en-ID" sz="2000" b="1" dirty="0">
                <a:solidFill>
                  <a:schemeClr val="bg1"/>
                </a:solidFill>
              </a:rPr>
              <a:t>scraping data </a:t>
            </a:r>
            <a:r>
              <a:rPr lang="en-ID" sz="2000" b="1" dirty="0" err="1" smtClean="0">
                <a:solidFill>
                  <a:schemeClr val="bg1"/>
                </a:solidFill>
              </a:rPr>
              <a:t>berita</a:t>
            </a:r>
            <a:r>
              <a:rPr lang="en-ID" sz="2000" b="1" dirty="0" smtClean="0">
                <a:solidFill>
                  <a:schemeClr val="bg1"/>
                </a:solidFill>
              </a:rPr>
              <a:t> </a:t>
            </a:r>
            <a:r>
              <a:rPr lang="en-ID" sz="2000" b="1" dirty="0" err="1" smtClean="0">
                <a:solidFill>
                  <a:schemeClr val="bg1"/>
                </a:solidFill>
              </a:rPr>
              <a:t>terbaru</a:t>
            </a:r>
            <a:r>
              <a:rPr lang="en-ID" sz="2000" b="1" dirty="0" smtClean="0">
                <a:solidFill>
                  <a:schemeClr val="bg1"/>
                </a:solidFill>
              </a:rPr>
              <a:t> </a:t>
            </a:r>
            <a:r>
              <a:rPr lang="en-ID" sz="2000" b="1" dirty="0" err="1">
                <a:solidFill>
                  <a:schemeClr val="bg1"/>
                </a:solidFill>
              </a:rPr>
              <a:t>setiap</a:t>
            </a:r>
            <a:r>
              <a:rPr lang="en-ID" sz="2000" b="1" dirty="0">
                <a:solidFill>
                  <a:schemeClr val="bg1"/>
                </a:solidFill>
              </a:rPr>
              <a:t> 1 jam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000" b="1" dirty="0"/>
              <a:t>Data yang </a:t>
            </a:r>
            <a:r>
              <a:rPr lang="en-ID" sz="2000" b="1" dirty="0" err="1"/>
              <a:t>didapatkan</a:t>
            </a:r>
            <a:r>
              <a:rPr lang="en-ID" sz="2000" b="1" dirty="0"/>
              <a:t> </a:t>
            </a:r>
            <a:r>
              <a:rPr lang="en-ID" sz="2000" b="1" dirty="0" err="1"/>
              <a:t>dari</a:t>
            </a:r>
            <a:r>
              <a:rPr lang="en-ID" sz="2000" b="1" dirty="0"/>
              <a:t> </a:t>
            </a:r>
            <a:r>
              <a:rPr lang="en-ID" sz="2000" b="1" dirty="0" err="1"/>
              <a:t>hasil</a:t>
            </a:r>
            <a:r>
              <a:rPr lang="en-ID" sz="2000" b="1" dirty="0"/>
              <a:t> web scraping </a:t>
            </a:r>
            <a:r>
              <a:rPr lang="en-ID" sz="2000" b="1" dirty="0" err="1"/>
              <a:t>berita</a:t>
            </a:r>
            <a:r>
              <a:rPr lang="en-ID" sz="2000" b="1" dirty="0"/>
              <a:t> </a:t>
            </a:r>
            <a:r>
              <a:rPr lang="en-ID" sz="2000" b="1" dirty="0" err="1"/>
              <a:t>adalah</a:t>
            </a:r>
            <a:r>
              <a:rPr lang="en-ID" sz="2000" b="1" dirty="0"/>
              <a:t> </a:t>
            </a:r>
            <a:r>
              <a:rPr lang="en-ID" sz="2000" b="1" dirty="0" err="1"/>
              <a:t>judul</a:t>
            </a:r>
            <a:r>
              <a:rPr lang="en-ID" sz="2000" b="1" dirty="0"/>
              <a:t>, portal </a:t>
            </a:r>
            <a:r>
              <a:rPr lang="en-ID" sz="2000" b="1" dirty="0" err="1"/>
              <a:t>berita</a:t>
            </a:r>
            <a:r>
              <a:rPr lang="en-ID" sz="2000" b="1" dirty="0"/>
              <a:t>, URL, URL </a:t>
            </a:r>
            <a:r>
              <a:rPr lang="en-ID" sz="2000" b="1" dirty="0" err="1"/>
              <a:t>gambar</a:t>
            </a:r>
            <a:r>
              <a:rPr lang="en-ID" sz="2000" b="1" dirty="0"/>
              <a:t>,  </a:t>
            </a:r>
            <a:r>
              <a:rPr lang="en-ID" sz="2000" b="1" dirty="0" err="1"/>
              <a:t>tanggal</a:t>
            </a:r>
            <a:r>
              <a:rPr lang="en-ID" sz="2000" b="1" dirty="0"/>
              <a:t>, </a:t>
            </a:r>
            <a:r>
              <a:rPr lang="en-ID" sz="2000" b="1" dirty="0" err="1"/>
              <a:t>konten</a:t>
            </a:r>
            <a:r>
              <a:rPr lang="en-ID" sz="2000" b="1" dirty="0"/>
              <a:t>, </a:t>
            </a:r>
            <a:r>
              <a:rPr lang="en-ID" sz="2000" b="1" dirty="0" err="1"/>
              <a:t>dan</a:t>
            </a:r>
            <a:r>
              <a:rPr lang="en-ID" sz="2000" b="1" dirty="0"/>
              <a:t> tag </a:t>
            </a:r>
            <a:r>
              <a:rPr lang="en-ID" sz="2000" b="1" dirty="0" err="1"/>
              <a:t>Berita</a:t>
            </a:r>
            <a:r>
              <a:rPr lang="en-ID" sz="2000" b="1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000" b="1" dirty="0"/>
              <a:t>Data </a:t>
            </a:r>
            <a:r>
              <a:rPr lang="en-ID" sz="2000" b="1" dirty="0" err="1"/>
              <a:t>Berita</a:t>
            </a:r>
            <a:r>
              <a:rPr lang="en-ID" sz="2000" b="1" dirty="0"/>
              <a:t> yang </a:t>
            </a:r>
            <a:r>
              <a:rPr lang="en-ID" sz="2000" b="1" dirty="0" err="1"/>
              <a:t>baru</a:t>
            </a:r>
            <a:r>
              <a:rPr lang="en-ID" sz="2000" b="1" dirty="0"/>
              <a:t> </a:t>
            </a:r>
            <a:r>
              <a:rPr lang="en-ID" sz="2000" b="1" dirty="0" err="1"/>
              <a:t>berupa</a:t>
            </a:r>
            <a:r>
              <a:rPr lang="en-ID" sz="2000" b="1" dirty="0"/>
              <a:t> data </a:t>
            </a:r>
            <a:r>
              <a:rPr lang="en-ID" sz="2000" b="1" dirty="0" err="1"/>
              <a:t>provinsi</a:t>
            </a:r>
            <a:r>
              <a:rPr lang="en-ID" sz="2000" b="1" dirty="0"/>
              <a:t>, </a:t>
            </a:r>
            <a:r>
              <a:rPr lang="en-ID" sz="2000" b="1" dirty="0" err="1"/>
              <a:t>kota</a:t>
            </a:r>
            <a:r>
              <a:rPr lang="en-ID" sz="2000" b="1" dirty="0"/>
              <a:t> </a:t>
            </a:r>
            <a:r>
              <a:rPr lang="en-ID" sz="2000" b="1" dirty="0" err="1"/>
              <a:t>dan</a:t>
            </a:r>
            <a:r>
              <a:rPr lang="en-ID" sz="2000" b="1" dirty="0"/>
              <a:t> label </a:t>
            </a:r>
            <a:r>
              <a:rPr lang="en-ID" sz="2000" b="1" dirty="0" err="1"/>
              <a:t>berita</a:t>
            </a:r>
            <a:endParaRPr lang="en-ID" sz="2000" b="1" dirty="0"/>
          </a:p>
          <a:p>
            <a:endParaRPr lang="en-ID" sz="2000" dirty="0"/>
          </a:p>
          <a:p>
            <a:endParaRPr lang="en-ID" sz="2000" dirty="0"/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42439937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2541AF5B-B972-5A40-A1EF-9F512D03F79D}"/>
              </a:ext>
            </a:extLst>
          </p:cNvPr>
          <p:cNvSpPr txBox="1">
            <a:spLocks/>
          </p:cNvSpPr>
          <p:nvPr/>
        </p:nvSpPr>
        <p:spPr>
          <a:xfrm>
            <a:off x="2521974" y="576037"/>
            <a:ext cx="7148052" cy="903737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rgbClr val="002060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ID" sz="3000" dirty="0" err="1" smtClean="0">
                <a:solidFill>
                  <a:schemeClr val="bg1"/>
                </a:solidFill>
              </a:rPr>
              <a:t>Pemrosesan</a:t>
            </a:r>
            <a:r>
              <a:rPr lang="en-ID" sz="3000" dirty="0" smtClean="0">
                <a:solidFill>
                  <a:schemeClr val="bg1"/>
                </a:solidFill>
              </a:rPr>
              <a:t> </a:t>
            </a:r>
            <a:r>
              <a:rPr lang="en-ID" sz="3000" dirty="0" err="1" smtClean="0">
                <a:solidFill>
                  <a:schemeClr val="bg1"/>
                </a:solidFill>
              </a:rPr>
              <a:t>Teks</a:t>
            </a:r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5268" y="2655992"/>
            <a:ext cx="5707860" cy="72009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n-NO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1.379.662 Kasus Covid-19 di Indonesia, PPKM Mikro Diklaim Tekan Kasus </a:t>
            </a:r>
            <a:r>
              <a:rPr lang="nn-NO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Harian</a:t>
            </a:r>
            <a:endParaRPr lang="nn-NO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5268" y="4239108"/>
            <a:ext cx="5707860" cy="72009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ppkm mikro klaim tekan</a:t>
            </a:r>
          </a:p>
        </p:txBody>
      </p:sp>
      <p:cxnSp>
        <p:nvCxnSpPr>
          <p:cNvPr id="16" name="Straight Arrow Connector 15"/>
          <p:cNvCxnSpPr>
            <a:stCxn id="8" idx="2"/>
            <a:endCxn id="10" idx="0"/>
          </p:cNvCxnSpPr>
          <p:nvPr/>
        </p:nvCxnSpPr>
        <p:spPr>
          <a:xfrm>
            <a:off x="3459198" y="3376088"/>
            <a:ext cx="0" cy="86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636072" y="2277394"/>
            <a:ext cx="5540688" cy="30604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ID" b="1" dirty="0" err="1" smtClean="0">
                <a:solidFill>
                  <a:schemeClr val="bg1"/>
                </a:solidFill>
              </a:rPr>
              <a:t>Menghapus</a:t>
            </a:r>
            <a:r>
              <a:rPr lang="en-ID" b="1" dirty="0" smtClean="0">
                <a:solidFill>
                  <a:schemeClr val="bg1"/>
                </a:solidFill>
              </a:rPr>
              <a:t> tab, enter </a:t>
            </a:r>
            <a:r>
              <a:rPr lang="en-ID" b="1" dirty="0" err="1" smtClean="0">
                <a:solidFill>
                  <a:schemeClr val="bg1"/>
                </a:solidFill>
              </a:rPr>
              <a:t>dan</a:t>
            </a:r>
            <a:r>
              <a:rPr lang="en-ID" b="1" dirty="0" smtClean="0">
                <a:solidFill>
                  <a:schemeClr val="bg1"/>
                </a:solidFill>
              </a:rPr>
              <a:t> </a:t>
            </a:r>
            <a:r>
              <a:rPr lang="en-ID" b="1" dirty="0" err="1" smtClean="0">
                <a:solidFill>
                  <a:schemeClr val="bg1"/>
                </a:solidFill>
              </a:rPr>
              <a:t>spasi</a:t>
            </a:r>
            <a:r>
              <a:rPr lang="en-ID" b="1" dirty="0" smtClean="0">
                <a:solidFill>
                  <a:schemeClr val="bg1"/>
                </a:solidFill>
              </a:rPr>
              <a:t> </a:t>
            </a:r>
            <a:r>
              <a:rPr lang="en-ID" b="1" dirty="0" err="1" smtClean="0">
                <a:solidFill>
                  <a:schemeClr val="bg1"/>
                </a:solidFill>
              </a:rPr>
              <a:t>ganda</a:t>
            </a:r>
            <a:endParaRPr lang="en-ID" b="1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b="1" dirty="0" err="1" smtClean="0">
                <a:solidFill>
                  <a:schemeClr val="bg1"/>
                </a:solidFill>
              </a:rPr>
              <a:t>Menghapus</a:t>
            </a:r>
            <a:r>
              <a:rPr lang="en-ID" b="1" dirty="0" smtClean="0">
                <a:solidFill>
                  <a:schemeClr val="bg1"/>
                </a:solidFill>
              </a:rPr>
              <a:t> </a:t>
            </a:r>
            <a:r>
              <a:rPr lang="en-ID" b="1" dirty="0" err="1" smtClean="0">
                <a:solidFill>
                  <a:schemeClr val="bg1"/>
                </a:solidFill>
              </a:rPr>
              <a:t>tanda</a:t>
            </a:r>
            <a:r>
              <a:rPr lang="en-ID" b="1" dirty="0" smtClean="0">
                <a:solidFill>
                  <a:schemeClr val="bg1"/>
                </a:solidFill>
              </a:rPr>
              <a:t> </a:t>
            </a:r>
            <a:r>
              <a:rPr lang="en-ID" b="1" dirty="0" err="1" smtClean="0">
                <a:solidFill>
                  <a:schemeClr val="bg1"/>
                </a:solidFill>
              </a:rPr>
              <a:t>baca</a:t>
            </a:r>
            <a:r>
              <a:rPr lang="en-ID" b="1" dirty="0" smtClean="0">
                <a:solidFill>
                  <a:schemeClr val="bg1"/>
                </a:solidFill>
              </a:rPr>
              <a:t> </a:t>
            </a:r>
            <a:r>
              <a:rPr lang="en-ID" b="1" dirty="0" err="1" smtClean="0">
                <a:solidFill>
                  <a:schemeClr val="bg1"/>
                </a:solidFill>
              </a:rPr>
              <a:t>dan</a:t>
            </a:r>
            <a:r>
              <a:rPr lang="en-ID" b="1" dirty="0" smtClean="0">
                <a:solidFill>
                  <a:schemeClr val="bg1"/>
                </a:solidFill>
              </a:rPr>
              <a:t> </a:t>
            </a:r>
            <a:r>
              <a:rPr lang="en-ID" b="1" dirty="0" err="1" smtClean="0">
                <a:solidFill>
                  <a:schemeClr val="bg1"/>
                </a:solidFill>
              </a:rPr>
              <a:t>angka</a:t>
            </a:r>
            <a:endParaRPr lang="en-ID" b="1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b="1" dirty="0" err="1" smtClean="0">
                <a:solidFill>
                  <a:schemeClr val="bg1"/>
                </a:solidFill>
              </a:rPr>
              <a:t>Lemmatisasi</a:t>
            </a:r>
            <a:r>
              <a:rPr lang="en-ID" b="1" dirty="0" smtClean="0">
                <a:solidFill>
                  <a:schemeClr val="bg1"/>
                </a:solidFill>
              </a:rPr>
              <a:t>/stemming </a:t>
            </a:r>
            <a:r>
              <a:rPr lang="en-ID" b="1" dirty="0" err="1" smtClean="0">
                <a:solidFill>
                  <a:schemeClr val="bg1"/>
                </a:solidFill>
              </a:rPr>
              <a:t>judul</a:t>
            </a:r>
            <a:r>
              <a:rPr lang="en-ID" b="1" dirty="0" smtClean="0">
                <a:solidFill>
                  <a:schemeClr val="bg1"/>
                </a:solidFill>
              </a:rPr>
              <a:t> </a:t>
            </a:r>
            <a:r>
              <a:rPr lang="en-ID" b="1" dirty="0" err="1" smtClean="0">
                <a:solidFill>
                  <a:schemeClr val="bg1"/>
                </a:solidFill>
              </a:rPr>
              <a:t>berita</a:t>
            </a:r>
            <a:endParaRPr lang="en-ID" b="1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b="1" dirty="0" err="1" smtClean="0">
                <a:solidFill>
                  <a:schemeClr val="bg1"/>
                </a:solidFill>
              </a:rPr>
              <a:t>Menghapus</a:t>
            </a:r>
            <a:r>
              <a:rPr lang="en-ID" b="1" dirty="0" smtClean="0">
                <a:solidFill>
                  <a:schemeClr val="bg1"/>
                </a:solidFill>
              </a:rPr>
              <a:t> kata yang </a:t>
            </a:r>
            <a:r>
              <a:rPr lang="en-ID" b="1" dirty="0" err="1" smtClean="0">
                <a:solidFill>
                  <a:schemeClr val="bg1"/>
                </a:solidFill>
              </a:rPr>
              <a:t>mengandung</a:t>
            </a:r>
            <a:r>
              <a:rPr lang="en-ID" b="1" dirty="0" smtClean="0">
                <a:solidFill>
                  <a:schemeClr val="bg1"/>
                </a:solidFill>
              </a:rPr>
              <a:t> </a:t>
            </a:r>
            <a:r>
              <a:rPr lang="en-ID" b="1" dirty="0" err="1" smtClean="0">
                <a:solidFill>
                  <a:schemeClr val="bg1"/>
                </a:solidFill>
              </a:rPr>
              <a:t>stopword</a:t>
            </a:r>
            <a:endParaRPr lang="en-ID" b="1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8001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aft SOTK ITS VERSI 20082019 rev" id="{5D282795-EF5D-B242-BDFC-7F9F37BDBADC}" vid="{6D15C487-3A92-6E4F-8CED-77745C92A12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E578BFB713B0A04AA9CB3FB0E09BB096" ma:contentTypeVersion="8" ma:contentTypeDescription="Buat sebuah dokumen baru." ma:contentTypeScope="" ma:versionID="b12db5772b421c3d97e5e8cc52461df1">
  <xsd:schema xmlns:xsd="http://www.w3.org/2001/XMLSchema" xmlns:xs="http://www.w3.org/2001/XMLSchema" xmlns:p="http://schemas.microsoft.com/office/2006/metadata/properties" xmlns:ns3="d27b1e0a-a80f-43b3-a72c-03febd3edde5" targetNamespace="http://schemas.microsoft.com/office/2006/metadata/properties" ma:root="true" ma:fieldsID="93b8b61b0ccf34e75e41c3c949ba1e0b" ns3:_="">
    <xsd:import namespace="d27b1e0a-a80f-43b3-a72c-03febd3edd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b1e0a-a80f-43b3-a72c-03febd3edd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9CB790-CC05-41EE-8468-36831EC64B78}">
  <ds:schemaRefs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d27b1e0a-a80f-43b3-a72c-03febd3edde5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F28412E-6216-429D-9368-A2DF44D347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C6180C-AB73-4F26-8914-63FC793B0B0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d27b1e0a-a80f-43b3-a72c-03febd3edde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22242</TotalTime>
  <Words>2105</Words>
  <Application>Microsoft Office PowerPoint</Application>
  <PresentationFormat>Widescreen</PresentationFormat>
  <Paragraphs>536</Paragraphs>
  <Slides>26</Slides>
  <Notes>16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Arial Black</vt:lpstr>
      <vt:lpstr>Avenir Next LT Pro</vt:lpstr>
      <vt:lpstr>Calibri</vt:lpstr>
      <vt:lpstr>Calibri Light</vt:lpstr>
      <vt:lpstr>Myriad Arabic</vt:lpstr>
      <vt:lpstr>Myriad Pro</vt:lpstr>
      <vt:lpstr>Times New Roman</vt:lpstr>
      <vt:lpstr>Office Theme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Sidang Komisi Profesor Senat Akademik ITS</dc:title>
  <dc:creator>Heri koes</dc:creator>
  <cp:lastModifiedBy>Noval Refadi</cp:lastModifiedBy>
  <cp:revision>365</cp:revision>
  <dcterms:created xsi:type="dcterms:W3CDTF">2020-01-27T22:09:26Z</dcterms:created>
  <dcterms:modified xsi:type="dcterms:W3CDTF">2021-07-19T15:38:08Z</dcterms:modified>
</cp:coreProperties>
</file>