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BBEFFAE7-859A-4475-A8B1-2F20B643F552}" type="datetimeFigureOut">
              <a:rPr lang="zh-CN" altLang="en-US" smtClean="0"/>
              <a:t>2011/10/1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D273F7-E09D-42E2-AD28-8A5049DBE40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BEFFAE7-859A-4475-A8B1-2F20B643F552}" type="datetimeFigureOut">
              <a:rPr lang="zh-CN" altLang="en-US" smtClean="0"/>
              <a:t>2011/10/1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D273F7-E09D-42E2-AD28-8A5049DBE408}"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BEFFAE7-859A-4475-A8B1-2F20B643F552}" type="datetimeFigureOut">
              <a:rPr lang="zh-CN" altLang="en-US" smtClean="0"/>
              <a:t>2011/10/1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D273F7-E09D-42E2-AD28-8A5049DBE40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BBEFFAE7-859A-4475-A8B1-2F20B643F552}" type="datetimeFigureOut">
              <a:rPr lang="zh-CN" altLang="en-US" smtClean="0"/>
              <a:t>2011/10/1</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BAD273F7-E09D-42E2-AD28-8A5049DBE40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BEFFAE7-859A-4475-A8B1-2F20B643F552}" type="datetimeFigureOut">
              <a:rPr lang="zh-CN" altLang="en-US" smtClean="0"/>
              <a:t>2011/10/1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D273F7-E09D-42E2-AD28-8A5049DBE40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BEFFAE7-859A-4475-A8B1-2F20B643F552}" type="datetimeFigureOut">
              <a:rPr lang="zh-CN" altLang="en-US" smtClean="0"/>
              <a:t>2011/10/1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273F7-E09D-42E2-AD28-8A5049DBE40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BEFFAE7-859A-4475-A8B1-2F20B643F552}" type="datetimeFigureOut">
              <a:rPr lang="zh-CN" altLang="en-US" smtClean="0"/>
              <a:t>2011/10/1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D273F7-E09D-42E2-AD28-8A5049DBE40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BEFFAE7-859A-4475-A8B1-2F20B643F552}" type="datetimeFigureOut">
              <a:rPr lang="zh-CN" altLang="en-US" smtClean="0"/>
              <a:t>2011/10/1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D273F7-E09D-42E2-AD28-8A5049DBE40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EFFAE7-859A-4475-A8B1-2F20B643F552}" type="datetimeFigureOut">
              <a:rPr lang="zh-CN" altLang="en-US" smtClean="0"/>
              <a:t>2011/10/1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D273F7-E09D-42E2-AD28-8A5049DBE40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BEFFAE7-859A-4475-A8B1-2F20B643F552}" type="datetimeFigureOut">
              <a:rPr lang="zh-CN" altLang="en-US" smtClean="0"/>
              <a:t>2011/10/1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273F7-E09D-42E2-AD28-8A5049DBE40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BEFFAE7-859A-4475-A8B1-2F20B643F552}" type="datetimeFigureOut">
              <a:rPr lang="zh-CN" altLang="en-US" smtClean="0"/>
              <a:t>2011/10/1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273F7-E09D-42E2-AD28-8A5049DBE40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BBEFFAE7-859A-4475-A8B1-2F20B643F552}" type="datetimeFigureOut">
              <a:rPr lang="zh-CN" altLang="en-US" smtClean="0"/>
              <a:t>2011/10/1</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BAD273F7-E09D-42E2-AD28-8A5049DBE408}"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Qt</a:t>
            </a:r>
            <a:r>
              <a:rPr lang="zh-CN" altLang="en-US" dirty="0" smtClean="0"/>
              <a:t>入门</a:t>
            </a:r>
            <a:endParaRPr lang="zh-CN" altLang="en-US" dirty="0"/>
          </a:p>
        </p:txBody>
      </p:sp>
      <p:sp>
        <p:nvSpPr>
          <p:cNvPr id="3" name="副标题 2"/>
          <p:cNvSpPr>
            <a:spLocks noGrp="1"/>
          </p:cNvSpPr>
          <p:nvPr>
            <p:ph type="subTitle" idx="1"/>
          </p:nvPr>
        </p:nvSpPr>
        <p:spPr/>
        <p:txBody>
          <a:bodyPr/>
          <a:lstStyle/>
          <a:p>
            <a:r>
              <a:rPr lang="en-US" altLang="zh-CN" dirty="0" smtClean="0"/>
              <a:t>Style Sheet</a:t>
            </a:r>
            <a:r>
              <a:rPr lang="zh-CN" altLang="en-US" dirty="0" smtClean="0"/>
              <a:t>和</a:t>
            </a:r>
            <a:r>
              <a:rPr lang="en-US" altLang="zh-CN" dirty="0" smtClean="0"/>
              <a:t>2D</a:t>
            </a:r>
            <a:r>
              <a:rPr lang="zh-CN" altLang="en-US" dirty="0" smtClean="0"/>
              <a:t>绘图</a:t>
            </a:r>
            <a:endParaRPr lang="zh-CN" altLang="en-US" dirty="0"/>
          </a:p>
        </p:txBody>
      </p:sp>
    </p:spTree>
    <p:extLst>
      <p:ext uri="{BB962C8B-B14F-4D97-AF65-F5344CB8AC3E}">
        <p14:creationId xmlns:p14="http://schemas.microsoft.com/office/powerpoint/2010/main" val="856266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精细控制</a:t>
            </a:r>
            <a:endParaRPr lang="zh-CN" altLang="en-US" dirty="0"/>
          </a:p>
        </p:txBody>
      </p:sp>
      <p:sp>
        <p:nvSpPr>
          <p:cNvPr id="3" name="内容占位符 2"/>
          <p:cNvSpPr>
            <a:spLocks noGrp="1"/>
          </p:cNvSpPr>
          <p:nvPr>
            <p:ph idx="1"/>
          </p:nvPr>
        </p:nvSpPr>
        <p:spPr/>
        <p:txBody>
          <a:bodyPr/>
          <a:lstStyle/>
          <a:p>
            <a:r>
              <a:rPr lang="en-US" altLang="zh-CN" dirty="0" smtClean="0"/>
              <a:t>width</a:t>
            </a:r>
            <a:r>
              <a:rPr lang="zh-CN" altLang="en-US" dirty="0" smtClean="0"/>
              <a:t>和</a:t>
            </a:r>
            <a:r>
              <a:rPr lang="en-US" altLang="zh-CN" dirty="0" smtClean="0"/>
              <a:t>height</a:t>
            </a:r>
            <a:r>
              <a:rPr lang="zh-CN" altLang="en-US" dirty="0" smtClean="0"/>
              <a:t>属性可以控制</a:t>
            </a:r>
            <a:r>
              <a:rPr lang="en-US" altLang="zh-CN" dirty="0" smtClean="0"/>
              <a:t>sub-control</a:t>
            </a:r>
            <a:r>
              <a:rPr lang="zh-CN" altLang="en-US" dirty="0" smtClean="0"/>
              <a:t>的大小。当我们设置</a:t>
            </a:r>
            <a:r>
              <a:rPr lang="en-US" altLang="zh-CN" dirty="0" smtClean="0"/>
              <a:t>sub-control</a:t>
            </a:r>
            <a:r>
              <a:rPr lang="zh-CN" altLang="en-US" dirty="0" smtClean="0"/>
              <a:t>的图片时，也间接设置了它的大小。</a:t>
            </a:r>
            <a:endParaRPr lang="en-US" altLang="zh-CN" dirty="0" smtClean="0"/>
          </a:p>
          <a:p>
            <a:r>
              <a:rPr lang="zh-CN" altLang="en-US" dirty="0" smtClean="0"/>
              <a:t>更多的</a:t>
            </a:r>
            <a:r>
              <a:rPr lang="en-US" altLang="zh-CN" dirty="0" smtClean="0"/>
              <a:t>sub-control</a:t>
            </a:r>
            <a:r>
              <a:rPr lang="zh-CN" altLang="en-US" dirty="0" smtClean="0"/>
              <a:t>可以参考</a:t>
            </a:r>
            <a:r>
              <a:rPr lang="en-US" altLang="zh-CN" dirty="0" err="1" smtClean="0"/>
              <a:t>Qt</a:t>
            </a:r>
            <a:r>
              <a:rPr lang="zh-CN" altLang="en-US" dirty="0" smtClean="0"/>
              <a:t>的帮助文档中</a:t>
            </a:r>
            <a:r>
              <a:rPr lang="en-US" altLang="zh-CN" dirty="0"/>
              <a:t>List of </a:t>
            </a:r>
            <a:r>
              <a:rPr lang="en-US" altLang="zh-CN" dirty="0" smtClean="0"/>
              <a:t>Sub-Controls</a:t>
            </a:r>
            <a:r>
              <a:rPr lang="zh-CN" altLang="en-US" dirty="0" smtClean="0"/>
              <a:t>部分。</a:t>
            </a:r>
            <a:endParaRPr lang="en-US" altLang="zh-CN" dirty="0" smtClean="0"/>
          </a:p>
          <a:p>
            <a:r>
              <a:rPr lang="zh-CN" altLang="en-US" dirty="0" smtClean="0"/>
              <a:t>注意，对于像</a:t>
            </a:r>
            <a:r>
              <a:rPr lang="en-US" altLang="zh-CN" dirty="0" smtClean="0"/>
              <a:t>QComboBox</a:t>
            </a:r>
            <a:r>
              <a:rPr lang="zh-CN" altLang="en-US" dirty="0" smtClean="0"/>
              <a:t>和</a:t>
            </a:r>
            <a:r>
              <a:rPr lang="en-US" altLang="zh-CN" dirty="0" err="1" smtClean="0"/>
              <a:t>QSpinBox</a:t>
            </a:r>
            <a:r>
              <a:rPr lang="zh-CN" altLang="en-US" dirty="0" smtClean="0"/>
              <a:t>这些控件，如果你设置了它的</a:t>
            </a:r>
            <a:r>
              <a:rPr lang="en-US" altLang="zh-CN" dirty="0" smtClean="0"/>
              <a:t>Sub-Control</a:t>
            </a:r>
            <a:r>
              <a:rPr lang="zh-CN" altLang="en-US" dirty="0" smtClean="0"/>
              <a:t>的一个属性，那么其他所有的属性你都需要设置，否则会看上去不太美观。</a:t>
            </a:r>
            <a:endParaRPr lang="zh-CN" altLang="en-US" dirty="0"/>
          </a:p>
        </p:txBody>
      </p:sp>
    </p:spTree>
    <p:extLst>
      <p:ext uri="{BB962C8B-B14F-4D97-AF65-F5344CB8AC3E}">
        <p14:creationId xmlns:p14="http://schemas.microsoft.com/office/powerpoint/2010/main" val="3968092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伪</a:t>
            </a:r>
            <a:r>
              <a:rPr lang="zh-CN" altLang="en-US" dirty="0" smtClean="0"/>
              <a:t>状态</a:t>
            </a:r>
            <a:r>
              <a:rPr lang="en-US" altLang="zh-CN" dirty="0" smtClean="0"/>
              <a:t>Pseudo-States</a:t>
            </a:r>
            <a:endParaRPr lang="zh-CN" altLang="en-US" dirty="0"/>
          </a:p>
        </p:txBody>
      </p:sp>
      <p:sp>
        <p:nvSpPr>
          <p:cNvPr id="3" name="内容占位符 2"/>
          <p:cNvSpPr>
            <a:spLocks noGrp="1"/>
          </p:cNvSpPr>
          <p:nvPr>
            <p:ph idx="1"/>
          </p:nvPr>
        </p:nvSpPr>
        <p:spPr>
          <a:xfrm>
            <a:off x="457200" y="1600200"/>
            <a:ext cx="8229600" cy="5141168"/>
          </a:xfrm>
        </p:spPr>
        <p:txBody>
          <a:bodyPr>
            <a:normAutofit/>
          </a:bodyPr>
          <a:lstStyle/>
          <a:p>
            <a:r>
              <a:rPr lang="zh-CN" altLang="en-US" dirty="0" smtClean="0"/>
              <a:t>根据具体控件的状态不同，选择器也可以有不同的状态，依次对应控件在不同状态的现实效果，我们称之为伪状态</a:t>
            </a:r>
            <a:r>
              <a:rPr lang="en-US" altLang="zh-CN" dirty="0" smtClean="0"/>
              <a:t>pseudo-state</a:t>
            </a:r>
            <a:r>
              <a:rPr lang="zh-CN" altLang="en-US" dirty="0" smtClean="0"/>
              <a:t>。</a:t>
            </a:r>
            <a:endParaRPr lang="en-US" altLang="zh-CN" dirty="0" smtClean="0"/>
          </a:p>
          <a:p>
            <a:r>
              <a:rPr lang="zh-CN" altLang="en-US" dirty="0"/>
              <a:t>伪</a:t>
            </a:r>
            <a:r>
              <a:rPr lang="zh-CN" altLang="en-US" dirty="0" smtClean="0"/>
              <a:t>状态和选择器类名之间，用一个冒号分隔。例如：</a:t>
            </a:r>
            <a:endParaRPr lang="en-US" altLang="zh-CN" dirty="0" smtClean="0"/>
          </a:p>
          <a:p>
            <a:pPr marL="0" indent="0">
              <a:buNone/>
            </a:pPr>
            <a:r>
              <a:rPr lang="en-US" altLang="zh-CN" dirty="0" smtClean="0"/>
              <a:t>	QPushButton:hover </a:t>
            </a:r>
            <a:r>
              <a:rPr lang="en-US" altLang="zh-CN" dirty="0"/>
              <a:t>{ color: white </a:t>
            </a:r>
            <a:r>
              <a:rPr lang="en-US" altLang="zh-CN" dirty="0" smtClean="0"/>
              <a:t>}</a:t>
            </a:r>
          </a:p>
          <a:p>
            <a:r>
              <a:rPr lang="zh-CN" altLang="en-US" dirty="0" smtClean="0"/>
              <a:t>上面这条规则表示当鼠标悬停在按钮上时，其上文字显示为白色。</a:t>
            </a:r>
            <a:endParaRPr lang="en-US" altLang="zh-CN" dirty="0"/>
          </a:p>
        </p:txBody>
      </p:sp>
    </p:spTree>
    <p:extLst>
      <p:ext uri="{BB962C8B-B14F-4D97-AF65-F5344CB8AC3E}">
        <p14:creationId xmlns:p14="http://schemas.microsoft.com/office/powerpoint/2010/main" val="1068890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伪</a:t>
            </a:r>
            <a:r>
              <a:rPr lang="zh-CN" altLang="en-US" dirty="0" smtClean="0"/>
              <a:t>状态</a:t>
            </a:r>
            <a:r>
              <a:rPr lang="en-US" altLang="zh-CN" dirty="0" smtClean="0"/>
              <a:t>Pseudo-States</a:t>
            </a:r>
            <a:endParaRPr lang="zh-CN" altLang="en-US" dirty="0"/>
          </a:p>
        </p:txBody>
      </p:sp>
      <p:sp>
        <p:nvSpPr>
          <p:cNvPr id="3" name="内容占位符 2"/>
          <p:cNvSpPr>
            <a:spLocks noGrp="1"/>
          </p:cNvSpPr>
          <p:nvPr>
            <p:ph idx="1"/>
          </p:nvPr>
        </p:nvSpPr>
        <p:spPr/>
        <p:txBody>
          <a:bodyPr/>
          <a:lstStyle/>
          <a:p>
            <a:r>
              <a:rPr lang="zh-CN" altLang="en-US" dirty="0" smtClean="0"/>
              <a:t>伪状态也可以反向选择，例如当我们要设置除了鼠标悬停状态外其他所有状态的字体颜色，则可以像下面这样设置：</a:t>
            </a:r>
            <a:endParaRPr lang="en-US" altLang="zh-CN" dirty="0" smtClean="0"/>
          </a:p>
          <a:p>
            <a:pPr marL="0" indent="0">
              <a:buNone/>
            </a:pPr>
            <a:r>
              <a:rPr lang="en-US" altLang="zh-CN" dirty="0" smtClean="0"/>
              <a:t>	QRadioButton</a:t>
            </a:r>
            <a:r>
              <a:rPr lang="en-US" altLang="zh-CN" dirty="0"/>
              <a:t>:!hover { color: red </a:t>
            </a:r>
            <a:r>
              <a:rPr lang="en-US" altLang="zh-CN" dirty="0" smtClean="0"/>
              <a:t>}</a:t>
            </a:r>
          </a:p>
          <a:p>
            <a:r>
              <a:rPr lang="zh-CN" altLang="en-US" dirty="0" smtClean="0"/>
              <a:t>同时，伪状态也可以并列，之间用冒号连接，表示伪状态之间用</a:t>
            </a:r>
            <a:r>
              <a:rPr lang="en-US" altLang="zh-CN" dirty="0" smtClean="0"/>
              <a:t>AND</a:t>
            </a:r>
            <a:r>
              <a:rPr lang="zh-CN" altLang="en-US" dirty="0" smtClean="0"/>
              <a:t>计算：</a:t>
            </a:r>
            <a:endParaRPr lang="en-US" altLang="zh-CN" dirty="0" smtClean="0"/>
          </a:p>
          <a:p>
            <a:pPr marL="457200" lvl="1" indent="0">
              <a:buNone/>
            </a:pPr>
            <a:r>
              <a:rPr lang="en-US" altLang="zh-CN" dirty="0"/>
              <a:t>	QCheckBox:hover:checked { color: white </a:t>
            </a:r>
            <a:r>
              <a:rPr lang="en-US" altLang="zh-CN" dirty="0" smtClean="0"/>
              <a:t>}</a:t>
            </a:r>
          </a:p>
          <a:p>
            <a:pPr marL="457200" lvl="1" indent="0">
              <a:buNone/>
            </a:pPr>
            <a:r>
              <a:rPr lang="en-US" altLang="zh-CN" dirty="0"/>
              <a:t>	</a:t>
            </a:r>
            <a:r>
              <a:rPr lang="en-US" altLang="zh-CN" dirty="0"/>
              <a:t>QPushButton:hover:!pressed { color: blue; }</a:t>
            </a:r>
            <a:endParaRPr lang="zh-CN" altLang="en-US" dirty="0"/>
          </a:p>
        </p:txBody>
      </p:sp>
    </p:spTree>
    <p:extLst>
      <p:ext uri="{BB962C8B-B14F-4D97-AF65-F5344CB8AC3E}">
        <p14:creationId xmlns:p14="http://schemas.microsoft.com/office/powerpoint/2010/main" val="3416182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伪状态</a:t>
            </a:r>
            <a:r>
              <a:rPr lang="en-US" altLang="zh-CN" dirty="0"/>
              <a:t>Pseudo-States</a:t>
            </a:r>
            <a:endParaRPr lang="zh-CN" altLang="en-US" dirty="0"/>
          </a:p>
        </p:txBody>
      </p:sp>
      <p:sp>
        <p:nvSpPr>
          <p:cNvPr id="3" name="内容占位符 2"/>
          <p:cNvSpPr>
            <a:spLocks noGrp="1"/>
          </p:cNvSpPr>
          <p:nvPr>
            <p:ph idx="1"/>
          </p:nvPr>
        </p:nvSpPr>
        <p:spPr/>
        <p:txBody>
          <a:bodyPr/>
          <a:lstStyle/>
          <a:p>
            <a:r>
              <a:rPr lang="zh-CN" altLang="en-US" dirty="0" smtClean="0"/>
              <a:t>如果需要，伪状态之间可以用</a:t>
            </a:r>
            <a:r>
              <a:rPr lang="en-US" altLang="zh-CN" dirty="0" smtClean="0"/>
              <a:t>OR</a:t>
            </a:r>
            <a:r>
              <a:rPr lang="zh-CN" altLang="en-US" dirty="0" smtClean="0"/>
              <a:t>计算：</a:t>
            </a:r>
            <a:endParaRPr lang="en-US" altLang="zh-CN" dirty="0" smtClean="0"/>
          </a:p>
          <a:p>
            <a:pPr marL="457200" lvl="1" indent="0">
              <a:buNone/>
            </a:pPr>
            <a:r>
              <a:rPr lang="en-US" altLang="zh-CN" dirty="0" err="1"/>
              <a:t>QCheckBox:hover</a:t>
            </a:r>
            <a:r>
              <a:rPr lang="en-US" altLang="zh-CN" dirty="0"/>
              <a:t>, </a:t>
            </a:r>
            <a:r>
              <a:rPr lang="en-US" altLang="zh-CN" dirty="0" err="1"/>
              <a:t>QCheckBox:checked</a:t>
            </a:r>
            <a:r>
              <a:rPr lang="en-US" altLang="zh-CN" dirty="0"/>
              <a:t> </a:t>
            </a:r>
            <a:endParaRPr lang="en-US" altLang="zh-CN" dirty="0" smtClean="0"/>
          </a:p>
          <a:p>
            <a:pPr marL="457200" lvl="1" indent="0">
              <a:buNone/>
            </a:pPr>
            <a:r>
              <a:rPr lang="en-US" altLang="zh-CN" dirty="0" smtClean="0"/>
              <a:t>{ </a:t>
            </a:r>
            <a:r>
              <a:rPr lang="en-US" altLang="zh-CN" dirty="0"/>
              <a:t>color: white }</a:t>
            </a:r>
            <a:endParaRPr lang="en-US" altLang="zh-CN" dirty="0" smtClean="0"/>
          </a:p>
          <a:p>
            <a:r>
              <a:rPr lang="zh-CN" altLang="en-US" dirty="0" smtClean="0"/>
              <a:t>伪状态可以和我们之前讲的精细控制</a:t>
            </a:r>
            <a:r>
              <a:rPr lang="en-US" altLang="zh-CN" dirty="0" smtClean="0"/>
              <a:t>sub-control</a:t>
            </a:r>
            <a:r>
              <a:rPr lang="zh-CN" altLang="en-US" dirty="0" smtClean="0"/>
              <a:t>合起来使用：</a:t>
            </a:r>
            <a:endParaRPr lang="en-US" altLang="zh-CN" dirty="0" smtClean="0"/>
          </a:p>
          <a:p>
            <a:pPr marL="457200" lvl="1" indent="0">
              <a:buNone/>
            </a:pPr>
            <a:r>
              <a:rPr lang="en-US" altLang="zh-CN" dirty="0"/>
              <a:t>QComboBox::</a:t>
            </a:r>
            <a:r>
              <a:rPr lang="en-US" altLang="zh-CN" dirty="0" err="1"/>
              <a:t>drop-down:hover</a:t>
            </a:r>
            <a:r>
              <a:rPr lang="en-US" altLang="zh-CN" dirty="0"/>
              <a:t> </a:t>
            </a:r>
            <a:endParaRPr lang="en-US" altLang="zh-CN" dirty="0" smtClean="0"/>
          </a:p>
          <a:p>
            <a:pPr marL="457200" lvl="1" indent="0">
              <a:buNone/>
            </a:pPr>
            <a:r>
              <a:rPr lang="en-US" altLang="zh-CN" dirty="0" smtClean="0"/>
              <a:t>{ </a:t>
            </a:r>
            <a:r>
              <a:rPr lang="en-US" altLang="zh-CN" dirty="0"/>
              <a:t>image: url(dropdown_bright.png) }</a:t>
            </a:r>
            <a:endParaRPr lang="en-US" altLang="zh-CN" dirty="0"/>
          </a:p>
          <a:p>
            <a:endParaRPr lang="zh-CN" altLang="en-US" dirty="0"/>
          </a:p>
        </p:txBody>
      </p:sp>
    </p:spTree>
    <p:extLst>
      <p:ext uri="{BB962C8B-B14F-4D97-AF65-F5344CB8AC3E}">
        <p14:creationId xmlns:p14="http://schemas.microsoft.com/office/powerpoint/2010/main" val="322796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冲突解决</a:t>
            </a:r>
            <a:endParaRPr lang="zh-CN" altLang="en-US" dirty="0"/>
          </a:p>
        </p:txBody>
      </p:sp>
      <p:sp>
        <p:nvSpPr>
          <p:cNvPr id="3" name="内容占位符 2"/>
          <p:cNvSpPr>
            <a:spLocks noGrp="1"/>
          </p:cNvSpPr>
          <p:nvPr>
            <p:ph idx="1"/>
          </p:nvPr>
        </p:nvSpPr>
        <p:spPr>
          <a:xfrm>
            <a:off x="457200" y="1600200"/>
            <a:ext cx="8229600" cy="5141168"/>
          </a:xfrm>
        </p:spPr>
        <p:txBody>
          <a:bodyPr>
            <a:normAutofit/>
          </a:bodyPr>
          <a:lstStyle/>
          <a:p>
            <a:r>
              <a:rPr lang="zh-CN" altLang="en-US" dirty="0" smtClean="0"/>
              <a:t>在定义样式表的时候，会遇到定义冲突的情况，例如：</a:t>
            </a:r>
            <a:endParaRPr lang="en-US" altLang="zh-CN" dirty="0" smtClean="0"/>
          </a:p>
          <a:p>
            <a:pPr marL="0" indent="0">
              <a:buNone/>
            </a:pPr>
            <a:r>
              <a:rPr lang="en-US" altLang="zh-CN" dirty="0"/>
              <a:t> </a:t>
            </a:r>
            <a:r>
              <a:rPr lang="en-US" altLang="zh-CN" dirty="0" smtClean="0"/>
              <a:t>	</a:t>
            </a:r>
            <a:r>
              <a:rPr lang="en-US" altLang="zh-CN" dirty="0" err="1" smtClean="0"/>
              <a:t>QPushButton#okButton</a:t>
            </a:r>
            <a:r>
              <a:rPr lang="en-US" altLang="zh-CN" dirty="0" smtClean="0"/>
              <a:t> </a:t>
            </a:r>
            <a:r>
              <a:rPr lang="en-US" altLang="zh-CN" dirty="0"/>
              <a:t>{ color: gray }</a:t>
            </a:r>
          </a:p>
          <a:p>
            <a:pPr marL="0" indent="0">
              <a:buNone/>
            </a:pPr>
            <a:r>
              <a:rPr lang="en-US" altLang="zh-CN" dirty="0"/>
              <a:t> </a:t>
            </a:r>
            <a:r>
              <a:rPr lang="en-US" altLang="zh-CN" dirty="0" smtClean="0"/>
              <a:t>	QPushButton </a:t>
            </a:r>
            <a:r>
              <a:rPr lang="en-US" altLang="zh-CN" dirty="0"/>
              <a:t>{ color: red </a:t>
            </a:r>
            <a:r>
              <a:rPr lang="en-US" altLang="zh-CN" dirty="0" smtClean="0"/>
              <a:t>}</a:t>
            </a:r>
          </a:p>
          <a:p>
            <a:r>
              <a:rPr lang="zh-CN" altLang="en-US" dirty="0" smtClean="0"/>
              <a:t>我们将</a:t>
            </a:r>
            <a:r>
              <a:rPr lang="en-US" altLang="zh-CN" dirty="0" smtClean="0"/>
              <a:t>object name</a:t>
            </a:r>
            <a:r>
              <a:rPr lang="zh-CN" altLang="en-US" dirty="0" smtClean="0"/>
              <a:t>是</a:t>
            </a:r>
            <a:r>
              <a:rPr lang="en-US" altLang="zh-CN" dirty="0" err="1" smtClean="0"/>
              <a:t>okButton</a:t>
            </a:r>
            <a:r>
              <a:rPr lang="zh-CN" altLang="en-US" dirty="0" smtClean="0"/>
              <a:t>的</a:t>
            </a:r>
            <a:r>
              <a:rPr lang="en-US" altLang="zh-CN" dirty="0" smtClean="0"/>
              <a:t>QPushButton</a:t>
            </a:r>
            <a:r>
              <a:rPr lang="zh-CN" altLang="en-US" dirty="0" smtClean="0"/>
              <a:t>的字体颜色定义为灰色，但是我们又将所有的</a:t>
            </a:r>
            <a:r>
              <a:rPr lang="en-US" altLang="zh-CN" dirty="0" smtClean="0"/>
              <a:t>QPushButton</a:t>
            </a:r>
            <a:r>
              <a:rPr lang="zh-CN" altLang="en-US" dirty="0" smtClean="0"/>
              <a:t>的字体颜色定义为灰色，那</a:t>
            </a:r>
            <a:r>
              <a:rPr lang="en-US" altLang="zh-CN" dirty="0" err="1" smtClean="0"/>
              <a:t>okButton</a:t>
            </a:r>
            <a:r>
              <a:rPr lang="zh-CN" altLang="en-US" dirty="0" smtClean="0"/>
              <a:t>的颜色到底变成什么了？</a:t>
            </a:r>
            <a:endParaRPr lang="en-US" altLang="zh-CN" dirty="0"/>
          </a:p>
        </p:txBody>
      </p:sp>
    </p:spTree>
    <p:extLst>
      <p:ext uri="{BB962C8B-B14F-4D97-AF65-F5344CB8AC3E}">
        <p14:creationId xmlns:p14="http://schemas.microsoft.com/office/powerpoint/2010/main" val="3628724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冲突解决</a:t>
            </a:r>
            <a:endParaRPr lang="zh-CN" altLang="en-US" dirty="0"/>
          </a:p>
        </p:txBody>
      </p:sp>
      <p:sp>
        <p:nvSpPr>
          <p:cNvPr id="3" name="内容占位符 2"/>
          <p:cNvSpPr>
            <a:spLocks noGrp="1"/>
          </p:cNvSpPr>
          <p:nvPr>
            <p:ph idx="1"/>
          </p:nvPr>
        </p:nvSpPr>
        <p:spPr>
          <a:xfrm>
            <a:off x="457200" y="1600200"/>
            <a:ext cx="8229600" cy="4853136"/>
          </a:xfrm>
        </p:spPr>
        <p:txBody>
          <a:bodyPr/>
          <a:lstStyle/>
          <a:p>
            <a:r>
              <a:rPr lang="zh-CN" altLang="en-US" dirty="0" smtClean="0"/>
              <a:t>这里我们引进选择器里的一个重要概念，就是选择器的特化以及特化程度（</a:t>
            </a:r>
            <a:r>
              <a:rPr lang="en-US" altLang="zh-CN" dirty="0" smtClean="0"/>
              <a:t>specificity</a:t>
            </a:r>
            <a:r>
              <a:rPr lang="zh-CN" altLang="en-US" dirty="0" smtClean="0"/>
              <a:t>）</a:t>
            </a:r>
            <a:endParaRPr lang="en-US" altLang="zh-CN" dirty="0" smtClean="0"/>
          </a:p>
          <a:p>
            <a:r>
              <a:rPr lang="zh-CN" altLang="en-US" dirty="0" smtClean="0"/>
              <a:t>在上一个例子中，第一条规则要比第二条规则特化程度要高，因为第二条规则适用于所有的</a:t>
            </a:r>
            <a:r>
              <a:rPr lang="en-US" altLang="zh-CN" dirty="0" smtClean="0"/>
              <a:t>QPushButton</a:t>
            </a:r>
            <a:r>
              <a:rPr lang="zh-CN" altLang="en-US" dirty="0" smtClean="0"/>
              <a:t>，而第一条规则通常只适用于一个</a:t>
            </a:r>
            <a:r>
              <a:rPr lang="en-US" altLang="zh-CN" dirty="0" smtClean="0"/>
              <a:t>QPushButton</a:t>
            </a:r>
            <a:r>
              <a:rPr lang="zh-CN" altLang="en-US" dirty="0" smtClean="0"/>
              <a:t>。</a:t>
            </a:r>
            <a:endParaRPr lang="en-US" altLang="zh-CN" dirty="0" smtClean="0"/>
          </a:p>
          <a:p>
            <a:r>
              <a:rPr lang="zh-CN" altLang="en-US" dirty="0" smtClean="0"/>
              <a:t>控件将首先应用特化程度高的规则，然后再是特化程度较低的，以此类推。</a:t>
            </a:r>
            <a:endParaRPr lang="zh-CN" altLang="en-US" dirty="0"/>
          </a:p>
        </p:txBody>
      </p:sp>
    </p:spTree>
    <p:extLst>
      <p:ext uri="{BB962C8B-B14F-4D97-AF65-F5344CB8AC3E}">
        <p14:creationId xmlns:p14="http://schemas.microsoft.com/office/powerpoint/2010/main" val="4216300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冲突解决</a:t>
            </a:r>
            <a:endParaRPr lang="zh-CN" altLang="en-US" dirty="0"/>
          </a:p>
        </p:txBody>
      </p:sp>
      <p:sp>
        <p:nvSpPr>
          <p:cNvPr id="3" name="内容占位符 2"/>
          <p:cNvSpPr>
            <a:spLocks noGrp="1"/>
          </p:cNvSpPr>
          <p:nvPr>
            <p:ph idx="1"/>
          </p:nvPr>
        </p:nvSpPr>
        <p:spPr/>
        <p:txBody>
          <a:bodyPr/>
          <a:lstStyle/>
          <a:p>
            <a:r>
              <a:rPr lang="zh-CN" altLang="en-US" dirty="0" smtClean="0"/>
              <a:t>当一个选择器中有伪状态修饰，则认为该选择器也有相对较高的特化程度：</a:t>
            </a:r>
            <a:endParaRPr lang="en-US" altLang="zh-CN" dirty="0" smtClean="0"/>
          </a:p>
          <a:p>
            <a:pPr marL="0" indent="0">
              <a:buNone/>
            </a:pPr>
            <a:r>
              <a:rPr lang="en-US" altLang="zh-CN" dirty="0"/>
              <a:t> </a:t>
            </a:r>
            <a:r>
              <a:rPr lang="en-US" altLang="zh-CN" dirty="0" smtClean="0"/>
              <a:t>	QPushButton:hover </a:t>
            </a:r>
            <a:r>
              <a:rPr lang="en-US" altLang="zh-CN" dirty="0"/>
              <a:t>{ color: white }</a:t>
            </a:r>
          </a:p>
          <a:p>
            <a:pPr marL="0" indent="0">
              <a:buNone/>
            </a:pPr>
            <a:r>
              <a:rPr lang="en-US" altLang="zh-CN" dirty="0" smtClean="0"/>
              <a:t>	QPushButton </a:t>
            </a:r>
            <a:r>
              <a:rPr lang="en-US" altLang="zh-CN" dirty="0"/>
              <a:t>{ color: red </a:t>
            </a:r>
            <a:r>
              <a:rPr lang="en-US" altLang="zh-CN" dirty="0" smtClean="0"/>
              <a:t>}</a:t>
            </a:r>
          </a:p>
          <a:p>
            <a:r>
              <a:rPr lang="zh-CN" altLang="en-US" dirty="0" smtClean="0"/>
              <a:t>上面的两条规则定义了一半的</a:t>
            </a:r>
            <a:r>
              <a:rPr lang="en-US" altLang="zh-CN" dirty="0" smtClean="0"/>
              <a:t>QPushButton</a:t>
            </a:r>
            <a:r>
              <a:rPr lang="zh-CN" altLang="en-US" dirty="0" smtClean="0"/>
              <a:t>的字体颜色为红色，但是当鼠标悬停的时候，字体颜色变为白色。</a:t>
            </a:r>
            <a:endParaRPr lang="zh-CN" altLang="en-US" dirty="0"/>
          </a:p>
        </p:txBody>
      </p:sp>
    </p:spTree>
    <p:extLst>
      <p:ext uri="{BB962C8B-B14F-4D97-AF65-F5344CB8AC3E}">
        <p14:creationId xmlns:p14="http://schemas.microsoft.com/office/powerpoint/2010/main" val="2435120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冲突解决</a:t>
            </a:r>
            <a:endParaRPr lang="zh-CN" altLang="en-US" dirty="0"/>
          </a:p>
        </p:txBody>
      </p:sp>
      <p:sp>
        <p:nvSpPr>
          <p:cNvPr id="3" name="内容占位符 2"/>
          <p:cNvSpPr>
            <a:spLocks noGrp="1"/>
          </p:cNvSpPr>
          <p:nvPr>
            <p:ph idx="1"/>
          </p:nvPr>
        </p:nvSpPr>
        <p:spPr>
          <a:xfrm>
            <a:off x="457200" y="1600200"/>
            <a:ext cx="8229600" cy="5141168"/>
          </a:xfrm>
        </p:spPr>
        <p:txBody>
          <a:bodyPr>
            <a:normAutofit/>
          </a:bodyPr>
          <a:lstStyle/>
          <a:p>
            <a:r>
              <a:rPr lang="zh-CN" altLang="en-US" dirty="0" smtClean="0"/>
              <a:t>但是当特化程度一样的时候，冲突仍然存在：</a:t>
            </a:r>
            <a:endParaRPr lang="en-US" altLang="zh-CN" dirty="0" smtClean="0"/>
          </a:p>
          <a:p>
            <a:pPr marL="0" indent="0">
              <a:buNone/>
            </a:pPr>
            <a:r>
              <a:rPr lang="en-US" altLang="zh-CN" dirty="0"/>
              <a:t> </a:t>
            </a:r>
            <a:r>
              <a:rPr lang="en-US" altLang="zh-CN" dirty="0" smtClean="0"/>
              <a:t>	QPushButton:hover </a:t>
            </a:r>
            <a:r>
              <a:rPr lang="en-US" altLang="zh-CN" dirty="0"/>
              <a:t>{ color: white }</a:t>
            </a:r>
          </a:p>
          <a:p>
            <a:pPr marL="0" indent="0">
              <a:buNone/>
            </a:pPr>
            <a:r>
              <a:rPr lang="en-US" altLang="zh-CN" dirty="0"/>
              <a:t> </a:t>
            </a:r>
            <a:r>
              <a:rPr lang="en-US" altLang="zh-CN" dirty="0" smtClean="0"/>
              <a:t>	</a:t>
            </a:r>
            <a:r>
              <a:rPr lang="en-US" altLang="zh-CN" dirty="0" err="1" smtClean="0"/>
              <a:t>QPushButton:enabled</a:t>
            </a:r>
            <a:r>
              <a:rPr lang="en-US" altLang="zh-CN" dirty="0" smtClean="0"/>
              <a:t> </a:t>
            </a:r>
            <a:r>
              <a:rPr lang="en-US" altLang="zh-CN" dirty="0"/>
              <a:t>{ color: red </a:t>
            </a:r>
            <a:r>
              <a:rPr lang="en-US" altLang="zh-CN" dirty="0" smtClean="0"/>
              <a:t>}</a:t>
            </a:r>
          </a:p>
          <a:p>
            <a:r>
              <a:rPr lang="zh-CN" altLang="en-US" dirty="0" smtClean="0"/>
              <a:t>当鼠标悬停在一个有效的按钮上的时候，按钮颜色将变成什么？</a:t>
            </a:r>
            <a:endParaRPr lang="en-US" altLang="zh-CN" dirty="0" smtClean="0"/>
          </a:p>
          <a:p>
            <a:r>
              <a:rPr lang="zh-CN" altLang="en-US" dirty="0" smtClean="0"/>
              <a:t>由于</a:t>
            </a:r>
            <a:r>
              <a:rPr lang="en-US" altLang="zh-CN" dirty="0" smtClean="0"/>
              <a:t>hover</a:t>
            </a:r>
            <a:r>
              <a:rPr lang="zh-CN" altLang="en-US" dirty="0" smtClean="0"/>
              <a:t>和</a:t>
            </a:r>
            <a:r>
              <a:rPr lang="en-US" altLang="zh-CN" dirty="0" smtClean="0"/>
              <a:t>enabled</a:t>
            </a:r>
            <a:r>
              <a:rPr lang="zh-CN" altLang="en-US" dirty="0" smtClean="0"/>
              <a:t>具有同样的特化程度，所以</a:t>
            </a:r>
            <a:r>
              <a:rPr lang="en-US" altLang="zh-CN" dirty="0" smtClean="0"/>
              <a:t>enabled</a:t>
            </a:r>
            <a:r>
              <a:rPr lang="zh-CN" altLang="en-US" dirty="0" smtClean="0"/>
              <a:t>将覆盖</a:t>
            </a:r>
            <a:r>
              <a:rPr lang="en-US" altLang="zh-CN" dirty="0" smtClean="0"/>
              <a:t>hover</a:t>
            </a:r>
            <a:r>
              <a:rPr lang="zh-CN" altLang="en-US" dirty="0" smtClean="0"/>
              <a:t>的设置，当鼠标悬停在按钮上时，显示红色。</a:t>
            </a:r>
            <a:endParaRPr lang="zh-CN" altLang="en-US" dirty="0"/>
          </a:p>
        </p:txBody>
      </p:sp>
    </p:spTree>
    <p:extLst>
      <p:ext uri="{BB962C8B-B14F-4D97-AF65-F5344CB8AC3E}">
        <p14:creationId xmlns:p14="http://schemas.microsoft.com/office/powerpoint/2010/main" val="2205829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冲突解决</a:t>
            </a:r>
            <a:endParaRPr lang="zh-CN" altLang="en-US" dirty="0"/>
          </a:p>
        </p:txBody>
      </p:sp>
      <p:sp>
        <p:nvSpPr>
          <p:cNvPr id="3" name="内容占位符 2"/>
          <p:cNvSpPr>
            <a:spLocks noGrp="1"/>
          </p:cNvSpPr>
          <p:nvPr>
            <p:ph idx="1"/>
          </p:nvPr>
        </p:nvSpPr>
        <p:spPr>
          <a:xfrm>
            <a:off x="457200" y="1600200"/>
            <a:ext cx="8229600" cy="5069160"/>
          </a:xfrm>
        </p:spPr>
        <p:txBody>
          <a:bodyPr>
            <a:normAutofit/>
          </a:bodyPr>
          <a:lstStyle/>
          <a:p>
            <a:r>
              <a:rPr lang="zh-CN" altLang="en-US" dirty="0" smtClean="0"/>
              <a:t>所以当我们需要设置有效的按钮在鼠标悬停状态下的字体颜色，就需要将两条语句位置互换：</a:t>
            </a:r>
            <a:endParaRPr lang="en-US" altLang="zh-CN" dirty="0" smtClean="0"/>
          </a:p>
          <a:p>
            <a:pPr marL="0" indent="0">
              <a:buNone/>
            </a:pPr>
            <a:r>
              <a:rPr lang="en-US" altLang="zh-CN" dirty="0"/>
              <a:t> </a:t>
            </a:r>
            <a:r>
              <a:rPr lang="en-US" altLang="zh-CN" dirty="0" smtClean="0"/>
              <a:t>	</a:t>
            </a:r>
            <a:r>
              <a:rPr lang="en-US" altLang="zh-CN" dirty="0" err="1" smtClean="0"/>
              <a:t>QPushButton:enabled</a:t>
            </a:r>
            <a:r>
              <a:rPr lang="en-US" altLang="zh-CN" dirty="0" smtClean="0"/>
              <a:t> </a:t>
            </a:r>
            <a:r>
              <a:rPr lang="en-US" altLang="zh-CN" dirty="0"/>
              <a:t>{ color: red }</a:t>
            </a:r>
          </a:p>
          <a:p>
            <a:pPr marL="0" indent="0">
              <a:buNone/>
            </a:pPr>
            <a:r>
              <a:rPr lang="en-US" altLang="zh-CN" dirty="0" smtClean="0"/>
              <a:t>	QPushButton:hover </a:t>
            </a:r>
            <a:r>
              <a:rPr lang="en-US" altLang="zh-CN" dirty="0"/>
              <a:t>{ color: white </a:t>
            </a:r>
            <a:r>
              <a:rPr lang="en-US" altLang="zh-CN" dirty="0" smtClean="0"/>
              <a:t>}</a:t>
            </a:r>
          </a:p>
          <a:p>
            <a:r>
              <a:rPr lang="zh-CN" altLang="en-US" dirty="0" smtClean="0"/>
              <a:t>或者我们也可以使用并列特化的方式：</a:t>
            </a:r>
            <a:endParaRPr lang="en-US" altLang="zh-CN" dirty="0" smtClean="0"/>
          </a:p>
          <a:p>
            <a:pPr marL="0" indent="0">
              <a:buNone/>
            </a:pPr>
            <a:r>
              <a:rPr lang="en-US" altLang="zh-CN" dirty="0"/>
              <a:t> </a:t>
            </a:r>
            <a:r>
              <a:rPr lang="en-US" altLang="zh-CN" dirty="0" smtClean="0"/>
              <a:t>	</a:t>
            </a:r>
            <a:r>
              <a:rPr lang="en-US" altLang="zh-CN" dirty="0" err="1" smtClean="0"/>
              <a:t>QPushButton:hover:enabled</a:t>
            </a:r>
            <a:r>
              <a:rPr lang="en-US" altLang="zh-CN" dirty="0" smtClean="0"/>
              <a:t> </a:t>
            </a:r>
          </a:p>
          <a:p>
            <a:pPr marL="0" indent="0">
              <a:buNone/>
            </a:pPr>
            <a:r>
              <a:rPr lang="en-US" altLang="zh-CN" dirty="0"/>
              <a:t>	</a:t>
            </a:r>
            <a:r>
              <a:rPr lang="en-US" altLang="zh-CN" dirty="0" smtClean="0"/>
              <a:t>{ </a:t>
            </a:r>
            <a:r>
              <a:rPr lang="en-US" altLang="zh-CN" dirty="0"/>
              <a:t>color: white }</a:t>
            </a:r>
          </a:p>
          <a:p>
            <a:pPr marL="0" indent="0">
              <a:buNone/>
            </a:pPr>
            <a:r>
              <a:rPr lang="en-US" altLang="zh-CN" dirty="0" smtClean="0"/>
              <a:t>	</a:t>
            </a:r>
            <a:r>
              <a:rPr lang="en-US" altLang="zh-CN" dirty="0" err="1" smtClean="0"/>
              <a:t>QPushButton:enabled</a:t>
            </a:r>
            <a:r>
              <a:rPr lang="en-US" altLang="zh-CN" dirty="0" smtClean="0"/>
              <a:t> </a:t>
            </a:r>
            <a:r>
              <a:rPr lang="en-US" altLang="zh-CN" dirty="0"/>
              <a:t>{ color: red }</a:t>
            </a:r>
            <a:endParaRPr lang="zh-CN" altLang="en-US" dirty="0"/>
          </a:p>
        </p:txBody>
      </p:sp>
    </p:spTree>
    <p:extLst>
      <p:ext uri="{BB962C8B-B14F-4D97-AF65-F5344CB8AC3E}">
        <p14:creationId xmlns:p14="http://schemas.microsoft.com/office/powerpoint/2010/main" val="90866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冲突解决</a:t>
            </a:r>
            <a:endParaRPr lang="zh-CN" altLang="en-US" dirty="0"/>
          </a:p>
        </p:txBody>
      </p:sp>
      <p:sp>
        <p:nvSpPr>
          <p:cNvPr id="3" name="内容占位符 2"/>
          <p:cNvSpPr>
            <a:spLocks noGrp="1"/>
          </p:cNvSpPr>
          <p:nvPr>
            <p:ph idx="1"/>
          </p:nvPr>
        </p:nvSpPr>
        <p:spPr/>
        <p:txBody>
          <a:bodyPr>
            <a:normAutofit/>
          </a:bodyPr>
          <a:lstStyle/>
          <a:p>
            <a:r>
              <a:rPr lang="zh-CN" altLang="en-US" dirty="0" smtClean="0"/>
              <a:t>还有一种容易引起误解的情况：</a:t>
            </a:r>
            <a:endParaRPr lang="en-US" altLang="zh-CN" dirty="0" smtClean="0"/>
          </a:p>
          <a:p>
            <a:pPr marL="0" indent="0">
              <a:buNone/>
            </a:pPr>
            <a:r>
              <a:rPr lang="en-US" altLang="zh-CN" dirty="0" smtClean="0"/>
              <a:t>	QPushButton </a:t>
            </a:r>
            <a:r>
              <a:rPr lang="en-US" altLang="zh-CN" dirty="0"/>
              <a:t>{ color: red } </a:t>
            </a:r>
            <a:endParaRPr lang="en-US" altLang="zh-CN" dirty="0" smtClean="0"/>
          </a:p>
          <a:p>
            <a:pPr marL="0" indent="0">
              <a:buNone/>
            </a:pPr>
            <a:r>
              <a:rPr lang="en-US" altLang="zh-CN" dirty="0" smtClean="0"/>
              <a:t>	QAbstractButton </a:t>
            </a:r>
            <a:r>
              <a:rPr lang="en-US" altLang="zh-CN" dirty="0"/>
              <a:t>{ color: gray </a:t>
            </a:r>
            <a:r>
              <a:rPr lang="en-US" altLang="zh-CN" dirty="0" smtClean="0"/>
              <a:t>}</a:t>
            </a:r>
          </a:p>
          <a:p>
            <a:r>
              <a:rPr lang="en-US" altLang="zh-CN" dirty="0" smtClean="0"/>
              <a:t>QPushButton</a:t>
            </a:r>
            <a:r>
              <a:rPr lang="zh-CN" altLang="en-US" dirty="0" smtClean="0"/>
              <a:t>是</a:t>
            </a:r>
            <a:r>
              <a:rPr lang="en-US" altLang="zh-CN" dirty="0" smtClean="0"/>
              <a:t>QAbstractButton</a:t>
            </a:r>
            <a:r>
              <a:rPr lang="zh-CN" altLang="en-US" dirty="0" smtClean="0"/>
              <a:t>派生出来的子类，是否第一条语句的特化程度比第二条语句高？</a:t>
            </a:r>
            <a:endParaRPr lang="en-US" altLang="zh-CN" dirty="0" smtClean="0"/>
          </a:p>
          <a:p>
            <a:endParaRPr lang="zh-CN" altLang="en-US" dirty="0"/>
          </a:p>
        </p:txBody>
      </p:sp>
    </p:spTree>
    <p:extLst>
      <p:ext uri="{BB962C8B-B14F-4D97-AF65-F5344CB8AC3E}">
        <p14:creationId xmlns:p14="http://schemas.microsoft.com/office/powerpoint/2010/main" val="2633419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Style Sheet</a:t>
            </a:r>
            <a:r>
              <a:rPr lang="zh-CN" altLang="en-US" dirty="0" smtClean="0"/>
              <a:t>样式表单</a:t>
            </a:r>
            <a:endParaRPr lang="zh-CN" altLang="en-US" dirty="0"/>
          </a:p>
        </p:txBody>
      </p:sp>
      <p:sp>
        <p:nvSpPr>
          <p:cNvPr id="3" name="内容占位符 2"/>
          <p:cNvSpPr>
            <a:spLocks noGrp="1"/>
          </p:cNvSpPr>
          <p:nvPr>
            <p:ph idx="1"/>
          </p:nvPr>
        </p:nvSpPr>
        <p:spPr/>
        <p:txBody>
          <a:bodyPr/>
          <a:lstStyle/>
          <a:p>
            <a:r>
              <a:rPr lang="en-US" altLang="zh-CN" dirty="0" err="1" smtClean="0"/>
              <a:t>Qt</a:t>
            </a:r>
            <a:r>
              <a:rPr lang="zh-CN" altLang="en-US" dirty="0" smtClean="0"/>
              <a:t>的样式表单允许我们在对程序不做任何代码上的更改的情况下轻松改变应用程序的外观。</a:t>
            </a:r>
            <a:endParaRPr lang="en-US" altLang="zh-CN" dirty="0" smtClean="0"/>
          </a:p>
          <a:p>
            <a:r>
              <a:rPr lang="zh-CN" altLang="en-US" dirty="0" smtClean="0"/>
              <a:t>其思想来源于网页设计中的</a:t>
            </a:r>
            <a:r>
              <a:rPr lang="en-US" altLang="zh-CN" dirty="0" smtClean="0"/>
              <a:t>CSS</a:t>
            </a:r>
            <a:r>
              <a:rPr lang="zh-CN" altLang="en-US" dirty="0" smtClean="0"/>
              <a:t>（</a:t>
            </a:r>
            <a:r>
              <a:rPr lang="en-US" altLang="zh-CN" dirty="0" smtClean="0"/>
              <a:t>Cascading Style Sheet</a:t>
            </a:r>
            <a:r>
              <a:rPr lang="zh-CN" altLang="en-US" dirty="0" smtClean="0"/>
              <a:t>），即可以将功能设计和美学设计分开。</a:t>
            </a:r>
            <a:endParaRPr lang="en-US" altLang="zh-CN" dirty="0" smtClean="0"/>
          </a:p>
          <a:p>
            <a:r>
              <a:rPr lang="zh-CN" altLang="en-US" dirty="0"/>
              <a:t>它</a:t>
            </a:r>
            <a:r>
              <a:rPr lang="zh-CN" altLang="en-US" dirty="0" smtClean="0"/>
              <a:t>的语法和概念和</a:t>
            </a:r>
            <a:r>
              <a:rPr lang="en-US" altLang="zh-CN" dirty="0" smtClean="0"/>
              <a:t>HTML CSS</a:t>
            </a:r>
            <a:r>
              <a:rPr lang="zh-CN" altLang="en-US" dirty="0" smtClean="0"/>
              <a:t>也是差不多的。</a:t>
            </a:r>
            <a:endParaRPr lang="zh-CN" altLang="en-US" dirty="0"/>
          </a:p>
        </p:txBody>
      </p:sp>
    </p:spTree>
    <p:extLst>
      <p:ext uri="{BB962C8B-B14F-4D97-AF65-F5344CB8AC3E}">
        <p14:creationId xmlns:p14="http://schemas.microsoft.com/office/powerpoint/2010/main" val="3232525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冲突解决</a:t>
            </a:r>
            <a:endParaRPr lang="zh-CN" altLang="en-US" dirty="0"/>
          </a:p>
        </p:txBody>
      </p:sp>
      <p:sp>
        <p:nvSpPr>
          <p:cNvPr id="3" name="内容占位符 2"/>
          <p:cNvSpPr>
            <a:spLocks noGrp="1"/>
          </p:cNvSpPr>
          <p:nvPr>
            <p:ph idx="1"/>
          </p:nvPr>
        </p:nvSpPr>
        <p:spPr/>
        <p:txBody>
          <a:bodyPr/>
          <a:lstStyle/>
          <a:p>
            <a:r>
              <a:rPr lang="zh-CN" altLang="en-US" dirty="0"/>
              <a:t>注意，</a:t>
            </a:r>
            <a:r>
              <a:rPr lang="en-US" altLang="zh-CN" dirty="0" err="1"/>
              <a:t>Qt</a:t>
            </a:r>
            <a:r>
              <a:rPr lang="zh-CN" altLang="en-US" dirty="0"/>
              <a:t>样式表定义中，类继承之间具有一样的特化程度，所以上面的规则将所有的</a:t>
            </a:r>
            <a:r>
              <a:rPr lang="en-US" altLang="zh-CN" dirty="0"/>
              <a:t>QAbstractButton</a:t>
            </a:r>
            <a:r>
              <a:rPr lang="zh-CN" altLang="en-US" dirty="0"/>
              <a:t>的字体设置为灰色，包括</a:t>
            </a:r>
            <a:r>
              <a:rPr lang="en-US" altLang="zh-CN" dirty="0" smtClean="0"/>
              <a:t>QPushButton</a:t>
            </a:r>
            <a:r>
              <a:rPr lang="zh-CN" altLang="en-US" dirty="0" smtClean="0"/>
              <a:t>，因为</a:t>
            </a:r>
            <a:r>
              <a:rPr lang="en-US" altLang="zh-CN" dirty="0" smtClean="0"/>
              <a:t>QPushButton</a:t>
            </a:r>
            <a:r>
              <a:rPr lang="zh-CN" altLang="en-US" dirty="0" smtClean="0"/>
              <a:t>继承自</a:t>
            </a:r>
            <a:r>
              <a:rPr lang="en-US" altLang="zh-CN" dirty="0" smtClean="0"/>
              <a:t>QAbstractButton</a:t>
            </a:r>
            <a:r>
              <a:rPr lang="zh-CN" altLang="en-US" dirty="0" smtClean="0"/>
              <a:t>。</a:t>
            </a:r>
            <a:endParaRPr lang="en-US" altLang="zh-CN" dirty="0" smtClean="0"/>
          </a:p>
          <a:p>
            <a:r>
              <a:rPr lang="zh-CN" altLang="en-US" dirty="0" smtClean="0"/>
              <a:t>我们可以调整上面两条语句的相对位置来达到我们的设计目的。</a:t>
            </a:r>
            <a:endParaRPr lang="en-US" altLang="zh-CN" dirty="0"/>
          </a:p>
          <a:p>
            <a:endParaRPr lang="zh-CN" altLang="en-US" dirty="0"/>
          </a:p>
        </p:txBody>
      </p:sp>
    </p:spTree>
    <p:extLst>
      <p:ext uri="{BB962C8B-B14F-4D97-AF65-F5344CB8AC3E}">
        <p14:creationId xmlns:p14="http://schemas.microsoft.com/office/powerpoint/2010/main" val="1402792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特化程度计算方法</a:t>
            </a:r>
            <a:endParaRPr lang="zh-CN" altLang="en-US" dirty="0"/>
          </a:p>
        </p:txBody>
      </p:sp>
      <p:sp>
        <p:nvSpPr>
          <p:cNvPr id="3" name="内容占位符 2"/>
          <p:cNvSpPr>
            <a:spLocks noGrp="1"/>
          </p:cNvSpPr>
          <p:nvPr>
            <p:ph idx="1"/>
          </p:nvPr>
        </p:nvSpPr>
        <p:spPr/>
        <p:txBody>
          <a:bodyPr/>
          <a:lstStyle/>
          <a:p>
            <a:r>
              <a:rPr lang="zh-CN" altLang="en-US" dirty="0" smtClean="0"/>
              <a:t>选择器特化程度计算方法如下：</a:t>
            </a:r>
            <a:endParaRPr lang="en-US" altLang="zh-CN" dirty="0" smtClean="0"/>
          </a:p>
          <a:p>
            <a:pPr lvl="1"/>
            <a:r>
              <a:rPr lang="zh-CN" altLang="en-US" dirty="0" smtClean="0"/>
              <a:t>计算设置</a:t>
            </a:r>
            <a:r>
              <a:rPr lang="en-US" altLang="zh-CN" dirty="0" smtClean="0"/>
              <a:t>ID</a:t>
            </a:r>
            <a:r>
              <a:rPr lang="zh-CN" altLang="en-US" dirty="0" smtClean="0"/>
              <a:t>的个数（</a:t>
            </a:r>
            <a:r>
              <a:rPr lang="en-US" altLang="zh-CN" dirty="0" smtClean="0"/>
              <a:t>=a</a:t>
            </a:r>
            <a:r>
              <a:rPr lang="zh-CN" altLang="en-US" dirty="0" smtClean="0"/>
              <a:t>）</a:t>
            </a:r>
            <a:endParaRPr lang="en-US" altLang="zh-CN" dirty="0" smtClean="0"/>
          </a:p>
          <a:p>
            <a:pPr lvl="1"/>
            <a:r>
              <a:rPr lang="zh-CN" altLang="en-US" dirty="0" smtClean="0"/>
              <a:t>计算其他属性的个数（</a:t>
            </a:r>
            <a:r>
              <a:rPr lang="en-US" altLang="zh-CN" dirty="0" smtClean="0"/>
              <a:t>=b</a:t>
            </a:r>
            <a:r>
              <a:rPr lang="zh-CN" altLang="en-US" dirty="0" smtClean="0"/>
              <a:t>）</a:t>
            </a:r>
            <a:endParaRPr lang="en-US" altLang="zh-CN" dirty="0" smtClean="0"/>
          </a:p>
          <a:p>
            <a:pPr lvl="1"/>
            <a:r>
              <a:rPr lang="zh-CN" altLang="en-US" dirty="0" smtClean="0"/>
              <a:t>计算元素名字的个数（</a:t>
            </a:r>
            <a:r>
              <a:rPr lang="en-US" altLang="zh-CN" dirty="0" smtClean="0"/>
              <a:t>=c</a:t>
            </a:r>
            <a:r>
              <a:rPr lang="zh-CN" altLang="en-US" dirty="0" smtClean="0"/>
              <a:t>）</a:t>
            </a:r>
            <a:endParaRPr lang="en-US" altLang="zh-CN" dirty="0" smtClean="0"/>
          </a:p>
          <a:p>
            <a:pPr lvl="1"/>
            <a:r>
              <a:rPr lang="zh-CN" altLang="en-US" dirty="0" smtClean="0"/>
              <a:t>忽略精细控制语句（</a:t>
            </a:r>
            <a:r>
              <a:rPr lang="en-US" altLang="zh-CN" dirty="0" smtClean="0"/>
              <a:t>sub-control</a:t>
            </a:r>
            <a:r>
              <a:rPr lang="zh-CN" altLang="en-US" dirty="0" smtClean="0"/>
              <a:t>）</a:t>
            </a:r>
            <a:endParaRPr lang="en-US" altLang="zh-CN" dirty="0" smtClean="0"/>
          </a:p>
          <a:p>
            <a:pPr lvl="1"/>
            <a:r>
              <a:rPr lang="zh-CN" altLang="en-US" dirty="0" smtClean="0"/>
              <a:t>连接</a:t>
            </a:r>
            <a:r>
              <a:rPr lang="en-US" altLang="zh-CN" dirty="0" smtClean="0"/>
              <a:t>a-b-c</a:t>
            </a:r>
            <a:r>
              <a:rPr lang="zh-CN" altLang="en-US" dirty="0" smtClean="0"/>
              <a:t>三个数字，就是计算所得的特化程度。</a:t>
            </a:r>
            <a:endParaRPr lang="en-US" altLang="zh-CN" dirty="0"/>
          </a:p>
          <a:p>
            <a:pPr marL="0" indent="0">
              <a:buNone/>
            </a:pPr>
            <a:endParaRPr lang="zh-CN" altLang="en-US" dirty="0"/>
          </a:p>
        </p:txBody>
      </p:sp>
    </p:spTree>
    <p:extLst>
      <p:ext uri="{BB962C8B-B14F-4D97-AF65-F5344CB8AC3E}">
        <p14:creationId xmlns:p14="http://schemas.microsoft.com/office/powerpoint/2010/main" val="2939278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特化程度计算方法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38084057"/>
              </p:ext>
            </p:extLst>
          </p:nvPr>
        </p:nvGraphicFramePr>
        <p:xfrm>
          <a:off x="457200" y="1600200"/>
          <a:ext cx="8229600" cy="33375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zh-CN" altLang="en-US" dirty="0" smtClean="0"/>
                        <a:t>选择器</a:t>
                      </a:r>
                      <a:endParaRPr lang="zh-CN" altLang="en-US" dirty="0"/>
                    </a:p>
                  </a:txBody>
                  <a:tcPr anchor="ctr"/>
                </a:tc>
                <a:tc>
                  <a:txBody>
                    <a:bodyPr/>
                    <a:lstStyle/>
                    <a:p>
                      <a:pPr algn="ctr"/>
                      <a:r>
                        <a:rPr lang="zh-CN" altLang="en-US" dirty="0" smtClean="0"/>
                        <a:t>特化程度计算</a:t>
                      </a:r>
                      <a:endParaRPr lang="zh-CN" altLang="en-US" dirty="0"/>
                    </a:p>
                  </a:txBody>
                  <a:tcPr anchor="ctr"/>
                </a:tc>
              </a:tr>
              <a:tr h="370840">
                <a:tc>
                  <a:txBody>
                    <a:bodyPr/>
                    <a:lstStyle/>
                    <a:p>
                      <a:pPr algn="ctr"/>
                      <a:r>
                        <a:rPr kumimoji="0" lang="zh-CN" altLang="en-US" b="0" i="0" kern="1200" dirty="0" smtClean="0">
                          <a:solidFill>
                            <a:schemeClr val="dk1"/>
                          </a:solidFill>
                          <a:effectLst/>
                          <a:latin typeface="+mn-lt"/>
                          <a:ea typeface="+mn-ea"/>
                          <a:cs typeface="+mn-cs"/>
                        </a:rPr>
                        <a:t>*             </a:t>
                      </a:r>
                      <a:r>
                        <a:rPr kumimoji="0" lang="en-US" altLang="zh-CN" b="0" i="0" kern="1200" dirty="0" smtClean="0">
                          <a:solidFill>
                            <a:schemeClr val="dk1"/>
                          </a:solidFill>
                          <a:effectLst/>
                          <a:latin typeface="+mn-lt"/>
                          <a:ea typeface="+mn-ea"/>
                          <a:cs typeface="+mn-cs"/>
                        </a:rPr>
                        <a:t>{}</a:t>
                      </a:r>
                      <a:endParaRPr lang="zh-CN" altLang="en-US" dirty="0"/>
                    </a:p>
                  </a:txBody>
                  <a:tcPr anchor="ctr"/>
                </a:tc>
                <a:tc>
                  <a:txBody>
                    <a:bodyPr/>
                    <a:lstStyle/>
                    <a:p>
                      <a:pPr algn="ctr"/>
                      <a:r>
                        <a:rPr lang="en-US" altLang="zh-CN" dirty="0" smtClean="0"/>
                        <a:t>a=0 b=0 c=0 -&gt; specificity =   0</a:t>
                      </a:r>
                      <a:endParaRPr lang="zh-CN" altLang="en-US" dirty="0"/>
                    </a:p>
                  </a:txBody>
                  <a:tcPr anchor="ctr"/>
                </a:tc>
              </a:tr>
              <a:tr h="370840">
                <a:tc>
                  <a:txBody>
                    <a:bodyPr/>
                    <a:lstStyle/>
                    <a:p>
                      <a:pPr algn="ctr"/>
                      <a:r>
                        <a:rPr lang="en-US" altLang="zh-CN" dirty="0" smtClean="0"/>
                        <a:t>LI            {}</a:t>
                      </a:r>
                      <a:endParaRPr lang="zh-CN" altLang="en-US" dirty="0"/>
                    </a:p>
                  </a:txBody>
                  <a:tcPr anchor="ctr"/>
                </a:tc>
                <a:tc>
                  <a:txBody>
                    <a:bodyPr/>
                    <a:lstStyle/>
                    <a:p>
                      <a:pPr algn="ctr"/>
                      <a:r>
                        <a:rPr lang="en-US" altLang="zh-CN" dirty="0" smtClean="0"/>
                        <a:t>a=0 b=0 c=1 -&gt; specificity =   1</a:t>
                      </a:r>
                      <a:endParaRPr lang="zh-CN" altLang="en-US" dirty="0"/>
                    </a:p>
                  </a:txBody>
                  <a:tcPr anchor="ctr"/>
                </a:tc>
              </a:tr>
              <a:tr h="370840">
                <a:tc>
                  <a:txBody>
                    <a:bodyPr/>
                    <a:lstStyle/>
                    <a:p>
                      <a:pPr algn="ctr"/>
                      <a:r>
                        <a:rPr lang="en-US" altLang="zh-CN" dirty="0" smtClean="0"/>
                        <a:t>UL LI         {}</a:t>
                      </a:r>
                      <a:endParaRPr lang="zh-CN" altLang="en-US" dirty="0"/>
                    </a:p>
                  </a:txBody>
                  <a:tcPr anchor="ctr"/>
                </a:tc>
                <a:tc>
                  <a:txBody>
                    <a:bodyPr/>
                    <a:lstStyle/>
                    <a:p>
                      <a:pPr algn="ctr"/>
                      <a:r>
                        <a:rPr lang="en-US" altLang="zh-CN" dirty="0" smtClean="0"/>
                        <a:t>a=0 b=0 c=2 -&gt; specificity =   2</a:t>
                      </a:r>
                      <a:endParaRPr lang="zh-CN" altLang="en-US" dirty="0"/>
                    </a:p>
                  </a:txBody>
                  <a:tcPr anchor="ctr"/>
                </a:tc>
              </a:tr>
              <a:tr h="370840">
                <a:tc>
                  <a:txBody>
                    <a:bodyPr/>
                    <a:lstStyle/>
                    <a:p>
                      <a:pPr algn="ctr"/>
                      <a:r>
                        <a:rPr lang="en-US" altLang="zh-CN" dirty="0" smtClean="0"/>
                        <a:t>UL OL+LI      {}</a:t>
                      </a:r>
                      <a:endParaRPr lang="zh-CN" altLang="en-US" dirty="0"/>
                    </a:p>
                  </a:txBody>
                  <a:tcPr anchor="ctr"/>
                </a:tc>
                <a:tc>
                  <a:txBody>
                    <a:bodyPr/>
                    <a:lstStyle/>
                    <a:p>
                      <a:pPr algn="ctr"/>
                      <a:r>
                        <a:rPr lang="en-US" altLang="zh-CN" dirty="0" smtClean="0"/>
                        <a:t>a=0 b=0 c=3 -&gt; specificity =   3</a:t>
                      </a:r>
                      <a:endParaRPr lang="zh-CN" altLang="en-US" dirty="0"/>
                    </a:p>
                  </a:txBody>
                  <a:tcPr anchor="ctr"/>
                </a:tc>
              </a:tr>
              <a:tr h="370840">
                <a:tc>
                  <a:txBody>
                    <a:bodyPr/>
                    <a:lstStyle/>
                    <a:p>
                      <a:pPr algn="ctr"/>
                      <a:r>
                        <a:rPr lang="en-US" altLang="zh-CN" dirty="0" smtClean="0"/>
                        <a:t>H1 + *[REL=up]{}</a:t>
                      </a:r>
                      <a:endParaRPr lang="zh-CN" altLang="en-US" dirty="0"/>
                    </a:p>
                  </a:txBody>
                  <a:tcPr anchor="ctr"/>
                </a:tc>
                <a:tc>
                  <a:txBody>
                    <a:bodyPr/>
                    <a:lstStyle/>
                    <a:p>
                      <a:pPr algn="ctr"/>
                      <a:r>
                        <a:rPr lang="en-US" altLang="zh-CN" dirty="0" smtClean="0"/>
                        <a:t>a=0 b=1 c=1 -&gt; specificity =  11</a:t>
                      </a:r>
                      <a:endParaRPr lang="zh-CN" altLang="en-US" dirty="0"/>
                    </a:p>
                  </a:txBody>
                  <a:tcPr anchor="ctr"/>
                </a:tc>
              </a:tr>
              <a:tr h="370840">
                <a:tc>
                  <a:txBody>
                    <a:bodyPr/>
                    <a:lstStyle/>
                    <a:p>
                      <a:pPr algn="ctr"/>
                      <a:r>
                        <a:rPr lang="en-US" altLang="zh-CN" dirty="0" smtClean="0"/>
                        <a:t>UL OL </a:t>
                      </a:r>
                      <a:r>
                        <a:rPr lang="en-US" altLang="zh-CN" dirty="0" err="1" smtClean="0"/>
                        <a:t>LI.red</a:t>
                      </a:r>
                      <a:r>
                        <a:rPr lang="en-US" altLang="zh-CN" dirty="0" smtClean="0"/>
                        <a:t>  {}</a:t>
                      </a:r>
                      <a:endParaRPr lang="zh-CN" altLang="en-US" dirty="0"/>
                    </a:p>
                  </a:txBody>
                  <a:tcPr anchor="ctr"/>
                </a:tc>
                <a:tc>
                  <a:txBody>
                    <a:bodyPr/>
                    <a:lstStyle/>
                    <a:p>
                      <a:pPr algn="ctr"/>
                      <a:r>
                        <a:rPr lang="en-US" altLang="zh-CN" dirty="0" smtClean="0"/>
                        <a:t>a=0 b=1 c=3 -&gt; specificity =  13</a:t>
                      </a:r>
                      <a:endParaRPr lang="zh-CN" altLang="en-US" dirty="0"/>
                    </a:p>
                  </a:txBody>
                  <a:tcPr anchor="ctr"/>
                </a:tc>
              </a:tr>
              <a:tr h="370840">
                <a:tc>
                  <a:txBody>
                    <a:bodyPr/>
                    <a:lstStyle/>
                    <a:p>
                      <a:pPr algn="ctr"/>
                      <a:r>
                        <a:rPr lang="en-US" altLang="zh-CN" dirty="0" err="1" smtClean="0"/>
                        <a:t>LI.red.level</a:t>
                      </a:r>
                      <a:r>
                        <a:rPr lang="en-US" altLang="zh-CN" dirty="0" smtClean="0"/>
                        <a:t>  {}</a:t>
                      </a:r>
                      <a:endParaRPr lang="zh-CN" altLang="en-US" dirty="0"/>
                    </a:p>
                  </a:txBody>
                  <a:tcPr anchor="ctr"/>
                </a:tc>
                <a:tc>
                  <a:txBody>
                    <a:bodyPr/>
                    <a:lstStyle/>
                    <a:p>
                      <a:pPr algn="ctr"/>
                      <a:r>
                        <a:rPr lang="en-US" altLang="zh-CN" dirty="0" smtClean="0"/>
                        <a:t>a=0 b=2 c=1 -&gt; specificity =  21</a:t>
                      </a:r>
                      <a:endParaRPr lang="zh-CN" altLang="en-US" dirty="0"/>
                    </a:p>
                  </a:txBody>
                  <a:tcPr anchor="ctr"/>
                </a:tc>
              </a:tr>
              <a:tr h="370840">
                <a:tc>
                  <a:txBody>
                    <a:bodyPr/>
                    <a:lstStyle/>
                    <a:p>
                      <a:pPr algn="ctr"/>
                      <a:r>
                        <a:rPr kumimoji="0" lang="en-US" altLang="zh-CN" b="0" i="0" kern="1200" dirty="0" smtClean="0">
                          <a:solidFill>
                            <a:schemeClr val="dk1"/>
                          </a:solidFill>
                          <a:effectLst/>
                          <a:latin typeface="+mn-lt"/>
                          <a:ea typeface="+mn-ea"/>
                          <a:cs typeface="+mn-cs"/>
                        </a:rPr>
                        <a:t>#x34y {}</a:t>
                      </a:r>
                      <a:endParaRPr lang="zh-CN" altLang="en-US" dirty="0"/>
                    </a:p>
                  </a:txBody>
                  <a:tcPr anchor="ctr"/>
                </a:tc>
                <a:tc>
                  <a:txBody>
                    <a:bodyPr/>
                    <a:lstStyle/>
                    <a:p>
                      <a:pPr algn="ctr"/>
                      <a:r>
                        <a:rPr lang="en-US" altLang="zh-CN" dirty="0" smtClean="0"/>
                        <a:t>a=1 b=0 c=0 -&gt; specificity = 100</a:t>
                      </a:r>
                      <a:endParaRPr lang="zh-CN" altLang="en-US" dirty="0"/>
                    </a:p>
                  </a:txBody>
                  <a:tcPr anchor="ctr"/>
                </a:tc>
              </a:tr>
            </a:tbl>
          </a:graphicData>
        </a:graphic>
      </p:graphicFrame>
    </p:spTree>
    <p:extLst>
      <p:ext uri="{BB962C8B-B14F-4D97-AF65-F5344CB8AC3E}">
        <p14:creationId xmlns:p14="http://schemas.microsoft.com/office/powerpoint/2010/main" val="1615814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样式层叠</a:t>
            </a:r>
            <a:endParaRPr lang="zh-CN" altLang="en-US" dirty="0"/>
          </a:p>
        </p:txBody>
      </p:sp>
      <p:sp>
        <p:nvSpPr>
          <p:cNvPr id="3" name="内容占位符 2"/>
          <p:cNvSpPr>
            <a:spLocks noGrp="1"/>
          </p:cNvSpPr>
          <p:nvPr>
            <p:ph idx="1"/>
          </p:nvPr>
        </p:nvSpPr>
        <p:spPr/>
        <p:txBody>
          <a:bodyPr/>
          <a:lstStyle/>
          <a:p>
            <a:r>
              <a:rPr lang="en-US" altLang="zh-CN" dirty="0" err="1" smtClean="0"/>
              <a:t>Qt</a:t>
            </a:r>
            <a:r>
              <a:rPr lang="zh-CN" altLang="en-US" dirty="0" smtClean="0"/>
              <a:t>样式表单可以在</a:t>
            </a:r>
            <a:r>
              <a:rPr lang="en-US" altLang="zh-CN" dirty="0" err="1" smtClean="0"/>
              <a:t>Qapplication</a:t>
            </a:r>
            <a:r>
              <a:rPr lang="zh-CN" altLang="en-US" dirty="0" smtClean="0"/>
              <a:t>上设置，或者在父窗口上设置，或者直接在子控件上设置。最底层子控件的样式表是将所有其祖先或者</a:t>
            </a:r>
            <a:r>
              <a:rPr lang="en-US" altLang="zh-CN" dirty="0" err="1" smtClean="0"/>
              <a:t>Qapplication</a:t>
            </a:r>
            <a:r>
              <a:rPr lang="zh-CN" altLang="en-US" dirty="0" smtClean="0"/>
              <a:t>的样式表单合并起来，作为其最终的样式表单。</a:t>
            </a:r>
            <a:endParaRPr lang="en-US" altLang="zh-CN" dirty="0" smtClean="0"/>
          </a:p>
          <a:p>
            <a:r>
              <a:rPr lang="zh-CN" altLang="en-US" dirty="0" smtClean="0"/>
              <a:t>当合并后冲突发生时，子控件自身的样式表单总是要优先于其父类、祖类的样式表单，父类的样式表单优于祖类</a:t>
            </a:r>
            <a:r>
              <a:rPr lang="en-US" altLang="zh-CN" dirty="0" smtClean="0"/>
              <a:t>……</a:t>
            </a:r>
            <a:r>
              <a:rPr lang="zh-CN" altLang="en-US" dirty="0" smtClean="0"/>
              <a:t>以此类推。</a:t>
            </a:r>
            <a:endParaRPr lang="en-US" altLang="zh-CN" dirty="0" smtClean="0"/>
          </a:p>
          <a:p>
            <a:endParaRPr lang="zh-CN" altLang="en-US" dirty="0"/>
          </a:p>
        </p:txBody>
      </p:sp>
    </p:spTree>
    <p:extLst>
      <p:ext uri="{BB962C8B-B14F-4D97-AF65-F5344CB8AC3E}">
        <p14:creationId xmlns:p14="http://schemas.microsoft.com/office/powerpoint/2010/main" val="411771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样式层叠</a:t>
            </a:r>
            <a:endParaRPr lang="zh-CN" altLang="en-US" dirty="0"/>
          </a:p>
        </p:txBody>
      </p:sp>
      <p:sp>
        <p:nvSpPr>
          <p:cNvPr id="3" name="内容占位符 2"/>
          <p:cNvSpPr>
            <a:spLocks noGrp="1"/>
          </p:cNvSpPr>
          <p:nvPr>
            <p:ph idx="1"/>
          </p:nvPr>
        </p:nvSpPr>
        <p:spPr>
          <a:xfrm>
            <a:off x="457200" y="1600200"/>
            <a:ext cx="8229600" cy="5257800"/>
          </a:xfrm>
        </p:spPr>
        <p:txBody>
          <a:bodyPr/>
          <a:lstStyle/>
          <a:p>
            <a:r>
              <a:rPr lang="zh-CN" altLang="en-US" dirty="0" smtClean="0"/>
              <a:t>例如，当我们通过</a:t>
            </a:r>
            <a:r>
              <a:rPr lang="en-US" altLang="zh-CN" dirty="0" err="1" smtClean="0"/>
              <a:t>QApplication</a:t>
            </a:r>
            <a:r>
              <a:rPr lang="zh-CN" altLang="en-US" dirty="0" smtClean="0"/>
              <a:t>设置全局样式表单时，所有的</a:t>
            </a:r>
            <a:r>
              <a:rPr lang="en-US" altLang="zh-CN" dirty="0" smtClean="0"/>
              <a:t>QPushButton</a:t>
            </a:r>
            <a:r>
              <a:rPr lang="zh-CN" altLang="en-US" dirty="0" smtClean="0"/>
              <a:t>的字体都变成白色：</a:t>
            </a:r>
            <a:endParaRPr lang="en-US" altLang="zh-CN" dirty="0" smtClean="0"/>
          </a:p>
          <a:p>
            <a:pPr marL="0" indent="0">
              <a:buNone/>
            </a:pPr>
            <a:r>
              <a:rPr lang="en-US" altLang="zh-CN" dirty="0" smtClean="0"/>
              <a:t>	qApp-</a:t>
            </a:r>
            <a:r>
              <a:rPr lang="en-US" altLang="zh-CN" dirty="0"/>
              <a:t>&gt;</a:t>
            </a:r>
            <a:r>
              <a:rPr lang="en-US" altLang="zh-CN" dirty="0" err="1"/>
              <a:t>setStyleSheet</a:t>
            </a:r>
            <a:r>
              <a:rPr lang="en-US" altLang="zh-CN" dirty="0" smtClean="0"/>
              <a:t>(</a:t>
            </a:r>
          </a:p>
          <a:p>
            <a:pPr marL="0" indent="0">
              <a:buNone/>
            </a:pPr>
            <a:r>
              <a:rPr lang="en-US" altLang="zh-CN" dirty="0"/>
              <a:t>	</a:t>
            </a:r>
            <a:r>
              <a:rPr lang="en-US" altLang="zh-CN" dirty="0" smtClean="0"/>
              <a:t>"</a:t>
            </a:r>
            <a:r>
              <a:rPr lang="en-US" altLang="zh-CN" dirty="0"/>
              <a:t>QPushButton { color: white </a:t>
            </a:r>
            <a:r>
              <a:rPr lang="en-US" altLang="zh-CN" dirty="0" smtClean="0"/>
              <a:t>}");</a:t>
            </a:r>
          </a:p>
          <a:p>
            <a:r>
              <a:rPr lang="zh-CN" altLang="en-US" dirty="0" smtClean="0"/>
              <a:t>当我们再设置一个特定按钮的字体颜色时：</a:t>
            </a:r>
            <a:endParaRPr lang="en-US" altLang="zh-CN" dirty="0" smtClean="0"/>
          </a:p>
          <a:p>
            <a:pPr marL="0" indent="0">
              <a:buNone/>
            </a:pPr>
            <a:r>
              <a:rPr lang="en-US" altLang="zh-CN" dirty="0" smtClean="0"/>
              <a:t>	myPushButton-</a:t>
            </a:r>
            <a:r>
              <a:rPr lang="en-US" altLang="zh-CN" dirty="0"/>
              <a:t>&gt;</a:t>
            </a:r>
            <a:r>
              <a:rPr lang="en-US" altLang="zh-CN" dirty="0" err="1"/>
              <a:t>setStyleSheet</a:t>
            </a:r>
            <a:r>
              <a:rPr lang="en-US" altLang="zh-CN" dirty="0" smtClean="0"/>
              <a:t>(</a:t>
            </a:r>
          </a:p>
          <a:p>
            <a:pPr marL="0" indent="0">
              <a:buNone/>
            </a:pPr>
            <a:r>
              <a:rPr lang="en-US" altLang="zh-CN" dirty="0"/>
              <a:t>	</a:t>
            </a:r>
            <a:r>
              <a:rPr lang="en-US" altLang="zh-CN" dirty="0" smtClean="0"/>
              <a:t>"* </a:t>
            </a:r>
            <a:r>
              <a:rPr lang="en-US" altLang="zh-CN" dirty="0"/>
              <a:t>{ color: blue </a:t>
            </a:r>
            <a:r>
              <a:rPr lang="en-US" altLang="zh-CN" dirty="0" smtClean="0"/>
              <a:t>}");</a:t>
            </a:r>
          </a:p>
          <a:p>
            <a:r>
              <a:rPr lang="zh-CN" altLang="en-US" dirty="0" smtClean="0"/>
              <a:t>该样式将覆盖</a:t>
            </a:r>
            <a:r>
              <a:rPr lang="en-US" altLang="zh-CN" dirty="0" err="1" smtClean="0"/>
              <a:t>Qapplication</a:t>
            </a:r>
            <a:r>
              <a:rPr lang="zh-CN" altLang="en-US" dirty="0" smtClean="0"/>
              <a:t>对该按钮的设定。</a:t>
            </a:r>
            <a:endParaRPr lang="zh-CN" altLang="en-US" dirty="0"/>
          </a:p>
        </p:txBody>
      </p:sp>
    </p:spTree>
    <p:extLst>
      <p:ext uri="{BB962C8B-B14F-4D97-AF65-F5344CB8AC3E}">
        <p14:creationId xmlns:p14="http://schemas.microsoft.com/office/powerpoint/2010/main" val="295217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样式继承</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CSS</a:t>
            </a:r>
            <a:r>
              <a:rPr lang="zh-CN" altLang="en-US" dirty="0" smtClean="0"/>
              <a:t>中，子类的样式可以从父类中继承下来，但是在</a:t>
            </a:r>
            <a:r>
              <a:rPr lang="en-US" altLang="zh-CN" dirty="0" err="1" smtClean="0"/>
              <a:t>Qt</a:t>
            </a:r>
            <a:r>
              <a:rPr lang="zh-CN" altLang="en-US" dirty="0" smtClean="0"/>
              <a:t>样式规则中，子</a:t>
            </a:r>
            <a:r>
              <a:rPr lang="en-US" altLang="zh-CN" dirty="0" err="1" smtClean="0"/>
              <a:t>QWidget</a:t>
            </a:r>
            <a:r>
              <a:rPr lang="zh-CN" altLang="en-US" dirty="0" smtClean="0"/>
              <a:t>是不会从父</a:t>
            </a:r>
            <a:r>
              <a:rPr lang="en-US" altLang="zh-CN" dirty="0" err="1" smtClean="0"/>
              <a:t>QWidget</a:t>
            </a:r>
            <a:r>
              <a:rPr lang="zh-CN" altLang="en-US" dirty="0" smtClean="0"/>
              <a:t>中继承样式表的。</a:t>
            </a:r>
            <a:endParaRPr lang="en-US" altLang="zh-CN" dirty="0" smtClean="0"/>
          </a:p>
          <a:p>
            <a:r>
              <a:rPr lang="zh-CN" altLang="en-US" dirty="0" smtClean="0"/>
              <a:t>例如，架设一个</a:t>
            </a:r>
            <a:r>
              <a:rPr lang="en-US" altLang="zh-CN" dirty="0" smtClean="0"/>
              <a:t>QPushButton</a:t>
            </a:r>
            <a:r>
              <a:rPr lang="zh-CN" altLang="en-US" dirty="0" smtClean="0"/>
              <a:t>在</a:t>
            </a:r>
            <a:r>
              <a:rPr lang="en-US" altLang="zh-CN" dirty="0" err="1" smtClean="0"/>
              <a:t>QGroupBox</a:t>
            </a:r>
            <a:r>
              <a:rPr lang="zh-CN" altLang="en-US" dirty="0" smtClean="0"/>
              <a:t>内，则我们在</a:t>
            </a:r>
            <a:r>
              <a:rPr lang="en-US" altLang="zh-CN" dirty="0" err="1" smtClean="0"/>
              <a:t>QApplication</a:t>
            </a:r>
            <a:r>
              <a:rPr lang="zh-CN" altLang="en-US" dirty="0" smtClean="0"/>
              <a:t>中设置</a:t>
            </a:r>
            <a:r>
              <a:rPr lang="en-US" altLang="zh-CN" dirty="0" err="1" smtClean="0"/>
              <a:t>QGroupBox</a:t>
            </a:r>
            <a:r>
              <a:rPr lang="zh-CN" altLang="en-US" dirty="0" smtClean="0"/>
              <a:t>的样式表：</a:t>
            </a:r>
            <a:endParaRPr lang="en-US" altLang="zh-CN" dirty="0" smtClean="0"/>
          </a:p>
          <a:p>
            <a:pPr marL="0" indent="0">
              <a:buNone/>
            </a:pPr>
            <a:r>
              <a:rPr lang="en-US" altLang="zh-CN" dirty="0" smtClean="0"/>
              <a:t>	qApp-</a:t>
            </a:r>
            <a:r>
              <a:rPr lang="en-US" altLang="zh-CN" dirty="0"/>
              <a:t>&gt;</a:t>
            </a:r>
            <a:r>
              <a:rPr lang="en-US" altLang="zh-CN" dirty="0" err="1"/>
              <a:t>setStyleSheet</a:t>
            </a:r>
            <a:r>
              <a:rPr lang="en-US" altLang="zh-CN" dirty="0" smtClean="0"/>
              <a:t>(</a:t>
            </a:r>
          </a:p>
          <a:p>
            <a:pPr marL="0" indent="0">
              <a:buNone/>
            </a:pPr>
            <a:r>
              <a:rPr lang="en-US" altLang="zh-CN" dirty="0"/>
              <a:t>	</a:t>
            </a:r>
            <a:r>
              <a:rPr lang="en-US" altLang="zh-CN" dirty="0" smtClean="0"/>
              <a:t>"</a:t>
            </a:r>
            <a:r>
              <a:rPr lang="en-US" altLang="zh-CN" dirty="0" err="1"/>
              <a:t>QGroupBox</a:t>
            </a:r>
            <a:r>
              <a:rPr lang="en-US" altLang="zh-CN" dirty="0"/>
              <a:t> { color: red; } ");</a:t>
            </a:r>
            <a:endParaRPr lang="zh-CN" altLang="en-US" dirty="0"/>
          </a:p>
        </p:txBody>
      </p:sp>
    </p:spTree>
    <p:extLst>
      <p:ext uri="{BB962C8B-B14F-4D97-AF65-F5344CB8AC3E}">
        <p14:creationId xmlns:p14="http://schemas.microsoft.com/office/powerpoint/2010/main" val="2215200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样式继承</a:t>
            </a:r>
            <a:endParaRPr lang="zh-CN" altLang="en-US" dirty="0"/>
          </a:p>
        </p:txBody>
      </p:sp>
      <p:sp>
        <p:nvSpPr>
          <p:cNvPr id="3" name="内容占位符 2"/>
          <p:cNvSpPr>
            <a:spLocks noGrp="1"/>
          </p:cNvSpPr>
          <p:nvPr>
            <p:ph idx="1"/>
          </p:nvPr>
        </p:nvSpPr>
        <p:spPr/>
        <p:txBody>
          <a:bodyPr/>
          <a:lstStyle/>
          <a:p>
            <a:r>
              <a:rPr lang="zh-CN" altLang="en-US" dirty="0" smtClean="0"/>
              <a:t>但是，在</a:t>
            </a:r>
            <a:r>
              <a:rPr lang="en-US" altLang="zh-CN" dirty="0" err="1" smtClean="0"/>
              <a:t>QGroupBox</a:t>
            </a:r>
            <a:r>
              <a:rPr lang="zh-CN" altLang="en-US" dirty="0" smtClean="0"/>
              <a:t>内的</a:t>
            </a:r>
            <a:r>
              <a:rPr lang="en-US" altLang="zh-CN" dirty="0" smtClean="0"/>
              <a:t>QPushButton</a:t>
            </a:r>
            <a:r>
              <a:rPr lang="zh-CN" altLang="en-US" dirty="0" smtClean="0"/>
              <a:t>并不会继承</a:t>
            </a:r>
            <a:r>
              <a:rPr lang="en-US" altLang="zh-CN" dirty="0" err="1" smtClean="0"/>
              <a:t>QGroupBox</a:t>
            </a:r>
            <a:r>
              <a:rPr lang="zh-CN" altLang="en-US" dirty="0" smtClean="0"/>
              <a:t>的样式表。</a:t>
            </a:r>
            <a:endParaRPr lang="en-US" altLang="zh-CN" dirty="0" smtClean="0"/>
          </a:p>
          <a:p>
            <a:r>
              <a:rPr lang="zh-CN" altLang="en-US" dirty="0" smtClean="0"/>
              <a:t>如果我们需要设置</a:t>
            </a:r>
            <a:r>
              <a:rPr lang="en-US" altLang="zh-CN" dirty="0" smtClean="0"/>
              <a:t>QPushButton</a:t>
            </a:r>
            <a:r>
              <a:rPr lang="zh-CN" altLang="en-US" dirty="0" smtClean="0"/>
              <a:t>的样式表，则需要显式地去设置它：</a:t>
            </a:r>
            <a:endParaRPr lang="en-US" altLang="zh-CN" dirty="0" smtClean="0"/>
          </a:p>
          <a:p>
            <a:pPr marL="0" indent="0">
              <a:buNone/>
            </a:pPr>
            <a:r>
              <a:rPr lang="en-US" altLang="zh-CN" dirty="0" smtClean="0"/>
              <a:t>	qApp-</a:t>
            </a:r>
            <a:r>
              <a:rPr lang="en-US" altLang="zh-CN" dirty="0"/>
              <a:t>&gt;</a:t>
            </a:r>
            <a:r>
              <a:rPr lang="en-US" altLang="zh-CN" dirty="0" err="1"/>
              <a:t>setStyleSheet</a:t>
            </a:r>
            <a:r>
              <a:rPr lang="en-US" altLang="zh-CN" dirty="0" smtClean="0"/>
              <a:t>(</a:t>
            </a:r>
          </a:p>
          <a:p>
            <a:pPr marL="0" indent="0">
              <a:buNone/>
            </a:pPr>
            <a:r>
              <a:rPr lang="en-US" altLang="zh-CN" dirty="0"/>
              <a:t>	</a:t>
            </a:r>
            <a:r>
              <a:rPr lang="en-US" altLang="zh-CN" dirty="0" smtClean="0"/>
              <a:t>"</a:t>
            </a:r>
            <a:r>
              <a:rPr lang="en-US" altLang="zh-CN" dirty="0" err="1"/>
              <a:t>QGroupBox</a:t>
            </a:r>
            <a:r>
              <a:rPr lang="en-US" altLang="zh-CN" dirty="0"/>
              <a:t>, </a:t>
            </a:r>
            <a:r>
              <a:rPr lang="en-US" altLang="zh-CN" dirty="0" err="1"/>
              <a:t>QGroupBox</a:t>
            </a:r>
            <a:r>
              <a:rPr lang="en-US" altLang="zh-CN" dirty="0"/>
              <a:t> * { color: red; }");</a:t>
            </a:r>
            <a:endParaRPr lang="zh-CN" altLang="en-US" dirty="0"/>
          </a:p>
        </p:txBody>
      </p:sp>
    </p:spTree>
    <p:extLst>
      <p:ext uri="{BB962C8B-B14F-4D97-AF65-F5344CB8AC3E}">
        <p14:creationId xmlns:p14="http://schemas.microsoft.com/office/powerpoint/2010/main" val="2113649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基本语法</a:t>
            </a:r>
            <a:endParaRPr lang="zh-CN" altLang="en-US" dirty="0"/>
          </a:p>
        </p:txBody>
      </p:sp>
      <p:sp>
        <p:nvSpPr>
          <p:cNvPr id="3" name="内容占位符 2"/>
          <p:cNvSpPr>
            <a:spLocks noGrp="1"/>
          </p:cNvSpPr>
          <p:nvPr>
            <p:ph idx="1"/>
          </p:nvPr>
        </p:nvSpPr>
        <p:spPr/>
        <p:txBody>
          <a:bodyPr>
            <a:normAutofit/>
          </a:bodyPr>
          <a:lstStyle/>
          <a:p>
            <a:r>
              <a:rPr lang="zh-CN" altLang="en-US" dirty="0" smtClean="0"/>
              <a:t>样式表单由一系列样式规则组成。每条规则可以分成两部分：选择器和声明</a:t>
            </a:r>
            <a:endParaRPr lang="en-US" altLang="zh-CN" dirty="0" smtClean="0"/>
          </a:p>
          <a:p>
            <a:pPr marL="0" indent="0">
              <a:buNone/>
            </a:pPr>
            <a:r>
              <a:rPr lang="en-US" altLang="zh-CN" dirty="0" smtClean="0"/>
              <a:t>		QPushButton </a:t>
            </a:r>
            <a:r>
              <a:rPr lang="en-US" altLang="zh-CN" dirty="0"/>
              <a:t>{ color: red }</a:t>
            </a:r>
            <a:endParaRPr lang="en-US" altLang="zh-CN" dirty="0"/>
          </a:p>
          <a:p>
            <a:endParaRPr lang="en-US" altLang="zh-CN" dirty="0" smtClean="0"/>
          </a:p>
          <a:p>
            <a:endParaRPr lang="en-US" altLang="zh-CN" dirty="0" smtClean="0"/>
          </a:p>
          <a:p>
            <a:r>
              <a:rPr lang="zh-CN" altLang="en-US" dirty="0"/>
              <a:t>选择</a:t>
            </a:r>
            <a:r>
              <a:rPr lang="zh-CN" altLang="en-US" dirty="0" smtClean="0"/>
              <a:t>器表示规则作用到哪些控件上；声明则详细说明了是什么规则。</a:t>
            </a:r>
            <a:endParaRPr lang="en-US" altLang="zh-CN" dirty="0" smtClean="0"/>
          </a:p>
          <a:p>
            <a:r>
              <a:rPr lang="zh-CN" altLang="en-US" dirty="0"/>
              <a:t>这</a:t>
            </a:r>
            <a:r>
              <a:rPr lang="zh-CN" altLang="en-US" dirty="0" smtClean="0"/>
              <a:t>条规则让所有的按钮的字体都变成红色。</a:t>
            </a:r>
            <a:endParaRPr lang="zh-CN" altLang="en-US" dirty="0"/>
          </a:p>
        </p:txBody>
      </p:sp>
      <p:sp>
        <p:nvSpPr>
          <p:cNvPr id="4" name="左大括号 3"/>
          <p:cNvSpPr/>
          <p:nvPr/>
        </p:nvSpPr>
        <p:spPr>
          <a:xfrm rot="16200000">
            <a:off x="3383867" y="2888939"/>
            <a:ext cx="216025" cy="12961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2123728" y="3820978"/>
            <a:ext cx="2323970" cy="400110"/>
          </a:xfrm>
          <a:prstGeom prst="rect">
            <a:avLst/>
          </a:prstGeom>
          <a:noFill/>
        </p:spPr>
        <p:txBody>
          <a:bodyPr wrap="none" rtlCol="0">
            <a:spAutoFit/>
          </a:bodyPr>
          <a:lstStyle/>
          <a:p>
            <a:r>
              <a:rPr lang="zh-CN" altLang="en-US" sz="2000" dirty="0" smtClean="0"/>
              <a:t>选择器（</a:t>
            </a:r>
            <a:r>
              <a:rPr lang="en-US" altLang="zh-CN" sz="2000" dirty="0" smtClean="0"/>
              <a:t>selector</a:t>
            </a:r>
            <a:r>
              <a:rPr lang="zh-CN" altLang="en-US" sz="2000" dirty="0" smtClean="0"/>
              <a:t>）</a:t>
            </a:r>
            <a:endParaRPr lang="zh-CN" altLang="en-US" sz="2000" dirty="0"/>
          </a:p>
        </p:txBody>
      </p:sp>
      <p:sp>
        <p:nvSpPr>
          <p:cNvPr id="6" name="左大括号 5"/>
          <p:cNvSpPr/>
          <p:nvPr/>
        </p:nvSpPr>
        <p:spPr>
          <a:xfrm rot="16200000">
            <a:off x="5544109" y="2888938"/>
            <a:ext cx="216025" cy="12961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644008" y="3820978"/>
            <a:ext cx="2428870" cy="400110"/>
          </a:xfrm>
          <a:prstGeom prst="rect">
            <a:avLst/>
          </a:prstGeom>
          <a:noFill/>
        </p:spPr>
        <p:txBody>
          <a:bodyPr wrap="none" rtlCol="0">
            <a:spAutoFit/>
          </a:bodyPr>
          <a:lstStyle/>
          <a:p>
            <a:r>
              <a:rPr lang="zh-CN" altLang="en-US" sz="2000" dirty="0"/>
              <a:t>声明</a:t>
            </a:r>
            <a:r>
              <a:rPr lang="zh-CN" altLang="en-US" sz="2000" dirty="0" smtClean="0"/>
              <a:t>（</a:t>
            </a:r>
            <a:r>
              <a:rPr lang="en-US" altLang="zh-CN" sz="2000" dirty="0" smtClean="0"/>
              <a:t>declaration</a:t>
            </a:r>
            <a:r>
              <a:rPr lang="zh-CN" altLang="en-US" sz="2000" dirty="0" smtClean="0"/>
              <a:t>）</a:t>
            </a:r>
            <a:endParaRPr lang="zh-CN" altLang="en-US" sz="2000" dirty="0"/>
          </a:p>
        </p:txBody>
      </p:sp>
    </p:spTree>
    <p:extLst>
      <p:ext uri="{BB962C8B-B14F-4D97-AF65-F5344CB8AC3E}">
        <p14:creationId xmlns:p14="http://schemas.microsoft.com/office/powerpoint/2010/main" val="3423710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基本语法</a:t>
            </a:r>
            <a:endParaRPr lang="zh-CN" altLang="en-US" dirty="0"/>
          </a:p>
        </p:txBody>
      </p:sp>
      <p:sp>
        <p:nvSpPr>
          <p:cNvPr id="3" name="内容占位符 2"/>
          <p:cNvSpPr>
            <a:spLocks noGrp="1"/>
          </p:cNvSpPr>
          <p:nvPr>
            <p:ph idx="1"/>
          </p:nvPr>
        </p:nvSpPr>
        <p:spPr/>
        <p:txBody>
          <a:bodyPr/>
          <a:lstStyle/>
          <a:p>
            <a:r>
              <a:rPr lang="en-US" altLang="zh-CN" dirty="0" err="1" smtClean="0"/>
              <a:t>Qt</a:t>
            </a:r>
            <a:r>
              <a:rPr lang="zh-CN" altLang="en-US" dirty="0" smtClean="0"/>
              <a:t>的样式表语法不区分大小写，所以</a:t>
            </a:r>
            <a:r>
              <a:rPr lang="en-US" altLang="zh-CN" dirty="0" smtClean="0"/>
              <a:t>color</a:t>
            </a:r>
            <a:r>
              <a:rPr lang="zh-CN" altLang="en-US" dirty="0" smtClean="0"/>
              <a:t>，</a:t>
            </a:r>
            <a:r>
              <a:rPr lang="en-US" altLang="zh-CN" dirty="0" smtClean="0"/>
              <a:t>Color</a:t>
            </a:r>
            <a:r>
              <a:rPr lang="zh-CN" altLang="en-US" dirty="0" smtClean="0"/>
              <a:t>，</a:t>
            </a:r>
            <a:r>
              <a:rPr lang="en-US" altLang="zh-CN" dirty="0" err="1" smtClean="0"/>
              <a:t>coLor</a:t>
            </a:r>
            <a:r>
              <a:rPr lang="zh-CN" altLang="en-US" dirty="0" smtClean="0"/>
              <a:t>，</a:t>
            </a:r>
            <a:r>
              <a:rPr lang="en-US" altLang="zh-CN" dirty="0" err="1" smtClean="0"/>
              <a:t>coloR</a:t>
            </a:r>
            <a:r>
              <a:rPr lang="zh-CN" altLang="en-US" dirty="0" smtClean="0"/>
              <a:t>都表示同样的颜色属性。</a:t>
            </a:r>
            <a:endParaRPr lang="en-US" altLang="zh-CN" dirty="0" smtClean="0"/>
          </a:p>
          <a:p>
            <a:r>
              <a:rPr lang="zh-CN" altLang="en-US" dirty="0" smtClean="0"/>
              <a:t>但是指代类的类名的时候，是区分大小写的。</a:t>
            </a:r>
            <a:endParaRPr lang="en-US" altLang="zh-CN" dirty="0" smtClean="0"/>
          </a:p>
          <a:p>
            <a:r>
              <a:rPr lang="zh-CN" altLang="en-US" dirty="0"/>
              <a:t>多</a:t>
            </a:r>
            <a:r>
              <a:rPr lang="zh-CN" altLang="en-US" dirty="0" smtClean="0"/>
              <a:t>个选择器可以并列使用，它们之间用逗号隔开，例如：</a:t>
            </a:r>
            <a:endParaRPr lang="en-US" altLang="zh-CN" dirty="0" smtClean="0"/>
          </a:p>
          <a:p>
            <a:pPr marL="0" indent="0">
              <a:buNone/>
            </a:pPr>
            <a:r>
              <a:rPr lang="en-US" altLang="zh-CN" dirty="0" smtClean="0"/>
              <a:t>	QPushButton</a:t>
            </a:r>
            <a:r>
              <a:rPr lang="en-US" altLang="zh-CN" dirty="0"/>
              <a:t>, </a:t>
            </a:r>
            <a:r>
              <a:rPr lang="en-US" altLang="zh-CN" dirty="0" err="1"/>
              <a:t>QLineEdit</a:t>
            </a:r>
            <a:r>
              <a:rPr lang="en-US" altLang="zh-CN" dirty="0"/>
              <a:t>, </a:t>
            </a:r>
            <a:r>
              <a:rPr lang="en-US" altLang="zh-CN" dirty="0" smtClean="0"/>
              <a:t>QComboBox</a:t>
            </a:r>
          </a:p>
          <a:p>
            <a:pPr marL="0" indent="0">
              <a:buNone/>
            </a:pPr>
            <a:r>
              <a:rPr lang="en-US" altLang="zh-CN" dirty="0"/>
              <a:t>	</a:t>
            </a:r>
            <a:r>
              <a:rPr lang="en-US" altLang="zh-CN" dirty="0" smtClean="0"/>
              <a:t>{ </a:t>
            </a:r>
            <a:r>
              <a:rPr lang="en-US" altLang="zh-CN" dirty="0"/>
              <a:t>color: red }</a:t>
            </a:r>
            <a:endParaRPr lang="zh-CN" altLang="en-US" dirty="0"/>
          </a:p>
        </p:txBody>
      </p:sp>
    </p:spTree>
    <p:extLst>
      <p:ext uri="{BB962C8B-B14F-4D97-AF65-F5344CB8AC3E}">
        <p14:creationId xmlns:p14="http://schemas.microsoft.com/office/powerpoint/2010/main" val="2131650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基本语法</a:t>
            </a:r>
            <a:endParaRPr lang="zh-CN" altLang="en-US" dirty="0"/>
          </a:p>
        </p:txBody>
      </p:sp>
      <p:sp>
        <p:nvSpPr>
          <p:cNvPr id="3" name="内容占位符 2"/>
          <p:cNvSpPr>
            <a:spLocks noGrp="1"/>
          </p:cNvSpPr>
          <p:nvPr>
            <p:ph idx="1"/>
          </p:nvPr>
        </p:nvSpPr>
        <p:spPr/>
        <p:txBody>
          <a:bodyPr/>
          <a:lstStyle/>
          <a:p>
            <a:r>
              <a:rPr lang="zh-CN" altLang="en-US" dirty="0" smtClean="0"/>
              <a:t>声明部分也可以有多个并列，之间用分号隔开。当我们要设置的选择器有多个属性的时候，就需要并列多个声明，例如：</a:t>
            </a:r>
            <a:endParaRPr lang="en-US" altLang="zh-CN" dirty="0" smtClean="0"/>
          </a:p>
          <a:p>
            <a:pPr marL="0" indent="0">
              <a:buNone/>
            </a:pPr>
            <a:r>
              <a:rPr lang="en-US" altLang="zh-CN" dirty="0" smtClean="0"/>
              <a:t>	QPushButton </a:t>
            </a:r>
          </a:p>
          <a:p>
            <a:pPr marL="0" indent="0">
              <a:buNone/>
            </a:pPr>
            <a:r>
              <a:rPr lang="en-US" altLang="zh-CN" dirty="0"/>
              <a:t>	</a:t>
            </a:r>
            <a:r>
              <a:rPr lang="en-US" altLang="zh-CN" dirty="0" smtClean="0"/>
              <a:t>{ </a:t>
            </a:r>
            <a:r>
              <a:rPr lang="en-US" altLang="zh-CN" dirty="0"/>
              <a:t>color: red; </a:t>
            </a:r>
            <a:r>
              <a:rPr lang="en-US" altLang="zh-CN" dirty="0" smtClean="0"/>
              <a:t>background-color</a:t>
            </a:r>
            <a:r>
              <a:rPr lang="en-US" altLang="zh-CN" dirty="0"/>
              <a:t>: white </a:t>
            </a:r>
            <a:r>
              <a:rPr lang="en-US" altLang="zh-CN" dirty="0" smtClean="0"/>
              <a:t>}</a:t>
            </a:r>
          </a:p>
          <a:p>
            <a:r>
              <a:rPr lang="zh-CN" altLang="en-US" dirty="0" smtClean="0"/>
              <a:t>这条样式规则让按钮的字体变成红色，同时背景色变成白色。</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5373216"/>
            <a:ext cx="1686854" cy="792088"/>
          </a:xfrm>
          <a:prstGeom prst="rect">
            <a:avLst/>
          </a:prstGeom>
        </p:spPr>
      </p:pic>
    </p:spTree>
    <p:extLst>
      <p:ext uri="{BB962C8B-B14F-4D97-AF65-F5344CB8AC3E}">
        <p14:creationId xmlns:p14="http://schemas.microsoft.com/office/powerpoint/2010/main" val="3882540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选择器类别</a:t>
            </a:r>
            <a:endParaRPr lang="zh-CN" altLang="en-US" dirty="0"/>
          </a:p>
        </p:txBody>
      </p:sp>
      <p:sp>
        <p:nvSpPr>
          <p:cNvPr id="3" name="内容占位符 2"/>
          <p:cNvSpPr>
            <a:spLocks noGrp="1"/>
          </p:cNvSpPr>
          <p:nvPr>
            <p:ph idx="1"/>
          </p:nvPr>
        </p:nvSpPr>
        <p:spPr/>
        <p:txBody>
          <a:bodyPr/>
          <a:lstStyle/>
          <a:p>
            <a:r>
              <a:rPr lang="en-US" altLang="zh-CN" dirty="0" err="1" smtClean="0"/>
              <a:t>Qt</a:t>
            </a:r>
            <a:r>
              <a:rPr lang="zh-CN" altLang="en-US" dirty="0" smtClean="0"/>
              <a:t>样式表单支持所有在</a:t>
            </a:r>
            <a:r>
              <a:rPr lang="en-US" altLang="zh-CN" dirty="0" smtClean="0"/>
              <a:t>CSS2</a:t>
            </a:r>
            <a:r>
              <a:rPr lang="zh-CN" altLang="en-US" dirty="0" smtClean="0"/>
              <a:t>中定义的选择器类型，下面介绍几种最为常用的选择器定义。</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06125020"/>
              </p:ext>
            </p:extLst>
          </p:nvPr>
        </p:nvGraphicFramePr>
        <p:xfrm>
          <a:off x="1043608" y="3284984"/>
          <a:ext cx="7200801" cy="2807420"/>
        </p:xfrm>
        <a:graphic>
          <a:graphicData uri="http://schemas.openxmlformats.org/drawingml/2006/table">
            <a:tbl>
              <a:tblPr firstRow="1" bandRow="1">
                <a:tableStyleId>{5C22544A-7EE6-4342-B048-85BDC9FD1C3A}</a:tableStyleId>
              </a:tblPr>
              <a:tblGrid>
                <a:gridCol w="2160240"/>
                <a:gridCol w="2640294"/>
                <a:gridCol w="2400267"/>
              </a:tblGrid>
              <a:tr h="561678">
                <a:tc>
                  <a:txBody>
                    <a:bodyPr/>
                    <a:lstStyle/>
                    <a:p>
                      <a:pPr algn="ctr"/>
                      <a:r>
                        <a:rPr lang="zh-CN" altLang="en-US" dirty="0" smtClean="0"/>
                        <a:t>选择器</a:t>
                      </a:r>
                      <a:endParaRPr lang="zh-CN" altLang="en-US" dirty="0"/>
                    </a:p>
                  </a:txBody>
                  <a:tcPr anchor="ctr"/>
                </a:tc>
                <a:tc>
                  <a:txBody>
                    <a:bodyPr/>
                    <a:lstStyle/>
                    <a:p>
                      <a:pPr algn="ctr"/>
                      <a:r>
                        <a:rPr lang="zh-CN" altLang="en-US" dirty="0" smtClean="0"/>
                        <a:t>例子</a:t>
                      </a:r>
                      <a:endParaRPr lang="zh-CN" altLang="en-US" dirty="0"/>
                    </a:p>
                  </a:txBody>
                  <a:tcPr anchor="ctr"/>
                </a:tc>
                <a:tc>
                  <a:txBody>
                    <a:bodyPr/>
                    <a:lstStyle/>
                    <a:p>
                      <a:pPr algn="ctr"/>
                      <a:r>
                        <a:rPr lang="zh-CN" altLang="en-US" dirty="0" smtClean="0"/>
                        <a:t>作用</a:t>
                      </a:r>
                      <a:endParaRPr lang="zh-CN" altLang="en-US" dirty="0"/>
                    </a:p>
                  </a:txBody>
                  <a:tcPr anchor="ctr"/>
                </a:tc>
              </a:tr>
              <a:tr h="561678">
                <a:tc>
                  <a:txBody>
                    <a:bodyPr/>
                    <a:lstStyle/>
                    <a:p>
                      <a:pPr algn="ctr"/>
                      <a:r>
                        <a:rPr lang="zh-CN" altLang="en-US" dirty="0" smtClean="0"/>
                        <a:t>全局选择器</a:t>
                      </a:r>
                      <a:endParaRPr lang="zh-CN" altLang="en-US" dirty="0"/>
                    </a:p>
                  </a:txBody>
                  <a:tcPr anchor="ctr"/>
                </a:tc>
                <a:tc>
                  <a:txBody>
                    <a:bodyPr/>
                    <a:lstStyle/>
                    <a:p>
                      <a:pPr algn="ctr"/>
                      <a:r>
                        <a:rPr lang="en-US" altLang="zh-CN" dirty="0" smtClean="0"/>
                        <a:t>*</a:t>
                      </a:r>
                      <a:endParaRPr lang="zh-CN" altLang="en-US" dirty="0"/>
                    </a:p>
                  </a:txBody>
                  <a:tcPr anchor="ctr"/>
                </a:tc>
                <a:tc>
                  <a:txBody>
                    <a:bodyPr/>
                    <a:lstStyle/>
                    <a:p>
                      <a:pPr algn="ctr"/>
                      <a:r>
                        <a:rPr lang="zh-CN" altLang="en-US" dirty="0" smtClean="0"/>
                        <a:t>选中所有的</a:t>
                      </a:r>
                      <a:r>
                        <a:rPr lang="en-US" altLang="zh-CN" dirty="0" smtClean="0"/>
                        <a:t>Widget</a:t>
                      </a:r>
                      <a:endParaRPr lang="zh-CN" altLang="en-US" dirty="0"/>
                    </a:p>
                  </a:txBody>
                  <a:tcPr anchor="ctr"/>
                </a:tc>
              </a:tr>
              <a:tr h="990626">
                <a:tc>
                  <a:txBody>
                    <a:bodyPr/>
                    <a:lstStyle/>
                    <a:p>
                      <a:pPr algn="ctr"/>
                      <a:r>
                        <a:rPr lang="zh-CN" altLang="en-US" dirty="0" smtClean="0"/>
                        <a:t>特定类型选择器</a:t>
                      </a:r>
                      <a:endParaRPr lang="zh-CN" altLang="en-US" dirty="0"/>
                    </a:p>
                  </a:txBody>
                  <a:tcPr anchor="ctr"/>
                </a:tc>
                <a:tc>
                  <a:txBody>
                    <a:bodyPr/>
                    <a:lstStyle/>
                    <a:p>
                      <a:pPr algn="ctr"/>
                      <a:r>
                        <a:rPr lang="en-US" altLang="zh-CN" dirty="0" smtClean="0"/>
                        <a:t>QPushButton</a:t>
                      </a:r>
                      <a:endParaRPr lang="zh-CN" altLang="en-US" dirty="0"/>
                    </a:p>
                  </a:txBody>
                  <a:tcPr anchor="ctr"/>
                </a:tc>
                <a:tc>
                  <a:txBody>
                    <a:bodyPr/>
                    <a:lstStyle/>
                    <a:p>
                      <a:pPr algn="ctr"/>
                      <a:r>
                        <a:rPr lang="zh-CN" altLang="en-US" dirty="0" smtClean="0"/>
                        <a:t>选中所有</a:t>
                      </a:r>
                      <a:r>
                        <a:rPr lang="en-US" altLang="zh-CN" dirty="0" smtClean="0"/>
                        <a:t>QPushButton</a:t>
                      </a:r>
                      <a:r>
                        <a:rPr lang="zh-CN" altLang="en-US" dirty="0" smtClean="0"/>
                        <a:t>以及它派生出来的子类的对象</a:t>
                      </a:r>
                      <a:endParaRPr lang="zh-CN" altLang="en-US" dirty="0"/>
                    </a:p>
                  </a:txBody>
                  <a:tcPr anchor="ctr"/>
                </a:tc>
              </a:tr>
              <a:tr h="693438">
                <a:tc>
                  <a:txBody>
                    <a:bodyPr/>
                    <a:lstStyle/>
                    <a:p>
                      <a:pPr algn="ctr"/>
                      <a:r>
                        <a:rPr lang="zh-CN" altLang="en-US" dirty="0" smtClean="0"/>
                        <a:t>属性选择器</a:t>
                      </a:r>
                      <a:endParaRPr lang="zh-CN" altLang="en-US" dirty="0"/>
                    </a:p>
                  </a:txBody>
                  <a:tcPr anchor="ctr"/>
                </a:tc>
                <a:tc>
                  <a:txBody>
                    <a:bodyPr/>
                    <a:lstStyle/>
                    <a:p>
                      <a:pPr algn="ctr"/>
                      <a:r>
                        <a:rPr lang="en-US" altLang="zh-CN" dirty="0" smtClean="0"/>
                        <a:t>QPushButton[flat="false"]</a:t>
                      </a:r>
                      <a:endParaRPr lang="zh-CN" altLang="en-US" dirty="0"/>
                    </a:p>
                  </a:txBody>
                  <a:tcPr anchor="ctr"/>
                </a:tc>
                <a:tc>
                  <a:txBody>
                    <a:bodyPr/>
                    <a:lstStyle/>
                    <a:p>
                      <a:pPr algn="ctr"/>
                      <a:r>
                        <a:rPr lang="zh-CN" altLang="en-US" dirty="0" smtClean="0"/>
                        <a:t>选中所有</a:t>
                      </a:r>
                      <a:r>
                        <a:rPr lang="en-US" altLang="zh-CN" dirty="0" smtClean="0"/>
                        <a:t>flat</a:t>
                      </a:r>
                      <a:r>
                        <a:rPr lang="zh-CN" altLang="en-US" dirty="0" smtClean="0"/>
                        <a:t>属性为</a:t>
                      </a:r>
                      <a:r>
                        <a:rPr lang="en-US" altLang="zh-CN" dirty="0" smtClean="0"/>
                        <a:t>false</a:t>
                      </a:r>
                      <a:r>
                        <a:rPr lang="zh-CN" altLang="en-US" dirty="0" smtClean="0"/>
                        <a:t>的按钮</a:t>
                      </a:r>
                      <a:endParaRPr lang="zh-CN" altLang="en-US" dirty="0"/>
                    </a:p>
                  </a:txBody>
                  <a:tcPr anchor="ctr"/>
                </a:tc>
              </a:tr>
            </a:tbl>
          </a:graphicData>
        </a:graphic>
      </p:graphicFrame>
    </p:spTree>
    <p:extLst>
      <p:ext uri="{BB962C8B-B14F-4D97-AF65-F5344CB8AC3E}">
        <p14:creationId xmlns:p14="http://schemas.microsoft.com/office/powerpoint/2010/main" val="2581655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选择器类别</a:t>
            </a:r>
          </a:p>
        </p:txBody>
      </p:sp>
      <p:sp>
        <p:nvSpPr>
          <p:cNvPr id="3" name="内容占位符 2"/>
          <p:cNvSpPr>
            <a:spLocks noGrp="1"/>
          </p:cNvSpPr>
          <p:nvPr>
            <p:ph idx="1"/>
          </p:nvPr>
        </p:nvSpPr>
        <p:spPr>
          <a:xfrm>
            <a:off x="457200" y="1600200"/>
            <a:ext cx="8229600" cy="5141168"/>
          </a:xfrm>
        </p:spPr>
        <p:txBody>
          <a:bodyPr>
            <a:normAutofit/>
          </a:bodyPr>
          <a:lstStyle/>
          <a:p>
            <a:r>
              <a:rPr lang="zh-CN" altLang="en-US" dirty="0" smtClean="0"/>
              <a:t>属性选择器</a:t>
            </a:r>
            <a:endParaRPr lang="en-US" altLang="zh-CN" dirty="0" smtClean="0"/>
          </a:p>
          <a:p>
            <a:pPr lvl="1"/>
            <a:r>
              <a:rPr lang="zh-CN" altLang="en-US" dirty="0" smtClean="0"/>
              <a:t>可用于</a:t>
            </a:r>
            <a:r>
              <a:rPr lang="en-US" altLang="zh-CN" dirty="0" err="1" smtClean="0"/>
              <a:t>Qt</a:t>
            </a:r>
            <a:r>
              <a:rPr lang="zh-CN" altLang="en-US" dirty="0" smtClean="0"/>
              <a:t>中所有具有</a:t>
            </a:r>
            <a:r>
              <a:rPr lang="en-US" altLang="zh-CN" dirty="0" err="1" smtClean="0"/>
              <a:t>toString</a:t>
            </a:r>
            <a:r>
              <a:rPr lang="zh-CN" altLang="en-US" dirty="0" smtClean="0"/>
              <a:t>方法的属性，例如</a:t>
            </a:r>
            <a:r>
              <a:rPr lang="en-US" altLang="zh-CN" dirty="0" smtClean="0"/>
              <a:t>QPushButton</a:t>
            </a:r>
            <a:r>
              <a:rPr lang="zh-CN" altLang="en-US" dirty="0" smtClean="0"/>
              <a:t>的</a:t>
            </a:r>
            <a:r>
              <a:rPr lang="en-US" altLang="zh-CN" dirty="0" smtClean="0"/>
              <a:t>text</a:t>
            </a:r>
            <a:r>
              <a:rPr lang="zh-CN" altLang="en-US" dirty="0" smtClean="0"/>
              <a:t>、</a:t>
            </a:r>
            <a:r>
              <a:rPr lang="en-US" altLang="zh-CN" dirty="0" smtClean="0"/>
              <a:t>checked</a:t>
            </a:r>
            <a:r>
              <a:rPr lang="zh-CN" altLang="en-US" dirty="0" smtClean="0"/>
              <a:t>等属性。</a:t>
            </a:r>
            <a:endParaRPr lang="en-US" altLang="zh-CN" dirty="0" smtClean="0"/>
          </a:p>
          <a:p>
            <a:pPr lvl="1"/>
            <a:r>
              <a:rPr lang="en-US" altLang="zh-CN" dirty="0" smtClean="0"/>
              <a:t>class</a:t>
            </a:r>
            <a:r>
              <a:rPr lang="zh-CN" altLang="en-US" dirty="0" smtClean="0"/>
              <a:t>属性略有特殊，它不代表一个类的具体属性，它表示类名。</a:t>
            </a:r>
            <a:endParaRPr lang="en-US" altLang="zh-CN" dirty="0" smtClean="0"/>
          </a:p>
          <a:p>
            <a:pPr lvl="1"/>
            <a:r>
              <a:rPr lang="zh-CN" altLang="en-US" dirty="0" smtClean="0"/>
              <a:t>当属性是一个</a:t>
            </a:r>
            <a:r>
              <a:rPr lang="en-US" altLang="zh-CN" dirty="0" err="1" smtClean="0"/>
              <a:t>QStringList</a:t>
            </a:r>
            <a:r>
              <a:rPr lang="zh-CN" altLang="en-US" dirty="0" smtClean="0"/>
              <a:t>时，可以用</a:t>
            </a:r>
            <a:r>
              <a:rPr lang="en-US" altLang="zh-CN" dirty="0" smtClean="0"/>
              <a:t>~=</a:t>
            </a:r>
            <a:r>
              <a:rPr lang="zh-CN" altLang="en-US" dirty="0" smtClean="0"/>
              <a:t>这个符号来匹配其中的某一项。</a:t>
            </a:r>
            <a:endParaRPr lang="en-US" altLang="zh-CN" dirty="0" smtClean="0"/>
          </a:p>
          <a:p>
            <a:pPr lvl="1"/>
            <a:r>
              <a:rPr lang="zh-CN" altLang="en-US" dirty="0" smtClean="0"/>
              <a:t>因为属性往往是动态的，当属性更改了的时候，需要调整样式表，通常做法是删除样式表，再重新加载</a:t>
            </a:r>
            <a:endParaRPr lang="zh-CN" altLang="en-US" dirty="0"/>
          </a:p>
        </p:txBody>
      </p:sp>
    </p:spTree>
    <p:extLst>
      <p:ext uri="{BB962C8B-B14F-4D97-AF65-F5344CB8AC3E}">
        <p14:creationId xmlns:p14="http://schemas.microsoft.com/office/powerpoint/2010/main" val="2004768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选择器类别</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3198707"/>
              </p:ext>
            </p:extLst>
          </p:nvPr>
        </p:nvGraphicFramePr>
        <p:xfrm>
          <a:off x="467543" y="1556792"/>
          <a:ext cx="8208912" cy="3800222"/>
        </p:xfrm>
        <a:graphic>
          <a:graphicData uri="http://schemas.openxmlformats.org/drawingml/2006/table">
            <a:tbl>
              <a:tblPr firstRow="1" bandRow="1">
                <a:tableStyleId>{5C22544A-7EE6-4342-B048-85BDC9FD1C3A}</a:tableStyleId>
              </a:tblPr>
              <a:tblGrid>
                <a:gridCol w="2462673"/>
                <a:gridCol w="3009935"/>
                <a:gridCol w="2736304"/>
              </a:tblGrid>
              <a:tr h="561678">
                <a:tc>
                  <a:txBody>
                    <a:bodyPr/>
                    <a:lstStyle/>
                    <a:p>
                      <a:pPr algn="ctr"/>
                      <a:r>
                        <a:rPr lang="zh-CN" altLang="en-US" dirty="0" smtClean="0"/>
                        <a:t>选择器</a:t>
                      </a:r>
                      <a:endParaRPr lang="zh-CN" altLang="en-US" dirty="0"/>
                    </a:p>
                  </a:txBody>
                  <a:tcPr anchor="ctr"/>
                </a:tc>
                <a:tc>
                  <a:txBody>
                    <a:bodyPr/>
                    <a:lstStyle/>
                    <a:p>
                      <a:pPr algn="ctr"/>
                      <a:r>
                        <a:rPr lang="zh-CN" altLang="en-US" dirty="0" smtClean="0"/>
                        <a:t>例子</a:t>
                      </a:r>
                      <a:endParaRPr lang="zh-CN" altLang="en-US" dirty="0"/>
                    </a:p>
                  </a:txBody>
                  <a:tcPr anchor="ctr"/>
                </a:tc>
                <a:tc>
                  <a:txBody>
                    <a:bodyPr/>
                    <a:lstStyle/>
                    <a:p>
                      <a:pPr algn="ctr"/>
                      <a:r>
                        <a:rPr lang="zh-CN" altLang="en-US" dirty="0" smtClean="0"/>
                        <a:t>作用</a:t>
                      </a:r>
                      <a:endParaRPr lang="zh-CN" altLang="en-US" dirty="0"/>
                    </a:p>
                  </a:txBody>
                  <a:tcPr anchor="ctr"/>
                </a:tc>
              </a:tr>
              <a:tr h="561678">
                <a:tc>
                  <a:txBody>
                    <a:bodyPr/>
                    <a:lstStyle/>
                    <a:p>
                      <a:pPr algn="ctr"/>
                      <a:r>
                        <a:rPr lang="zh-CN" altLang="en-US" dirty="0" smtClean="0"/>
                        <a:t>类选择器</a:t>
                      </a:r>
                      <a:endParaRPr lang="zh-CN" altLang="en-US" dirty="0"/>
                    </a:p>
                  </a:txBody>
                  <a:tcPr anchor="ctr"/>
                </a:tc>
                <a:tc>
                  <a:txBody>
                    <a:bodyPr/>
                    <a:lstStyle/>
                    <a:p>
                      <a:pPr algn="ctr"/>
                      <a:r>
                        <a:rPr kumimoji="0" lang="en-US" altLang="zh-CN" b="0" i="0" kern="1200" dirty="0" smtClean="0">
                          <a:solidFill>
                            <a:schemeClr val="dk1"/>
                          </a:solidFill>
                          <a:effectLst/>
                          <a:latin typeface="+mn-lt"/>
                          <a:ea typeface="+mn-ea"/>
                          <a:cs typeface="+mn-cs"/>
                        </a:rPr>
                        <a:t>.QPushButton</a:t>
                      </a:r>
                      <a:endParaRPr lang="zh-CN" altLang="en-US" dirty="0"/>
                    </a:p>
                  </a:txBody>
                  <a:tcPr anchor="ctr"/>
                </a:tc>
                <a:tc>
                  <a:txBody>
                    <a:bodyPr/>
                    <a:lstStyle/>
                    <a:p>
                      <a:pPr algn="ctr"/>
                      <a:r>
                        <a:rPr lang="zh-CN" altLang="en-US" dirty="0" smtClean="0"/>
                        <a:t>选中所有</a:t>
                      </a:r>
                      <a:r>
                        <a:rPr lang="en-US" altLang="zh-CN" dirty="0" smtClean="0"/>
                        <a:t>QPushButton</a:t>
                      </a:r>
                      <a:r>
                        <a:rPr lang="zh-CN" altLang="en-US" dirty="0" smtClean="0"/>
                        <a:t>的对象，但不包括其子类</a:t>
                      </a:r>
                      <a:endParaRPr lang="zh-CN" altLang="en-US" dirty="0"/>
                    </a:p>
                  </a:txBody>
                  <a:tcPr anchor="ctr"/>
                </a:tc>
              </a:tr>
              <a:tr h="990626">
                <a:tc>
                  <a:txBody>
                    <a:bodyPr/>
                    <a:lstStyle/>
                    <a:p>
                      <a:pPr algn="ctr"/>
                      <a:r>
                        <a:rPr lang="en-US" altLang="zh-CN" dirty="0" smtClean="0"/>
                        <a:t>ID</a:t>
                      </a:r>
                      <a:r>
                        <a:rPr lang="zh-CN" altLang="en-US" dirty="0" smtClean="0"/>
                        <a:t>选择器</a:t>
                      </a:r>
                      <a:endParaRPr lang="zh-CN" altLang="en-US" dirty="0"/>
                    </a:p>
                  </a:txBody>
                  <a:tcPr anchor="ctr"/>
                </a:tc>
                <a:tc>
                  <a:txBody>
                    <a:bodyPr/>
                    <a:lstStyle/>
                    <a:p>
                      <a:pPr algn="ctr"/>
                      <a:r>
                        <a:rPr lang="en-US" altLang="zh-CN" dirty="0" err="1" smtClean="0"/>
                        <a:t>QPushButton#okButton</a:t>
                      </a:r>
                      <a:endParaRPr lang="zh-CN" altLang="en-US" dirty="0"/>
                    </a:p>
                  </a:txBody>
                  <a:tcPr anchor="ctr"/>
                </a:tc>
                <a:tc>
                  <a:txBody>
                    <a:bodyPr/>
                    <a:lstStyle/>
                    <a:p>
                      <a:pPr algn="ctr"/>
                      <a:r>
                        <a:rPr lang="zh-CN" altLang="en-US" dirty="0" smtClean="0"/>
                        <a:t>选中所有</a:t>
                      </a:r>
                      <a:r>
                        <a:rPr lang="en-US" altLang="zh-CN" dirty="0" smtClean="0"/>
                        <a:t>object name</a:t>
                      </a:r>
                      <a:r>
                        <a:rPr lang="zh-CN" altLang="en-US" dirty="0" smtClean="0"/>
                        <a:t>是</a:t>
                      </a:r>
                      <a:r>
                        <a:rPr lang="en-US" altLang="zh-CN" dirty="0" err="1" smtClean="0"/>
                        <a:t>okButton</a:t>
                      </a:r>
                      <a:r>
                        <a:rPr lang="zh-CN" altLang="en-US" dirty="0" smtClean="0"/>
                        <a:t>的</a:t>
                      </a:r>
                      <a:r>
                        <a:rPr lang="en-US" altLang="zh-CN" dirty="0" smtClean="0"/>
                        <a:t>QPushButton</a:t>
                      </a:r>
                      <a:r>
                        <a:rPr lang="zh-CN" altLang="en-US" dirty="0" smtClean="0"/>
                        <a:t>对象</a:t>
                      </a:r>
                      <a:endParaRPr lang="zh-CN" altLang="en-US" dirty="0"/>
                    </a:p>
                  </a:txBody>
                  <a:tcPr anchor="ctr"/>
                </a:tc>
              </a:tr>
              <a:tr h="693438">
                <a:tc>
                  <a:txBody>
                    <a:bodyPr/>
                    <a:lstStyle/>
                    <a:p>
                      <a:pPr algn="ctr"/>
                      <a:r>
                        <a:rPr lang="zh-CN" altLang="en-US" dirty="0" smtClean="0"/>
                        <a:t>子控件选择器</a:t>
                      </a:r>
                      <a:endParaRPr lang="zh-CN" altLang="en-US" dirty="0"/>
                    </a:p>
                  </a:txBody>
                  <a:tcPr anchor="ctr"/>
                </a:tc>
                <a:tc>
                  <a:txBody>
                    <a:bodyPr/>
                    <a:lstStyle/>
                    <a:p>
                      <a:pPr algn="ctr"/>
                      <a:r>
                        <a:rPr lang="en-US" altLang="zh-CN" dirty="0" err="1" smtClean="0"/>
                        <a:t>QDialog</a:t>
                      </a:r>
                      <a:r>
                        <a:rPr lang="en-US" altLang="zh-CN" dirty="0" smtClean="0"/>
                        <a:t> QPushButton</a:t>
                      </a:r>
                      <a:endParaRPr lang="zh-CN" altLang="en-US" dirty="0"/>
                    </a:p>
                  </a:txBody>
                  <a:tcPr anchor="ctr"/>
                </a:tc>
                <a:tc>
                  <a:txBody>
                    <a:bodyPr/>
                    <a:lstStyle/>
                    <a:p>
                      <a:pPr algn="ctr"/>
                      <a:r>
                        <a:rPr lang="zh-CN" altLang="en-US" dirty="0" smtClean="0"/>
                        <a:t>选中</a:t>
                      </a:r>
                      <a:r>
                        <a:rPr lang="en-US" altLang="zh-CN" dirty="0" err="1" smtClean="0"/>
                        <a:t>Qdialog</a:t>
                      </a:r>
                      <a:r>
                        <a:rPr lang="zh-CN" altLang="en-US" dirty="0" smtClean="0"/>
                        <a:t>上的所有</a:t>
                      </a:r>
                      <a:r>
                        <a:rPr lang="en-US" altLang="zh-CN" dirty="0" smtClean="0"/>
                        <a:t>QPushButton</a:t>
                      </a:r>
                      <a:r>
                        <a:rPr lang="zh-CN" altLang="en-US" dirty="0" smtClean="0"/>
                        <a:t>子控件（直接子控件，间接子控件）</a:t>
                      </a:r>
                      <a:endParaRPr lang="zh-CN" altLang="en-US" dirty="0"/>
                    </a:p>
                  </a:txBody>
                  <a:tcPr anchor="ctr"/>
                </a:tc>
              </a:tr>
              <a:tr h="693438">
                <a:tc>
                  <a:txBody>
                    <a:bodyPr/>
                    <a:lstStyle/>
                    <a:p>
                      <a:pPr algn="ctr"/>
                      <a:r>
                        <a:rPr lang="zh-CN" altLang="en-US" dirty="0" smtClean="0"/>
                        <a:t>嫡子控件选择器</a:t>
                      </a:r>
                      <a:endParaRPr lang="zh-CN" altLang="en-US" dirty="0"/>
                    </a:p>
                  </a:txBody>
                  <a:tcPr anchor="ctr"/>
                </a:tc>
                <a:tc>
                  <a:txBody>
                    <a:bodyPr/>
                    <a:lstStyle/>
                    <a:p>
                      <a:pPr algn="ctr"/>
                      <a:r>
                        <a:rPr lang="en-US" altLang="zh-CN" dirty="0" err="1" smtClean="0"/>
                        <a:t>QDialog</a:t>
                      </a:r>
                      <a:r>
                        <a:rPr lang="en-US" altLang="zh-CN" dirty="0" smtClean="0"/>
                        <a:t> &gt; QPushButton</a:t>
                      </a:r>
                      <a:endParaRPr lang="zh-CN" altLang="en-US" dirty="0"/>
                    </a:p>
                  </a:txBody>
                  <a:tcPr anchor="ctr"/>
                </a:tc>
                <a:tc>
                  <a:txBody>
                    <a:bodyPr/>
                    <a:lstStyle/>
                    <a:p>
                      <a:pPr algn="ctr"/>
                      <a:r>
                        <a:rPr lang="zh-CN" altLang="en-US" dirty="0" smtClean="0"/>
                        <a:t>选中所有</a:t>
                      </a:r>
                      <a:r>
                        <a:rPr lang="en-US" altLang="zh-CN" dirty="0" err="1" smtClean="0"/>
                        <a:t>Qdialog</a:t>
                      </a:r>
                      <a:r>
                        <a:rPr lang="zh-CN" altLang="en-US" dirty="0" smtClean="0"/>
                        <a:t>的直接孩子</a:t>
                      </a:r>
                      <a:r>
                        <a:rPr lang="en-US" altLang="zh-CN" dirty="0" smtClean="0"/>
                        <a:t>QPushButton</a:t>
                      </a:r>
                      <a:endParaRPr lang="zh-CN" altLang="en-US" dirty="0"/>
                    </a:p>
                  </a:txBody>
                  <a:tcPr anchor="ctr"/>
                </a:tc>
              </a:tr>
            </a:tbl>
          </a:graphicData>
        </a:graphic>
      </p:graphicFrame>
    </p:spTree>
    <p:extLst>
      <p:ext uri="{BB962C8B-B14F-4D97-AF65-F5344CB8AC3E}">
        <p14:creationId xmlns:p14="http://schemas.microsoft.com/office/powerpoint/2010/main" val="939249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精细控制</a:t>
            </a:r>
            <a:endParaRPr lang="zh-CN" altLang="en-US" dirty="0"/>
          </a:p>
        </p:txBody>
      </p:sp>
      <p:sp>
        <p:nvSpPr>
          <p:cNvPr id="3" name="内容占位符 2"/>
          <p:cNvSpPr>
            <a:spLocks noGrp="1"/>
          </p:cNvSpPr>
          <p:nvPr>
            <p:ph idx="1"/>
          </p:nvPr>
        </p:nvSpPr>
        <p:spPr/>
        <p:txBody>
          <a:bodyPr/>
          <a:lstStyle/>
          <a:p>
            <a:r>
              <a:rPr lang="zh-CN" altLang="en-US" dirty="0" smtClean="0"/>
              <a:t>当控件相对比较复杂时，仅仅对其进行控制是不够的，还需要能够对其子部件进行控制，例如</a:t>
            </a:r>
            <a:r>
              <a:rPr lang="en-US" altLang="zh-CN" dirty="0" smtClean="0"/>
              <a:t>QComboBox</a:t>
            </a:r>
            <a:r>
              <a:rPr lang="zh-CN" altLang="en-US" dirty="0" smtClean="0"/>
              <a:t>的下拉点击按钮：</a:t>
            </a:r>
            <a:endParaRPr lang="en-US" altLang="zh-CN" dirty="0" smtClean="0"/>
          </a:p>
          <a:p>
            <a:endParaRPr lang="en-US" altLang="zh-CN" dirty="0"/>
          </a:p>
          <a:p>
            <a:endParaRPr lang="en-US" altLang="zh-CN" dirty="0" smtClean="0"/>
          </a:p>
          <a:p>
            <a:pPr marL="0" indent="0">
              <a:buNone/>
            </a:pPr>
            <a:r>
              <a:rPr lang="en-US" altLang="zh-CN" dirty="0" smtClean="0"/>
              <a:t>	QComboBox</a:t>
            </a:r>
            <a:r>
              <a:rPr lang="en-US" altLang="zh-CN" dirty="0"/>
              <a:t>::drop-down </a:t>
            </a:r>
            <a:endParaRPr lang="en-US" altLang="zh-CN" dirty="0" smtClean="0"/>
          </a:p>
          <a:p>
            <a:pPr marL="0" indent="0">
              <a:buNone/>
            </a:pPr>
            <a:r>
              <a:rPr lang="en-US" altLang="zh-CN" dirty="0"/>
              <a:t>	</a:t>
            </a:r>
            <a:r>
              <a:rPr lang="en-US" altLang="zh-CN" dirty="0" smtClean="0"/>
              <a:t>{ </a:t>
            </a:r>
            <a:r>
              <a:rPr lang="en-US" altLang="zh-CN" dirty="0"/>
              <a:t>image: url(dropdown.png) </a:t>
            </a:r>
            <a:r>
              <a:rPr lang="en-US" altLang="zh-CN" dirty="0" smtClean="0"/>
              <a:t>}</a:t>
            </a:r>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212976"/>
            <a:ext cx="2700305" cy="936105"/>
          </a:xfrm>
          <a:prstGeom prst="rect">
            <a:avLst/>
          </a:prstGeom>
        </p:spPr>
      </p:pic>
      <p:sp>
        <p:nvSpPr>
          <p:cNvPr id="5" name="椭圆 4"/>
          <p:cNvSpPr/>
          <p:nvPr/>
        </p:nvSpPr>
        <p:spPr>
          <a:xfrm>
            <a:off x="4427984" y="3392996"/>
            <a:ext cx="714079" cy="6120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H="1" flipV="1">
            <a:off x="5220072" y="3789040"/>
            <a:ext cx="720080" cy="144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80112" y="3933056"/>
            <a:ext cx="1892441" cy="369332"/>
          </a:xfrm>
          <a:prstGeom prst="rect">
            <a:avLst/>
          </a:prstGeom>
          <a:noFill/>
        </p:spPr>
        <p:txBody>
          <a:bodyPr wrap="none" rtlCol="0">
            <a:spAutoFit/>
          </a:bodyPr>
          <a:lstStyle/>
          <a:p>
            <a:r>
              <a:rPr lang="en-US" altLang="zh-CN" dirty="0" smtClean="0"/>
              <a:t>drop-down button</a:t>
            </a:r>
            <a:endParaRPr lang="zh-CN" altLang="en-US" dirty="0"/>
          </a:p>
        </p:txBody>
      </p:sp>
      <p:pic>
        <p:nvPicPr>
          <p:cNvPr id="10" name="图片 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5517232"/>
            <a:ext cx="3054480" cy="864096"/>
          </a:xfrm>
          <a:prstGeom prst="rect">
            <a:avLst/>
          </a:prstGeom>
        </p:spPr>
      </p:pic>
    </p:spTree>
    <p:extLst>
      <p:ext uri="{BB962C8B-B14F-4D97-AF65-F5344CB8AC3E}">
        <p14:creationId xmlns:p14="http://schemas.microsoft.com/office/powerpoint/2010/main" val="1313965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156</TotalTime>
  <Words>1301</Words>
  <Application>Microsoft Office PowerPoint</Application>
  <PresentationFormat>全屏显示(4:3)</PresentationFormat>
  <Paragraphs>174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暗香扑面</vt:lpstr>
      <vt:lpstr>Qt入门</vt:lpstr>
      <vt:lpstr>Style Sheet样式表单</vt:lpstr>
      <vt:lpstr>基本语法</vt:lpstr>
      <vt:lpstr>基本语法</vt:lpstr>
      <vt:lpstr>基本语法</vt:lpstr>
      <vt:lpstr>选择器类别</vt:lpstr>
      <vt:lpstr>选择器类别</vt:lpstr>
      <vt:lpstr>选择器类别</vt:lpstr>
      <vt:lpstr>精细控制</vt:lpstr>
      <vt:lpstr>精细控制</vt:lpstr>
      <vt:lpstr>伪状态Pseudo-States</vt:lpstr>
      <vt:lpstr>伪状态Pseudo-States</vt:lpstr>
      <vt:lpstr>伪状态Pseudo-States</vt:lpstr>
      <vt:lpstr>冲突解决</vt:lpstr>
      <vt:lpstr>冲突解决</vt:lpstr>
      <vt:lpstr>冲突解决</vt:lpstr>
      <vt:lpstr>冲突解决</vt:lpstr>
      <vt:lpstr>冲突解决</vt:lpstr>
      <vt:lpstr>冲突解决</vt:lpstr>
      <vt:lpstr>冲突解决</vt:lpstr>
      <vt:lpstr>特化程度计算方法</vt:lpstr>
      <vt:lpstr>特化程度计算方法</vt:lpstr>
      <vt:lpstr>样式层叠</vt:lpstr>
      <vt:lpstr>样式层叠</vt:lpstr>
      <vt:lpstr>样式继承</vt:lpstr>
      <vt:lpstr>样式继承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Jimmy</dc:creator>
  <cp:lastModifiedBy>Jimmy</cp:lastModifiedBy>
  <cp:revision>44</cp:revision>
  <dcterms:created xsi:type="dcterms:W3CDTF">2011-10-01T00:18:47Z</dcterms:created>
  <dcterms:modified xsi:type="dcterms:W3CDTF">2011-10-01T02:55:33Z</dcterms:modified>
</cp:coreProperties>
</file>