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2"/>
    <p:sldId id="256" r:id="rId3"/>
    <p:sldId id="259" r:id="rId4"/>
    <p:sldId id="260" r:id="rId5"/>
    <p:sldId id="258" r:id="rId6"/>
  </p:sldIdLst>
  <p:sldSz cx="14211300" cy="20104100"/>
  <p:notesSz cx="142113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beeb"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AE"/>
    <a:srgbClr val="1C85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1368" y="-4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46" name="Header Placeholder 1"/>
          <p:cNvSpPr>
            <a:spLocks noGrp="1"/>
          </p:cNvSpPr>
          <p:nvPr>
            <p:ph type="hdr" sz="quarter"/>
          </p:nvPr>
        </p:nvSpPr>
        <p:spPr>
          <a:xfrm>
            <a:off x="0" y="0"/>
            <a:ext cx="6157913" cy="1008063"/>
          </a:xfrm>
          <a:prstGeom prst="rect">
            <a:avLst/>
          </a:prstGeom>
        </p:spPr>
        <p:txBody>
          <a:bodyPr vert="horz" lIns="91440" tIns="45720" rIns="91440" bIns="45720" rtlCol="0"/>
          <a:lstStyle>
            <a:lvl1pPr algn="l">
              <a:defRPr sz="1200"/>
            </a:lvl1pPr>
          </a:lstStyle>
          <a:p>
            <a:endParaRPr lang="en-GB" dirty="0"/>
          </a:p>
        </p:txBody>
      </p:sp>
      <p:sp>
        <p:nvSpPr>
          <p:cNvPr id="1048647" name="Date Placeholder 2"/>
          <p:cNvSpPr>
            <a:spLocks noGrp="1"/>
          </p:cNvSpPr>
          <p:nvPr>
            <p:ph type="dt" idx="1"/>
          </p:nvPr>
        </p:nvSpPr>
        <p:spPr>
          <a:xfrm>
            <a:off x="8050213" y="0"/>
            <a:ext cx="6157912" cy="1008063"/>
          </a:xfrm>
          <a:prstGeom prst="rect">
            <a:avLst/>
          </a:prstGeom>
        </p:spPr>
        <p:txBody>
          <a:bodyPr vert="horz" lIns="91440" tIns="45720" rIns="91440" bIns="45720" rtlCol="0"/>
          <a:lstStyle>
            <a:lvl1pPr algn="r">
              <a:defRPr sz="1200"/>
            </a:lvl1pPr>
          </a:lstStyle>
          <a:p>
            <a:fld id="{4FAB41A7-CB98-456C-B73A-F2814A465B88}" type="datetimeFigureOut">
              <a:rPr lang="en-GB" smtClean="0"/>
              <a:t>19/08/2024</a:t>
            </a:fld>
            <a:endParaRPr lang="en-GB" dirty="0"/>
          </a:p>
        </p:txBody>
      </p:sp>
      <p:sp>
        <p:nvSpPr>
          <p:cNvPr id="1048648" name="Slide Image Placeholder 3"/>
          <p:cNvSpPr>
            <a:spLocks noGrp="1" noRot="1" noChangeAspect="1"/>
          </p:cNvSpPr>
          <p:nvPr>
            <p:ph type="sldImg" idx="2"/>
          </p:nvPr>
        </p:nvSpPr>
        <p:spPr>
          <a:xfrm>
            <a:off x="4706938" y="2513013"/>
            <a:ext cx="4797425" cy="6784975"/>
          </a:xfrm>
          <a:prstGeom prst="rect">
            <a:avLst/>
          </a:prstGeom>
          <a:noFill/>
          <a:ln w="12700">
            <a:solidFill>
              <a:prstClr val="black"/>
            </a:solidFill>
          </a:ln>
        </p:spPr>
        <p:txBody>
          <a:bodyPr vert="horz" lIns="91440" tIns="45720" rIns="91440" bIns="45720" rtlCol="0" anchor="ctr"/>
          <a:lstStyle/>
          <a:p>
            <a:endParaRPr lang="en-GB" dirty="0"/>
          </a:p>
        </p:txBody>
      </p:sp>
      <p:sp>
        <p:nvSpPr>
          <p:cNvPr id="1048649" name="Notes Placeholder 4"/>
          <p:cNvSpPr>
            <a:spLocks noGrp="1"/>
          </p:cNvSpPr>
          <p:nvPr>
            <p:ph type="body" sz="quarter" idx="3"/>
          </p:nvPr>
        </p:nvSpPr>
        <p:spPr>
          <a:xfrm>
            <a:off x="1420813" y="9675813"/>
            <a:ext cx="11369675"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650" name="Footer Placeholder 5"/>
          <p:cNvSpPr>
            <a:spLocks noGrp="1"/>
          </p:cNvSpPr>
          <p:nvPr>
            <p:ph type="ftr" sz="quarter" idx="4"/>
          </p:nvPr>
        </p:nvSpPr>
        <p:spPr>
          <a:xfrm>
            <a:off x="0" y="19096038"/>
            <a:ext cx="6157913" cy="1008062"/>
          </a:xfrm>
          <a:prstGeom prst="rect">
            <a:avLst/>
          </a:prstGeom>
        </p:spPr>
        <p:txBody>
          <a:bodyPr vert="horz" lIns="91440" tIns="45720" rIns="91440" bIns="45720" rtlCol="0" anchor="b"/>
          <a:lstStyle>
            <a:lvl1pPr algn="l">
              <a:defRPr sz="1200"/>
            </a:lvl1pPr>
          </a:lstStyle>
          <a:p>
            <a:endParaRPr lang="en-GB" dirty="0"/>
          </a:p>
        </p:txBody>
      </p:sp>
      <p:sp>
        <p:nvSpPr>
          <p:cNvPr id="1048651" name="Slide Number Placeholder 6"/>
          <p:cNvSpPr>
            <a:spLocks noGrp="1"/>
          </p:cNvSpPr>
          <p:nvPr>
            <p:ph type="sldNum" sz="quarter" idx="5"/>
          </p:nvPr>
        </p:nvSpPr>
        <p:spPr>
          <a:xfrm>
            <a:off x="8050213" y="19096038"/>
            <a:ext cx="6157912" cy="1008062"/>
          </a:xfrm>
          <a:prstGeom prst="rect">
            <a:avLst/>
          </a:prstGeom>
        </p:spPr>
        <p:txBody>
          <a:bodyPr vert="horz" lIns="91440" tIns="45720" rIns="91440" bIns="45720" rtlCol="0" anchor="b"/>
          <a:lstStyle>
            <a:lvl1pPr algn="r">
              <a:defRPr sz="1200"/>
            </a:lvl1pPr>
          </a:lstStyle>
          <a:p>
            <a:fld id="{05558822-8C47-4A52-A71E-CC84F5016BD2}" type="slidenum">
              <a:rPr lang="en-GB" smtClean="0"/>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Slide Image Placeholder 1"/>
          <p:cNvSpPr>
            <a:spLocks noGrp="1" noRot="1" noChangeAspect="1"/>
          </p:cNvSpPr>
          <p:nvPr>
            <p:ph type="sldImg"/>
          </p:nvPr>
        </p:nvSpPr>
        <p:spPr/>
      </p:sp>
      <p:sp>
        <p:nvSpPr>
          <p:cNvPr id="1048624" name="Notes Placeholder 2"/>
          <p:cNvSpPr>
            <a:spLocks noGrp="1"/>
          </p:cNvSpPr>
          <p:nvPr>
            <p:ph type="body" idx="1"/>
          </p:nvPr>
        </p:nvSpPr>
        <p:spPr/>
        <p:txBody>
          <a:bodyPr/>
          <a:lstStyle/>
          <a:p>
            <a:endParaRPr lang="en-GB" dirty="0"/>
          </a:p>
        </p:txBody>
      </p:sp>
      <p:sp>
        <p:nvSpPr>
          <p:cNvPr id="1048625" name="Slide Number Placeholder 3"/>
          <p:cNvSpPr>
            <a:spLocks noGrp="1"/>
          </p:cNvSpPr>
          <p:nvPr>
            <p:ph type="sldNum" sz="quarter" idx="5"/>
          </p:nvPr>
        </p:nvSpPr>
        <p:spPr/>
        <p:txBody>
          <a:bodyPr/>
          <a:lstStyle/>
          <a:p>
            <a:fld id="{05558822-8C47-4A52-A71E-CC84F5016BD2}" type="slidenum">
              <a:rPr lang="en-GB" smtClean="0"/>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558822-8C47-4A52-A71E-CC84F5016BD2}" type="slidenum">
              <a:rPr lang="en-GB" smtClean="0"/>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558822-8C47-4A52-A71E-CC84F5016BD2}" type="slidenum">
              <a:rPr lang="en-GB" smtClean="0"/>
              <a:t>3</a:t>
            </a:fld>
            <a:endParaRPr lang="en-GB" dirty="0"/>
          </a:p>
        </p:txBody>
      </p:sp>
    </p:spTree>
    <p:extLst>
      <p:ext uri="{BB962C8B-B14F-4D97-AF65-F5344CB8AC3E}">
        <p14:creationId xmlns:p14="http://schemas.microsoft.com/office/powerpoint/2010/main" val="2349004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558822-8C47-4A52-A71E-CC84F5016BD2}" type="slidenum">
              <a:rPr lang="en-GB" smtClean="0"/>
              <a:t>4</a:t>
            </a:fld>
            <a:endParaRPr lang="en-GB" dirty="0"/>
          </a:p>
        </p:txBody>
      </p:sp>
    </p:spTree>
    <p:extLst>
      <p:ext uri="{BB962C8B-B14F-4D97-AF65-F5344CB8AC3E}">
        <p14:creationId xmlns:p14="http://schemas.microsoft.com/office/powerpoint/2010/main" val="38959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558822-8C47-4A52-A71E-CC84F5016BD2}" type="slidenum">
              <a:rPr lang="en-GB" smtClean="0"/>
              <a:t>5</a:t>
            </a:fld>
            <a:endParaRPr lang="en-GB"/>
          </a:p>
        </p:txBody>
      </p:sp>
    </p:spTree>
    <p:extLst>
      <p:ext uri="{BB962C8B-B14F-4D97-AF65-F5344CB8AC3E}">
        <p14:creationId xmlns:p14="http://schemas.microsoft.com/office/powerpoint/2010/main" val="318711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1048626" name="Holder 2"/>
          <p:cNvSpPr>
            <a:spLocks noGrp="1"/>
          </p:cNvSpPr>
          <p:nvPr>
            <p:ph type="ctrTitle"/>
          </p:nvPr>
        </p:nvSpPr>
        <p:spPr>
          <a:xfrm>
            <a:off x="1066323" y="6232271"/>
            <a:ext cx="12085003" cy="4221861"/>
          </a:xfrm>
          <a:prstGeom prst="rect">
            <a:avLst/>
          </a:prstGeom>
        </p:spPr>
        <p:txBody>
          <a:bodyPr wrap="square" lIns="0" tIns="0" rIns="0" bIns="0">
            <a:spAutoFit/>
          </a:bodyPr>
          <a:lstStyle/>
          <a:p>
            <a:endParaRPr/>
          </a:p>
        </p:txBody>
      </p:sp>
      <p:sp>
        <p:nvSpPr>
          <p:cNvPr id="1048627" name="Holder 3"/>
          <p:cNvSpPr>
            <a:spLocks noGrp="1"/>
          </p:cNvSpPr>
          <p:nvPr>
            <p:ph type="subTitle" idx="4"/>
          </p:nvPr>
        </p:nvSpPr>
        <p:spPr>
          <a:xfrm>
            <a:off x="2132647" y="11258296"/>
            <a:ext cx="9952355" cy="5026025"/>
          </a:xfrm>
          <a:prstGeom prst="rect">
            <a:avLst/>
          </a:prstGeom>
        </p:spPr>
        <p:txBody>
          <a:bodyPr wrap="square" lIns="0" tIns="0" rIns="0" bIns="0">
            <a:spAutoFit/>
          </a:bodyPr>
          <a:lstStyle/>
          <a:p>
            <a:endParaRPr/>
          </a:p>
        </p:txBody>
      </p:sp>
      <p:sp>
        <p:nvSpPr>
          <p:cNvPr id="104862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62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dirty="0"/>
          </a:p>
        </p:txBody>
      </p:sp>
      <p:sp>
        <p:nvSpPr>
          <p:cNvPr id="1048630"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048631" name="Holder 2"/>
          <p:cNvSpPr>
            <a:spLocks noGrp="1"/>
          </p:cNvSpPr>
          <p:nvPr>
            <p:ph type="title"/>
          </p:nvPr>
        </p:nvSpPr>
        <p:spPr/>
        <p:txBody>
          <a:bodyPr lIns="0" tIns="0" rIns="0" bIns="0"/>
          <a:lstStyle/>
          <a:p>
            <a:endParaRPr/>
          </a:p>
        </p:txBody>
      </p:sp>
      <p:sp>
        <p:nvSpPr>
          <p:cNvPr id="1048632" name="Holder 3"/>
          <p:cNvSpPr>
            <a:spLocks noGrp="1"/>
          </p:cNvSpPr>
          <p:nvPr>
            <p:ph type="body" idx="1"/>
          </p:nvPr>
        </p:nvSpPr>
        <p:spPr/>
        <p:txBody>
          <a:bodyPr lIns="0" tIns="0" rIns="0" bIns="0"/>
          <a:lstStyle/>
          <a:p>
            <a:endParaRPr/>
          </a:p>
        </p:txBody>
      </p:sp>
      <p:sp>
        <p:nvSpPr>
          <p:cNvPr id="104863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63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dirty="0"/>
          </a:p>
        </p:txBody>
      </p:sp>
      <p:sp>
        <p:nvSpPr>
          <p:cNvPr id="104863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1048636" name="Holder 2"/>
          <p:cNvSpPr>
            <a:spLocks noGrp="1"/>
          </p:cNvSpPr>
          <p:nvPr>
            <p:ph type="title"/>
          </p:nvPr>
        </p:nvSpPr>
        <p:spPr/>
        <p:txBody>
          <a:bodyPr lIns="0" tIns="0" rIns="0" bIns="0"/>
          <a:lstStyle/>
          <a:p>
            <a:endParaRPr/>
          </a:p>
        </p:txBody>
      </p:sp>
      <p:sp>
        <p:nvSpPr>
          <p:cNvPr id="1048637" name="Holder 3"/>
          <p:cNvSpPr>
            <a:spLocks noGrp="1"/>
          </p:cNvSpPr>
          <p:nvPr>
            <p:ph sz="half" idx="2"/>
          </p:nvPr>
        </p:nvSpPr>
        <p:spPr>
          <a:xfrm>
            <a:off x="710882" y="4623943"/>
            <a:ext cx="6184678" cy="13268707"/>
          </a:xfrm>
          <a:prstGeom prst="rect">
            <a:avLst/>
          </a:prstGeom>
        </p:spPr>
        <p:txBody>
          <a:bodyPr wrap="square" lIns="0" tIns="0" rIns="0" bIns="0">
            <a:spAutoFit/>
          </a:bodyPr>
          <a:lstStyle/>
          <a:p>
            <a:endParaRPr/>
          </a:p>
        </p:txBody>
      </p:sp>
      <p:sp>
        <p:nvSpPr>
          <p:cNvPr id="1048638" name="Holder 4"/>
          <p:cNvSpPr>
            <a:spLocks noGrp="1"/>
          </p:cNvSpPr>
          <p:nvPr>
            <p:ph sz="half" idx="3"/>
          </p:nvPr>
        </p:nvSpPr>
        <p:spPr>
          <a:xfrm>
            <a:off x="7322089" y="4623943"/>
            <a:ext cx="6184678" cy="13268707"/>
          </a:xfrm>
          <a:prstGeom prst="rect">
            <a:avLst/>
          </a:prstGeom>
        </p:spPr>
        <p:txBody>
          <a:bodyPr wrap="square" lIns="0" tIns="0" rIns="0" bIns="0">
            <a:spAutoFit/>
          </a:bodyPr>
          <a:lstStyle/>
          <a:p>
            <a:endParaRPr/>
          </a:p>
        </p:txBody>
      </p:sp>
      <p:sp>
        <p:nvSpPr>
          <p:cNvPr id="104863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64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dirty="0"/>
          </a:p>
        </p:txBody>
      </p:sp>
      <p:sp>
        <p:nvSpPr>
          <p:cNvPr id="1048641"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1048642" name="Holder 2"/>
          <p:cNvSpPr>
            <a:spLocks noGrp="1"/>
          </p:cNvSpPr>
          <p:nvPr>
            <p:ph type="title"/>
          </p:nvPr>
        </p:nvSpPr>
        <p:spPr/>
        <p:txBody>
          <a:bodyPr lIns="0" tIns="0" rIns="0" bIns="0"/>
          <a:lstStyle/>
          <a:p>
            <a:endParaRPr/>
          </a:p>
        </p:txBody>
      </p:sp>
      <p:sp>
        <p:nvSpPr>
          <p:cNvPr id="104864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64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dirty="0"/>
          </a:p>
        </p:txBody>
      </p:sp>
      <p:sp>
        <p:nvSpPr>
          <p:cNvPr id="104864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104858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104858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dirty="0"/>
          </a:p>
        </p:txBody>
      </p:sp>
      <p:sp>
        <p:nvSpPr>
          <p:cNvPr id="1048587"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603">
              <a:srgbClr val="ECF2F8"/>
            </a:gs>
            <a:gs pos="22114">
              <a:srgbClr val="E1EAF4"/>
            </a:gs>
            <a:gs pos="46916">
              <a:srgbClr val="CAD9EB"/>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48576" name="bg object 16"/>
          <p:cNvSpPr/>
          <p:nvPr/>
        </p:nvSpPr>
        <p:spPr>
          <a:xfrm>
            <a:off x="0" y="0"/>
            <a:ext cx="14212569" cy="20104100"/>
          </a:xfrm>
          <a:custGeom>
            <a:avLst/>
            <a:gdLst/>
            <a:ahLst/>
            <a:cxnLst/>
            <a:rect l="l" t="t" r="r" b="b"/>
            <a:pathLst>
              <a:path w="14212569" h="20104100">
                <a:moveTo>
                  <a:pt x="14212110" y="20104092"/>
                </a:moveTo>
                <a:lnTo>
                  <a:pt x="14212110" y="0"/>
                </a:lnTo>
                <a:lnTo>
                  <a:pt x="0" y="0"/>
                </a:lnTo>
                <a:lnTo>
                  <a:pt x="0" y="20104092"/>
                </a:lnTo>
                <a:lnTo>
                  <a:pt x="14212110" y="20104092"/>
                </a:lnTo>
                <a:close/>
              </a:path>
            </a:pathLst>
          </a:custGeom>
          <a:solidFill>
            <a:srgbClr val="E6B8B8"/>
          </a:solidFill>
        </p:spPr>
        <p:txBody>
          <a:bodyPr wrap="square" lIns="0" tIns="0" rIns="0" bIns="0" rtlCol="0"/>
          <a:lstStyle/>
          <a:p>
            <a:endParaRPr dirty="0"/>
          </a:p>
        </p:txBody>
      </p:sp>
      <p:sp>
        <p:nvSpPr>
          <p:cNvPr id="1048577" name="bg object 17"/>
          <p:cNvSpPr/>
          <p:nvPr/>
        </p:nvSpPr>
        <p:spPr>
          <a:xfrm>
            <a:off x="14212109" y="0"/>
            <a:ext cx="0" cy="20104100"/>
          </a:xfrm>
          <a:custGeom>
            <a:avLst/>
            <a:gdLst/>
            <a:ahLst/>
            <a:cxnLst/>
            <a:rect l="l" t="t" r="r" b="b"/>
            <a:pathLst>
              <a:path h="20104100">
                <a:moveTo>
                  <a:pt x="0" y="20104092"/>
                </a:moveTo>
                <a:lnTo>
                  <a:pt x="0" y="0"/>
                </a:lnTo>
              </a:path>
            </a:pathLst>
          </a:custGeom>
          <a:ln w="18980">
            <a:solidFill>
              <a:srgbClr val="E6B8B8"/>
            </a:solidFill>
          </a:ln>
        </p:spPr>
        <p:txBody>
          <a:bodyPr wrap="square" lIns="0" tIns="0" rIns="0" bIns="0" rtlCol="0"/>
          <a:lstStyle/>
          <a:p>
            <a:endParaRPr dirty="0"/>
          </a:p>
        </p:txBody>
      </p:sp>
      <p:sp>
        <p:nvSpPr>
          <p:cNvPr id="1048578" name="bg object 18"/>
          <p:cNvSpPr/>
          <p:nvPr/>
        </p:nvSpPr>
        <p:spPr>
          <a:xfrm>
            <a:off x="149532" y="9759666"/>
            <a:ext cx="13962380" cy="3279140"/>
          </a:xfrm>
          <a:custGeom>
            <a:avLst/>
            <a:gdLst/>
            <a:ahLst/>
            <a:cxnLst/>
            <a:rect l="l" t="t" r="r" b="b"/>
            <a:pathLst>
              <a:path w="13962380" h="3279140">
                <a:moveTo>
                  <a:pt x="13962024" y="0"/>
                </a:moveTo>
                <a:lnTo>
                  <a:pt x="0" y="0"/>
                </a:lnTo>
                <a:lnTo>
                  <a:pt x="0" y="3278810"/>
                </a:lnTo>
                <a:lnTo>
                  <a:pt x="13962024" y="3278810"/>
                </a:lnTo>
                <a:lnTo>
                  <a:pt x="13962024" y="0"/>
                </a:lnTo>
                <a:close/>
              </a:path>
            </a:pathLst>
          </a:custGeom>
          <a:solidFill>
            <a:srgbClr val="548ED4"/>
          </a:solidFill>
        </p:spPr>
        <p:txBody>
          <a:bodyPr wrap="square" lIns="0" tIns="0" rIns="0" bIns="0" rtlCol="0"/>
          <a:lstStyle/>
          <a:p>
            <a:endParaRPr dirty="0"/>
          </a:p>
        </p:txBody>
      </p:sp>
      <p:sp>
        <p:nvSpPr>
          <p:cNvPr id="1048579" name="bg object 19"/>
          <p:cNvSpPr/>
          <p:nvPr/>
        </p:nvSpPr>
        <p:spPr>
          <a:xfrm>
            <a:off x="149532" y="9759666"/>
            <a:ext cx="13962380" cy="3279140"/>
          </a:xfrm>
          <a:custGeom>
            <a:avLst/>
            <a:gdLst/>
            <a:ahLst/>
            <a:cxnLst/>
            <a:rect l="l" t="t" r="r" b="b"/>
            <a:pathLst>
              <a:path w="13962380" h="3279140">
                <a:moveTo>
                  <a:pt x="0" y="3278810"/>
                </a:moveTo>
                <a:lnTo>
                  <a:pt x="13962024" y="3278810"/>
                </a:lnTo>
                <a:lnTo>
                  <a:pt x="13962024" y="0"/>
                </a:lnTo>
                <a:lnTo>
                  <a:pt x="0" y="0"/>
                </a:lnTo>
                <a:lnTo>
                  <a:pt x="0" y="3278810"/>
                </a:lnTo>
                <a:close/>
              </a:path>
            </a:pathLst>
          </a:custGeom>
          <a:ln w="3175">
            <a:solidFill>
              <a:srgbClr val="2805B9"/>
            </a:solidFill>
          </a:ln>
        </p:spPr>
        <p:txBody>
          <a:bodyPr wrap="square" lIns="0" tIns="0" rIns="0" bIns="0" rtlCol="0"/>
          <a:lstStyle/>
          <a:p>
            <a:endParaRPr dirty="0"/>
          </a:p>
        </p:txBody>
      </p:sp>
      <p:sp>
        <p:nvSpPr>
          <p:cNvPr id="1048580" name="Holder 2"/>
          <p:cNvSpPr>
            <a:spLocks noGrp="1"/>
          </p:cNvSpPr>
          <p:nvPr>
            <p:ph type="title"/>
          </p:nvPr>
        </p:nvSpPr>
        <p:spPr>
          <a:xfrm>
            <a:off x="710882" y="804164"/>
            <a:ext cx="12795885" cy="3216656"/>
          </a:xfrm>
          <a:prstGeom prst="rect">
            <a:avLst/>
          </a:prstGeom>
        </p:spPr>
        <p:txBody>
          <a:bodyPr wrap="square" lIns="0" tIns="0" rIns="0" bIns="0">
            <a:spAutoFit/>
          </a:bodyPr>
          <a:lstStyle/>
          <a:p>
            <a:endParaRPr/>
          </a:p>
        </p:txBody>
      </p:sp>
      <p:sp>
        <p:nvSpPr>
          <p:cNvPr id="1048581" name="Holder 3"/>
          <p:cNvSpPr>
            <a:spLocks noGrp="1"/>
          </p:cNvSpPr>
          <p:nvPr>
            <p:ph type="body" idx="1"/>
          </p:nvPr>
        </p:nvSpPr>
        <p:spPr>
          <a:xfrm>
            <a:off x="710882" y="4623943"/>
            <a:ext cx="12795885" cy="13268707"/>
          </a:xfrm>
          <a:prstGeom prst="rect">
            <a:avLst/>
          </a:prstGeom>
        </p:spPr>
        <p:txBody>
          <a:bodyPr wrap="square" lIns="0" tIns="0" rIns="0" bIns="0">
            <a:spAutoFit/>
          </a:bodyPr>
          <a:lstStyle/>
          <a:p>
            <a:endParaRPr/>
          </a:p>
        </p:txBody>
      </p:sp>
      <p:sp>
        <p:nvSpPr>
          <p:cNvPr id="1048582" name="Holder 4"/>
          <p:cNvSpPr>
            <a:spLocks noGrp="1"/>
          </p:cNvSpPr>
          <p:nvPr>
            <p:ph type="ftr" sz="quarter" idx="5"/>
          </p:nvPr>
        </p:nvSpPr>
        <p:spPr>
          <a:xfrm>
            <a:off x="4834001" y="18696814"/>
            <a:ext cx="4549648" cy="100520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1048583" name="Holder 5"/>
          <p:cNvSpPr>
            <a:spLocks noGrp="1"/>
          </p:cNvSpPr>
          <p:nvPr>
            <p:ph type="dt" sz="half" idx="6"/>
          </p:nvPr>
        </p:nvSpPr>
        <p:spPr>
          <a:xfrm>
            <a:off x="710882" y="18696814"/>
            <a:ext cx="3270059"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8/19/2024</a:t>
            </a:fld>
            <a:endParaRPr lang="en-US" dirty="0"/>
          </a:p>
        </p:txBody>
      </p:sp>
      <p:sp>
        <p:nvSpPr>
          <p:cNvPr id="1048584" name="Holder 6"/>
          <p:cNvSpPr>
            <a:spLocks noGrp="1"/>
          </p:cNvSpPr>
          <p:nvPr>
            <p:ph type="sldNum" sz="quarter" idx="7"/>
          </p:nvPr>
        </p:nvSpPr>
        <p:spPr>
          <a:xfrm>
            <a:off x="10236708" y="18696814"/>
            <a:ext cx="3270059"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1.png"/><Relationship Id="rId3" Type="http://schemas.openxmlformats.org/officeDocument/2006/relationships/tags" Target="../tags/tag3.xml"/><Relationship Id="rId7" Type="http://schemas.openxmlformats.org/officeDocument/2006/relationships/notesSlide" Target="../notesSlides/notesSlide2.xml"/><Relationship Id="rId12"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image" Target="../media/image14.png"/><Relationship Id="rId1" Type="http://schemas.openxmlformats.org/officeDocument/2006/relationships/tags" Target="../tags/tag1.xml"/><Relationship Id="rId6" Type="http://schemas.openxmlformats.org/officeDocument/2006/relationships/slideLayout" Target="../slideLayouts/slideLayout5.xml"/><Relationship Id="rId11" Type="http://schemas.openxmlformats.org/officeDocument/2006/relationships/image" Target="../media/image9.png"/><Relationship Id="rId5" Type="http://schemas.openxmlformats.org/officeDocument/2006/relationships/tags" Target="../tags/tag5.xml"/><Relationship Id="rId15" Type="http://schemas.openxmlformats.org/officeDocument/2006/relationships/image" Target="../media/image13.jpeg"/><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 Id="rId14" Type="http://schemas.openxmlformats.org/officeDocument/2006/relationships/image" Target="../media/image12.jpeg"/></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png"/><Relationship Id="rId7" Type="http://schemas.openxmlformats.org/officeDocument/2006/relationships/hyperlink" Target="https://en.wikipedia.org/wiki/Ey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doi.org/10.1109/COMSNETS.2011.5716517" TargetMode="External"/><Relationship Id="rId11" Type="http://schemas.openxmlformats.org/officeDocument/2006/relationships/image" Target="../media/image18.jpg"/><Relationship Id="rId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1.png"/><Relationship Id="rId3" Type="http://schemas.openxmlformats.org/officeDocument/2006/relationships/tags" Target="../tags/tag8.xml"/><Relationship Id="rId7" Type="http://schemas.openxmlformats.org/officeDocument/2006/relationships/notesSlide" Target="../notesSlides/notesSlide4.xml"/><Relationship Id="rId12" Type="http://schemas.openxmlformats.org/officeDocument/2006/relationships/image" Target="../media/image10.png"/><Relationship Id="rId2" Type="http://schemas.openxmlformats.org/officeDocument/2006/relationships/tags" Target="../tags/tag7.xml"/><Relationship Id="rId16" Type="http://schemas.openxmlformats.org/officeDocument/2006/relationships/image" Target="../media/image14.png"/><Relationship Id="rId1" Type="http://schemas.openxmlformats.org/officeDocument/2006/relationships/tags" Target="../tags/tag6.xml"/><Relationship Id="rId6" Type="http://schemas.openxmlformats.org/officeDocument/2006/relationships/slideLayout" Target="../slideLayouts/slideLayout5.xml"/><Relationship Id="rId11" Type="http://schemas.openxmlformats.org/officeDocument/2006/relationships/image" Target="../media/image9.png"/><Relationship Id="rId5" Type="http://schemas.openxmlformats.org/officeDocument/2006/relationships/tags" Target="../tags/tag10.xml"/><Relationship Id="rId15" Type="http://schemas.openxmlformats.org/officeDocument/2006/relationships/image" Target="../media/image13.jpeg"/><Relationship Id="rId10" Type="http://schemas.openxmlformats.org/officeDocument/2006/relationships/image" Target="../media/image3.png"/><Relationship Id="rId4" Type="http://schemas.openxmlformats.org/officeDocument/2006/relationships/tags" Target="../tags/tag9.xml"/><Relationship Id="rId9" Type="http://schemas.openxmlformats.org/officeDocument/2006/relationships/image" Target="../media/image2.png"/><Relationship Id="rId14"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jp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48588" name="Rectangle 44"/>
          <p:cNvSpPr/>
          <p:nvPr/>
        </p:nvSpPr>
        <p:spPr>
          <a:xfrm>
            <a:off x="0" y="6435597"/>
            <a:ext cx="14211301" cy="11130859"/>
          </a:xfrm>
          <a:prstGeom prst="rect">
            <a:avLst/>
          </a:prstGeom>
          <a:blipFill>
            <a:blip r:embed="rId3">
              <a:alphaModFix amt="21000"/>
              <a:duotone>
                <a:prstClr val="black"/>
                <a:srgbClr val="D9C3A5">
                  <a:tint val="50000"/>
                  <a:satMod val="180000"/>
                </a:srgbClr>
              </a:duotone>
            </a:blip>
            <a:stretch>
              <a:fillRect l="8663" t="5432" r="8347" b="687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1048589" name="object 7"/>
          <p:cNvSpPr/>
          <p:nvPr/>
        </p:nvSpPr>
        <p:spPr>
          <a:xfrm>
            <a:off x="268193" y="284082"/>
            <a:ext cx="13657282" cy="1671160"/>
          </a:xfrm>
          <a:custGeom>
            <a:avLst/>
            <a:gdLst/>
            <a:ahLst/>
            <a:cxnLst/>
            <a:rect l="l" t="t" r="r" b="b"/>
            <a:pathLst>
              <a:path w="10619105" h="891540">
                <a:moveTo>
                  <a:pt x="0" y="891069"/>
                </a:moveTo>
                <a:lnTo>
                  <a:pt x="10618595" y="891069"/>
                </a:lnTo>
                <a:lnTo>
                  <a:pt x="10618595" y="0"/>
                </a:lnTo>
                <a:lnTo>
                  <a:pt x="0" y="0"/>
                </a:lnTo>
                <a:lnTo>
                  <a:pt x="0" y="891069"/>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b="1" dirty="0"/>
          </a:p>
        </p:txBody>
      </p:sp>
      <p:sp>
        <p:nvSpPr>
          <p:cNvPr id="1048590" name="object 9"/>
          <p:cNvSpPr txBox="1"/>
          <p:nvPr/>
        </p:nvSpPr>
        <p:spPr>
          <a:xfrm>
            <a:off x="2041369" y="459027"/>
            <a:ext cx="9560081" cy="997068"/>
          </a:xfrm>
          <a:prstGeom prst="rect">
            <a:avLst/>
          </a:prstGeom>
        </p:spPr>
        <p:txBody>
          <a:bodyPr vert="horz" wrap="square" lIns="0" tIns="12065" rIns="0" bIns="0" rtlCol="0">
            <a:spAutoFit/>
          </a:bodyPr>
          <a:lstStyle/>
          <a:p>
            <a:pPr marL="0" marR="0" algn="ctr">
              <a:spcBef>
                <a:spcPts val="0"/>
              </a:spcBef>
              <a:spcAft>
                <a:spcPts val="0"/>
              </a:spcAft>
            </a:pPr>
            <a:r>
              <a:rPr lang="en-US" sz="32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3200" b="1" dirty="0">
              <a:latin typeface="Times New Roman" panose="02020603050405020304" pitchFamily="18" charset="0"/>
              <a:ea typeface="DengXian" panose="02010600030101010101" pitchFamily="2" charset="-122"/>
              <a:cs typeface="Times New Roman" panose="02020603050405020304" pitchFamily="18" charset="0"/>
            </a:endParaRPr>
          </a:p>
          <a:p>
            <a:pPr marL="0" marR="0" algn="ctr">
              <a:spcBef>
                <a:spcPts val="0"/>
              </a:spcBef>
              <a:spcAft>
                <a:spcPts val="0"/>
              </a:spcAft>
            </a:pPr>
            <a:endParaRPr lang="en-US" sz="3200" b="1"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48591" name="object 37"/>
          <p:cNvSpPr txBox="1"/>
          <p:nvPr/>
        </p:nvSpPr>
        <p:spPr>
          <a:xfrm>
            <a:off x="22104" y="2177404"/>
            <a:ext cx="14211299" cy="1564531"/>
          </a:xfrm>
          <a:prstGeom prst="rect">
            <a:avLst/>
          </a:prstGeom>
          <a:solidFill>
            <a:srgbClr val="C8C4AE"/>
          </a:solidFill>
          <a:ln>
            <a:solidFill>
              <a:srgbClr val="00B050"/>
            </a:solidFill>
          </a:ln>
        </p:spPr>
        <p:txBody>
          <a:bodyPr vert="horz" wrap="square" lIns="0" tIns="25400" rIns="0" bIns="0" rtlCol="0">
            <a:spAutoFit/>
          </a:bodyPr>
          <a:lstStyle/>
          <a:p>
            <a:pPr marL="635" algn="ctr">
              <a:lnSpc>
                <a:spcPct val="100000"/>
              </a:lnSpc>
              <a:spcBef>
                <a:spcPts val="35"/>
              </a:spcBef>
            </a:pPr>
            <a:r>
              <a:rPr lang="en-GB" sz="2000" b="1" spc="20" dirty="0">
                <a:solidFill>
                  <a:srgbClr val="002060"/>
                </a:solidFill>
                <a:latin typeface="Arial"/>
                <a:cs typeface="Arial"/>
              </a:rPr>
              <a:t>Department of Computer Engineering, Faculty of Engineering, </a:t>
            </a:r>
          </a:p>
          <a:p>
            <a:pPr marL="635" algn="ctr">
              <a:lnSpc>
                <a:spcPct val="100000"/>
              </a:lnSpc>
              <a:spcBef>
                <a:spcPts val="35"/>
              </a:spcBef>
            </a:pPr>
            <a:r>
              <a:rPr lang="en-GB" sz="2000" b="1" spc="20" dirty="0">
                <a:solidFill>
                  <a:srgbClr val="002060"/>
                </a:solidFill>
                <a:latin typeface="Arial"/>
                <a:cs typeface="Arial"/>
              </a:rPr>
              <a:t>Ahmadu Bello University Zaria, Kaduna State, Nigeria</a:t>
            </a:r>
          </a:p>
          <a:p>
            <a:pPr marL="635" algn="ctr">
              <a:lnSpc>
                <a:spcPct val="100000"/>
              </a:lnSpc>
              <a:spcBef>
                <a:spcPts val="35"/>
              </a:spcBef>
            </a:pPr>
            <a:endParaRPr lang="en-GB" sz="2000" b="1" spc="20" dirty="0">
              <a:solidFill>
                <a:srgbClr val="002060"/>
              </a:solidFill>
              <a:latin typeface="Arial"/>
              <a:cs typeface="Arial"/>
            </a:endParaRPr>
          </a:p>
          <a:p>
            <a:pPr marL="635" algn="ctr">
              <a:lnSpc>
                <a:spcPct val="100000"/>
              </a:lnSpc>
              <a:spcBef>
                <a:spcPts val="35"/>
              </a:spcBef>
            </a:pPr>
            <a:r>
              <a:rPr lang="en-GB" sz="2000" b="1" spc="20" dirty="0">
                <a:solidFill>
                  <a:srgbClr val="002060"/>
                </a:solidFill>
                <a:latin typeface="Arial"/>
                <a:cs typeface="Arial"/>
              </a:rPr>
              <a:t> Student Name: Erasmus E </a:t>
            </a:r>
            <a:r>
              <a:rPr lang="en-GB" sz="2000" b="1" spc="20" dirty="0" err="1">
                <a:solidFill>
                  <a:srgbClr val="002060"/>
                </a:solidFill>
                <a:latin typeface="Arial"/>
                <a:cs typeface="Arial"/>
              </a:rPr>
              <a:t>Obeth</a:t>
            </a:r>
            <a:r>
              <a:rPr lang="en-GB" sz="2000" b="1" spc="20" dirty="0">
                <a:solidFill>
                  <a:srgbClr val="002060"/>
                </a:solidFill>
                <a:latin typeface="Arial"/>
                <a:cs typeface="Arial"/>
              </a:rPr>
              <a:t>                                  Supervised by: Engr. R. F. Adebiyi </a:t>
            </a:r>
            <a:endParaRPr lang="en-GB" sz="2000" b="1" spc="10" dirty="0">
              <a:solidFill>
                <a:srgbClr val="002060"/>
              </a:solidFill>
              <a:latin typeface="Arial"/>
              <a:cs typeface="Arial"/>
            </a:endParaRPr>
          </a:p>
          <a:p>
            <a:pPr marL="635" algn="ctr">
              <a:lnSpc>
                <a:spcPct val="100000"/>
              </a:lnSpc>
              <a:spcBef>
                <a:spcPts val="35"/>
              </a:spcBef>
            </a:pPr>
            <a:endParaRPr lang="en-GB" sz="2000" b="1" spc="10" dirty="0">
              <a:latin typeface="Arial"/>
              <a:cs typeface="Arial"/>
            </a:endParaRPr>
          </a:p>
        </p:txBody>
      </p:sp>
      <p:sp>
        <p:nvSpPr>
          <p:cNvPr id="1048592" name="object 49"/>
          <p:cNvSpPr txBox="1"/>
          <p:nvPr/>
        </p:nvSpPr>
        <p:spPr>
          <a:xfrm>
            <a:off x="9875090" y="18173275"/>
            <a:ext cx="4104886" cy="216890"/>
          </a:xfrm>
          <a:prstGeom prst="rect">
            <a:avLst/>
          </a:prstGeom>
        </p:spPr>
        <p:txBody>
          <a:bodyPr vert="horz" wrap="square" lIns="0" tIns="12065" rIns="0" bIns="0" rtlCol="0">
            <a:spAutoFit/>
          </a:bodyPr>
          <a:lstStyle/>
          <a:p>
            <a:pPr marL="12700" marR="5080">
              <a:lnSpc>
                <a:spcPct val="100800"/>
              </a:lnSpc>
              <a:spcBef>
                <a:spcPts val="95"/>
              </a:spcBef>
            </a:pPr>
            <a:endParaRPr sz="1450" dirty="0">
              <a:latin typeface="Times New Roman"/>
              <a:cs typeface="Times New Roman"/>
            </a:endParaRPr>
          </a:p>
        </p:txBody>
      </p:sp>
      <p:sp>
        <p:nvSpPr>
          <p:cNvPr id="1048593" name="object 13"/>
          <p:cNvSpPr txBox="1"/>
          <p:nvPr/>
        </p:nvSpPr>
        <p:spPr>
          <a:xfrm>
            <a:off x="6068097" y="5861079"/>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GB" sz="2000" b="1" dirty="0">
                <a:latin typeface="Arial Black"/>
                <a:cs typeface="Arial Black"/>
              </a:rPr>
              <a:t>Methodology</a:t>
            </a:r>
            <a:endParaRPr sz="2000" b="1" dirty="0">
              <a:latin typeface="Arial Black"/>
              <a:cs typeface="Arial Black"/>
            </a:endParaRPr>
          </a:p>
        </p:txBody>
      </p:sp>
      <p:sp>
        <p:nvSpPr>
          <p:cNvPr id="1048594" name="Rectangle 3"/>
          <p:cNvSpPr/>
          <p:nvPr/>
        </p:nvSpPr>
        <p:spPr>
          <a:xfrm>
            <a:off x="0" y="3752268"/>
            <a:ext cx="14211300" cy="1996090"/>
          </a:xfrm>
          <a:prstGeom prst="rect">
            <a:avLst/>
          </a:prstGeom>
          <a:gradFill>
            <a:gsLst>
              <a:gs pos="0">
                <a:schemeClr val="accent1">
                  <a:lumMod val="5000"/>
                  <a:lumOff val="95000"/>
                </a:schemeClr>
              </a:gs>
              <a:gs pos="3000">
                <a:srgbClr val="00B0F0"/>
              </a:gs>
              <a:gs pos="22114">
                <a:srgbClr val="E1EAF4"/>
              </a:gs>
              <a:gs pos="46916">
                <a:srgbClr val="CAD9EB"/>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dirty="0">
                <a:solidFill>
                  <a:schemeClr val="tx1"/>
                </a:solidFill>
              </a:rPr>
              <a:t>This project addresses the communication barriers between the deaf and hearing-impaired by developing a software solution that integrates Sign Language Recognition (SLR) with Text-To-Speech (TTS) and Speech-To-Text (STT) capabilities. Utilizing advancements in Artificial Intelligence and Machine Learning, the system aims to facilitate real-time translation between sign language and spoken language. The project focuses on creating an accurate, accessible, and user-friendly tool to enhance communication and promote inclusivity for individuals with hearing impairments.</a:t>
            </a:r>
          </a:p>
          <a:p>
            <a:pPr marL="0" marR="0" algn="just">
              <a:spcBef>
                <a:spcPts val="0"/>
              </a:spcBef>
              <a:spcAft>
                <a:spcPts val="0"/>
              </a:spcAft>
            </a:pPr>
            <a:endParaRPr lang="en-SD" sz="24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048595" name="Rectangle: Rounded Corners 10"/>
          <p:cNvSpPr/>
          <p:nvPr/>
        </p:nvSpPr>
        <p:spPr>
          <a:xfrm>
            <a:off x="225137" y="6526213"/>
            <a:ext cx="4515390" cy="4724077"/>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dirty="0">
                <a:solidFill>
                  <a:schemeClr val="tx1"/>
                </a:solidFill>
              </a:rPr>
              <a:t>This project is a software solution developed to bridge communication gaps between the speech and hearing impaired individuals with the non-impaired people of their communities. The integrated sign language recognition (SLR), text-to-speech (TTS) and speech-to-text (STT) technologies aims to provide real-time translation and enhance inclusivity while empowering individuals with these impairments.</a:t>
            </a:r>
          </a:p>
        </p:txBody>
      </p:sp>
      <p:sp>
        <p:nvSpPr>
          <p:cNvPr id="1048596" name="Rectangle: Rounded Corners 13"/>
          <p:cNvSpPr/>
          <p:nvPr/>
        </p:nvSpPr>
        <p:spPr>
          <a:xfrm>
            <a:off x="5152707" y="6526213"/>
            <a:ext cx="4511222" cy="8842183"/>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1048597" name="Rectangle: Rounded Corners 15"/>
          <p:cNvSpPr/>
          <p:nvPr/>
        </p:nvSpPr>
        <p:spPr>
          <a:xfrm>
            <a:off x="402106" y="11673613"/>
            <a:ext cx="4483668" cy="265562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48598" name="Rectangle: Rounded Corners 16"/>
          <p:cNvSpPr/>
          <p:nvPr/>
        </p:nvSpPr>
        <p:spPr>
          <a:xfrm>
            <a:off x="5148539" y="16029355"/>
            <a:ext cx="8953957" cy="1437693"/>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b="1" dirty="0"/>
              <a:t>This project is a software solution that integrates sign language recognition with text-to-speech and speech-to-text technologies. It serves as an Augmentative and Alternative Communication (AAC) tool to help improve the lives of these impaired individuals using its real-time sign language translation, speech assistance, and auto text reading functionalities.</a:t>
            </a:r>
          </a:p>
        </p:txBody>
      </p:sp>
      <p:sp>
        <p:nvSpPr>
          <p:cNvPr id="1048599" name="Rectangle 19"/>
          <p:cNvSpPr/>
          <p:nvPr/>
        </p:nvSpPr>
        <p:spPr>
          <a:xfrm>
            <a:off x="5173697" y="10150377"/>
            <a:ext cx="4186454" cy="3391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48600" name="Rectangle 23"/>
          <p:cNvSpPr/>
          <p:nvPr/>
        </p:nvSpPr>
        <p:spPr>
          <a:xfrm>
            <a:off x="1119940" y="16029356"/>
            <a:ext cx="3048000" cy="592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97152" name="Picture 11"/>
          <p:cNvPicPr>
            <a:picLocks noChangeAspect="1"/>
          </p:cNvPicPr>
          <p:nvPr/>
        </p:nvPicPr>
        <p:blipFill>
          <a:blip r:embed="rId4"/>
          <a:stretch>
            <a:fillRect/>
          </a:stretch>
        </p:blipFill>
        <p:spPr>
          <a:xfrm>
            <a:off x="302639" y="321894"/>
            <a:ext cx="1438092" cy="1349933"/>
          </a:xfrm>
          <a:prstGeom prst="rect">
            <a:avLst/>
          </a:prstGeom>
        </p:spPr>
      </p:pic>
      <p:pic>
        <p:nvPicPr>
          <p:cNvPr id="2097153" name="Picture 21"/>
          <p:cNvPicPr>
            <a:picLocks noChangeAspect="1"/>
          </p:cNvPicPr>
          <p:nvPr/>
        </p:nvPicPr>
        <p:blipFill>
          <a:blip r:embed="rId5"/>
          <a:stretch>
            <a:fillRect/>
          </a:stretch>
        </p:blipFill>
        <p:spPr>
          <a:xfrm>
            <a:off x="12147666" y="307628"/>
            <a:ext cx="1710242" cy="1276887"/>
          </a:xfrm>
          <a:prstGeom prst="rect">
            <a:avLst/>
          </a:prstGeom>
          <a:effectLst>
            <a:outerShdw blurRad="50800" dist="50800" dir="5400000" algn="ctr" rotWithShape="0">
              <a:schemeClr val="tx1"/>
            </a:outerShdw>
          </a:effectLst>
        </p:spPr>
      </p:pic>
      <p:sp>
        <p:nvSpPr>
          <p:cNvPr id="1048601" name="Rectangle: Rounded Corners 30"/>
          <p:cNvSpPr/>
          <p:nvPr/>
        </p:nvSpPr>
        <p:spPr>
          <a:xfrm>
            <a:off x="9850661" y="18111519"/>
            <a:ext cx="4153744" cy="173246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indent="-457200" algn="just">
              <a:spcBef>
                <a:spcPts val="0"/>
              </a:spcBef>
              <a:spcAft>
                <a:spcPts val="0"/>
              </a:spcAft>
            </a:pPr>
            <a:endParaRPr lang="en-SD"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48602" name="Rectangle: Rounded Corners 31"/>
          <p:cNvSpPr/>
          <p:nvPr/>
        </p:nvSpPr>
        <p:spPr>
          <a:xfrm>
            <a:off x="493543" y="14833271"/>
            <a:ext cx="4392231" cy="2633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048603" name="Rectangle: Rounded Corners 33"/>
          <p:cNvSpPr/>
          <p:nvPr/>
        </p:nvSpPr>
        <p:spPr>
          <a:xfrm>
            <a:off x="9893235" y="6456770"/>
            <a:ext cx="4209262" cy="900435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1048604" name="Rectangle: Rounded Corners 34"/>
          <p:cNvSpPr/>
          <p:nvPr/>
        </p:nvSpPr>
        <p:spPr>
          <a:xfrm>
            <a:off x="343823" y="18072035"/>
            <a:ext cx="4541951" cy="1815995"/>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048605" name="Rectangle: Rounded Corners 35"/>
          <p:cNvSpPr/>
          <p:nvPr/>
        </p:nvSpPr>
        <p:spPr>
          <a:xfrm>
            <a:off x="5061269" y="18072033"/>
            <a:ext cx="4671205" cy="1815996"/>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048606" name="TextBox 2"/>
          <p:cNvSpPr txBox="1"/>
          <p:nvPr/>
        </p:nvSpPr>
        <p:spPr>
          <a:xfrm>
            <a:off x="5333876" y="6699250"/>
            <a:ext cx="4197602" cy="1980029"/>
          </a:xfrm>
          <a:prstGeom prst="rect">
            <a:avLst/>
          </a:prstGeom>
          <a:noFill/>
        </p:spPr>
        <p:txBody>
          <a:bodyPr wrap="square" rtlCol="0">
            <a:spAutoFit/>
          </a:bodyPr>
          <a:lstStyle/>
          <a:p>
            <a:pPr algn="just">
              <a:spcAft>
                <a:spcPts val="800"/>
              </a:spcAft>
            </a:pPr>
            <a:r>
              <a:rPr lang="en-US" sz="2400" b="1" dirty="0">
                <a:latin typeface="Times New Roman" panose="02020603050405020304" pitchFamily="18" charset="0"/>
                <a:cs typeface="Times New Roman" panose="02020603050405020304" pitchFamily="18" charset="0"/>
              </a:rPr>
              <a:t>The process for the implementation of the project is summarized in the  flowchart below.</a:t>
            </a:r>
          </a:p>
          <a:p>
            <a:pPr marL="0" marR="0" algn="just">
              <a:spcBef>
                <a:spcPts val="0"/>
              </a:spcBef>
              <a:spcAft>
                <a:spcPts val="800"/>
              </a:spcAft>
            </a:pPr>
            <a:endParaRPr lang="en-SD"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07" name="TextBox 4"/>
          <p:cNvSpPr txBox="1"/>
          <p:nvPr/>
        </p:nvSpPr>
        <p:spPr>
          <a:xfrm>
            <a:off x="518985" y="14852650"/>
            <a:ext cx="4392231" cy="2585323"/>
          </a:xfrm>
          <a:prstGeom prst="rect">
            <a:avLst/>
          </a:prstGeom>
          <a:noFill/>
        </p:spPr>
        <p:txBody>
          <a:bodyPr wrap="square" rtlCol="0">
            <a:spAutoFit/>
          </a:bodyPr>
          <a:lstStyle/>
          <a:p>
            <a:pPr algn="just">
              <a:spcAft>
                <a:spcPts val="800"/>
              </a:spcAft>
            </a:pPr>
            <a:r>
              <a:rPr lang="en-US" b="1" dirty="0"/>
              <a:t>The developed system (signify) has strong commercialization potential by addressing accessibility needs in education, healthcare, and public services. Its integration of SLR, TTS, and STT technologies makes it valuable for institutions and businesses, enhancing communication and inclusivity. Its user-friendly design and innovative approach position it well for widespread adoption.</a:t>
            </a:r>
            <a:endParaRPr lang="en-US" sz="2400" b="1" dirty="0">
              <a:latin typeface="Times New Roman" panose="02020603050405020304" pitchFamily="18" charset="0"/>
              <a:cs typeface="Times New Roman" panose="02020603050405020304" pitchFamily="18" charset="0"/>
            </a:endParaRPr>
          </a:p>
        </p:txBody>
      </p:sp>
      <p:sp>
        <p:nvSpPr>
          <p:cNvPr id="1048608" name="TextBox 7"/>
          <p:cNvSpPr txBox="1"/>
          <p:nvPr/>
        </p:nvSpPr>
        <p:spPr>
          <a:xfrm>
            <a:off x="417176" y="18139546"/>
            <a:ext cx="4388709" cy="1754326"/>
          </a:xfrm>
          <a:prstGeom prst="rect">
            <a:avLst/>
          </a:prstGeom>
          <a:noFill/>
        </p:spPr>
        <p:txBody>
          <a:bodyPr wrap="square" rtlCol="0">
            <a:spAutoFit/>
          </a:bodyPr>
          <a:lstStyle/>
          <a:p>
            <a:pPr algn="just"/>
            <a:r>
              <a:rPr lang="en-US" b="1" dirty="0"/>
              <a:t>Future enhancements could include multilingual support, contextual understanding, real-time video integration, customizable user profiles. Expanding integration with other technologies could also improve functionality.</a:t>
            </a:r>
          </a:p>
        </p:txBody>
      </p:sp>
      <p:sp>
        <p:nvSpPr>
          <p:cNvPr id="1048609" name="TextBox 9"/>
          <p:cNvSpPr txBox="1"/>
          <p:nvPr/>
        </p:nvSpPr>
        <p:spPr>
          <a:xfrm>
            <a:off x="5101445" y="18053050"/>
            <a:ext cx="4671205" cy="1857368"/>
          </a:xfrm>
          <a:prstGeom prst="rect">
            <a:avLst/>
          </a:prstGeom>
          <a:noFill/>
        </p:spPr>
        <p:txBody>
          <a:bodyPr wrap="square" spcCol="182880" rtlCol="0">
            <a:spAutoFit/>
          </a:bodyPr>
          <a:lstStyle/>
          <a:p>
            <a:pPr marL="0" marR="0" algn="just">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our unreserved gratitude goes to God who is the giver of life and grace. We will also want to thank our supervisor and especially Dr. Ajayi who has worked tirelessly to substantiate this project. And to our parent, May God reward you in His mercies. </a:t>
            </a:r>
          </a:p>
        </p:txBody>
      </p:sp>
      <p:sp>
        <p:nvSpPr>
          <p:cNvPr id="1048610" name="TextBox 27"/>
          <p:cNvSpPr txBox="1"/>
          <p:nvPr/>
        </p:nvSpPr>
        <p:spPr>
          <a:xfrm>
            <a:off x="493544" y="11722298"/>
            <a:ext cx="4343354" cy="2616101"/>
          </a:xfrm>
          <a:prstGeom prst="rect">
            <a:avLst/>
          </a:prstGeom>
          <a:noFill/>
        </p:spPr>
        <p:txBody>
          <a:bodyPr wrap="square" rtlCol="0">
            <a:spAutoFit/>
          </a:bodyPr>
          <a:lstStyle/>
          <a:p>
            <a:pPr algn="just"/>
            <a:r>
              <a:rPr lang="en-US" sz="1600" b="1" dirty="0"/>
              <a:t>The developed system (signify)</a:t>
            </a:r>
            <a:r>
              <a:rPr lang="en-US" sz="1640" b="1" dirty="0"/>
              <a:t> integrates sign language recognition (SLR) with text-to-speech (TTS) and speech-to-text (STT) technologies into a single platform. By employing advanced AI and machine learning, it enhances accuracy and adaptability. The user-friendly interface improves accessibility, reducing reliance on human interpreters and promoting greater independence for individuals with hearing impairments.</a:t>
            </a:r>
          </a:p>
        </p:txBody>
      </p:sp>
      <p:sp>
        <p:nvSpPr>
          <p:cNvPr id="1048611" name="object 13"/>
          <p:cNvSpPr txBox="1"/>
          <p:nvPr/>
        </p:nvSpPr>
        <p:spPr>
          <a:xfrm>
            <a:off x="161037" y="14421915"/>
            <a:ext cx="4900232"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Potential for Product Commercialization </a:t>
            </a:r>
            <a:endParaRPr lang="en-GB" sz="2000" b="1" dirty="0">
              <a:solidFill>
                <a:schemeClr val="tx1"/>
              </a:solidFill>
              <a:latin typeface="Arial" panose="020B0604020202020204" pitchFamily="34" charset="0"/>
              <a:cs typeface="Arial" panose="020B0604020202020204" pitchFamily="34" charset="0"/>
            </a:endParaRPr>
          </a:p>
        </p:txBody>
      </p:sp>
      <p:sp>
        <p:nvSpPr>
          <p:cNvPr id="1048612" name="object 13"/>
          <p:cNvSpPr txBox="1"/>
          <p:nvPr/>
        </p:nvSpPr>
        <p:spPr>
          <a:xfrm>
            <a:off x="719364" y="11289983"/>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Innovation &amp; Creativity </a:t>
            </a:r>
            <a:endParaRPr lang="en-GB" sz="2000" b="1" dirty="0">
              <a:solidFill>
                <a:schemeClr val="tx1"/>
              </a:solidFill>
              <a:latin typeface="Arial" panose="020B0604020202020204" pitchFamily="34" charset="0"/>
              <a:cs typeface="Arial" panose="020B0604020202020204" pitchFamily="34" charset="0"/>
            </a:endParaRPr>
          </a:p>
        </p:txBody>
      </p:sp>
      <p:sp>
        <p:nvSpPr>
          <p:cNvPr id="1048613" name="object 13"/>
          <p:cNvSpPr txBox="1"/>
          <p:nvPr/>
        </p:nvSpPr>
        <p:spPr>
          <a:xfrm>
            <a:off x="10623796" y="5841040"/>
            <a:ext cx="2514600"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US" sz="2000" b="1" dirty="0">
                <a:latin typeface="Arial Black"/>
                <a:cs typeface="Arial Black"/>
              </a:rPr>
              <a:t>Results</a:t>
            </a:r>
            <a:endParaRPr sz="2000" b="1" dirty="0">
              <a:latin typeface="Arial Black"/>
              <a:cs typeface="Arial Black"/>
            </a:endParaRPr>
          </a:p>
        </p:txBody>
      </p:sp>
      <p:sp>
        <p:nvSpPr>
          <p:cNvPr id="1048614" name="object 13"/>
          <p:cNvSpPr txBox="1"/>
          <p:nvPr/>
        </p:nvSpPr>
        <p:spPr>
          <a:xfrm>
            <a:off x="7492475" y="15633242"/>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Conclusion</a:t>
            </a:r>
            <a:endParaRPr lang="en-GB" sz="2000" b="1" dirty="0">
              <a:solidFill>
                <a:schemeClr val="tx1"/>
              </a:solidFill>
              <a:latin typeface="Arial" panose="020B0604020202020204" pitchFamily="34" charset="0"/>
              <a:cs typeface="Arial" panose="020B0604020202020204" pitchFamily="34" charset="0"/>
            </a:endParaRPr>
          </a:p>
        </p:txBody>
      </p:sp>
      <p:sp>
        <p:nvSpPr>
          <p:cNvPr id="1048615" name="object 13"/>
          <p:cNvSpPr txBox="1"/>
          <p:nvPr/>
        </p:nvSpPr>
        <p:spPr>
          <a:xfrm>
            <a:off x="10613349" y="17666268"/>
            <a:ext cx="2713117"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GB" sz="2000" b="1" dirty="0">
                <a:solidFill>
                  <a:schemeClr val="tx1"/>
                </a:solidFill>
                <a:latin typeface="Arial" panose="020B0604020202020204" pitchFamily="34" charset="0"/>
                <a:cs typeface="Arial" panose="020B0604020202020204" pitchFamily="34" charset="0"/>
              </a:rPr>
              <a:t>References</a:t>
            </a:r>
          </a:p>
        </p:txBody>
      </p:sp>
      <p:sp>
        <p:nvSpPr>
          <p:cNvPr id="1048616" name="object 13"/>
          <p:cNvSpPr txBox="1"/>
          <p:nvPr/>
        </p:nvSpPr>
        <p:spPr>
          <a:xfrm>
            <a:off x="5554621" y="17672721"/>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Acknowledgement</a:t>
            </a:r>
            <a:endParaRPr lang="en-GB" sz="2000" b="1" dirty="0">
              <a:solidFill>
                <a:schemeClr val="tx1"/>
              </a:solidFill>
              <a:latin typeface="Arial" panose="020B0604020202020204" pitchFamily="34" charset="0"/>
              <a:cs typeface="Arial" panose="020B0604020202020204" pitchFamily="34" charset="0"/>
            </a:endParaRPr>
          </a:p>
        </p:txBody>
      </p:sp>
      <p:sp>
        <p:nvSpPr>
          <p:cNvPr id="1048617" name="object 13"/>
          <p:cNvSpPr txBox="1"/>
          <p:nvPr/>
        </p:nvSpPr>
        <p:spPr>
          <a:xfrm>
            <a:off x="743477" y="17666268"/>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Future Work</a:t>
            </a:r>
            <a:endParaRPr lang="en-GB" sz="2000" b="1" dirty="0">
              <a:solidFill>
                <a:schemeClr val="tx1"/>
              </a:solidFill>
              <a:latin typeface="Arial" panose="020B0604020202020204" pitchFamily="34" charset="0"/>
              <a:cs typeface="Arial" panose="020B0604020202020204" pitchFamily="34" charset="0"/>
            </a:endParaRPr>
          </a:p>
        </p:txBody>
      </p:sp>
      <p:sp>
        <p:nvSpPr>
          <p:cNvPr id="1048618" name="object 13"/>
          <p:cNvSpPr txBox="1"/>
          <p:nvPr/>
        </p:nvSpPr>
        <p:spPr>
          <a:xfrm>
            <a:off x="5810840" y="3368828"/>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GB" sz="2000" b="1" dirty="0">
                <a:latin typeface="Arial Black"/>
                <a:cs typeface="Arial Black"/>
              </a:rPr>
              <a:t>Abstract</a:t>
            </a:r>
            <a:endParaRPr sz="2000" b="1" dirty="0">
              <a:latin typeface="Arial Black"/>
              <a:cs typeface="Arial Black"/>
            </a:endParaRPr>
          </a:p>
        </p:txBody>
      </p:sp>
      <p:sp>
        <p:nvSpPr>
          <p:cNvPr id="1048619" name="object 13"/>
          <p:cNvSpPr txBox="1"/>
          <p:nvPr/>
        </p:nvSpPr>
        <p:spPr>
          <a:xfrm>
            <a:off x="1488047" y="5819867"/>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US" sz="2000" b="1" dirty="0">
                <a:latin typeface="Arial Black"/>
                <a:cs typeface="Arial Black"/>
              </a:rPr>
              <a:t>Introduction</a:t>
            </a:r>
            <a:endParaRPr sz="2000" b="1" dirty="0">
              <a:latin typeface="Arial Black"/>
              <a:cs typeface="Arial Black"/>
            </a:endParaRPr>
          </a:p>
        </p:txBody>
      </p:sp>
      <p:sp>
        <p:nvSpPr>
          <p:cNvPr id="1048620" name="TextBox 12"/>
          <p:cNvSpPr txBox="1"/>
          <p:nvPr/>
        </p:nvSpPr>
        <p:spPr>
          <a:xfrm>
            <a:off x="9975571" y="6603514"/>
            <a:ext cx="3949119" cy="307777"/>
          </a:xfrm>
          <a:prstGeom prst="rect">
            <a:avLst/>
          </a:prstGeom>
          <a:noFill/>
        </p:spPr>
        <p:txBody>
          <a:bodyPr wrap="square" rtlCol="0">
            <a:spAutoFit/>
          </a:bodyPr>
          <a:lstStyle/>
          <a:p>
            <a:pPr algn="just"/>
            <a:r>
              <a:rPr lang="en-US" sz="1400" b="1" dirty="0">
                <a:latin typeface="Arial" panose="020B0604020202020204" pitchFamily="34" charset="0"/>
                <a:cs typeface="Arial" panose="020B0604020202020204" pitchFamily="34" charset="0"/>
              </a:rPr>
              <a:t>WELCOME PAGE</a:t>
            </a:r>
          </a:p>
        </p:txBody>
      </p:sp>
      <p:sp>
        <p:nvSpPr>
          <p:cNvPr id="1048621" name="TextBox 17"/>
          <p:cNvSpPr txBox="1"/>
          <p:nvPr/>
        </p:nvSpPr>
        <p:spPr>
          <a:xfrm>
            <a:off x="11881096" y="13870169"/>
            <a:ext cx="184731" cy="369332"/>
          </a:xfrm>
          <a:prstGeom prst="rect">
            <a:avLst/>
          </a:prstGeom>
          <a:noFill/>
        </p:spPr>
        <p:txBody>
          <a:bodyPr wrap="none" rtlCol="0">
            <a:spAutoFit/>
          </a:bodyPr>
          <a:lstStyle/>
          <a:p>
            <a:endParaRPr lang="en-US" dirty="0"/>
          </a:p>
        </p:txBody>
      </p:sp>
      <p:sp>
        <p:nvSpPr>
          <p:cNvPr id="1048622" name="Rectangle 2"/>
          <p:cNvSpPr>
            <a:spLocks noChangeArrowheads="1"/>
          </p:cNvSpPr>
          <p:nvPr/>
        </p:nvSpPr>
        <p:spPr bwMode="auto">
          <a:xfrm>
            <a:off x="10070238" y="12294116"/>
            <a:ext cx="182879"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AutoShape 8" descr="blob:https://web.whatsapp.com/65cff140-8825-43f9-b500-9c52a07e49c3">
            <a:extLst>
              <a:ext uri="{FF2B5EF4-FFF2-40B4-BE49-F238E27FC236}">
                <a16:creationId xmlns:a16="http://schemas.microsoft.com/office/drawing/2014/main" id="{282FFF40-7FC9-4E3E-B1CA-2467C0B72CF7}"/>
              </a:ext>
            </a:extLst>
          </p:cNvPr>
          <p:cNvSpPr>
            <a:spLocks noChangeAspect="1" noChangeArrowheads="1"/>
          </p:cNvSpPr>
          <p:nvPr/>
        </p:nvSpPr>
        <p:spPr bwMode="auto">
          <a:xfrm>
            <a:off x="6953250" y="9899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A5AC00C-3D7B-426B-8B44-D80CEDEBC4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53500" y="6988797"/>
            <a:ext cx="4066306" cy="2036311"/>
          </a:xfrm>
          <a:prstGeom prst="rect">
            <a:avLst/>
          </a:prstGeom>
        </p:spPr>
      </p:pic>
      <p:pic>
        <p:nvPicPr>
          <p:cNvPr id="11" name="Picture 10">
            <a:extLst>
              <a:ext uri="{FF2B5EF4-FFF2-40B4-BE49-F238E27FC236}">
                <a16:creationId xmlns:a16="http://schemas.microsoft.com/office/drawing/2014/main" id="{12E749CA-178B-4D53-A836-8766DDAA9A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31916" y="9172911"/>
            <a:ext cx="4122946" cy="2077379"/>
          </a:xfrm>
          <a:prstGeom prst="rect">
            <a:avLst/>
          </a:prstGeom>
        </p:spPr>
      </p:pic>
      <p:pic>
        <p:nvPicPr>
          <p:cNvPr id="13" name="Picture 12">
            <a:extLst>
              <a:ext uri="{FF2B5EF4-FFF2-40B4-BE49-F238E27FC236}">
                <a16:creationId xmlns:a16="http://schemas.microsoft.com/office/drawing/2014/main" id="{0D265894-9D13-4FA3-AB05-871B357324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6849" y="11430196"/>
            <a:ext cx="4079291" cy="1745403"/>
          </a:xfrm>
          <a:prstGeom prst="rect">
            <a:avLst/>
          </a:prstGeom>
        </p:spPr>
      </p:pic>
      <p:pic>
        <p:nvPicPr>
          <p:cNvPr id="15" name="Picture 14">
            <a:extLst>
              <a:ext uri="{FF2B5EF4-FFF2-40B4-BE49-F238E27FC236}">
                <a16:creationId xmlns:a16="http://schemas.microsoft.com/office/drawing/2014/main" id="{08F62977-9629-44B3-8CF7-72D9FC603B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61202" y="13355505"/>
            <a:ext cx="3993829" cy="1776306"/>
          </a:xfrm>
          <a:prstGeom prst="rect">
            <a:avLst/>
          </a:prstGeom>
        </p:spPr>
      </p:pic>
      <p:pic>
        <p:nvPicPr>
          <p:cNvPr id="61" name="Picture 60">
            <a:extLst>
              <a:ext uri="{FF2B5EF4-FFF2-40B4-BE49-F238E27FC236}">
                <a16:creationId xmlns:a16="http://schemas.microsoft.com/office/drawing/2014/main" id="{F233A498-6E67-4CA7-9BF9-0AB01564328F}"/>
              </a:ext>
            </a:extLst>
          </p:cNvPr>
          <p:cNvPicPr/>
          <p:nvPr/>
        </p:nvPicPr>
        <p:blipFill>
          <a:blip r:embed="rId10">
            <a:extLst>
              <a:ext uri="{28A0092B-C50C-407E-A947-70E740481C1C}">
                <a14:useLocalDpi xmlns:a14="http://schemas.microsoft.com/office/drawing/2010/main" val="0"/>
              </a:ext>
            </a:extLst>
          </a:blip>
          <a:srcRect/>
          <a:stretch/>
        </p:blipFill>
        <p:spPr bwMode="auto">
          <a:xfrm>
            <a:off x="5328202" y="8528050"/>
            <a:ext cx="4273440" cy="6408900"/>
          </a:xfrm>
          <a:prstGeom prst="rect">
            <a:avLst/>
          </a:prstGeom>
          <a:noFill/>
          <a:ln>
            <a:noFill/>
          </a:ln>
        </p:spPr>
      </p:pic>
      <p:sp>
        <p:nvSpPr>
          <p:cNvPr id="3" name="object 9">
            <a:extLst>
              <a:ext uri="{FF2B5EF4-FFF2-40B4-BE49-F238E27FC236}">
                <a16:creationId xmlns:a16="http://schemas.microsoft.com/office/drawing/2014/main" id="{22EF15EA-DD62-D933-0BBF-C6C0595078C5}"/>
              </a:ext>
            </a:extLst>
          </p:cNvPr>
          <p:cNvSpPr txBox="1"/>
          <p:nvPr/>
        </p:nvSpPr>
        <p:spPr>
          <a:xfrm>
            <a:off x="2173209" y="527050"/>
            <a:ext cx="9560081" cy="1304844"/>
          </a:xfrm>
          <a:prstGeom prst="rect">
            <a:avLst/>
          </a:prstGeom>
        </p:spPr>
        <p:txBody>
          <a:bodyPr vert="horz" wrap="square" lIns="0" tIns="12065" rIns="0" bIns="0" rtlCol="0">
            <a:spAutoFit/>
          </a:bodyPr>
          <a:lstStyle/>
          <a:p>
            <a:pPr algn="ctr"/>
            <a:r>
              <a:rPr lang="en-US" altLang="x-none" sz="2800" b="1" dirty="0">
                <a:solidFill>
                  <a:srgbClr val="CC3300"/>
                </a:solidFill>
                <a:latin typeface="Arial" panose="020B0604020202020204" pitchFamily="34" charset="0"/>
              </a:rPr>
              <a:t>DESIGN AND DEVELOPMENT OF SIGN LANGUAGE INTERPRETATION SYSTEM WITH ENHANCED SPEECH AND TEXT CONVERSION</a:t>
            </a:r>
            <a:endParaRPr lang="en-GB" altLang="x-none" sz="2800" b="1" dirty="0">
              <a:solidFill>
                <a:srgbClr val="CC3300"/>
              </a:solidFill>
              <a:latin typeface="Arial" panose="020B0604020202020204" pitchFamily="34" charset="0"/>
            </a:endParaRPr>
          </a:p>
        </p:txBody>
      </p:sp>
      <p:sp>
        <p:nvSpPr>
          <p:cNvPr id="4" name="TextBox 7">
            <a:extLst>
              <a:ext uri="{FF2B5EF4-FFF2-40B4-BE49-F238E27FC236}">
                <a16:creationId xmlns:a16="http://schemas.microsoft.com/office/drawing/2014/main" id="{1C30BEE5-769E-8D8C-D941-37FEE361C12E}"/>
              </a:ext>
            </a:extLst>
          </p:cNvPr>
          <p:cNvSpPr txBox="1"/>
          <p:nvPr/>
        </p:nvSpPr>
        <p:spPr>
          <a:xfrm>
            <a:off x="9925050" y="18139745"/>
            <a:ext cx="4007600" cy="1665905"/>
          </a:xfrm>
          <a:prstGeom prst="rect">
            <a:avLst/>
          </a:prstGeom>
          <a:noFill/>
        </p:spPr>
        <p:txBody>
          <a:bodyPr wrap="square" rtlCol="0">
            <a:spAutoFit/>
          </a:bodyPr>
          <a:lstStyle/>
          <a:p>
            <a:pPr marL="0" marR="0">
              <a:lnSpc>
                <a:spcPct val="107000"/>
              </a:lnSpc>
              <a:spcBef>
                <a:spcPts val="0"/>
              </a:spcBef>
              <a:spcAft>
                <a:spcPts val="800"/>
              </a:spcAft>
            </a:pPr>
            <a:r>
              <a:rPr lang="en-US" sz="1500" b="1" dirty="0">
                <a:effectLst/>
                <a:latin typeface="Calibri" panose="020F0502020204030204" pitchFamily="34" charset="0"/>
                <a:ea typeface="Calibri" panose="020F0502020204030204" pitchFamily="34" charset="0"/>
                <a:cs typeface="Times New Roman" panose="02020603050405020304" pitchFamily="18" charset="0"/>
              </a:rPr>
              <a:t>Hinton, G., </a:t>
            </a:r>
            <a:r>
              <a:rPr lang="en-US" sz="1500" b="1" dirty="0" err="1">
                <a:effectLst/>
                <a:latin typeface="Calibri" panose="020F0502020204030204" pitchFamily="34" charset="0"/>
                <a:ea typeface="Calibri" panose="020F0502020204030204" pitchFamily="34" charset="0"/>
                <a:cs typeface="Times New Roman" panose="02020603050405020304" pitchFamily="18" charset="0"/>
              </a:rPr>
              <a:t>Vinyals</a:t>
            </a:r>
            <a:r>
              <a:rPr lang="en-US" sz="1500" b="1" dirty="0">
                <a:effectLst/>
                <a:latin typeface="Calibri" panose="020F0502020204030204" pitchFamily="34" charset="0"/>
                <a:ea typeface="Calibri" panose="020F0502020204030204" pitchFamily="34" charset="0"/>
                <a:cs typeface="Times New Roman" panose="02020603050405020304" pitchFamily="18" charset="0"/>
              </a:rPr>
              <a:t>, O., &amp; Dean, J. (2015). Distilling the knowledge in a neural network. </a:t>
            </a:r>
            <a:r>
              <a:rPr lang="en-US" sz="1500" b="1" i="1" dirty="0" err="1">
                <a:effectLst/>
                <a:latin typeface="Calibri" panose="020F0502020204030204" pitchFamily="34" charset="0"/>
                <a:ea typeface="Calibri" panose="020F0502020204030204" pitchFamily="34" charset="0"/>
                <a:cs typeface="Times New Roman" panose="02020603050405020304" pitchFamily="18" charset="0"/>
              </a:rPr>
              <a:t>arXiv</a:t>
            </a:r>
            <a:r>
              <a:rPr lang="en-US" sz="1500" b="1" i="1" dirty="0">
                <a:effectLst/>
                <a:latin typeface="Calibri" panose="020F0502020204030204" pitchFamily="34" charset="0"/>
                <a:ea typeface="Calibri" panose="020F0502020204030204" pitchFamily="34" charset="0"/>
                <a:cs typeface="Times New Roman" panose="02020603050405020304" pitchFamily="18" charset="0"/>
              </a:rPr>
              <a:t> preprint arXiv:1503.02531</a:t>
            </a:r>
            <a:r>
              <a:rPr lang="en-US" sz="1500" b="1"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500" b="1" dirty="0"/>
              <a:t>Yamagishi, J., &amp; </a:t>
            </a:r>
            <a:r>
              <a:rPr lang="en-US" sz="1500" b="1" dirty="0" err="1"/>
              <a:t>Latorre</a:t>
            </a:r>
            <a:r>
              <a:rPr lang="en-US" sz="1500" b="1" dirty="0"/>
              <a:t>, J. (2019). Text-to-Speech Synthesis: A Review of Recent Advances. ACM Computing Surveys, 51(6), 1-40.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9359" y="5154386"/>
            <a:ext cx="14240659" cy="14949714"/>
          </a:xfrm>
          <a:prstGeom prst="rect">
            <a:avLst/>
          </a:prstGeom>
          <a:blipFill>
            <a:blip r:embed="rId8">
              <a:alphaModFix amt="21000"/>
              <a:duotone>
                <a:prstClr val="black"/>
                <a:srgbClr val="D9C3A5">
                  <a:tint val="50000"/>
                  <a:satMod val="180000"/>
                </a:srgbClr>
              </a:duotone>
            </a:blip>
            <a:stretch>
              <a:fillRect l="8663" t="5432" r="8347" b="687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GB" b="1" dirty="0"/>
          </a:p>
        </p:txBody>
      </p:sp>
      <p:sp>
        <p:nvSpPr>
          <p:cNvPr id="7" name="object 7"/>
          <p:cNvSpPr/>
          <p:nvPr/>
        </p:nvSpPr>
        <p:spPr>
          <a:xfrm>
            <a:off x="247650" y="216070"/>
            <a:ext cx="13657282" cy="1541893"/>
          </a:xfrm>
          <a:custGeom>
            <a:avLst/>
            <a:gdLst/>
            <a:ahLst/>
            <a:cxnLst/>
            <a:rect l="l" t="t" r="r" b="b"/>
            <a:pathLst>
              <a:path w="10619105" h="891540">
                <a:moveTo>
                  <a:pt x="0" y="891069"/>
                </a:moveTo>
                <a:lnTo>
                  <a:pt x="10618595" y="891069"/>
                </a:lnTo>
                <a:lnTo>
                  <a:pt x="10618595" y="0"/>
                </a:lnTo>
                <a:lnTo>
                  <a:pt x="0" y="0"/>
                </a:lnTo>
                <a:lnTo>
                  <a:pt x="0" y="891069"/>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dirty="0"/>
          </a:p>
        </p:txBody>
      </p:sp>
      <p:sp>
        <p:nvSpPr>
          <p:cNvPr id="9" name="object 9"/>
          <p:cNvSpPr txBox="1"/>
          <p:nvPr/>
        </p:nvSpPr>
        <p:spPr>
          <a:xfrm>
            <a:off x="2041369" y="459027"/>
            <a:ext cx="9560081" cy="1057910"/>
          </a:xfrm>
          <a:prstGeom prst="rect">
            <a:avLst/>
          </a:prstGeom>
        </p:spPr>
        <p:txBody>
          <a:bodyPr vert="horz" wrap="square" lIns="0" tIns="12065" rIns="0" bIns="0" rtlCol="0">
            <a:spAutoFit/>
          </a:bodyPr>
          <a:lstStyle/>
          <a:p>
            <a:pPr algn="ctr"/>
            <a:r>
              <a:rPr lang="en-GB" altLang="x-none" sz="3400" b="1" dirty="0">
                <a:solidFill>
                  <a:srgbClr val="CC3300"/>
                </a:solidFill>
                <a:latin typeface="Arial" panose="020B0604020202020204" pitchFamily="34" charset="0"/>
              </a:rPr>
              <a:t>SMART </a:t>
            </a:r>
            <a:r>
              <a:rPr lang="en-US" altLang="en-GB" sz="3400" b="1" dirty="0">
                <a:solidFill>
                  <a:srgbClr val="CC3300"/>
                </a:solidFill>
                <a:latin typeface="Arial" panose="020B0604020202020204" pitchFamily="34" charset="0"/>
              </a:rPr>
              <a:t>GARBAGE MONITORING SYSTEM USING INTERNET OF THINGS (IOT)</a:t>
            </a:r>
            <a:r>
              <a:rPr lang="en-GB" altLang="x-none" sz="3400" b="1" dirty="0">
                <a:solidFill>
                  <a:srgbClr val="CC3300"/>
                </a:solidFill>
                <a:latin typeface="Arial" panose="020B0604020202020204" pitchFamily="34" charset="0"/>
              </a:rPr>
              <a:t> </a:t>
            </a:r>
          </a:p>
        </p:txBody>
      </p:sp>
      <p:sp>
        <p:nvSpPr>
          <p:cNvPr id="37" name="object 37"/>
          <p:cNvSpPr txBox="1"/>
          <p:nvPr/>
        </p:nvSpPr>
        <p:spPr>
          <a:xfrm>
            <a:off x="254322" y="1980122"/>
            <a:ext cx="13650610" cy="1142365"/>
          </a:xfrm>
          <a:prstGeom prst="rect">
            <a:avLst/>
          </a:prstGeom>
          <a:gradFill flip="none" rotWithShape="1">
            <a:gsLst>
              <a:gs pos="0">
                <a:srgbClr val="DDD9C3">
                  <a:shade val="30000"/>
                  <a:satMod val="115000"/>
                </a:srgbClr>
              </a:gs>
              <a:gs pos="50000">
                <a:srgbClr val="DDD9C3">
                  <a:shade val="67500"/>
                  <a:satMod val="115000"/>
                </a:srgbClr>
              </a:gs>
              <a:gs pos="100000">
                <a:srgbClr val="DDD9C3">
                  <a:shade val="100000"/>
                  <a:satMod val="115000"/>
                </a:srgbClr>
              </a:gs>
            </a:gsLst>
            <a:path path="circle">
              <a:fillToRect l="100000" t="100000"/>
            </a:path>
            <a:tileRect r="-100000" b="-100000"/>
          </a:gradFill>
          <a:ln>
            <a:solidFill>
              <a:srgbClr val="00B050"/>
            </a:solidFill>
          </a:ln>
        </p:spPr>
        <p:txBody>
          <a:bodyPr vert="horz" wrap="square" lIns="0" tIns="25400" rIns="0" bIns="0" rtlCol="0">
            <a:spAutoFit/>
          </a:bodyPr>
          <a:lstStyle/>
          <a:p>
            <a:pPr marL="635" algn="l">
              <a:lnSpc>
                <a:spcPct val="100000"/>
              </a:lnSpc>
              <a:spcBef>
                <a:spcPts val="35"/>
              </a:spcBef>
            </a:pPr>
            <a:r>
              <a:rPr lang="en-GB" sz="2600" b="1" spc="20" dirty="0">
                <a:latin typeface="Arial" panose="020B0604020202020204"/>
                <a:cs typeface="Arial" panose="020B0604020202020204"/>
              </a:rPr>
              <a:t>Student Name: </a:t>
            </a:r>
            <a:r>
              <a:rPr lang="en-US" altLang="en-GB" sz="2600" b="1" spc="20" dirty="0">
                <a:latin typeface="Arial" panose="020B0604020202020204"/>
                <a:cs typeface="Arial" panose="020B0604020202020204"/>
              </a:rPr>
              <a:t>					</a:t>
            </a:r>
            <a:r>
              <a:rPr lang="en-GB" sz="2600" b="1" spc="20" dirty="0">
                <a:latin typeface="Arial" panose="020B0604020202020204"/>
                <a:cs typeface="Arial" panose="020B0604020202020204"/>
              </a:rPr>
              <a:t>	             </a:t>
            </a:r>
            <a:r>
              <a:rPr lang="en-US" altLang="en-GB" sz="2600" b="1" spc="20" dirty="0">
                <a:latin typeface="Arial" panose="020B0604020202020204"/>
                <a:cs typeface="Arial" panose="020B0604020202020204"/>
              </a:rPr>
              <a:t>     </a:t>
            </a:r>
            <a:r>
              <a:rPr lang="en-GB" sz="2600" b="1" spc="20" dirty="0">
                <a:latin typeface="Arial" panose="020B0604020202020204"/>
                <a:cs typeface="Arial" panose="020B0604020202020204"/>
              </a:rPr>
              <a:t>Supervised by: </a:t>
            </a:r>
            <a:r>
              <a:rPr lang="en-GB" sz="2600" b="1" spc="20" dirty="0" err="1">
                <a:latin typeface="Arial" panose="020B0604020202020204"/>
                <a:cs typeface="Arial" panose="020B0604020202020204"/>
              </a:rPr>
              <a:t>Dr.</a:t>
            </a:r>
            <a:r>
              <a:rPr lang="en-GB" sz="2600" b="1" spc="20" dirty="0">
                <a:latin typeface="Arial" panose="020B0604020202020204"/>
                <a:cs typeface="Arial" panose="020B0604020202020204"/>
              </a:rPr>
              <a:t> O. </a:t>
            </a:r>
            <a:r>
              <a:rPr lang="en-GB" sz="2600" b="1" spc="20" dirty="0" err="1">
                <a:latin typeface="Arial" panose="020B0604020202020204"/>
                <a:cs typeface="Arial" panose="020B0604020202020204"/>
              </a:rPr>
              <a:t>Ajayi</a:t>
            </a:r>
            <a:endParaRPr lang="en-GB" sz="2600" b="1" spc="20" dirty="0">
              <a:latin typeface="Arial" panose="020B0604020202020204"/>
              <a:cs typeface="Arial" panose="020B0604020202020204"/>
            </a:endParaRPr>
          </a:p>
          <a:p>
            <a:pPr marL="635" algn="ctr">
              <a:lnSpc>
                <a:spcPct val="100000"/>
              </a:lnSpc>
              <a:spcBef>
                <a:spcPts val="35"/>
              </a:spcBef>
            </a:pPr>
            <a:endParaRPr lang="en-GB" sz="2600" b="1" spc="20" dirty="0">
              <a:latin typeface="Arial" panose="020B0604020202020204"/>
              <a:cs typeface="Arial" panose="020B0604020202020204"/>
            </a:endParaRPr>
          </a:p>
          <a:p>
            <a:pPr marL="635" algn="ctr">
              <a:lnSpc>
                <a:spcPct val="100000"/>
              </a:lnSpc>
              <a:spcBef>
                <a:spcPts val="35"/>
              </a:spcBef>
            </a:pPr>
            <a:r>
              <a:rPr lang="en-GB" sz="2000" b="1" spc="20" dirty="0">
                <a:latin typeface="Arial" panose="020B0604020202020204"/>
                <a:cs typeface="Arial" panose="020B0604020202020204"/>
              </a:rPr>
              <a:t>Department of Computer Engineering, Ahmadu Bello University Zaria, Nigeria</a:t>
            </a:r>
            <a:endParaRPr lang="en-GB" sz="2000" b="1" spc="10" dirty="0">
              <a:latin typeface="Arial" panose="020B0604020202020204"/>
              <a:cs typeface="Arial" panose="020B0604020202020204"/>
            </a:endParaRPr>
          </a:p>
        </p:txBody>
      </p:sp>
      <p:sp>
        <p:nvSpPr>
          <p:cNvPr id="49" name="object 49"/>
          <p:cNvSpPr txBox="1"/>
          <p:nvPr/>
        </p:nvSpPr>
        <p:spPr>
          <a:xfrm>
            <a:off x="7293426" y="18173276"/>
            <a:ext cx="6686550" cy="224870"/>
          </a:xfrm>
          <a:prstGeom prst="rect">
            <a:avLst/>
          </a:prstGeom>
        </p:spPr>
        <p:txBody>
          <a:bodyPr vert="horz" wrap="square" lIns="0" tIns="12065" rIns="0" bIns="0" rtlCol="0">
            <a:spAutoFit/>
          </a:bodyPr>
          <a:lstStyle/>
          <a:p>
            <a:pPr marL="12700" marR="5080">
              <a:lnSpc>
                <a:spcPct val="101000"/>
              </a:lnSpc>
              <a:spcBef>
                <a:spcPts val="95"/>
              </a:spcBef>
            </a:pPr>
            <a:endParaRPr sz="1450" dirty="0">
              <a:latin typeface="Times New Roman" panose="02020603050405020304"/>
              <a:cs typeface="Times New Roman" panose="02020603050405020304"/>
            </a:endParaRPr>
          </a:p>
        </p:txBody>
      </p:sp>
      <p:sp>
        <p:nvSpPr>
          <p:cNvPr id="66" name="object 13"/>
          <p:cNvSpPr txBox="1"/>
          <p:nvPr/>
        </p:nvSpPr>
        <p:spPr>
          <a:xfrm>
            <a:off x="6068097" y="5861079"/>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GB" sz="2000" b="1" dirty="0">
                <a:latin typeface="Arial Black" panose="020B0A04020102020204"/>
                <a:cs typeface="Arial Black" panose="020B0A04020102020204"/>
              </a:rPr>
              <a:t>Methodology</a:t>
            </a:r>
            <a:endParaRPr sz="2000" b="1" dirty="0">
              <a:latin typeface="Arial Black" panose="020B0A04020102020204"/>
              <a:cs typeface="Arial Black" panose="020B0A04020102020204"/>
            </a:endParaRPr>
          </a:p>
        </p:txBody>
      </p:sp>
      <p:sp>
        <p:nvSpPr>
          <p:cNvPr id="4" name="Rectangle 3"/>
          <p:cNvSpPr/>
          <p:nvPr/>
        </p:nvSpPr>
        <p:spPr>
          <a:xfrm>
            <a:off x="0" y="3752268"/>
            <a:ext cx="14211300" cy="1970162"/>
          </a:xfrm>
          <a:prstGeom prst="rect">
            <a:avLst/>
          </a:prstGeom>
          <a:gradFill>
            <a:gsLst>
              <a:gs pos="3000">
                <a:srgbClr val="00B0F0"/>
              </a:gs>
              <a:gs pos="46916">
                <a:srgbClr val="CAD9EB"/>
              </a:gs>
              <a:gs pos="0">
                <a:schemeClr val="accent1">
                  <a:lumMod val="5000"/>
                  <a:lumOff val="95000"/>
                </a:schemeClr>
              </a:gs>
              <a:gs pos="22114">
                <a:srgbClr val="E1EAF4"/>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a:solidFill>
                <a:schemeClr val="tx1"/>
              </a:solidFill>
              <a:effectLst/>
              <a:latin typeface="+mj-lt"/>
              <a:ea typeface="Aptos" panose="020B0004020202020204" pitchFamily="34" charset="0"/>
              <a:cs typeface="Times New Roman" panose="02020603050405020304" pitchFamily="18" charset="0"/>
            </a:endParaRPr>
          </a:p>
          <a:p>
            <a:pPr algn="just"/>
            <a:r>
              <a:rPr lang="en-US" sz="1600" dirty="0">
                <a:solidFill>
                  <a:schemeClr val="tx1"/>
                </a:solidFill>
                <a:effectLst/>
                <a:latin typeface="+mj-lt"/>
                <a:ea typeface="Aptos" panose="020B0004020202020204" pitchFamily="34" charset="0"/>
                <a:cs typeface="Times New Roman" panose="02020603050405020304" pitchFamily="18" charset="0"/>
              </a:rPr>
              <a:t>This project details the development of a Smart Garbage Monitoring System utilizing IoT technology to enhance urban waste management. The system integrates an ESP32 microcontroller and ultrasonic sensors to provide real time monitoring of garbage levels, tackling issues such as inefficient waste collection and pollution.</a:t>
            </a:r>
            <a:r>
              <a:rPr lang="en-US" sz="1600" kern="100" dirty="0">
                <a:solidFill>
                  <a:schemeClr val="tx1"/>
                </a:solidFill>
                <a:effectLst/>
                <a:latin typeface="+mj-lt"/>
                <a:ea typeface="Times New Roman" panose="02020603050405020304" pitchFamily="18" charset="0"/>
                <a:cs typeface="Times New Roman" panose="02020603050405020304" pitchFamily="18" charset="0"/>
              </a:rPr>
              <a:t> The system aims to provide real time waste level detection and automated notifications. The methodology describes the use of hardware components like the ESP32 board and ultrasonic sensor, detailing system design, programming, and testing procedures to ensure functionality. </a:t>
            </a:r>
            <a:r>
              <a:rPr lang="en-US" sz="1600" kern="100" dirty="0">
                <a:solidFill>
                  <a:schemeClr val="tx1"/>
                </a:solidFill>
                <a:latin typeface="+mj-lt"/>
                <a:ea typeface="Times New Roman" panose="02020603050405020304" pitchFamily="18" charset="0"/>
                <a:cs typeface="Times New Roman" panose="02020603050405020304" pitchFamily="18" charset="0"/>
              </a:rPr>
              <a:t>Result shows </a:t>
            </a:r>
            <a:r>
              <a:rPr lang="en-US" sz="1600" kern="100" dirty="0">
                <a:solidFill>
                  <a:schemeClr val="tx1"/>
                </a:solidFill>
                <a:effectLst/>
                <a:latin typeface="+mj-lt"/>
                <a:ea typeface="Aptos" panose="020B0004020202020204" pitchFamily="34" charset="0"/>
                <a:cs typeface="Times New Roman" panose="02020603050405020304" pitchFamily="18" charset="0"/>
              </a:rPr>
              <a:t>that the DHT22 sensor recorded an average temperature of 25.42°C and 65% humidity, with peaks in temperature at mid-day and increased humidity after rain. Ultrasonic sensors accurately measured bin fill levels, with empty bins at 25 cm, partially filled at 8 cm, and full at 0 cm. The system features a buzzer that alerts at 70% and 90% fill levels and operates for 20 hours on a 120- minute charge. The mobile app shows real-time data, and the system achieved 99.5% uptime over a week with no false alerts.</a:t>
            </a:r>
          </a:p>
          <a:p>
            <a:pPr algn="just"/>
            <a:endParaRPr lang="en-US" dirty="0">
              <a:solidFill>
                <a:schemeClr val="tx1"/>
              </a:solidFill>
            </a:endParaRPr>
          </a:p>
        </p:txBody>
      </p:sp>
      <p:sp>
        <p:nvSpPr>
          <p:cNvPr id="11" name="Rectangle: Rounded Corners 10"/>
          <p:cNvSpPr/>
          <p:nvPr/>
        </p:nvSpPr>
        <p:spPr>
          <a:xfrm>
            <a:off x="225136" y="6257259"/>
            <a:ext cx="4580749" cy="4993031"/>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Rectangle: Rounded Corners 13"/>
          <p:cNvSpPr/>
          <p:nvPr/>
        </p:nvSpPr>
        <p:spPr>
          <a:xfrm>
            <a:off x="5148539" y="6302757"/>
            <a:ext cx="4515390" cy="9726599"/>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16" name="Rectangle: Rounded Corners 15"/>
          <p:cNvSpPr/>
          <p:nvPr/>
        </p:nvSpPr>
        <p:spPr>
          <a:xfrm>
            <a:off x="402106" y="11673613"/>
            <a:ext cx="4483668" cy="265562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Rounded Corners 16"/>
          <p:cNvSpPr/>
          <p:nvPr/>
        </p:nvSpPr>
        <p:spPr>
          <a:xfrm>
            <a:off x="5225399" y="16522125"/>
            <a:ext cx="8766714" cy="1049115"/>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0" name="Rectangle 19"/>
          <p:cNvSpPr/>
          <p:nvPr/>
        </p:nvSpPr>
        <p:spPr>
          <a:xfrm>
            <a:off x="5173697" y="10150377"/>
            <a:ext cx="4186454" cy="3391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p:cNvSpPr/>
          <p:nvPr/>
        </p:nvSpPr>
        <p:spPr>
          <a:xfrm>
            <a:off x="1119940" y="16029356"/>
            <a:ext cx="3048000" cy="592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639" y="321894"/>
            <a:ext cx="1438092" cy="1349933"/>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47666" y="307628"/>
            <a:ext cx="1710242" cy="1276887"/>
          </a:xfrm>
          <a:prstGeom prst="rect">
            <a:avLst/>
          </a:prstGeom>
          <a:effectLst>
            <a:outerShdw blurRad="50800" dist="50800" dir="5400000" algn="ctr" rotWithShape="0">
              <a:schemeClr val="tx1"/>
            </a:outerShdw>
          </a:effectLst>
        </p:spPr>
      </p:pic>
      <p:sp>
        <p:nvSpPr>
          <p:cNvPr id="31" name="Rectangle: Rounded Corners 30"/>
          <p:cNvSpPr/>
          <p:nvPr/>
        </p:nvSpPr>
        <p:spPr>
          <a:xfrm>
            <a:off x="9826232" y="18064008"/>
            <a:ext cx="4129470" cy="1550213"/>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Rounded Corners 31"/>
          <p:cNvSpPr/>
          <p:nvPr/>
        </p:nvSpPr>
        <p:spPr>
          <a:xfrm>
            <a:off x="493543" y="14833271"/>
            <a:ext cx="4483669" cy="27246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Rectangle: Rounded Corners 33"/>
          <p:cNvSpPr/>
          <p:nvPr/>
        </p:nvSpPr>
        <p:spPr>
          <a:xfrm>
            <a:off x="9983783" y="6348108"/>
            <a:ext cx="4118713" cy="9726599"/>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2" name="TextBox 1"/>
          <p:cNvSpPr txBox="1"/>
          <p:nvPr/>
        </p:nvSpPr>
        <p:spPr>
          <a:xfrm>
            <a:off x="401955" y="6395720"/>
            <a:ext cx="4183380" cy="4703445"/>
          </a:xfrm>
          <a:prstGeom prst="rect">
            <a:avLst/>
          </a:prstGeom>
          <a:noFill/>
        </p:spPr>
        <p:txBody>
          <a:bodyPr wrap="square" rtlCol="0">
            <a:noAutofit/>
          </a:bodyPr>
          <a:lstStyle/>
          <a:p>
            <a:pPr algn="just"/>
            <a:r>
              <a:rPr dirty="0"/>
              <a:t>Waste management has become a global issue due to rapid population growth, disorganized systems, lack of public awareness, and insufficient funds (Anitha, 2017). Uncontrolled garbage accumulation pollutes the environment and poses health hazards. Delayed garbage collection generates foul odors and toxic gases, contributing to air pollution. By monitoring bin status and garbage volume, waste management can be more efficient. The Internet of Things (IoT) enables communication between devices, allowing for timely notifications when bins are full. This system, as proposed by Anitha, will improve city cleanliness by notifying authorities to empty bins as needed.</a:t>
            </a:r>
          </a:p>
        </p:txBody>
      </p:sp>
      <p:sp>
        <p:nvSpPr>
          <p:cNvPr id="35" name="Rectangle: Rounded Corners 34"/>
          <p:cNvSpPr/>
          <p:nvPr/>
        </p:nvSpPr>
        <p:spPr>
          <a:xfrm>
            <a:off x="343823" y="18072035"/>
            <a:ext cx="4654996" cy="1526847"/>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36" name="Rectangle: Rounded Corners 35"/>
          <p:cNvSpPr/>
          <p:nvPr/>
        </p:nvSpPr>
        <p:spPr>
          <a:xfrm>
            <a:off x="5270280" y="18072035"/>
            <a:ext cx="4240117" cy="1479840"/>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3" name="TextBox 2"/>
          <p:cNvSpPr txBox="1"/>
          <p:nvPr/>
        </p:nvSpPr>
        <p:spPr>
          <a:xfrm>
            <a:off x="5333876" y="6470650"/>
            <a:ext cx="4026275" cy="737235"/>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The process for the implementation of the project is summarized below: </a:t>
            </a:r>
          </a:p>
          <a:p>
            <a:pPr algn="just"/>
            <a:endParaRPr lang="en-US" sz="1400" dirty="0">
              <a:latin typeface="Arial" panose="020B0604020202020204" pitchFamily="34" charset="0"/>
              <a:cs typeface="Arial" panose="020B0604020202020204" pitchFamily="34" charset="0"/>
            </a:endParaRPr>
          </a:p>
        </p:txBody>
      </p:sp>
      <p:sp>
        <p:nvSpPr>
          <p:cNvPr id="5" name="TextBox 4"/>
          <p:cNvSpPr txBox="1"/>
          <p:nvPr/>
        </p:nvSpPr>
        <p:spPr>
          <a:xfrm>
            <a:off x="611505" y="14875510"/>
            <a:ext cx="4299585" cy="2502535"/>
          </a:xfrm>
          <a:prstGeom prst="rect">
            <a:avLst/>
          </a:prstGeom>
          <a:noFill/>
        </p:spPr>
        <p:txBody>
          <a:bodyPr wrap="square" rtlCol="0">
            <a:noAutofit/>
          </a:bodyPr>
          <a:lstStyle/>
          <a:p>
            <a:pPr algn="just"/>
            <a:r>
              <a:rPr sz="1300" dirty="0">
                <a:latin typeface="+mn-ea"/>
                <a:cs typeface="+mn-ea"/>
              </a:rPr>
              <a:t>The Smart Garbage Monitoring System addresses the pressing need for efficient urban waste management by offering a cost-effective and scalable solution. Its use of the ESP32 microcontroller and ultrasonic sensors makes it viable for large-scale deployment. The system's real-time monitoring and automated notifications provide a unique technological solution that could attract interest from municipalities and waste management companies. Furthermore, its ability to integrate with existing infrastructure and customize according to user requirements enhances its commercial potential, making it a valuable tool for improving urban waste management practices.</a:t>
            </a:r>
          </a:p>
        </p:txBody>
      </p:sp>
      <p:sp>
        <p:nvSpPr>
          <p:cNvPr id="6" name="TextBox 5"/>
          <p:cNvSpPr txBox="1"/>
          <p:nvPr/>
        </p:nvSpPr>
        <p:spPr>
          <a:xfrm>
            <a:off x="9871529" y="18031811"/>
            <a:ext cx="4129470" cy="1506855"/>
          </a:xfrm>
          <a:prstGeom prst="rect">
            <a:avLst/>
          </a:prstGeom>
          <a:noFill/>
        </p:spPr>
        <p:txBody>
          <a:bodyPr wrap="square" rtlCol="0">
            <a:spAutoFit/>
          </a:bodyPr>
          <a:lstStyle/>
          <a:p>
            <a:pPr algn="just" fontAlgn="base"/>
            <a:r>
              <a:rPr lang="en-US" sz="1150"/>
              <a:t>Kim, J. (2023). Analysis and optimization of DC supply range for the ESP32 development board. Authorea Preprints. </a:t>
            </a:r>
          </a:p>
          <a:p>
            <a:pPr algn="just" fontAlgn="base"/>
            <a:r>
              <a:rPr lang="en-US" sz="1150"/>
              <a:t>Tarzamni, H., Kolahian, P., &amp; Sabahi, M. (2020). High step-up DC–DC converter with efficient inductive utilization. IEEE Transactions on Industrial Electronics, 68(5), 3831-3839. </a:t>
            </a:r>
          </a:p>
          <a:p>
            <a:pPr algn="just" fontAlgn="base"/>
            <a:r>
              <a:rPr lang="en-US" sz="1150"/>
              <a:t>Arun Francis, G., Arulselvan, M., Elangkumaran, P., Keerthivarman, S., &amp; Vijaya Kumar, J. (2020). Object detection using ultrasonic sensor. Int. J. Innov. Technol. Explor. Eng, 8, 207-209. </a:t>
            </a:r>
          </a:p>
        </p:txBody>
      </p:sp>
      <p:sp>
        <p:nvSpPr>
          <p:cNvPr id="8" name="TextBox 7"/>
          <p:cNvSpPr txBox="1"/>
          <p:nvPr/>
        </p:nvSpPr>
        <p:spPr>
          <a:xfrm>
            <a:off x="588503" y="18570941"/>
            <a:ext cx="4388709" cy="853709"/>
          </a:xfrm>
          <a:prstGeom prst="rect">
            <a:avLst/>
          </a:prstGeom>
          <a:noFill/>
        </p:spPr>
        <p:txBody>
          <a:bodyPr wrap="square" rtlCol="0">
            <a:spAutoFit/>
          </a:bodyPr>
          <a:lstStyle/>
          <a:p>
            <a:endParaRPr lang="x-none" dirty="0"/>
          </a:p>
        </p:txBody>
      </p:sp>
      <p:sp>
        <p:nvSpPr>
          <p:cNvPr id="10" name="TextBox 9"/>
          <p:cNvSpPr txBox="1"/>
          <p:nvPr/>
        </p:nvSpPr>
        <p:spPr>
          <a:xfrm>
            <a:off x="5281664" y="18018658"/>
            <a:ext cx="4240117" cy="1600438"/>
          </a:xfrm>
          <a:prstGeom prst="rect">
            <a:avLst/>
          </a:prstGeom>
          <a:noFill/>
        </p:spPr>
        <p:txBody>
          <a:bodyPr wrap="square" rtlCol="0">
            <a:spAutoFit/>
          </a:bodyPr>
          <a:lstStyle/>
          <a:p>
            <a:pPr algn="just"/>
            <a:r>
              <a:rPr lang="en-US" sz="1400" dirty="0"/>
              <a:t>My most profound gratitude goes to ALLAH (SWT) the Almighty for giving me the strength, health, and ability to finish this project.</a:t>
            </a:r>
            <a:r>
              <a:rPr lang="en-GB" sz="1400" dirty="0"/>
              <a:t> </a:t>
            </a:r>
            <a:r>
              <a:rPr lang="en-US" sz="1400" dirty="0"/>
              <a:t>My sincere appreciation goes to my supervisor Dr. O. </a:t>
            </a:r>
            <a:r>
              <a:rPr lang="en-US" sz="1400" dirty="0" err="1"/>
              <a:t>Ajayi</a:t>
            </a:r>
            <a:r>
              <a:rPr lang="en-US" sz="1400" dirty="0"/>
              <a:t> for his ceaseless support and encouragement throughout the course of this project. My Sincere thanks to the staffs of computer engineering</a:t>
            </a:r>
            <a:r>
              <a:rPr lang="en-US" sz="1400" dirty="0">
                <a:latin typeface="Arial" panose="020B0604020202020204" pitchFamily="34" charset="0"/>
                <a:cs typeface="Arial" panose="020B0604020202020204" pitchFamily="34" charset="0"/>
              </a:rPr>
              <a:t>.</a:t>
            </a:r>
          </a:p>
        </p:txBody>
      </p:sp>
      <p:sp>
        <p:nvSpPr>
          <p:cNvPr id="21" name="TextBox 20"/>
          <p:cNvSpPr txBox="1"/>
          <p:nvPr/>
        </p:nvSpPr>
        <p:spPr>
          <a:xfrm>
            <a:off x="343822" y="18072035"/>
            <a:ext cx="4633390" cy="1522730"/>
          </a:xfrm>
          <a:prstGeom prst="rect">
            <a:avLst/>
          </a:prstGeom>
          <a:noFill/>
        </p:spPr>
        <p:txBody>
          <a:bodyPr wrap="square" rtlCol="0">
            <a:spAutoFit/>
          </a:bodyPr>
          <a:lstStyle/>
          <a:p>
            <a:pPr lvl="0" algn="just"/>
            <a:r>
              <a:rPr lang="en-US" sz="1330" dirty="0">
                <a:sym typeface="+mn-ea"/>
              </a:rPr>
              <a:t>Future work should focus on exploring alternative power sources like solar panels, implementing machine learning algorithms to enhance prediction accuracy, integrating additional sensors for comprehensive data, developing mesh network capabilities for better connectivity, conducting larger-scale trials, and integrating the system with existing municipal garbage management systems to maximize its impact and sustainability.</a:t>
            </a:r>
            <a:endParaRPr lang="en-GB" sz="1330" dirty="0">
              <a:effectLst/>
            </a:endParaRPr>
          </a:p>
        </p:txBody>
      </p:sp>
      <p:sp>
        <p:nvSpPr>
          <p:cNvPr id="25" name="TextBox 24"/>
          <p:cNvSpPr txBox="1"/>
          <p:nvPr/>
        </p:nvSpPr>
        <p:spPr>
          <a:xfrm>
            <a:off x="5247839" y="16584139"/>
            <a:ext cx="8721834" cy="909320"/>
          </a:xfrm>
          <a:prstGeom prst="rect">
            <a:avLst/>
          </a:prstGeom>
          <a:noFill/>
        </p:spPr>
        <p:txBody>
          <a:bodyPr wrap="square" rtlCol="0">
            <a:spAutoFit/>
          </a:bodyPr>
          <a:lstStyle/>
          <a:p>
            <a:pPr algn="just"/>
            <a:r>
              <a:rPr lang="en-US" sz="1330" dirty="0">
                <a:sym typeface="+mn-ea"/>
              </a:rPr>
              <a:t>The project successfully developed a smart garbage monitoring system using IoT technology, integrating an ESP32 microcontroller, ultrasonic sensors, and a mobile application to provide real-time monitoring of garbage levels. The system demonstrated its potential to improve garbage management practices by providing timely information and optimizing collection routes, though it faced limitations in battery life, environmental factors, scalability, and network dependency.</a:t>
            </a:r>
            <a:endParaRPr lang="x-none" sz="1330" dirty="0">
              <a:latin typeface="Arial" panose="020B0604020202020204" pitchFamily="34" charset="0"/>
              <a:cs typeface="Arial" panose="020B0604020202020204" pitchFamily="34" charset="0"/>
            </a:endParaRPr>
          </a:p>
        </p:txBody>
      </p:sp>
      <p:sp>
        <p:nvSpPr>
          <p:cNvPr id="28" name="TextBox 27"/>
          <p:cNvSpPr txBox="1"/>
          <p:nvPr/>
        </p:nvSpPr>
        <p:spPr>
          <a:xfrm>
            <a:off x="588503" y="11713306"/>
            <a:ext cx="4217382" cy="2676525"/>
          </a:xfrm>
          <a:prstGeom prst="rect">
            <a:avLst/>
          </a:prstGeom>
          <a:noFill/>
        </p:spPr>
        <p:txBody>
          <a:bodyPr wrap="square" rtlCol="0">
            <a:spAutoFit/>
          </a:bodyPr>
          <a:lstStyle/>
          <a:p>
            <a:pPr algn="just"/>
            <a:r>
              <a:rPr lang="en-GB" sz="1400" dirty="0"/>
              <a:t>The innovation and creativity of the Smart Garbage Monitoring System lie in its use of IoT technology to address urban waste management challenges. By integrating the ESP32 microcontroller with ultrasonic sensors, the system offers real-time waste level monitoring and automated notifications, enhancing collection efficiency. This proactive approach addresses inefficiencies in waste management, contributing to urban cleanliness. The system’s ability to detect waste levels accurately and trigger alerts based on critical thresholds exemplifies its innovative alignment with modern smart city initiatives.</a:t>
            </a:r>
          </a:p>
        </p:txBody>
      </p:sp>
      <p:sp>
        <p:nvSpPr>
          <p:cNvPr id="15" name="TextBox 14"/>
          <p:cNvSpPr txBox="1"/>
          <p:nvPr/>
        </p:nvSpPr>
        <p:spPr>
          <a:xfrm>
            <a:off x="5554621" y="10943067"/>
            <a:ext cx="3856724" cy="276999"/>
          </a:xfrm>
          <a:prstGeom prst="rect">
            <a:avLst/>
          </a:prstGeom>
          <a:no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System Block Diagram</a:t>
            </a:r>
            <a:endParaRPr lang="x-none" sz="1200" i="1"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5365663" y="12185569"/>
            <a:ext cx="3856724" cy="306705"/>
          </a:xfrm>
          <a:prstGeom prst="rect">
            <a:avLst/>
          </a:prstGeom>
          <a:noFill/>
        </p:spPr>
        <p:txBody>
          <a:bodyPr wrap="square" rtlCol="0">
            <a:spAutoFit/>
          </a:bodyPr>
          <a:lstStyle/>
          <a:p>
            <a:pPr algn="ctr"/>
            <a:r>
              <a:rPr lang="en-US" sz="1400" b="1" i="1" dirty="0">
                <a:latin typeface="Times New Roman" panose="02020603050405020304" pitchFamily="18" charset="0"/>
                <a:cs typeface="Times New Roman" panose="02020603050405020304" pitchFamily="18" charset="0"/>
              </a:rPr>
              <a:t>System Architecture</a:t>
            </a:r>
            <a:endParaRPr lang="x-none" sz="1400" b="1" i="1" dirty="0">
              <a:latin typeface="Times New Roman" panose="02020603050405020304" pitchFamily="18" charset="0"/>
              <a:cs typeface="Times New Roman" panose="02020603050405020304" pitchFamily="18" charset="0"/>
            </a:endParaRPr>
          </a:p>
        </p:txBody>
      </p:sp>
      <p:sp>
        <p:nvSpPr>
          <p:cNvPr id="44" name="object 13"/>
          <p:cNvSpPr txBox="1"/>
          <p:nvPr/>
        </p:nvSpPr>
        <p:spPr>
          <a:xfrm>
            <a:off x="161037" y="14421915"/>
            <a:ext cx="4900232"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Potential for Product Commercialization </a:t>
            </a:r>
            <a:endParaRPr lang="en-GB" sz="2000" b="1" dirty="0">
              <a:solidFill>
                <a:schemeClr val="tx1"/>
              </a:solidFill>
              <a:latin typeface="Arial" panose="020B0604020202020204" pitchFamily="34" charset="0"/>
              <a:cs typeface="Arial" panose="020B0604020202020204" pitchFamily="34" charset="0"/>
            </a:endParaRPr>
          </a:p>
        </p:txBody>
      </p:sp>
      <p:sp>
        <p:nvSpPr>
          <p:cNvPr id="47" name="object 13"/>
          <p:cNvSpPr txBox="1"/>
          <p:nvPr/>
        </p:nvSpPr>
        <p:spPr>
          <a:xfrm>
            <a:off x="719364" y="11289983"/>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Innovation &amp; Creativity </a:t>
            </a:r>
            <a:endParaRPr lang="en-GB" sz="2000" b="1" dirty="0">
              <a:solidFill>
                <a:schemeClr val="tx1"/>
              </a:solidFill>
              <a:latin typeface="Arial" panose="020B0604020202020204" pitchFamily="34" charset="0"/>
              <a:cs typeface="Arial" panose="020B0604020202020204" pitchFamily="34" charset="0"/>
            </a:endParaRPr>
          </a:p>
        </p:txBody>
      </p:sp>
      <p:sp>
        <p:nvSpPr>
          <p:cNvPr id="48" name="object 13"/>
          <p:cNvSpPr txBox="1"/>
          <p:nvPr/>
        </p:nvSpPr>
        <p:spPr>
          <a:xfrm>
            <a:off x="10623796" y="5841040"/>
            <a:ext cx="2514600"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US" sz="2000" b="1" dirty="0">
                <a:latin typeface="Arial Black" panose="020B0A04020102020204"/>
                <a:cs typeface="Arial Black" panose="020B0A04020102020204"/>
              </a:rPr>
              <a:t>Results</a:t>
            </a:r>
            <a:endParaRPr sz="2000" b="1" dirty="0">
              <a:latin typeface="Arial Black" panose="020B0A04020102020204"/>
              <a:cs typeface="Arial Black" panose="020B0A04020102020204"/>
            </a:endParaRPr>
          </a:p>
        </p:txBody>
      </p:sp>
      <p:sp>
        <p:nvSpPr>
          <p:cNvPr id="50" name="object 13"/>
          <p:cNvSpPr txBox="1"/>
          <p:nvPr/>
        </p:nvSpPr>
        <p:spPr>
          <a:xfrm>
            <a:off x="7796253" y="16105714"/>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Conclusion</a:t>
            </a:r>
            <a:endParaRPr lang="en-GB" sz="2000" b="1" dirty="0">
              <a:solidFill>
                <a:schemeClr val="tx1"/>
              </a:solidFill>
              <a:latin typeface="Arial" panose="020B0604020202020204" pitchFamily="34" charset="0"/>
              <a:cs typeface="Arial" panose="020B0604020202020204" pitchFamily="34" charset="0"/>
            </a:endParaRPr>
          </a:p>
        </p:txBody>
      </p:sp>
      <p:sp>
        <p:nvSpPr>
          <p:cNvPr id="51" name="object 13"/>
          <p:cNvSpPr txBox="1"/>
          <p:nvPr/>
        </p:nvSpPr>
        <p:spPr>
          <a:xfrm>
            <a:off x="10613349" y="17666268"/>
            <a:ext cx="2713117"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GB" sz="2000" b="1" dirty="0">
                <a:solidFill>
                  <a:schemeClr val="tx1"/>
                </a:solidFill>
                <a:latin typeface="Arial" panose="020B0604020202020204" pitchFamily="34" charset="0"/>
                <a:cs typeface="Arial" panose="020B0604020202020204" pitchFamily="34" charset="0"/>
              </a:rPr>
              <a:t>References</a:t>
            </a:r>
          </a:p>
        </p:txBody>
      </p:sp>
      <p:sp>
        <p:nvSpPr>
          <p:cNvPr id="52" name="object 13"/>
          <p:cNvSpPr txBox="1"/>
          <p:nvPr/>
        </p:nvSpPr>
        <p:spPr>
          <a:xfrm>
            <a:off x="5554621" y="17672721"/>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Acknowledgement</a:t>
            </a:r>
            <a:endParaRPr lang="en-GB" sz="2000" b="1" dirty="0">
              <a:solidFill>
                <a:schemeClr val="tx1"/>
              </a:solidFill>
              <a:latin typeface="Arial" panose="020B0604020202020204" pitchFamily="34" charset="0"/>
              <a:cs typeface="Arial" panose="020B0604020202020204" pitchFamily="34" charset="0"/>
            </a:endParaRPr>
          </a:p>
        </p:txBody>
      </p:sp>
      <p:sp>
        <p:nvSpPr>
          <p:cNvPr id="53" name="object 13"/>
          <p:cNvSpPr txBox="1"/>
          <p:nvPr/>
        </p:nvSpPr>
        <p:spPr>
          <a:xfrm>
            <a:off x="763132" y="17668841"/>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Future Work</a:t>
            </a:r>
            <a:endParaRPr lang="en-GB" sz="2000" b="1" dirty="0">
              <a:solidFill>
                <a:schemeClr val="tx1"/>
              </a:solidFill>
              <a:latin typeface="Arial" panose="020B0604020202020204" pitchFamily="34" charset="0"/>
              <a:cs typeface="Arial" panose="020B0604020202020204" pitchFamily="34" charset="0"/>
            </a:endParaRPr>
          </a:p>
        </p:txBody>
      </p:sp>
      <p:sp>
        <p:nvSpPr>
          <p:cNvPr id="54" name="object 13"/>
          <p:cNvSpPr txBox="1"/>
          <p:nvPr/>
        </p:nvSpPr>
        <p:spPr>
          <a:xfrm>
            <a:off x="5810840" y="3368828"/>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GB" sz="2000" b="1" dirty="0">
                <a:latin typeface="Arial Black" panose="020B0A04020102020204"/>
                <a:cs typeface="Arial Black" panose="020B0A04020102020204"/>
              </a:rPr>
              <a:t>Abstract</a:t>
            </a:r>
            <a:endParaRPr sz="2000" b="1" dirty="0">
              <a:latin typeface="Arial Black" panose="020B0A04020102020204"/>
              <a:cs typeface="Arial Black" panose="020B0A04020102020204"/>
            </a:endParaRPr>
          </a:p>
        </p:txBody>
      </p:sp>
      <p:sp>
        <p:nvSpPr>
          <p:cNvPr id="55" name="object 13"/>
          <p:cNvSpPr txBox="1"/>
          <p:nvPr/>
        </p:nvSpPr>
        <p:spPr>
          <a:xfrm>
            <a:off x="1488047" y="5819867"/>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US" sz="2000" b="1" dirty="0">
                <a:latin typeface="Arial Black" panose="020B0A04020102020204"/>
                <a:cs typeface="Arial Black" panose="020B0A04020102020204"/>
              </a:rPr>
              <a:t>Introduction</a:t>
            </a:r>
            <a:endParaRPr sz="2000" b="1" dirty="0">
              <a:latin typeface="Arial Black" panose="020B0A04020102020204"/>
              <a:cs typeface="Arial Black" panose="020B0A04020102020204"/>
            </a:endParaRPr>
          </a:p>
        </p:txBody>
      </p:sp>
      <p:sp>
        <p:nvSpPr>
          <p:cNvPr id="13" name="TextBox 12"/>
          <p:cNvSpPr txBox="1"/>
          <p:nvPr/>
        </p:nvSpPr>
        <p:spPr>
          <a:xfrm>
            <a:off x="9975571" y="6603514"/>
            <a:ext cx="3949119" cy="523220"/>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The developed prototype and results is shown in the figure below. </a:t>
            </a:r>
          </a:p>
        </p:txBody>
      </p:sp>
      <p:sp>
        <p:nvSpPr>
          <p:cNvPr id="18" name="TextBox 17"/>
          <p:cNvSpPr txBox="1"/>
          <p:nvPr/>
        </p:nvSpPr>
        <p:spPr>
          <a:xfrm>
            <a:off x="11881096" y="13870169"/>
            <a:ext cx="184731" cy="369332"/>
          </a:xfrm>
          <a:prstGeom prst="rect">
            <a:avLst/>
          </a:prstGeom>
          <a:noFill/>
        </p:spPr>
        <p:txBody>
          <a:bodyPr wrap="none" rtlCol="0">
            <a:spAutoFit/>
          </a:bodyPr>
          <a:lstStyle/>
          <a:p>
            <a:endParaRPr lang="en-US" dirty="0"/>
          </a:p>
        </p:txBody>
      </p:sp>
      <p:pic>
        <p:nvPicPr>
          <p:cNvPr id="19" name="Picture 18"/>
          <p:cNvPicPr>
            <a:picLocks noChangeAspect="1"/>
          </p:cNvPicPr>
          <p:nvPr>
            <p:custDataLst>
              <p:tags r:id="rId1"/>
            </p:custDataLst>
          </p:nvPr>
        </p:nvPicPr>
        <p:blipFill>
          <a:blip r:embed="rId11"/>
          <a:stretch>
            <a:fillRect/>
          </a:stretch>
        </p:blipFill>
        <p:spPr>
          <a:xfrm>
            <a:off x="5334000" y="7613650"/>
            <a:ext cx="4176395" cy="4253865"/>
          </a:xfrm>
          <a:prstGeom prst="rect">
            <a:avLst/>
          </a:prstGeom>
        </p:spPr>
      </p:pic>
      <p:pic>
        <p:nvPicPr>
          <p:cNvPr id="27" name="Picture 8"/>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975352" y="10747105"/>
            <a:ext cx="2047875" cy="2557630"/>
          </a:xfrm>
          <a:prstGeom prst="rect">
            <a:avLst/>
          </a:prstGeom>
        </p:spPr>
      </p:pic>
      <p:pic>
        <p:nvPicPr>
          <p:cNvPr id="38" name="Picture 24"/>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1009504" y="13304735"/>
            <a:ext cx="2112645" cy="2756819"/>
          </a:xfrm>
          <a:prstGeom prst="rect">
            <a:avLst/>
          </a:prstGeom>
        </p:spPr>
      </p:pic>
      <p:pic>
        <p:nvPicPr>
          <p:cNvPr id="39" name="Picture 17"/>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1976100" y="7207885"/>
            <a:ext cx="2108200" cy="3529059"/>
          </a:xfrm>
          <a:prstGeom prst="rect">
            <a:avLst/>
          </a:prstGeom>
        </p:spPr>
      </p:pic>
      <p:pic>
        <p:nvPicPr>
          <p:cNvPr id="40" name="Picture 16"/>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9975850" y="7218046"/>
            <a:ext cx="1999615" cy="3518898"/>
          </a:xfrm>
          <a:prstGeom prst="rect">
            <a:avLst/>
          </a:prstGeom>
        </p:spPr>
      </p:pic>
      <p:sp>
        <p:nvSpPr>
          <p:cNvPr id="41" name="object 37"/>
          <p:cNvSpPr txBox="1"/>
          <p:nvPr/>
        </p:nvSpPr>
        <p:spPr>
          <a:xfrm>
            <a:off x="2670810" y="1974850"/>
            <a:ext cx="6303010" cy="829945"/>
          </a:xfrm>
          <a:prstGeom prst="rect">
            <a:avLst/>
          </a:prstGeom>
          <a:noFill/>
          <a:ln>
            <a:noFill/>
          </a:ln>
          <a:extLst>
            <a:ext uri="{909E8E84-426E-40DD-AFC4-6F175D3DCCD1}">
              <a14:hiddenFill xmlns:a14="http://schemas.microsoft.com/office/drawing/2010/main">
                <a:gradFill flip="none" rotWithShape="1">
                  <a:gsLst>
                    <a:gs pos="0">
                      <a:srgbClr val="DDD9C3">
                        <a:shade val="30000"/>
                        <a:satMod val="115000"/>
                      </a:srgbClr>
                    </a:gs>
                    <a:gs pos="50000">
                      <a:srgbClr val="DDD9C3">
                        <a:shade val="67500"/>
                        <a:satMod val="115000"/>
                      </a:srgbClr>
                    </a:gs>
                    <a:gs pos="100000">
                      <a:srgbClr val="DDD9C3">
                        <a:shade val="100000"/>
                        <a:satMod val="115000"/>
                      </a:srgbClr>
                    </a:gs>
                  </a:gsLst>
                  <a:path path="circle">
                    <a:fillToRect l="100000" t="100000"/>
                  </a:path>
                  <a:tileRect r="-100000" b="-100000"/>
                </a:gradFill>
              </a14:hiddenFill>
            </a:ext>
          </a:extLst>
        </p:spPr>
        <p:txBody>
          <a:bodyPr vert="horz" wrap="square" lIns="0" tIns="25400" rIns="0" bIns="0" rtlCol="0">
            <a:spAutoFit/>
          </a:bodyPr>
          <a:lstStyle/>
          <a:p>
            <a:pPr marL="635" algn="l">
              <a:lnSpc>
                <a:spcPct val="100000"/>
              </a:lnSpc>
              <a:spcBef>
                <a:spcPts val="35"/>
              </a:spcBef>
            </a:pPr>
            <a:r>
              <a:rPr lang="en-US" altLang="en-GB" sz="2600" b="1" spc="20" dirty="0" err="1">
                <a:latin typeface="Arial" panose="020B0604020202020204"/>
                <a:cs typeface="Arial" panose="020B0604020202020204"/>
              </a:rPr>
              <a:t>Lawal Abdulwahab Olugbenga</a:t>
            </a:r>
            <a:r>
              <a:rPr lang="en-GB" sz="2600" b="1" spc="20" dirty="0">
                <a:latin typeface="Arial" panose="020B0604020202020204"/>
                <a:cs typeface="Arial" panose="020B0604020202020204"/>
              </a:rPr>
              <a:t>	             </a:t>
            </a:r>
          </a:p>
          <a:p>
            <a:pPr marL="635" algn="l">
              <a:lnSpc>
                <a:spcPct val="100000"/>
              </a:lnSpc>
              <a:spcBef>
                <a:spcPts val="35"/>
              </a:spcBef>
            </a:pPr>
            <a:r>
              <a:rPr lang="en-US" altLang="en-GB" sz="2600" b="1" spc="10" dirty="0">
                <a:latin typeface="Arial" panose="020B0604020202020204"/>
                <a:cs typeface="Arial" panose="020B0604020202020204"/>
              </a:rPr>
              <a:t>Ajikanle Abdulbasit Abiola</a:t>
            </a:r>
          </a:p>
        </p:txBody>
      </p:sp>
      <p:pic>
        <p:nvPicPr>
          <p:cNvPr id="26" name="Picture 25" descr="A screenshot of a device&#10;&#10;Description automatically generated">
            <a:extLst>
              <a:ext uri="{FF2B5EF4-FFF2-40B4-BE49-F238E27FC236}">
                <a16:creationId xmlns:a16="http://schemas.microsoft.com/office/drawing/2014/main" id="{C31789DE-AA1C-5960-9015-12C3B5CE78A6}"/>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2031160" y="10747105"/>
            <a:ext cx="2047875" cy="25677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E750165-11D5-4E16-B992-A284F37E4376}"/>
              </a:ext>
            </a:extLst>
          </p:cNvPr>
          <p:cNvSpPr/>
          <p:nvPr/>
        </p:nvSpPr>
        <p:spPr>
          <a:xfrm>
            <a:off x="-29359" y="5154386"/>
            <a:ext cx="14240659" cy="14949714"/>
          </a:xfrm>
          <a:prstGeom prst="rect">
            <a:avLst/>
          </a:prstGeom>
          <a:blipFill>
            <a:blip r:embed="rId3">
              <a:alphaModFix amt="21000"/>
              <a:duotone>
                <a:prstClr val="black"/>
                <a:srgbClr val="D9C3A5">
                  <a:tint val="50000"/>
                  <a:satMod val="180000"/>
                </a:srgbClr>
              </a:duotone>
            </a:blip>
            <a:stretch>
              <a:fillRect l="8663" t="5432" r="8347" b="687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GB" b="1" dirty="0"/>
          </a:p>
        </p:txBody>
      </p:sp>
      <p:sp>
        <p:nvSpPr>
          <p:cNvPr id="7" name="object 7"/>
          <p:cNvSpPr/>
          <p:nvPr/>
        </p:nvSpPr>
        <p:spPr>
          <a:xfrm>
            <a:off x="247650" y="216070"/>
            <a:ext cx="13657282" cy="1541893"/>
          </a:xfrm>
          <a:custGeom>
            <a:avLst/>
            <a:gdLst/>
            <a:ahLst/>
            <a:cxnLst/>
            <a:rect l="l" t="t" r="r" b="b"/>
            <a:pathLst>
              <a:path w="10619105" h="891540">
                <a:moveTo>
                  <a:pt x="0" y="891069"/>
                </a:moveTo>
                <a:lnTo>
                  <a:pt x="10618595" y="891069"/>
                </a:lnTo>
                <a:lnTo>
                  <a:pt x="10618595" y="0"/>
                </a:lnTo>
                <a:lnTo>
                  <a:pt x="0" y="0"/>
                </a:lnTo>
                <a:lnTo>
                  <a:pt x="0" y="891069"/>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dirty="0"/>
          </a:p>
        </p:txBody>
      </p:sp>
      <p:sp>
        <p:nvSpPr>
          <p:cNvPr id="9" name="object 9"/>
          <p:cNvSpPr txBox="1"/>
          <p:nvPr/>
        </p:nvSpPr>
        <p:spPr>
          <a:xfrm>
            <a:off x="2041369" y="459027"/>
            <a:ext cx="9560081" cy="1058623"/>
          </a:xfrm>
          <a:prstGeom prst="rect">
            <a:avLst/>
          </a:prstGeom>
        </p:spPr>
        <p:txBody>
          <a:bodyPr vert="horz" wrap="square" lIns="0" tIns="12065" rIns="0" bIns="0" rtlCol="0">
            <a:spAutoFit/>
          </a:bodyPr>
          <a:lstStyle/>
          <a:p>
            <a:pPr algn="ctr"/>
            <a:r>
              <a:rPr lang="en-GB" altLang="x-none" sz="3400" b="1" dirty="0">
                <a:solidFill>
                  <a:srgbClr val="CC3300"/>
                </a:solidFill>
                <a:latin typeface="Arial" panose="020B0604020202020204" pitchFamily="34" charset="0"/>
              </a:rPr>
              <a:t>SMART WALKING STICK WITH EMERGENCY DISTRESS BUTTON </a:t>
            </a:r>
          </a:p>
        </p:txBody>
      </p:sp>
      <p:sp>
        <p:nvSpPr>
          <p:cNvPr id="37" name="object 37"/>
          <p:cNvSpPr txBox="1"/>
          <p:nvPr/>
        </p:nvSpPr>
        <p:spPr>
          <a:xfrm>
            <a:off x="254322" y="1980122"/>
            <a:ext cx="13650610" cy="1133644"/>
          </a:xfrm>
          <a:prstGeom prst="rect">
            <a:avLst/>
          </a:prstGeom>
          <a:gradFill flip="none" rotWithShape="1">
            <a:gsLst>
              <a:gs pos="0">
                <a:srgbClr val="DDD9C3">
                  <a:shade val="30000"/>
                  <a:satMod val="115000"/>
                </a:srgbClr>
              </a:gs>
              <a:gs pos="50000">
                <a:srgbClr val="DDD9C3">
                  <a:shade val="67500"/>
                  <a:satMod val="115000"/>
                </a:srgbClr>
              </a:gs>
              <a:gs pos="100000">
                <a:srgbClr val="DDD9C3">
                  <a:shade val="100000"/>
                  <a:satMod val="115000"/>
                </a:srgbClr>
              </a:gs>
            </a:gsLst>
            <a:path path="circle">
              <a:fillToRect l="100000" t="100000"/>
            </a:path>
            <a:tileRect r="-100000" b="-100000"/>
          </a:gradFill>
          <a:ln>
            <a:solidFill>
              <a:srgbClr val="00B050"/>
            </a:solidFill>
          </a:ln>
        </p:spPr>
        <p:txBody>
          <a:bodyPr vert="horz" wrap="square" lIns="0" tIns="25400" rIns="0" bIns="0" rtlCol="0">
            <a:spAutoFit/>
          </a:bodyPr>
          <a:lstStyle/>
          <a:p>
            <a:pPr marL="635" algn="ctr">
              <a:lnSpc>
                <a:spcPct val="100000"/>
              </a:lnSpc>
              <a:spcBef>
                <a:spcPts val="35"/>
              </a:spcBef>
            </a:pPr>
            <a:r>
              <a:rPr lang="en-GB" sz="2600" b="1" spc="20" dirty="0">
                <a:latin typeface="Arial"/>
                <a:cs typeface="Arial"/>
              </a:rPr>
              <a:t>Student Name: </a:t>
            </a:r>
            <a:r>
              <a:rPr lang="en-GB" sz="2600" b="1" spc="20" dirty="0" err="1">
                <a:latin typeface="Arial"/>
                <a:cs typeface="Arial"/>
              </a:rPr>
              <a:t>Nuhu</a:t>
            </a:r>
            <a:r>
              <a:rPr lang="en-GB" sz="2600" b="1" spc="20" dirty="0">
                <a:latin typeface="Arial"/>
                <a:cs typeface="Arial"/>
              </a:rPr>
              <a:t> Surajo Umar	             Supervised by: </a:t>
            </a:r>
            <a:r>
              <a:rPr lang="en-GB" sz="2600" b="1" spc="20" dirty="0" err="1">
                <a:latin typeface="Arial"/>
                <a:cs typeface="Arial"/>
              </a:rPr>
              <a:t>Dr.</a:t>
            </a:r>
            <a:r>
              <a:rPr lang="en-GB" sz="2600" b="1" spc="20" dirty="0">
                <a:latin typeface="Arial"/>
                <a:cs typeface="Arial"/>
              </a:rPr>
              <a:t> O. </a:t>
            </a:r>
            <a:r>
              <a:rPr lang="en-GB" sz="2600" b="1" spc="20" dirty="0" err="1">
                <a:latin typeface="Arial"/>
                <a:cs typeface="Arial"/>
              </a:rPr>
              <a:t>Ajayi</a:t>
            </a:r>
            <a:endParaRPr lang="en-GB" sz="2600" b="1" spc="20" dirty="0">
              <a:latin typeface="Arial"/>
              <a:cs typeface="Arial"/>
            </a:endParaRPr>
          </a:p>
          <a:p>
            <a:pPr marL="635" algn="ctr">
              <a:lnSpc>
                <a:spcPct val="100000"/>
              </a:lnSpc>
              <a:spcBef>
                <a:spcPts val="35"/>
              </a:spcBef>
            </a:pPr>
            <a:endParaRPr lang="en-GB" sz="2600" b="1" spc="20" dirty="0">
              <a:latin typeface="Arial"/>
              <a:cs typeface="Arial"/>
            </a:endParaRPr>
          </a:p>
          <a:p>
            <a:pPr marL="635" algn="ctr">
              <a:lnSpc>
                <a:spcPct val="100000"/>
              </a:lnSpc>
              <a:spcBef>
                <a:spcPts val="35"/>
              </a:spcBef>
            </a:pPr>
            <a:r>
              <a:rPr lang="en-GB" sz="2000" b="1" spc="20" dirty="0">
                <a:latin typeface="Arial"/>
                <a:cs typeface="Arial"/>
              </a:rPr>
              <a:t>Department of Computer Engineering, Ahmadu Bello University Zaria, Nigeria</a:t>
            </a:r>
            <a:endParaRPr lang="en-GB" sz="2000" b="1" spc="10" dirty="0">
              <a:latin typeface="Arial"/>
              <a:cs typeface="Arial"/>
            </a:endParaRPr>
          </a:p>
        </p:txBody>
      </p:sp>
      <p:sp>
        <p:nvSpPr>
          <p:cNvPr id="49" name="object 49"/>
          <p:cNvSpPr txBox="1"/>
          <p:nvPr/>
        </p:nvSpPr>
        <p:spPr>
          <a:xfrm>
            <a:off x="7293426" y="18173276"/>
            <a:ext cx="6686550" cy="224870"/>
          </a:xfrm>
          <a:prstGeom prst="rect">
            <a:avLst/>
          </a:prstGeom>
        </p:spPr>
        <p:txBody>
          <a:bodyPr vert="horz" wrap="square" lIns="0" tIns="12065" rIns="0" bIns="0" rtlCol="0">
            <a:spAutoFit/>
          </a:bodyPr>
          <a:lstStyle/>
          <a:p>
            <a:pPr marL="12700" marR="5080">
              <a:lnSpc>
                <a:spcPct val="100800"/>
              </a:lnSpc>
              <a:spcBef>
                <a:spcPts val="95"/>
              </a:spcBef>
            </a:pPr>
            <a:endParaRPr sz="1450" dirty="0">
              <a:latin typeface="Times New Roman"/>
              <a:cs typeface="Times New Roman"/>
            </a:endParaRPr>
          </a:p>
        </p:txBody>
      </p:sp>
      <p:sp>
        <p:nvSpPr>
          <p:cNvPr id="66" name="object 13">
            <a:extLst>
              <a:ext uri="{FF2B5EF4-FFF2-40B4-BE49-F238E27FC236}">
                <a16:creationId xmlns:a16="http://schemas.microsoft.com/office/drawing/2014/main" id="{B0242FD9-D7CF-432E-962E-B85F7155384D}"/>
              </a:ext>
            </a:extLst>
          </p:cNvPr>
          <p:cNvSpPr txBox="1"/>
          <p:nvPr/>
        </p:nvSpPr>
        <p:spPr>
          <a:xfrm>
            <a:off x="6068097" y="5861079"/>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GB" sz="2000" b="1" dirty="0">
                <a:latin typeface="Arial Black"/>
                <a:cs typeface="Arial Black"/>
              </a:rPr>
              <a:t>Methodology</a:t>
            </a:r>
            <a:endParaRPr sz="2000" b="1" dirty="0">
              <a:latin typeface="Arial Black"/>
              <a:cs typeface="Arial Black"/>
            </a:endParaRPr>
          </a:p>
        </p:txBody>
      </p:sp>
      <p:sp>
        <p:nvSpPr>
          <p:cNvPr id="4" name="Rectangle 3">
            <a:extLst>
              <a:ext uri="{FF2B5EF4-FFF2-40B4-BE49-F238E27FC236}">
                <a16:creationId xmlns:a16="http://schemas.microsoft.com/office/drawing/2014/main" id="{E2CD6D60-68E6-4351-B18C-B3A6FFC94346}"/>
              </a:ext>
            </a:extLst>
          </p:cNvPr>
          <p:cNvSpPr/>
          <p:nvPr/>
        </p:nvSpPr>
        <p:spPr>
          <a:xfrm>
            <a:off x="0" y="3752268"/>
            <a:ext cx="14211300" cy="1970162"/>
          </a:xfrm>
          <a:prstGeom prst="rect">
            <a:avLst/>
          </a:prstGeom>
          <a:gradFill>
            <a:gsLst>
              <a:gs pos="3000">
                <a:srgbClr val="00B0F0"/>
              </a:gs>
              <a:gs pos="46916">
                <a:srgbClr val="CAD9EB"/>
              </a:gs>
              <a:gs pos="0">
                <a:schemeClr val="accent1">
                  <a:lumMod val="5000"/>
                  <a:lumOff val="95000"/>
                </a:schemeClr>
              </a:gs>
              <a:gs pos="22114">
                <a:srgbClr val="E1EAF4"/>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rPr>
              <a:t>The smart walking stick with emergency distress button for visually impaired individuals aims to provide a valuable assistive device to enhance mobility and safety in navigating their surroundings. The prototype integrates </a:t>
            </a:r>
            <a:r>
              <a:rPr lang="en-US" dirty="0" err="1">
                <a:solidFill>
                  <a:schemeClr val="tx1"/>
                </a:solidFill>
              </a:rPr>
              <a:t>Arduino</a:t>
            </a:r>
            <a:r>
              <a:rPr lang="en-US" dirty="0">
                <a:solidFill>
                  <a:schemeClr val="tx1"/>
                </a:solidFill>
              </a:rPr>
              <a:t>, ultrasonic sensors, a sound system, GPS module, and GSM module to create a comprehensive and intuitive solution. The ultrasonic sensors detect nearby obstacles and hazards, providing real-time feedback through sound alerts to aid users in avoiding potential obstacles. The GPS module offers precise location information and in case of emergencies, the GSM module allows users to send quick distress messages to designated caregivers, including their current location in form of URL. Throughout testing, the smart walking stick demonstrated promising results in aiding visually impaired individuals to navigate independently and confidently. </a:t>
            </a:r>
            <a:endParaRPr lang="en-GB" dirty="0">
              <a:solidFill>
                <a:schemeClr val="tx1"/>
              </a:solidFill>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21D12E58-D5FF-4D23-A4C7-FC88DC41B93B}"/>
              </a:ext>
            </a:extLst>
          </p:cNvPr>
          <p:cNvSpPr/>
          <p:nvPr/>
        </p:nvSpPr>
        <p:spPr>
          <a:xfrm>
            <a:off x="225136" y="6257259"/>
            <a:ext cx="4580749" cy="4993031"/>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Rectangle: Rounded Corners 13">
            <a:extLst>
              <a:ext uri="{FF2B5EF4-FFF2-40B4-BE49-F238E27FC236}">
                <a16:creationId xmlns:a16="http://schemas.microsoft.com/office/drawing/2014/main" id="{CB1A92F6-45B3-4A7D-89E1-C36F6E101101}"/>
              </a:ext>
            </a:extLst>
          </p:cNvPr>
          <p:cNvSpPr/>
          <p:nvPr/>
        </p:nvSpPr>
        <p:spPr>
          <a:xfrm>
            <a:off x="5148539" y="6302757"/>
            <a:ext cx="4515390" cy="9726599"/>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16" name="Rectangle: Rounded Corners 15">
            <a:extLst>
              <a:ext uri="{FF2B5EF4-FFF2-40B4-BE49-F238E27FC236}">
                <a16:creationId xmlns:a16="http://schemas.microsoft.com/office/drawing/2014/main" id="{10FD426A-F566-4699-956B-B8EDEBC9FF66}"/>
              </a:ext>
            </a:extLst>
          </p:cNvPr>
          <p:cNvSpPr/>
          <p:nvPr/>
        </p:nvSpPr>
        <p:spPr>
          <a:xfrm>
            <a:off x="402106" y="11673613"/>
            <a:ext cx="4483668" cy="265562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Rounded Corners 16">
            <a:extLst>
              <a:ext uri="{FF2B5EF4-FFF2-40B4-BE49-F238E27FC236}">
                <a16:creationId xmlns:a16="http://schemas.microsoft.com/office/drawing/2014/main" id="{4B8B2960-2AFB-44E2-8C16-2C20532198DE}"/>
              </a:ext>
            </a:extLst>
          </p:cNvPr>
          <p:cNvSpPr/>
          <p:nvPr/>
        </p:nvSpPr>
        <p:spPr>
          <a:xfrm>
            <a:off x="5225399" y="16522125"/>
            <a:ext cx="8766714" cy="1049115"/>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15669E08-BDAD-4AA0-85D2-ED1D17047133}"/>
              </a:ext>
            </a:extLst>
          </p:cNvPr>
          <p:cNvSpPr/>
          <p:nvPr/>
        </p:nvSpPr>
        <p:spPr>
          <a:xfrm>
            <a:off x="5173697" y="10150377"/>
            <a:ext cx="4186454" cy="3391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8C69EA40-16B3-45E3-B0EB-9784032CDED8}"/>
              </a:ext>
            </a:extLst>
          </p:cNvPr>
          <p:cNvSpPr/>
          <p:nvPr/>
        </p:nvSpPr>
        <p:spPr>
          <a:xfrm>
            <a:off x="1119940" y="16029356"/>
            <a:ext cx="3048000" cy="592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a:extLst>
              <a:ext uri="{FF2B5EF4-FFF2-40B4-BE49-F238E27FC236}">
                <a16:creationId xmlns:a16="http://schemas.microsoft.com/office/drawing/2014/main" id="{68411630-4FF0-4048-9A12-04EA900B9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9" y="321894"/>
            <a:ext cx="1438092" cy="1349933"/>
          </a:xfrm>
          <a:prstGeom prst="rect">
            <a:avLst/>
          </a:prstGeom>
        </p:spPr>
      </p:pic>
      <p:pic>
        <p:nvPicPr>
          <p:cNvPr id="22" name="Picture 21">
            <a:extLst>
              <a:ext uri="{FF2B5EF4-FFF2-40B4-BE49-F238E27FC236}">
                <a16:creationId xmlns:a16="http://schemas.microsoft.com/office/drawing/2014/main" id="{733E5279-B2B2-419F-BB4D-ECF8A1AFEA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47666" y="307628"/>
            <a:ext cx="1710242" cy="1276887"/>
          </a:xfrm>
          <a:prstGeom prst="rect">
            <a:avLst/>
          </a:prstGeom>
          <a:effectLst>
            <a:outerShdw blurRad="50800" dist="50800" dir="5400000" algn="ctr" rotWithShape="0">
              <a:schemeClr val="tx1"/>
            </a:outerShdw>
          </a:effectLst>
        </p:spPr>
      </p:pic>
      <p:sp>
        <p:nvSpPr>
          <p:cNvPr id="31" name="Rectangle: Rounded Corners 30">
            <a:extLst>
              <a:ext uri="{FF2B5EF4-FFF2-40B4-BE49-F238E27FC236}">
                <a16:creationId xmlns:a16="http://schemas.microsoft.com/office/drawing/2014/main" id="{A01C4839-6A35-4C65-B6A9-184E20C6E6A0}"/>
              </a:ext>
            </a:extLst>
          </p:cNvPr>
          <p:cNvSpPr/>
          <p:nvPr/>
        </p:nvSpPr>
        <p:spPr>
          <a:xfrm>
            <a:off x="9826232" y="18064008"/>
            <a:ext cx="4129470" cy="1550213"/>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Rounded Corners 31">
            <a:extLst>
              <a:ext uri="{FF2B5EF4-FFF2-40B4-BE49-F238E27FC236}">
                <a16:creationId xmlns:a16="http://schemas.microsoft.com/office/drawing/2014/main" id="{ABB82D36-50E1-4931-9FA9-195DD9439DD9}"/>
              </a:ext>
            </a:extLst>
          </p:cNvPr>
          <p:cNvSpPr/>
          <p:nvPr/>
        </p:nvSpPr>
        <p:spPr>
          <a:xfrm>
            <a:off x="493543" y="14833271"/>
            <a:ext cx="4483669" cy="27246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Rectangle: Rounded Corners 33">
            <a:extLst>
              <a:ext uri="{FF2B5EF4-FFF2-40B4-BE49-F238E27FC236}">
                <a16:creationId xmlns:a16="http://schemas.microsoft.com/office/drawing/2014/main" id="{E5E1EB8B-2774-4EA9-8A9F-B643B3C33B54}"/>
              </a:ext>
            </a:extLst>
          </p:cNvPr>
          <p:cNvSpPr/>
          <p:nvPr/>
        </p:nvSpPr>
        <p:spPr>
          <a:xfrm>
            <a:off x="9975571" y="6348108"/>
            <a:ext cx="4126925" cy="9726599"/>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2" name="TextBox 1">
            <a:extLst>
              <a:ext uri="{FF2B5EF4-FFF2-40B4-BE49-F238E27FC236}">
                <a16:creationId xmlns:a16="http://schemas.microsoft.com/office/drawing/2014/main" id="{52F2622D-4289-417A-8A95-AAE1BBD9BC55}"/>
              </a:ext>
            </a:extLst>
          </p:cNvPr>
          <p:cNvSpPr txBox="1"/>
          <p:nvPr/>
        </p:nvSpPr>
        <p:spPr>
          <a:xfrm>
            <a:off x="402106" y="6395519"/>
            <a:ext cx="4183472" cy="4770537"/>
          </a:xfrm>
          <a:prstGeom prst="rect">
            <a:avLst/>
          </a:prstGeom>
          <a:noFill/>
        </p:spPr>
        <p:txBody>
          <a:bodyPr wrap="square" rtlCol="0">
            <a:spAutoFit/>
          </a:bodyPr>
          <a:lstStyle/>
          <a:p>
            <a:pPr algn="just"/>
            <a:r>
              <a:rPr lang="en-GB" sz="1600" dirty="0"/>
              <a:t>The eyes are the most important sense of organ of human. We perceive up to 80 percent of all impressions by means of our sight. </a:t>
            </a:r>
            <a:r>
              <a:rPr lang="en-US" sz="1600" dirty="0"/>
              <a:t>Visual impairment, also known as vision impairment, is a medical definition primarily measured based on an individual's better eye visual acuity, in the absence of treatment such as correctable eyewear, assistive devices, and medical treatment visual impairment may cause the individual difficulties with normal daily tasks including reading and walking (Wikipedia, 2023). </a:t>
            </a:r>
          </a:p>
          <a:p>
            <a:pPr algn="just"/>
            <a:r>
              <a:rPr lang="en-GB" sz="1600" dirty="0"/>
              <a:t>Due to the vision disability, obstacles, which is sometimes annoyed the visually impaired people, become a huge problem. An investigation for Nonvisual Navigation shows that the blind preferred to have the detail of the direction and travel independently therefore the used of human and dogs is less suitable </a:t>
            </a:r>
            <a:r>
              <a:rPr lang="en-US" sz="1600" dirty="0"/>
              <a:t>(Kumar, 2020)</a:t>
            </a:r>
            <a:r>
              <a:rPr lang="en-GB" sz="1600" dirty="0"/>
              <a:t>.</a:t>
            </a:r>
            <a:endParaRPr lang="x-none" sz="1600" dirty="0">
              <a:solidFill>
                <a:srgbClr val="00000A"/>
              </a:solidFill>
              <a:effectLst/>
              <a:latin typeface="Times New Roman" panose="02020603050405020304" pitchFamily="18" charset="0"/>
              <a:ea typeface="Noto Sans CJK SC Regular"/>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CCE4BEAD-6DF4-46B7-8A1A-8EA4DF209941}"/>
              </a:ext>
            </a:extLst>
          </p:cNvPr>
          <p:cNvSpPr/>
          <p:nvPr/>
        </p:nvSpPr>
        <p:spPr>
          <a:xfrm>
            <a:off x="343823" y="18072035"/>
            <a:ext cx="4654996" cy="1526847"/>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36" name="Rectangle: Rounded Corners 35">
            <a:extLst>
              <a:ext uri="{FF2B5EF4-FFF2-40B4-BE49-F238E27FC236}">
                <a16:creationId xmlns:a16="http://schemas.microsoft.com/office/drawing/2014/main" id="{C016EBA4-DAA4-4963-9799-4011CBD9A951}"/>
              </a:ext>
            </a:extLst>
          </p:cNvPr>
          <p:cNvSpPr/>
          <p:nvPr/>
        </p:nvSpPr>
        <p:spPr>
          <a:xfrm>
            <a:off x="5270280" y="18072035"/>
            <a:ext cx="4240117" cy="1479840"/>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3" name="TextBox 2">
            <a:extLst>
              <a:ext uri="{FF2B5EF4-FFF2-40B4-BE49-F238E27FC236}">
                <a16:creationId xmlns:a16="http://schemas.microsoft.com/office/drawing/2014/main" id="{1193BEA7-71E8-4660-A543-7C93A12E4C4E}"/>
              </a:ext>
            </a:extLst>
          </p:cNvPr>
          <p:cNvSpPr txBox="1"/>
          <p:nvPr/>
        </p:nvSpPr>
        <p:spPr>
          <a:xfrm>
            <a:off x="5333876" y="6470650"/>
            <a:ext cx="4026275" cy="1169551"/>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The process for the implementation of the project is summarized in a flowchart for object detection and location tracker in the figure below: </a:t>
            </a:r>
          </a:p>
          <a:p>
            <a:pPr algn="just"/>
            <a:endParaRPr lang="en-US"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4DBECBC-A1C6-43AF-87B6-46DB181799DA}"/>
              </a:ext>
            </a:extLst>
          </p:cNvPr>
          <p:cNvSpPr txBox="1"/>
          <p:nvPr/>
        </p:nvSpPr>
        <p:spPr>
          <a:xfrm>
            <a:off x="611396" y="14951492"/>
            <a:ext cx="4299820" cy="2462213"/>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The </a:t>
            </a:r>
            <a:r>
              <a:rPr lang="en-GB" sz="1400" dirty="0"/>
              <a:t>project addresses the pressing need to enhance the mobility and safety of visually impaired individuals, offering a unique technological solution that combines advanced features into a single device. It also empowers visually impaired individuals by offering them greater independence in their daily lives there by making it an essential tool needed for the day to-to day activities of visually impaired persons. Furthermore, ability to add more component and customize according to user requirement would prove essential for commercialisation. </a:t>
            </a:r>
            <a:endParaRPr lang="en-US" sz="1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9427B4F-FD6F-477F-88FD-5FE5581FA515}"/>
              </a:ext>
            </a:extLst>
          </p:cNvPr>
          <p:cNvSpPr txBox="1"/>
          <p:nvPr/>
        </p:nvSpPr>
        <p:spPr>
          <a:xfrm>
            <a:off x="9871529" y="18031811"/>
            <a:ext cx="4129470" cy="1938992"/>
          </a:xfrm>
          <a:prstGeom prst="rect">
            <a:avLst/>
          </a:prstGeom>
          <a:noFill/>
        </p:spPr>
        <p:txBody>
          <a:bodyPr wrap="square" rtlCol="0">
            <a:spAutoFit/>
          </a:bodyPr>
          <a:lstStyle/>
          <a:p>
            <a:pPr algn="just" fontAlgn="base"/>
            <a:r>
              <a:rPr lang="en-US" sz="1200" dirty="0"/>
              <a:t>Kumar, A., </a:t>
            </a:r>
            <a:r>
              <a:rPr lang="en-US" sz="1200" dirty="0" err="1"/>
              <a:t>Patra</a:t>
            </a:r>
            <a:r>
              <a:rPr lang="en-US" sz="1200" dirty="0"/>
              <a:t>, R., </a:t>
            </a:r>
            <a:r>
              <a:rPr lang="en-US" sz="1200" dirty="0" err="1"/>
              <a:t>Manjunatha</a:t>
            </a:r>
            <a:r>
              <a:rPr lang="en-US" sz="1200" dirty="0"/>
              <a:t>, M., </a:t>
            </a:r>
            <a:r>
              <a:rPr lang="en-US" sz="1200" dirty="0" err="1"/>
              <a:t>Mukhopadhyay</a:t>
            </a:r>
            <a:r>
              <a:rPr lang="en-US" sz="1200" dirty="0"/>
              <a:t>, J., &amp; </a:t>
            </a:r>
            <a:r>
              <a:rPr lang="en-US" sz="1200" dirty="0" err="1"/>
              <a:t>Majumdar</a:t>
            </a:r>
            <a:r>
              <a:rPr lang="en-US" sz="1200" dirty="0"/>
              <a:t>, A. K. (2014). An electronic travel aid for navigation of visually impaired persons. In 2014 3rd International Conference on Communication Systems and Networks, COMSNETS 2014. </a:t>
            </a:r>
            <a:r>
              <a:rPr lang="en-US" sz="1200" u="sng" dirty="0">
                <a:hlinkClick r:id="rId6"/>
              </a:rPr>
              <a:t>https://doi.org/10.1109/COMSNETS.2011.5716517</a:t>
            </a:r>
            <a:endParaRPr lang="en-US" sz="1200" u="sng" dirty="0"/>
          </a:p>
          <a:p>
            <a:pPr algn="just" fontAlgn="base"/>
            <a:r>
              <a:rPr lang="en-US" sz="1200" dirty="0"/>
              <a:t>Wikipedia. (2022). Eyes. Retrieved from </a:t>
            </a:r>
            <a:r>
              <a:rPr lang="en-US" sz="1200" u="sng" dirty="0">
                <a:hlinkClick r:id="rId7"/>
              </a:rPr>
              <a:t>https://en.wikipedia.org/wiki/Eye</a:t>
            </a:r>
            <a:endParaRPr lang="en-GB" sz="1200" dirty="0"/>
          </a:p>
          <a:p>
            <a:pPr fontAlgn="base"/>
            <a:endParaRPr lang="en-GB" sz="1200" dirty="0"/>
          </a:p>
          <a:p>
            <a:pPr lvl="0" fontAlgn="base"/>
            <a:r>
              <a:rPr lang="en-US" sz="1200" dirty="0">
                <a:latin typeface="Arial" panose="020B0604020202020204" pitchFamily="34" charset="0"/>
                <a:cs typeface="Arial" panose="020B0604020202020204" pitchFamily="34" charset="0"/>
              </a:rPr>
              <a:t>. </a:t>
            </a:r>
          </a:p>
        </p:txBody>
      </p:sp>
      <p:sp>
        <p:nvSpPr>
          <p:cNvPr id="8" name="TextBox 7">
            <a:extLst>
              <a:ext uri="{FF2B5EF4-FFF2-40B4-BE49-F238E27FC236}">
                <a16:creationId xmlns:a16="http://schemas.microsoft.com/office/drawing/2014/main" id="{61ABECBB-3ED1-4F81-B746-21A18E2FA7A9}"/>
              </a:ext>
            </a:extLst>
          </p:cNvPr>
          <p:cNvSpPr txBox="1"/>
          <p:nvPr/>
        </p:nvSpPr>
        <p:spPr>
          <a:xfrm>
            <a:off x="588503" y="18570941"/>
            <a:ext cx="4388709" cy="853709"/>
          </a:xfrm>
          <a:prstGeom prst="rect">
            <a:avLst/>
          </a:prstGeom>
          <a:noFill/>
        </p:spPr>
        <p:txBody>
          <a:bodyPr wrap="square" rtlCol="0">
            <a:spAutoFit/>
          </a:bodyPr>
          <a:lstStyle/>
          <a:p>
            <a:endParaRPr lang="x-none" dirty="0"/>
          </a:p>
        </p:txBody>
      </p:sp>
      <p:sp>
        <p:nvSpPr>
          <p:cNvPr id="10" name="TextBox 9">
            <a:extLst>
              <a:ext uri="{FF2B5EF4-FFF2-40B4-BE49-F238E27FC236}">
                <a16:creationId xmlns:a16="http://schemas.microsoft.com/office/drawing/2014/main" id="{83AB7D94-C92F-4D1F-9D75-592BA757B0B9}"/>
              </a:ext>
            </a:extLst>
          </p:cNvPr>
          <p:cNvSpPr txBox="1"/>
          <p:nvPr/>
        </p:nvSpPr>
        <p:spPr>
          <a:xfrm>
            <a:off x="5281664" y="18018658"/>
            <a:ext cx="4240117" cy="1600438"/>
          </a:xfrm>
          <a:prstGeom prst="rect">
            <a:avLst/>
          </a:prstGeom>
          <a:noFill/>
        </p:spPr>
        <p:txBody>
          <a:bodyPr wrap="square" rtlCol="0">
            <a:spAutoFit/>
          </a:bodyPr>
          <a:lstStyle/>
          <a:p>
            <a:pPr algn="just"/>
            <a:r>
              <a:rPr lang="en-US" sz="1400" dirty="0"/>
              <a:t>My most profound gratitude goes to ALLAH (SWT) the Almighty for giving me the strength, health, and ability to finish this project.</a:t>
            </a:r>
            <a:r>
              <a:rPr lang="en-GB" sz="1400" dirty="0"/>
              <a:t> </a:t>
            </a:r>
            <a:r>
              <a:rPr lang="en-US" sz="1400" dirty="0"/>
              <a:t>My sincere appreciation goes to my supervisor Dr. O. </a:t>
            </a:r>
            <a:r>
              <a:rPr lang="en-US" sz="1400" dirty="0" err="1"/>
              <a:t>Ajayi</a:t>
            </a:r>
            <a:r>
              <a:rPr lang="en-US" sz="1400" dirty="0"/>
              <a:t> for his ceaseless support and encouragement throughout the course of this project. My Sincere thanks to the staffs of computer engineering</a:t>
            </a:r>
            <a:r>
              <a:rPr lang="en-US" sz="1400" dirty="0">
                <a:latin typeface="Arial" panose="020B0604020202020204" pitchFamily="34" charset="0"/>
                <a:cs typeface="Arial" panose="020B0604020202020204" pitchFamily="34" charset="0"/>
              </a:rPr>
              <a:t>.</a:t>
            </a:r>
          </a:p>
        </p:txBody>
      </p:sp>
      <p:sp>
        <p:nvSpPr>
          <p:cNvPr id="21" name="TextBox 20">
            <a:extLst>
              <a:ext uri="{FF2B5EF4-FFF2-40B4-BE49-F238E27FC236}">
                <a16:creationId xmlns:a16="http://schemas.microsoft.com/office/drawing/2014/main" id="{BDFBF142-F425-439D-A046-BAA6DC01EA33}"/>
              </a:ext>
            </a:extLst>
          </p:cNvPr>
          <p:cNvSpPr txBox="1"/>
          <p:nvPr/>
        </p:nvSpPr>
        <p:spPr>
          <a:xfrm>
            <a:off x="343822" y="18072035"/>
            <a:ext cx="4633390" cy="1815882"/>
          </a:xfrm>
          <a:prstGeom prst="rect">
            <a:avLst/>
          </a:prstGeom>
          <a:noFill/>
        </p:spPr>
        <p:txBody>
          <a:bodyPr wrap="square" rtlCol="0">
            <a:spAutoFit/>
          </a:bodyPr>
          <a:lstStyle/>
          <a:p>
            <a:pPr lvl="0"/>
            <a:r>
              <a:rPr lang="en-US" sz="1400" dirty="0"/>
              <a:t>Integration of additional sensors, such as cameras to detect a wider range of obstacles.</a:t>
            </a:r>
            <a:endParaRPr lang="en-GB" sz="1400" dirty="0"/>
          </a:p>
          <a:p>
            <a:pPr lvl="0"/>
            <a:r>
              <a:rPr lang="en-US" sz="1400" dirty="0"/>
              <a:t>Use of alternative communication methods, such as Wi-Fi or Bluetooth, to improve the reliability of emergency messaging in areas with poor GSM connectivity.</a:t>
            </a:r>
            <a:endParaRPr lang="en-GB" sz="1400" dirty="0"/>
          </a:p>
          <a:p>
            <a:pPr lvl="0"/>
            <a:r>
              <a:rPr lang="en-US" sz="1400" dirty="0"/>
              <a:t>Implementation of machine learning algorithms to improve the accuracy of obstacle detection and classification.</a:t>
            </a:r>
            <a:endParaRPr lang="en-GB" sz="1400" dirty="0"/>
          </a:p>
          <a:p>
            <a:r>
              <a:rPr lang="en-US" sz="1400" dirty="0"/>
              <a:t> </a:t>
            </a:r>
            <a:endParaRPr lang="en-GB" sz="1400" dirty="0">
              <a:effectLst/>
            </a:endParaRPr>
          </a:p>
        </p:txBody>
      </p:sp>
      <p:sp>
        <p:nvSpPr>
          <p:cNvPr id="25" name="TextBox 24">
            <a:extLst>
              <a:ext uri="{FF2B5EF4-FFF2-40B4-BE49-F238E27FC236}">
                <a16:creationId xmlns:a16="http://schemas.microsoft.com/office/drawing/2014/main" id="{33BA5C10-DB3C-48E3-9F2E-5EA4CD74C683}"/>
              </a:ext>
            </a:extLst>
          </p:cNvPr>
          <p:cNvSpPr txBox="1"/>
          <p:nvPr/>
        </p:nvSpPr>
        <p:spPr>
          <a:xfrm>
            <a:off x="5247839" y="16584139"/>
            <a:ext cx="8721834" cy="1169551"/>
          </a:xfrm>
          <a:prstGeom prst="rect">
            <a:avLst/>
          </a:prstGeom>
          <a:noFill/>
        </p:spPr>
        <p:txBody>
          <a:bodyPr wrap="square" rtlCol="0">
            <a:spAutoFit/>
          </a:bodyPr>
          <a:lstStyle/>
          <a:p>
            <a:pPr algn="just"/>
            <a:r>
              <a:rPr lang="en-US" sz="1400" dirty="0"/>
              <a:t>In conclusion, the smart walking stick prototype was successful in providing an added level of safety and independence to visually impaired individuals. The integration of the components worked well together to create a reliable tool for navigating one's environment. the system proved to be a useful tool for visually impaired individuals and has the potential to be further developed and improved to meet their needs.</a:t>
            </a:r>
            <a:endParaRPr lang="en-GB" sz="1400" dirty="0"/>
          </a:p>
          <a:p>
            <a:pPr algn="just"/>
            <a:endParaRPr lang="x-none" sz="14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2F06CC9A-D28E-4821-B8FD-20C34374FA19}"/>
              </a:ext>
            </a:extLst>
          </p:cNvPr>
          <p:cNvSpPr txBox="1"/>
          <p:nvPr/>
        </p:nvSpPr>
        <p:spPr>
          <a:xfrm>
            <a:off x="588503" y="11713306"/>
            <a:ext cx="4217382" cy="2462213"/>
          </a:xfrm>
          <a:prstGeom prst="rect">
            <a:avLst/>
          </a:prstGeom>
          <a:noFill/>
        </p:spPr>
        <p:txBody>
          <a:bodyPr wrap="square" rtlCol="0">
            <a:spAutoFit/>
          </a:bodyPr>
          <a:lstStyle/>
          <a:p>
            <a:pPr algn="just"/>
            <a:r>
              <a:rPr lang="en-GB" sz="1400" dirty="0"/>
              <a:t>The innovation and creativity of the smart walking stick project lie in its multifaceted approach to addressing the unique challenges faced by visually impaired individuals. By seamlessly integrating ultrasonic sensors, GPS navigation, GSM communication, and sound feedback systems, this device offers a comprehensive solution that enhances mobility, safety, and independence. Its user-centric design, real-time obstacle detection, and the ability to provide turn-by-turn directions and emergency communication exemplify its innovative and creative solutions. </a:t>
            </a:r>
            <a:endParaRPr lang="en-US" sz="1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75DBCB24-7C52-400D-B12C-2EA1A0A6160A}"/>
              </a:ext>
            </a:extLst>
          </p:cNvPr>
          <p:cNvSpPr txBox="1"/>
          <p:nvPr/>
        </p:nvSpPr>
        <p:spPr>
          <a:xfrm>
            <a:off x="5554621" y="10943067"/>
            <a:ext cx="3856724" cy="276999"/>
          </a:xfrm>
          <a:prstGeom prst="rect">
            <a:avLst/>
          </a:prstGeom>
          <a:no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System Block Diagram</a:t>
            </a:r>
            <a:endParaRPr lang="x-none" sz="1200" i="1"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ABB392D-88F3-40FE-B6DB-377C7C28C226}"/>
              </a:ext>
            </a:extLst>
          </p:cNvPr>
          <p:cNvSpPr txBox="1"/>
          <p:nvPr/>
        </p:nvSpPr>
        <p:spPr>
          <a:xfrm>
            <a:off x="5365663" y="15716804"/>
            <a:ext cx="3856724" cy="276999"/>
          </a:xfrm>
          <a:prstGeom prst="rect">
            <a:avLst/>
          </a:prstGeom>
          <a:no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System Flowchart</a:t>
            </a:r>
            <a:endParaRPr lang="x-none" sz="1200" i="1" dirty="0">
              <a:latin typeface="Times New Roman" panose="02020603050405020304" pitchFamily="18" charset="0"/>
              <a:cs typeface="Times New Roman" panose="02020603050405020304" pitchFamily="18" charset="0"/>
            </a:endParaRPr>
          </a:p>
        </p:txBody>
      </p:sp>
      <p:sp>
        <p:nvSpPr>
          <p:cNvPr id="44" name="object 13">
            <a:extLst>
              <a:ext uri="{FF2B5EF4-FFF2-40B4-BE49-F238E27FC236}">
                <a16:creationId xmlns:a16="http://schemas.microsoft.com/office/drawing/2014/main" id="{BF8FDDCF-E6F9-4490-8E37-45D381B14EC8}"/>
              </a:ext>
            </a:extLst>
          </p:cNvPr>
          <p:cNvSpPr txBox="1"/>
          <p:nvPr/>
        </p:nvSpPr>
        <p:spPr>
          <a:xfrm>
            <a:off x="161037" y="14421915"/>
            <a:ext cx="4900232"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Potential for Product Commercialization </a:t>
            </a:r>
            <a:endParaRPr lang="en-GB" sz="2000" b="1" dirty="0">
              <a:solidFill>
                <a:schemeClr val="tx1"/>
              </a:solidFill>
              <a:latin typeface="Arial" panose="020B0604020202020204" pitchFamily="34" charset="0"/>
              <a:cs typeface="Arial" panose="020B0604020202020204" pitchFamily="34" charset="0"/>
            </a:endParaRPr>
          </a:p>
        </p:txBody>
      </p:sp>
      <p:sp>
        <p:nvSpPr>
          <p:cNvPr id="47" name="object 13">
            <a:extLst>
              <a:ext uri="{FF2B5EF4-FFF2-40B4-BE49-F238E27FC236}">
                <a16:creationId xmlns:a16="http://schemas.microsoft.com/office/drawing/2014/main" id="{9B49F4C5-EC4C-4B06-9FEE-579180CF7CFC}"/>
              </a:ext>
            </a:extLst>
          </p:cNvPr>
          <p:cNvSpPr txBox="1"/>
          <p:nvPr/>
        </p:nvSpPr>
        <p:spPr>
          <a:xfrm>
            <a:off x="719364" y="11289983"/>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Innovation &amp; Creativity </a:t>
            </a:r>
            <a:endParaRPr lang="en-GB" sz="2000" b="1" dirty="0">
              <a:solidFill>
                <a:schemeClr val="tx1"/>
              </a:solidFill>
              <a:latin typeface="Arial" panose="020B0604020202020204" pitchFamily="34" charset="0"/>
              <a:cs typeface="Arial" panose="020B0604020202020204" pitchFamily="34" charset="0"/>
            </a:endParaRPr>
          </a:p>
        </p:txBody>
      </p:sp>
      <p:sp>
        <p:nvSpPr>
          <p:cNvPr id="48" name="object 13">
            <a:extLst>
              <a:ext uri="{FF2B5EF4-FFF2-40B4-BE49-F238E27FC236}">
                <a16:creationId xmlns:a16="http://schemas.microsoft.com/office/drawing/2014/main" id="{D3A128BD-3994-4E33-9689-C3DBDD37192F}"/>
              </a:ext>
            </a:extLst>
          </p:cNvPr>
          <p:cNvSpPr txBox="1"/>
          <p:nvPr/>
        </p:nvSpPr>
        <p:spPr>
          <a:xfrm>
            <a:off x="10623796" y="5841040"/>
            <a:ext cx="2514600"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US" sz="2000" b="1" dirty="0">
                <a:latin typeface="Arial Black"/>
                <a:cs typeface="Arial Black"/>
              </a:rPr>
              <a:t>Results</a:t>
            </a:r>
            <a:endParaRPr sz="2000" b="1" dirty="0">
              <a:latin typeface="Arial Black"/>
              <a:cs typeface="Arial Black"/>
            </a:endParaRPr>
          </a:p>
        </p:txBody>
      </p:sp>
      <p:sp>
        <p:nvSpPr>
          <p:cNvPr id="50" name="object 13">
            <a:extLst>
              <a:ext uri="{FF2B5EF4-FFF2-40B4-BE49-F238E27FC236}">
                <a16:creationId xmlns:a16="http://schemas.microsoft.com/office/drawing/2014/main" id="{072B4502-DD70-47CB-9050-7AA134D777C1}"/>
              </a:ext>
            </a:extLst>
          </p:cNvPr>
          <p:cNvSpPr txBox="1"/>
          <p:nvPr/>
        </p:nvSpPr>
        <p:spPr>
          <a:xfrm>
            <a:off x="7796253" y="16105714"/>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Conclusion</a:t>
            </a:r>
            <a:endParaRPr lang="en-GB" sz="2000" b="1" dirty="0">
              <a:solidFill>
                <a:schemeClr val="tx1"/>
              </a:solidFill>
              <a:latin typeface="Arial" panose="020B0604020202020204" pitchFamily="34" charset="0"/>
              <a:cs typeface="Arial" panose="020B0604020202020204" pitchFamily="34" charset="0"/>
            </a:endParaRPr>
          </a:p>
        </p:txBody>
      </p:sp>
      <p:sp>
        <p:nvSpPr>
          <p:cNvPr id="51" name="object 13">
            <a:extLst>
              <a:ext uri="{FF2B5EF4-FFF2-40B4-BE49-F238E27FC236}">
                <a16:creationId xmlns:a16="http://schemas.microsoft.com/office/drawing/2014/main" id="{56D3AD9D-FB95-4F37-9BB3-FEECBF2FBF92}"/>
              </a:ext>
            </a:extLst>
          </p:cNvPr>
          <p:cNvSpPr txBox="1"/>
          <p:nvPr/>
        </p:nvSpPr>
        <p:spPr>
          <a:xfrm>
            <a:off x="10613349" y="17666268"/>
            <a:ext cx="2713117"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GB" sz="2000" b="1" dirty="0">
                <a:solidFill>
                  <a:schemeClr val="tx1"/>
                </a:solidFill>
                <a:latin typeface="Arial" panose="020B0604020202020204" pitchFamily="34" charset="0"/>
                <a:cs typeface="Arial" panose="020B0604020202020204" pitchFamily="34" charset="0"/>
              </a:rPr>
              <a:t>References</a:t>
            </a:r>
          </a:p>
        </p:txBody>
      </p:sp>
      <p:sp>
        <p:nvSpPr>
          <p:cNvPr id="52" name="object 13">
            <a:extLst>
              <a:ext uri="{FF2B5EF4-FFF2-40B4-BE49-F238E27FC236}">
                <a16:creationId xmlns:a16="http://schemas.microsoft.com/office/drawing/2014/main" id="{326E6B59-051A-4B0F-A5E1-1ECA9BDE5493}"/>
              </a:ext>
            </a:extLst>
          </p:cNvPr>
          <p:cNvSpPr txBox="1"/>
          <p:nvPr/>
        </p:nvSpPr>
        <p:spPr>
          <a:xfrm>
            <a:off x="5554621" y="17672721"/>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Acknowledgement</a:t>
            </a:r>
            <a:endParaRPr lang="en-GB" sz="2000" b="1" dirty="0">
              <a:solidFill>
                <a:schemeClr val="tx1"/>
              </a:solidFill>
              <a:latin typeface="Arial" panose="020B0604020202020204" pitchFamily="34" charset="0"/>
              <a:cs typeface="Arial" panose="020B0604020202020204" pitchFamily="34" charset="0"/>
            </a:endParaRPr>
          </a:p>
        </p:txBody>
      </p:sp>
      <p:sp>
        <p:nvSpPr>
          <p:cNvPr id="53" name="object 13">
            <a:extLst>
              <a:ext uri="{FF2B5EF4-FFF2-40B4-BE49-F238E27FC236}">
                <a16:creationId xmlns:a16="http://schemas.microsoft.com/office/drawing/2014/main" id="{6A3A6A22-F722-4074-85BE-06B67009F0FF}"/>
              </a:ext>
            </a:extLst>
          </p:cNvPr>
          <p:cNvSpPr txBox="1"/>
          <p:nvPr/>
        </p:nvSpPr>
        <p:spPr>
          <a:xfrm>
            <a:off x="763132" y="17668841"/>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Future Work</a:t>
            </a:r>
            <a:endParaRPr lang="en-GB" sz="2000" b="1" dirty="0">
              <a:solidFill>
                <a:schemeClr val="tx1"/>
              </a:solidFill>
              <a:latin typeface="Arial" panose="020B0604020202020204" pitchFamily="34" charset="0"/>
              <a:cs typeface="Arial" panose="020B0604020202020204" pitchFamily="34" charset="0"/>
            </a:endParaRPr>
          </a:p>
        </p:txBody>
      </p:sp>
      <p:sp>
        <p:nvSpPr>
          <p:cNvPr id="54" name="object 13">
            <a:extLst>
              <a:ext uri="{FF2B5EF4-FFF2-40B4-BE49-F238E27FC236}">
                <a16:creationId xmlns:a16="http://schemas.microsoft.com/office/drawing/2014/main" id="{B19D98FC-61B3-4F01-90FC-C279C8F29A84}"/>
              </a:ext>
            </a:extLst>
          </p:cNvPr>
          <p:cNvSpPr txBox="1"/>
          <p:nvPr/>
        </p:nvSpPr>
        <p:spPr>
          <a:xfrm>
            <a:off x="5810840" y="3368828"/>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GB" sz="2000" b="1" dirty="0">
                <a:latin typeface="Arial Black"/>
                <a:cs typeface="Arial Black"/>
              </a:rPr>
              <a:t>Abstract</a:t>
            </a:r>
            <a:endParaRPr sz="2000" b="1" dirty="0">
              <a:latin typeface="Arial Black"/>
              <a:cs typeface="Arial Black"/>
            </a:endParaRPr>
          </a:p>
        </p:txBody>
      </p:sp>
      <p:sp>
        <p:nvSpPr>
          <p:cNvPr id="55" name="object 13">
            <a:extLst>
              <a:ext uri="{FF2B5EF4-FFF2-40B4-BE49-F238E27FC236}">
                <a16:creationId xmlns:a16="http://schemas.microsoft.com/office/drawing/2014/main" id="{5C7DD851-8AA7-4700-8628-4DA700BFFEB5}"/>
              </a:ext>
            </a:extLst>
          </p:cNvPr>
          <p:cNvSpPr txBox="1"/>
          <p:nvPr/>
        </p:nvSpPr>
        <p:spPr>
          <a:xfrm>
            <a:off x="1488047" y="5819867"/>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US" sz="2000" b="1" dirty="0">
                <a:latin typeface="Arial Black"/>
                <a:cs typeface="Arial Black"/>
              </a:rPr>
              <a:t>Introduction</a:t>
            </a:r>
            <a:endParaRPr sz="2000" b="1" dirty="0">
              <a:latin typeface="Arial Black"/>
              <a:cs typeface="Arial Black"/>
            </a:endParaRPr>
          </a:p>
        </p:txBody>
      </p:sp>
      <p:sp>
        <p:nvSpPr>
          <p:cNvPr id="13" name="TextBox 12">
            <a:extLst>
              <a:ext uri="{FF2B5EF4-FFF2-40B4-BE49-F238E27FC236}">
                <a16:creationId xmlns:a16="http://schemas.microsoft.com/office/drawing/2014/main" id="{4CF1F1CF-4813-4010-91AA-01BF9B71E4CD}"/>
              </a:ext>
            </a:extLst>
          </p:cNvPr>
          <p:cNvSpPr txBox="1"/>
          <p:nvPr/>
        </p:nvSpPr>
        <p:spPr>
          <a:xfrm>
            <a:off x="9975571" y="6603514"/>
            <a:ext cx="3949119" cy="523220"/>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The developed prototype and results is shown in the figure below. </a:t>
            </a:r>
          </a:p>
        </p:txBody>
      </p:sp>
      <p:sp>
        <p:nvSpPr>
          <p:cNvPr id="18" name="TextBox 17">
            <a:extLst>
              <a:ext uri="{FF2B5EF4-FFF2-40B4-BE49-F238E27FC236}">
                <a16:creationId xmlns:a16="http://schemas.microsoft.com/office/drawing/2014/main" id="{5D07FFEB-8DE6-4A27-A88D-E60C7864560D}"/>
              </a:ext>
            </a:extLst>
          </p:cNvPr>
          <p:cNvSpPr txBox="1"/>
          <p:nvPr/>
        </p:nvSpPr>
        <p:spPr>
          <a:xfrm>
            <a:off x="11881096" y="13870169"/>
            <a:ext cx="184731" cy="369332"/>
          </a:xfrm>
          <a:prstGeom prst="rect">
            <a:avLst/>
          </a:prstGeom>
          <a:noFill/>
        </p:spPr>
        <p:txBody>
          <a:bodyPr wrap="none" rtlCol="0">
            <a:spAutoFit/>
          </a:bodyPr>
          <a:lstStyle/>
          <a:p>
            <a:endParaRPr lang="en-US" dirty="0"/>
          </a:p>
        </p:txBody>
      </p:sp>
      <p:sp>
        <p:nvSpPr>
          <p:cNvPr id="29" name="Rectangle 2">
            <a:extLst>
              <a:ext uri="{FF2B5EF4-FFF2-40B4-BE49-F238E27FC236}">
                <a16:creationId xmlns:a16="http://schemas.microsoft.com/office/drawing/2014/main" id="{14871430-16B7-45D5-A0A8-F9374AD3DE43}"/>
              </a:ext>
            </a:extLst>
          </p:cNvPr>
          <p:cNvSpPr>
            <a:spLocks noChangeArrowheads="1"/>
          </p:cNvSpPr>
          <p:nvPr/>
        </p:nvSpPr>
        <p:spPr bwMode="auto">
          <a:xfrm>
            <a:off x="10070238" y="12278681"/>
            <a:ext cx="142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45067" y="7144185"/>
            <a:ext cx="3922102" cy="62004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9"/>
          <p:cNvPicPr>
            <a:picLocks noChangeAspect="1"/>
          </p:cNvPicPr>
          <p:nvPr/>
        </p:nvPicPr>
        <p:blipFill>
          <a:blip r:embed="rId9"/>
          <a:stretch>
            <a:fillRect/>
          </a:stretch>
        </p:blipFill>
        <p:spPr>
          <a:xfrm>
            <a:off x="5225399" y="7379475"/>
            <a:ext cx="4347889" cy="4558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3" name="Picture 32"/>
          <p:cNvPicPr>
            <a:picLocks noChangeAspect="1"/>
          </p:cNvPicPr>
          <p:nvPr/>
        </p:nvPicPr>
        <p:blipFill>
          <a:blip r:embed="rId10"/>
          <a:stretch>
            <a:fillRect/>
          </a:stretch>
        </p:blipFill>
        <p:spPr>
          <a:xfrm>
            <a:off x="5333876" y="11961669"/>
            <a:ext cx="4210744" cy="37551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14158" y="13418451"/>
            <a:ext cx="3825590" cy="25476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9359" y="5154386"/>
            <a:ext cx="14240659" cy="14949714"/>
          </a:xfrm>
          <a:prstGeom prst="rect">
            <a:avLst/>
          </a:prstGeom>
          <a:blipFill>
            <a:blip r:embed="rId8">
              <a:alphaModFix amt="21000"/>
              <a:duotone>
                <a:prstClr val="black"/>
                <a:srgbClr val="D9C3A5">
                  <a:tint val="50000"/>
                  <a:satMod val="180000"/>
                </a:srgbClr>
              </a:duotone>
            </a:blip>
            <a:stretch>
              <a:fillRect l="8663" t="5432" r="8347" b="687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GB" b="1" dirty="0"/>
          </a:p>
        </p:txBody>
      </p:sp>
      <p:sp>
        <p:nvSpPr>
          <p:cNvPr id="7" name="object 7"/>
          <p:cNvSpPr/>
          <p:nvPr/>
        </p:nvSpPr>
        <p:spPr>
          <a:xfrm>
            <a:off x="247650" y="216070"/>
            <a:ext cx="13657282" cy="1541893"/>
          </a:xfrm>
          <a:custGeom>
            <a:avLst/>
            <a:gdLst/>
            <a:ahLst/>
            <a:cxnLst/>
            <a:rect l="l" t="t" r="r" b="b"/>
            <a:pathLst>
              <a:path w="10619105" h="891540">
                <a:moveTo>
                  <a:pt x="0" y="891069"/>
                </a:moveTo>
                <a:lnTo>
                  <a:pt x="10618595" y="891069"/>
                </a:lnTo>
                <a:lnTo>
                  <a:pt x="10618595" y="0"/>
                </a:lnTo>
                <a:lnTo>
                  <a:pt x="0" y="0"/>
                </a:lnTo>
                <a:lnTo>
                  <a:pt x="0" y="891069"/>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dirty="0"/>
          </a:p>
        </p:txBody>
      </p:sp>
      <p:sp>
        <p:nvSpPr>
          <p:cNvPr id="9" name="object 9"/>
          <p:cNvSpPr txBox="1"/>
          <p:nvPr/>
        </p:nvSpPr>
        <p:spPr>
          <a:xfrm>
            <a:off x="2041369" y="459027"/>
            <a:ext cx="9560081" cy="1057910"/>
          </a:xfrm>
          <a:prstGeom prst="rect">
            <a:avLst/>
          </a:prstGeom>
        </p:spPr>
        <p:txBody>
          <a:bodyPr vert="horz" wrap="square" lIns="0" tIns="12065" rIns="0" bIns="0" rtlCol="0">
            <a:spAutoFit/>
          </a:bodyPr>
          <a:lstStyle/>
          <a:p>
            <a:pPr algn="ctr"/>
            <a:r>
              <a:rPr lang="en-GB" altLang="x-none" sz="3400" b="1" dirty="0">
                <a:solidFill>
                  <a:srgbClr val="CC3300"/>
                </a:solidFill>
                <a:latin typeface="Arial" panose="020B0604020202020204" pitchFamily="34" charset="0"/>
              </a:rPr>
              <a:t>SMART </a:t>
            </a:r>
            <a:r>
              <a:rPr lang="en-US" altLang="en-GB" sz="3400" b="1" dirty="0">
                <a:solidFill>
                  <a:srgbClr val="CC3300"/>
                </a:solidFill>
                <a:latin typeface="Arial" panose="020B0604020202020204" pitchFamily="34" charset="0"/>
              </a:rPr>
              <a:t>GARBAGE MONITORING SYSTEM USING INTERNET OF THINGS (IOT)</a:t>
            </a:r>
            <a:r>
              <a:rPr lang="en-GB" altLang="x-none" sz="3400" b="1" dirty="0">
                <a:solidFill>
                  <a:srgbClr val="CC3300"/>
                </a:solidFill>
                <a:latin typeface="Arial" panose="020B0604020202020204" pitchFamily="34" charset="0"/>
              </a:rPr>
              <a:t> </a:t>
            </a:r>
          </a:p>
        </p:txBody>
      </p:sp>
      <p:sp>
        <p:nvSpPr>
          <p:cNvPr id="37" name="object 37"/>
          <p:cNvSpPr txBox="1"/>
          <p:nvPr/>
        </p:nvSpPr>
        <p:spPr>
          <a:xfrm>
            <a:off x="161037" y="1980122"/>
            <a:ext cx="13743895" cy="1709346"/>
          </a:xfrm>
          <a:prstGeom prst="rect">
            <a:avLst/>
          </a:prstGeom>
          <a:gradFill flip="none" rotWithShape="1">
            <a:gsLst>
              <a:gs pos="0">
                <a:srgbClr val="DDD9C3">
                  <a:shade val="30000"/>
                  <a:satMod val="115000"/>
                </a:srgbClr>
              </a:gs>
              <a:gs pos="50000">
                <a:srgbClr val="DDD9C3">
                  <a:shade val="67500"/>
                  <a:satMod val="115000"/>
                </a:srgbClr>
              </a:gs>
              <a:gs pos="100000">
                <a:srgbClr val="DDD9C3">
                  <a:shade val="100000"/>
                  <a:satMod val="115000"/>
                </a:srgbClr>
              </a:gs>
            </a:gsLst>
            <a:path path="circle">
              <a:fillToRect l="100000" t="100000"/>
            </a:path>
            <a:tileRect r="-100000" b="-100000"/>
          </a:gradFill>
          <a:ln>
            <a:solidFill>
              <a:srgbClr val="00B050"/>
            </a:solidFill>
          </a:ln>
        </p:spPr>
        <p:txBody>
          <a:bodyPr vert="horz" wrap="square" lIns="0" tIns="25400" rIns="0" bIns="0" rtlCol="0">
            <a:spAutoFit/>
          </a:bodyPr>
          <a:lstStyle/>
          <a:p>
            <a:pPr marL="635" algn="l">
              <a:lnSpc>
                <a:spcPct val="100000"/>
              </a:lnSpc>
              <a:spcBef>
                <a:spcPts val="35"/>
              </a:spcBef>
            </a:pPr>
            <a:endParaRPr lang="en-GB" sz="2000" b="1" spc="10" dirty="0">
              <a:latin typeface="Arial" panose="020B0604020202020204"/>
              <a:cs typeface="Arial" panose="020B0604020202020204"/>
            </a:endParaRPr>
          </a:p>
        </p:txBody>
      </p:sp>
      <p:sp>
        <p:nvSpPr>
          <p:cNvPr id="49" name="object 49"/>
          <p:cNvSpPr txBox="1"/>
          <p:nvPr/>
        </p:nvSpPr>
        <p:spPr>
          <a:xfrm>
            <a:off x="7293426" y="18173276"/>
            <a:ext cx="6686550" cy="224870"/>
          </a:xfrm>
          <a:prstGeom prst="rect">
            <a:avLst/>
          </a:prstGeom>
        </p:spPr>
        <p:txBody>
          <a:bodyPr vert="horz" wrap="square" lIns="0" tIns="12065" rIns="0" bIns="0" rtlCol="0">
            <a:spAutoFit/>
          </a:bodyPr>
          <a:lstStyle/>
          <a:p>
            <a:pPr marL="12700" marR="5080">
              <a:lnSpc>
                <a:spcPct val="101000"/>
              </a:lnSpc>
              <a:spcBef>
                <a:spcPts val="95"/>
              </a:spcBef>
            </a:pPr>
            <a:endParaRPr sz="1450" dirty="0">
              <a:latin typeface="Times New Roman" panose="02020603050405020304"/>
              <a:cs typeface="Times New Roman" panose="02020603050405020304"/>
            </a:endParaRPr>
          </a:p>
        </p:txBody>
      </p:sp>
      <p:sp>
        <p:nvSpPr>
          <p:cNvPr id="66" name="object 13"/>
          <p:cNvSpPr txBox="1"/>
          <p:nvPr/>
        </p:nvSpPr>
        <p:spPr>
          <a:xfrm>
            <a:off x="6068097" y="5861079"/>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GB" sz="2000" b="1" dirty="0">
                <a:latin typeface="Arial Black" panose="020B0A04020102020204"/>
                <a:cs typeface="Arial Black" panose="020B0A04020102020204"/>
              </a:rPr>
              <a:t>Methodology</a:t>
            </a:r>
            <a:endParaRPr sz="2000" b="1" dirty="0">
              <a:latin typeface="Arial Black" panose="020B0A04020102020204"/>
              <a:cs typeface="Arial Black" panose="020B0A04020102020204"/>
            </a:endParaRPr>
          </a:p>
        </p:txBody>
      </p:sp>
      <p:sp>
        <p:nvSpPr>
          <p:cNvPr id="4" name="Rectangle 3"/>
          <p:cNvSpPr/>
          <p:nvPr/>
        </p:nvSpPr>
        <p:spPr>
          <a:xfrm>
            <a:off x="0" y="3752268"/>
            <a:ext cx="14211300" cy="1970162"/>
          </a:xfrm>
          <a:prstGeom prst="rect">
            <a:avLst/>
          </a:prstGeom>
          <a:gradFill>
            <a:gsLst>
              <a:gs pos="3000">
                <a:srgbClr val="00B0F0"/>
              </a:gs>
              <a:gs pos="46916">
                <a:srgbClr val="CAD9EB"/>
              </a:gs>
              <a:gs pos="0">
                <a:schemeClr val="accent1">
                  <a:lumMod val="5000"/>
                  <a:lumOff val="95000"/>
                </a:schemeClr>
              </a:gs>
              <a:gs pos="22114">
                <a:srgbClr val="E1EAF4"/>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latin typeface="+mj-lt"/>
                <a:ea typeface="Aptos" panose="020B0004020202020204" pitchFamily="34" charset="0"/>
                <a:cs typeface="Times New Roman" panose="02020603050405020304" pitchFamily="18" charset="0"/>
              </a:rPr>
              <a:t>3D Insights  introduces a prototype Learning Management System (LMS) that integrates interactive 3D model interaction to enhance student comprehension of complex course content, particularly in STEM education. Traditional educational methods often struggle to effectively convey spatial or visual concepts, leading to reduced comprehension and retention among learners. By leveraging 3D models within the LMS, students can interact with and visualize complex concepts, improving comprehension, engagement, and retention. A prototype of the LMS was developed and the capability to upload 3D models in various export format and interact with them are integrated into the platform. This prototype demonstrates the potential of 3D-enhanced LMS platforms to revolutionize STEM education, providing a more engaging, accessible, and effective learning experience for students.</a:t>
            </a:r>
          </a:p>
          <a:p>
            <a:pPr algn="just"/>
            <a:r>
              <a:rPr lang="en-US" sz="1600" dirty="0">
                <a:solidFill>
                  <a:schemeClr val="tx1"/>
                </a:solidFill>
                <a:latin typeface="+mj-lt"/>
                <a:ea typeface="Aptos" panose="020B0004020202020204" pitchFamily="34" charset="0"/>
                <a:cs typeface="Times New Roman" panose="02020603050405020304" pitchFamily="18" charset="0"/>
              </a:rPr>
              <a:t> </a:t>
            </a:r>
          </a:p>
        </p:txBody>
      </p:sp>
      <p:sp>
        <p:nvSpPr>
          <p:cNvPr id="11" name="Rectangle: Rounded Corners 10"/>
          <p:cNvSpPr/>
          <p:nvPr/>
        </p:nvSpPr>
        <p:spPr>
          <a:xfrm>
            <a:off x="225136" y="6257259"/>
            <a:ext cx="4580749" cy="4993031"/>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Rectangle: Rounded Corners 13"/>
          <p:cNvSpPr/>
          <p:nvPr/>
        </p:nvSpPr>
        <p:spPr>
          <a:xfrm>
            <a:off x="5148539" y="6302757"/>
            <a:ext cx="4515390" cy="9726599"/>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16" name="Rectangle: Rounded Corners 15"/>
          <p:cNvSpPr/>
          <p:nvPr/>
        </p:nvSpPr>
        <p:spPr>
          <a:xfrm>
            <a:off x="402106" y="11673613"/>
            <a:ext cx="4483668" cy="265562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Rounded Corners 16"/>
          <p:cNvSpPr/>
          <p:nvPr/>
        </p:nvSpPr>
        <p:spPr>
          <a:xfrm>
            <a:off x="5225399" y="16522125"/>
            <a:ext cx="8766714" cy="1049115"/>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0" name="Rectangle 19"/>
          <p:cNvSpPr/>
          <p:nvPr/>
        </p:nvSpPr>
        <p:spPr>
          <a:xfrm>
            <a:off x="5173697" y="10150377"/>
            <a:ext cx="4186454" cy="3391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p:cNvSpPr/>
          <p:nvPr/>
        </p:nvSpPr>
        <p:spPr>
          <a:xfrm>
            <a:off x="1119940" y="16029356"/>
            <a:ext cx="3048000" cy="592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639" y="321894"/>
            <a:ext cx="1438092" cy="1349933"/>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47666" y="307628"/>
            <a:ext cx="1710242" cy="1276887"/>
          </a:xfrm>
          <a:prstGeom prst="rect">
            <a:avLst/>
          </a:prstGeom>
          <a:effectLst>
            <a:outerShdw blurRad="50800" dist="50800" dir="5400000" algn="ctr" rotWithShape="0">
              <a:schemeClr val="tx1"/>
            </a:outerShdw>
          </a:effectLst>
        </p:spPr>
      </p:pic>
      <p:sp>
        <p:nvSpPr>
          <p:cNvPr id="31" name="Rectangle: Rounded Corners 30"/>
          <p:cNvSpPr/>
          <p:nvPr/>
        </p:nvSpPr>
        <p:spPr>
          <a:xfrm>
            <a:off x="9826232" y="18064008"/>
            <a:ext cx="4129470" cy="1550213"/>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Rounded Corners 31"/>
          <p:cNvSpPr/>
          <p:nvPr/>
        </p:nvSpPr>
        <p:spPr>
          <a:xfrm>
            <a:off x="493543" y="14833271"/>
            <a:ext cx="4483669" cy="27246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Rectangle: Rounded Corners 33"/>
          <p:cNvSpPr/>
          <p:nvPr/>
        </p:nvSpPr>
        <p:spPr>
          <a:xfrm>
            <a:off x="9983783" y="6348108"/>
            <a:ext cx="4118713" cy="9726599"/>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2" name="TextBox 1"/>
          <p:cNvSpPr txBox="1"/>
          <p:nvPr/>
        </p:nvSpPr>
        <p:spPr>
          <a:xfrm>
            <a:off x="401955" y="6395720"/>
            <a:ext cx="4183380" cy="4703445"/>
          </a:xfrm>
          <a:prstGeom prst="rect">
            <a:avLst/>
          </a:prstGeom>
          <a:noFill/>
        </p:spPr>
        <p:txBody>
          <a:bodyPr wrap="square" rtlCol="0">
            <a:noAutofit/>
          </a:bodyPr>
          <a:lstStyle/>
          <a:p>
            <a:pPr algn="just"/>
            <a:r>
              <a:rPr lang="en-US" sz="1700" dirty="0"/>
              <a:t>Today’s education, especially in STEM (Science, Technology, Engineering, and Mathematics) fields, often struggles with traditional methods that use only text and 2D images. These methods can make it hard for students to understand complex concepts, leading to lower comprehension and retention (Smith et al., 2020). Our project aims to improve this by creating a Learning Management System (LMS) that includes interactive 3D models. This new approach allows students to interact with and explore 3D models directly in the LMS, making learning more engaging and effective (Wenzel &amp; Moreno, 2022). By integrating these 3D models, we hope to make STEM subjects easier to understand and more exciting for students (Holland et al., 2020).</a:t>
            </a:r>
            <a:r>
              <a:rPr sz="1700" dirty="0"/>
              <a:t>.</a:t>
            </a:r>
          </a:p>
        </p:txBody>
      </p:sp>
      <p:sp>
        <p:nvSpPr>
          <p:cNvPr id="35" name="Rectangle: Rounded Corners 34"/>
          <p:cNvSpPr/>
          <p:nvPr/>
        </p:nvSpPr>
        <p:spPr>
          <a:xfrm>
            <a:off x="343823" y="18072035"/>
            <a:ext cx="4654996" cy="1526847"/>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36" name="Rectangle: Rounded Corners 35"/>
          <p:cNvSpPr/>
          <p:nvPr/>
        </p:nvSpPr>
        <p:spPr>
          <a:xfrm>
            <a:off x="5270280" y="18072035"/>
            <a:ext cx="4240117" cy="1479840"/>
          </a:xfrm>
          <a:prstGeom prst="roundRect">
            <a:avLst/>
          </a:prstGeom>
          <a:noFill/>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3" name="TextBox 2"/>
          <p:cNvSpPr txBox="1"/>
          <p:nvPr/>
        </p:nvSpPr>
        <p:spPr>
          <a:xfrm>
            <a:off x="5333876" y="6470650"/>
            <a:ext cx="4026275" cy="737235"/>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The process for the implementation of the project is summarized below: </a:t>
            </a:r>
          </a:p>
          <a:p>
            <a:pPr algn="just"/>
            <a:endParaRPr lang="en-US" sz="1400" dirty="0">
              <a:latin typeface="Arial" panose="020B0604020202020204" pitchFamily="34" charset="0"/>
              <a:cs typeface="Arial" panose="020B0604020202020204" pitchFamily="34" charset="0"/>
            </a:endParaRPr>
          </a:p>
        </p:txBody>
      </p:sp>
      <p:sp>
        <p:nvSpPr>
          <p:cNvPr id="5" name="TextBox 4"/>
          <p:cNvSpPr txBox="1"/>
          <p:nvPr/>
        </p:nvSpPr>
        <p:spPr>
          <a:xfrm>
            <a:off x="611505" y="14875510"/>
            <a:ext cx="4299585" cy="2502535"/>
          </a:xfrm>
          <a:prstGeom prst="rect">
            <a:avLst/>
          </a:prstGeom>
          <a:noFill/>
        </p:spPr>
        <p:txBody>
          <a:bodyPr wrap="square" rtlCol="0">
            <a:noAutofit/>
          </a:bodyPr>
          <a:lstStyle/>
          <a:p>
            <a:pPr algn="just"/>
            <a:r>
              <a:rPr sz="1300" dirty="0">
                <a:latin typeface="+mn-ea"/>
                <a:cs typeface="+mn-ea"/>
              </a:rPr>
              <a:t>The Smart Garbage Monitoring System addresses the pressing need for efficient urban waste management by offering a cost-effective and scalable solution. Its use of the ESP32 microcontroller and ultrasonic sensors makes it viable for large-scale deployment. The system's real-time monitoring and automated notifications provide a unique technological solution that could attract interest from municipalities and waste management companies. Furthermore, its ability to integrate with existing infrastructure and customize according to user requirements enhances its commercial potential, making it a valuable tool for improving urban waste management practices.</a:t>
            </a:r>
          </a:p>
        </p:txBody>
      </p:sp>
      <p:sp>
        <p:nvSpPr>
          <p:cNvPr id="6" name="TextBox 5"/>
          <p:cNvSpPr txBox="1"/>
          <p:nvPr/>
        </p:nvSpPr>
        <p:spPr>
          <a:xfrm>
            <a:off x="9871529" y="18031811"/>
            <a:ext cx="4129470" cy="2392963"/>
          </a:xfrm>
          <a:prstGeom prst="rect">
            <a:avLst/>
          </a:prstGeom>
          <a:noFill/>
        </p:spPr>
        <p:txBody>
          <a:bodyPr wrap="square" rtlCol="0">
            <a:spAutoFit/>
          </a:bodyPr>
          <a:lstStyle/>
          <a:p>
            <a:pPr algn="just" fontAlgn="base"/>
            <a:r>
              <a:rPr lang="en-US" sz="1150" dirty="0"/>
              <a:t>Smith, D. W., Lampley, S. A., Dolan, B., Williams, G., </a:t>
            </a:r>
            <a:r>
              <a:rPr lang="en-US" sz="1150" dirty="0" err="1"/>
              <a:t>Schleppenbach</a:t>
            </a:r>
            <a:r>
              <a:rPr lang="en-US" sz="1150" dirty="0"/>
              <a:t>, D., &amp; Blair, M. (2020). Effect of 3D manipulatives on students with visual impairments who are learning chemistry constructs: a pilot study. Journal of Visual Impairment &amp; Blindness, 114(5), 370-381.Wenzel, A., &amp; Moreno, J. (2022). Designing and facilitating optimal LMS student learning experiences: Considering students' needs for accessibility, navigability, personalization, and relevance in their online courses. The Northwest eLearning Journal, 2(1).Holland, J. L., Lee, S., </a:t>
            </a:r>
            <a:r>
              <a:rPr lang="en-US" sz="1150" dirty="0" err="1"/>
              <a:t>Daouk</a:t>
            </a:r>
            <a:r>
              <a:rPr lang="en-US" sz="1150" dirty="0"/>
              <a:t>, M., &amp; </a:t>
            </a:r>
            <a:r>
              <a:rPr lang="en-US" sz="1150" dirty="0" err="1"/>
              <a:t>Agbaji</a:t>
            </a:r>
            <a:r>
              <a:rPr lang="en-US" sz="1150" dirty="0"/>
              <a:t>, D. A. (2020). Higher education teaching and learning with augmented reality. In Handbook of Research on Fostering Student Engagement with Instructional Technology in Higher Education (pp. 229-248). IGI Global.</a:t>
            </a:r>
          </a:p>
        </p:txBody>
      </p:sp>
      <p:sp>
        <p:nvSpPr>
          <p:cNvPr id="8" name="TextBox 7"/>
          <p:cNvSpPr txBox="1"/>
          <p:nvPr/>
        </p:nvSpPr>
        <p:spPr>
          <a:xfrm>
            <a:off x="588503" y="18570941"/>
            <a:ext cx="4388709" cy="853709"/>
          </a:xfrm>
          <a:prstGeom prst="rect">
            <a:avLst/>
          </a:prstGeom>
          <a:noFill/>
        </p:spPr>
        <p:txBody>
          <a:bodyPr wrap="square" rtlCol="0">
            <a:spAutoFit/>
          </a:bodyPr>
          <a:lstStyle/>
          <a:p>
            <a:endParaRPr lang="x-none" dirty="0"/>
          </a:p>
        </p:txBody>
      </p:sp>
      <p:sp>
        <p:nvSpPr>
          <p:cNvPr id="10" name="TextBox 9"/>
          <p:cNvSpPr txBox="1"/>
          <p:nvPr/>
        </p:nvSpPr>
        <p:spPr>
          <a:xfrm>
            <a:off x="5281664" y="18018658"/>
            <a:ext cx="4240117" cy="1600438"/>
          </a:xfrm>
          <a:prstGeom prst="rect">
            <a:avLst/>
          </a:prstGeom>
          <a:noFill/>
        </p:spPr>
        <p:txBody>
          <a:bodyPr wrap="square" rtlCol="0">
            <a:spAutoFit/>
          </a:bodyPr>
          <a:lstStyle/>
          <a:p>
            <a:pPr algn="just"/>
            <a:r>
              <a:rPr lang="en-US" sz="1400" dirty="0"/>
              <a:t>My most profound gratitude goes to ALLAH (SWT) the Almighty for giving me the strength, health, and ability to finish this project.</a:t>
            </a:r>
            <a:r>
              <a:rPr lang="en-GB" sz="1400" dirty="0"/>
              <a:t> </a:t>
            </a:r>
            <a:r>
              <a:rPr lang="en-US" sz="1400" dirty="0"/>
              <a:t>My sincere appreciation goes to my supervisor Dr. O. </a:t>
            </a:r>
            <a:r>
              <a:rPr lang="en-US" sz="1400" dirty="0" err="1"/>
              <a:t>Ajayi</a:t>
            </a:r>
            <a:r>
              <a:rPr lang="en-US" sz="1400" dirty="0"/>
              <a:t> for his ceaseless support and encouragement throughout the course of this project. My Sincere thanks to the staffs of computer engineering</a:t>
            </a:r>
            <a:r>
              <a:rPr lang="en-US" sz="1400" dirty="0">
                <a:latin typeface="Arial" panose="020B0604020202020204" pitchFamily="34" charset="0"/>
                <a:cs typeface="Arial" panose="020B0604020202020204" pitchFamily="34" charset="0"/>
              </a:rPr>
              <a:t>.</a:t>
            </a:r>
          </a:p>
        </p:txBody>
      </p:sp>
      <p:sp>
        <p:nvSpPr>
          <p:cNvPr id="21" name="TextBox 20"/>
          <p:cNvSpPr txBox="1"/>
          <p:nvPr/>
        </p:nvSpPr>
        <p:spPr>
          <a:xfrm>
            <a:off x="343822" y="18072035"/>
            <a:ext cx="4633390" cy="1522730"/>
          </a:xfrm>
          <a:prstGeom prst="rect">
            <a:avLst/>
          </a:prstGeom>
          <a:noFill/>
        </p:spPr>
        <p:txBody>
          <a:bodyPr wrap="square" rtlCol="0">
            <a:spAutoFit/>
          </a:bodyPr>
          <a:lstStyle/>
          <a:p>
            <a:pPr lvl="0" algn="just"/>
            <a:r>
              <a:rPr lang="en-US" sz="1330" dirty="0">
                <a:sym typeface="+mn-ea"/>
              </a:rPr>
              <a:t>Future work should focus on exploring alternative power sources like solar panels, implementing machine learning algorithms to enhance prediction accuracy, integrating additional sensors for comprehensive data, developing mesh network capabilities for better connectivity, conducting larger-scale trials, and integrating the system with existing municipal garbage management systems to maximize its impact and sustainability.</a:t>
            </a:r>
            <a:endParaRPr lang="en-GB" sz="1330" dirty="0">
              <a:effectLst/>
            </a:endParaRPr>
          </a:p>
        </p:txBody>
      </p:sp>
      <p:sp>
        <p:nvSpPr>
          <p:cNvPr id="25" name="TextBox 24"/>
          <p:cNvSpPr txBox="1"/>
          <p:nvPr/>
        </p:nvSpPr>
        <p:spPr>
          <a:xfrm>
            <a:off x="5247839" y="16584139"/>
            <a:ext cx="8721834" cy="1384995"/>
          </a:xfrm>
          <a:prstGeom prst="rect">
            <a:avLst/>
          </a:prstGeom>
          <a:noFill/>
        </p:spPr>
        <p:txBody>
          <a:bodyPr wrap="square" rtlCol="0">
            <a:spAutoFit/>
          </a:bodyPr>
          <a:lstStyle/>
          <a:p>
            <a:pPr algn="just"/>
            <a:r>
              <a:rPr lang="en-US" sz="1400" dirty="0"/>
              <a:t>The LMS prototype with integrated 3D model interaction effectively demonstrated its ability to enhance student engagement and comprehension in STEM subjects. By addressing the challenges of passive learning and the difficulty in understanding complex concepts, the system provided an interactive and immersive educational experience. The project successfully showed that this approach can make STEM education more accessible and impactful. Ongoing improvements and research will continue to build on these findings to further enhance the prototype’s educational value.</a:t>
            </a:r>
            <a:endParaRPr lang="x-none" sz="1330" dirty="0">
              <a:latin typeface="Arial" panose="020B0604020202020204" pitchFamily="34" charset="0"/>
              <a:cs typeface="Arial" panose="020B0604020202020204" pitchFamily="34" charset="0"/>
            </a:endParaRPr>
          </a:p>
        </p:txBody>
      </p:sp>
      <p:sp>
        <p:nvSpPr>
          <p:cNvPr id="28" name="TextBox 27"/>
          <p:cNvSpPr txBox="1"/>
          <p:nvPr/>
        </p:nvSpPr>
        <p:spPr>
          <a:xfrm>
            <a:off x="588503" y="11713306"/>
            <a:ext cx="4217382" cy="2676525"/>
          </a:xfrm>
          <a:prstGeom prst="rect">
            <a:avLst/>
          </a:prstGeom>
          <a:noFill/>
        </p:spPr>
        <p:txBody>
          <a:bodyPr wrap="square" rtlCol="0">
            <a:spAutoFit/>
          </a:bodyPr>
          <a:lstStyle/>
          <a:p>
            <a:pPr algn="just"/>
            <a:r>
              <a:rPr lang="en-GB" sz="1400" dirty="0"/>
              <a:t>The innovation and creativity of the Smart Garbage Monitoring System lie in its use of IoT technology to address urban waste management challenges. By integrating the ESP32 microcontroller with ultrasonic sensors, the system offers real-time waste level monitoring and automated notifications, enhancing collection efficiency. This proactive approach addresses inefficiencies in waste management, contributing to urban cleanliness. The system’s ability to detect waste levels accurately and trigger alerts based on critical thresholds exemplifies its innovative alignment with modern smart city initiatives.</a:t>
            </a:r>
          </a:p>
        </p:txBody>
      </p:sp>
      <p:sp>
        <p:nvSpPr>
          <p:cNvPr id="15" name="TextBox 14"/>
          <p:cNvSpPr txBox="1"/>
          <p:nvPr/>
        </p:nvSpPr>
        <p:spPr>
          <a:xfrm>
            <a:off x="5554621" y="10943067"/>
            <a:ext cx="3856724" cy="276999"/>
          </a:xfrm>
          <a:prstGeom prst="rect">
            <a:avLst/>
          </a:prstGeom>
          <a:no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System Block Diagram</a:t>
            </a:r>
            <a:endParaRPr lang="x-none" sz="1200" i="1"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5365663" y="12185569"/>
            <a:ext cx="3856724" cy="306705"/>
          </a:xfrm>
          <a:prstGeom prst="rect">
            <a:avLst/>
          </a:prstGeom>
          <a:noFill/>
        </p:spPr>
        <p:txBody>
          <a:bodyPr wrap="square" rtlCol="0">
            <a:spAutoFit/>
          </a:bodyPr>
          <a:lstStyle/>
          <a:p>
            <a:pPr algn="ctr"/>
            <a:r>
              <a:rPr lang="en-US" sz="1400" b="1" i="1" dirty="0">
                <a:latin typeface="Times New Roman" panose="02020603050405020304" pitchFamily="18" charset="0"/>
                <a:cs typeface="Times New Roman" panose="02020603050405020304" pitchFamily="18" charset="0"/>
              </a:rPr>
              <a:t>System Architecture</a:t>
            </a:r>
            <a:endParaRPr lang="x-none" sz="1400" b="1" i="1" dirty="0">
              <a:latin typeface="Times New Roman" panose="02020603050405020304" pitchFamily="18" charset="0"/>
              <a:cs typeface="Times New Roman" panose="02020603050405020304" pitchFamily="18" charset="0"/>
            </a:endParaRPr>
          </a:p>
        </p:txBody>
      </p:sp>
      <p:sp>
        <p:nvSpPr>
          <p:cNvPr id="44" name="object 13"/>
          <p:cNvSpPr txBox="1"/>
          <p:nvPr/>
        </p:nvSpPr>
        <p:spPr>
          <a:xfrm>
            <a:off x="161037" y="14421915"/>
            <a:ext cx="4900232"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Potential for Product Commercialization </a:t>
            </a:r>
            <a:endParaRPr lang="en-GB" sz="2000" b="1" dirty="0">
              <a:solidFill>
                <a:schemeClr val="tx1"/>
              </a:solidFill>
              <a:latin typeface="Arial" panose="020B0604020202020204" pitchFamily="34" charset="0"/>
              <a:cs typeface="Arial" panose="020B0604020202020204" pitchFamily="34" charset="0"/>
            </a:endParaRPr>
          </a:p>
        </p:txBody>
      </p:sp>
      <p:sp>
        <p:nvSpPr>
          <p:cNvPr id="47" name="object 13"/>
          <p:cNvSpPr txBox="1"/>
          <p:nvPr/>
        </p:nvSpPr>
        <p:spPr>
          <a:xfrm>
            <a:off x="719364" y="11289983"/>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Innovation &amp; Creativity </a:t>
            </a:r>
            <a:endParaRPr lang="en-GB" sz="2000" b="1" dirty="0">
              <a:solidFill>
                <a:schemeClr val="tx1"/>
              </a:solidFill>
              <a:latin typeface="Arial" panose="020B0604020202020204" pitchFamily="34" charset="0"/>
              <a:cs typeface="Arial" panose="020B0604020202020204" pitchFamily="34" charset="0"/>
            </a:endParaRPr>
          </a:p>
        </p:txBody>
      </p:sp>
      <p:sp>
        <p:nvSpPr>
          <p:cNvPr id="48" name="object 13"/>
          <p:cNvSpPr txBox="1"/>
          <p:nvPr/>
        </p:nvSpPr>
        <p:spPr>
          <a:xfrm>
            <a:off x="10623796" y="5841040"/>
            <a:ext cx="2514600"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US" sz="2000" b="1" dirty="0">
                <a:latin typeface="Arial Black" panose="020B0A04020102020204"/>
                <a:cs typeface="Arial Black" panose="020B0A04020102020204"/>
              </a:rPr>
              <a:t>Results</a:t>
            </a:r>
            <a:endParaRPr sz="2000" b="1" dirty="0">
              <a:latin typeface="Arial Black" panose="020B0A04020102020204"/>
              <a:cs typeface="Arial Black" panose="020B0A04020102020204"/>
            </a:endParaRPr>
          </a:p>
        </p:txBody>
      </p:sp>
      <p:sp>
        <p:nvSpPr>
          <p:cNvPr id="50" name="object 13"/>
          <p:cNvSpPr txBox="1"/>
          <p:nvPr/>
        </p:nvSpPr>
        <p:spPr>
          <a:xfrm>
            <a:off x="7796253" y="16105714"/>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Conclusion</a:t>
            </a:r>
            <a:endParaRPr lang="en-GB" sz="2000" b="1" dirty="0">
              <a:solidFill>
                <a:schemeClr val="tx1"/>
              </a:solidFill>
              <a:latin typeface="Arial" panose="020B0604020202020204" pitchFamily="34" charset="0"/>
              <a:cs typeface="Arial" panose="020B0604020202020204" pitchFamily="34" charset="0"/>
            </a:endParaRPr>
          </a:p>
        </p:txBody>
      </p:sp>
      <p:sp>
        <p:nvSpPr>
          <p:cNvPr id="51" name="object 13"/>
          <p:cNvSpPr txBox="1"/>
          <p:nvPr/>
        </p:nvSpPr>
        <p:spPr>
          <a:xfrm>
            <a:off x="10613349" y="17666268"/>
            <a:ext cx="2713117"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GB" sz="2000" b="1" dirty="0">
                <a:solidFill>
                  <a:schemeClr val="tx1"/>
                </a:solidFill>
                <a:latin typeface="Arial" panose="020B0604020202020204" pitchFamily="34" charset="0"/>
                <a:cs typeface="Arial" panose="020B0604020202020204" pitchFamily="34" charset="0"/>
              </a:rPr>
              <a:t>References</a:t>
            </a:r>
          </a:p>
        </p:txBody>
      </p:sp>
      <p:sp>
        <p:nvSpPr>
          <p:cNvPr id="52" name="object 13"/>
          <p:cNvSpPr txBox="1"/>
          <p:nvPr/>
        </p:nvSpPr>
        <p:spPr>
          <a:xfrm>
            <a:off x="5554621" y="17672721"/>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Acknowledgement</a:t>
            </a:r>
            <a:endParaRPr lang="en-GB" sz="2000" b="1" dirty="0">
              <a:solidFill>
                <a:schemeClr val="tx1"/>
              </a:solidFill>
              <a:latin typeface="Arial" panose="020B0604020202020204" pitchFamily="34" charset="0"/>
              <a:cs typeface="Arial" panose="020B0604020202020204" pitchFamily="34" charset="0"/>
            </a:endParaRPr>
          </a:p>
        </p:txBody>
      </p:sp>
      <p:sp>
        <p:nvSpPr>
          <p:cNvPr id="53" name="object 13"/>
          <p:cNvSpPr txBox="1"/>
          <p:nvPr/>
        </p:nvSpPr>
        <p:spPr>
          <a:xfrm>
            <a:off x="763132" y="17668841"/>
            <a:ext cx="3735351"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algn="ctr"/>
            <a:r>
              <a:rPr lang="en-US" sz="2000" b="1" dirty="0">
                <a:solidFill>
                  <a:schemeClr val="tx1"/>
                </a:solidFill>
                <a:latin typeface="Arial" panose="020B0604020202020204" pitchFamily="34" charset="0"/>
                <a:cs typeface="Arial" panose="020B0604020202020204" pitchFamily="34" charset="0"/>
              </a:rPr>
              <a:t>Future Work</a:t>
            </a:r>
            <a:endParaRPr lang="en-GB" sz="2000" b="1" dirty="0">
              <a:solidFill>
                <a:schemeClr val="tx1"/>
              </a:solidFill>
              <a:latin typeface="Arial" panose="020B0604020202020204" pitchFamily="34" charset="0"/>
              <a:cs typeface="Arial" panose="020B0604020202020204" pitchFamily="34" charset="0"/>
            </a:endParaRPr>
          </a:p>
        </p:txBody>
      </p:sp>
      <p:sp>
        <p:nvSpPr>
          <p:cNvPr id="54" name="object 13"/>
          <p:cNvSpPr txBox="1"/>
          <p:nvPr/>
        </p:nvSpPr>
        <p:spPr>
          <a:xfrm>
            <a:off x="5810840" y="3368828"/>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GB" sz="2000" b="1" dirty="0">
                <a:latin typeface="Arial Black" panose="020B0A04020102020204"/>
                <a:cs typeface="Arial Black" panose="020B0A04020102020204"/>
              </a:rPr>
              <a:t>Abstract</a:t>
            </a:r>
            <a:endParaRPr sz="2000" b="1" dirty="0">
              <a:latin typeface="Arial Black" panose="020B0A04020102020204"/>
              <a:cs typeface="Arial Black" panose="020B0A04020102020204"/>
            </a:endParaRPr>
          </a:p>
        </p:txBody>
      </p:sp>
      <p:sp>
        <p:nvSpPr>
          <p:cNvPr id="55" name="object 13"/>
          <p:cNvSpPr txBox="1"/>
          <p:nvPr/>
        </p:nvSpPr>
        <p:spPr>
          <a:xfrm>
            <a:off x="1488047" y="5819867"/>
            <a:ext cx="2589619"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gn="ctr">
              <a:lnSpc>
                <a:spcPct val="100000"/>
              </a:lnSpc>
              <a:spcBef>
                <a:spcPts val="125"/>
              </a:spcBef>
            </a:pPr>
            <a:r>
              <a:rPr lang="en-US" sz="2000" b="1" dirty="0">
                <a:latin typeface="Arial Black" panose="020B0A04020102020204"/>
                <a:cs typeface="Arial Black" panose="020B0A04020102020204"/>
              </a:rPr>
              <a:t>Introduction</a:t>
            </a:r>
            <a:endParaRPr sz="2000" b="1" dirty="0">
              <a:latin typeface="Arial Black" panose="020B0A04020102020204"/>
              <a:cs typeface="Arial Black" panose="020B0A04020102020204"/>
            </a:endParaRPr>
          </a:p>
        </p:txBody>
      </p:sp>
      <p:sp>
        <p:nvSpPr>
          <p:cNvPr id="13" name="TextBox 12"/>
          <p:cNvSpPr txBox="1"/>
          <p:nvPr/>
        </p:nvSpPr>
        <p:spPr>
          <a:xfrm>
            <a:off x="9975571" y="6603514"/>
            <a:ext cx="3949119" cy="523220"/>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The developed prototype and results is shown in the figure below. </a:t>
            </a:r>
          </a:p>
        </p:txBody>
      </p:sp>
      <p:sp>
        <p:nvSpPr>
          <p:cNvPr id="18" name="TextBox 17"/>
          <p:cNvSpPr txBox="1"/>
          <p:nvPr/>
        </p:nvSpPr>
        <p:spPr>
          <a:xfrm>
            <a:off x="11881096" y="13870169"/>
            <a:ext cx="184731" cy="369332"/>
          </a:xfrm>
          <a:prstGeom prst="rect">
            <a:avLst/>
          </a:prstGeom>
          <a:noFill/>
        </p:spPr>
        <p:txBody>
          <a:bodyPr wrap="none" rtlCol="0">
            <a:spAutoFit/>
          </a:bodyPr>
          <a:lstStyle/>
          <a:p>
            <a:endParaRPr lang="en-US" dirty="0"/>
          </a:p>
        </p:txBody>
      </p:sp>
      <p:pic>
        <p:nvPicPr>
          <p:cNvPr id="19" name="Picture 18"/>
          <p:cNvPicPr>
            <a:picLocks noChangeAspect="1"/>
          </p:cNvPicPr>
          <p:nvPr>
            <p:custDataLst>
              <p:tags r:id="rId1"/>
            </p:custDataLst>
          </p:nvPr>
        </p:nvPicPr>
        <p:blipFill>
          <a:blip r:embed="rId11"/>
          <a:stretch>
            <a:fillRect/>
          </a:stretch>
        </p:blipFill>
        <p:spPr>
          <a:xfrm>
            <a:off x="5334000" y="7613650"/>
            <a:ext cx="4176395" cy="4253865"/>
          </a:xfrm>
          <a:prstGeom prst="rect">
            <a:avLst/>
          </a:prstGeom>
        </p:spPr>
      </p:pic>
      <p:pic>
        <p:nvPicPr>
          <p:cNvPr id="27" name="Picture 8"/>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975352" y="10747105"/>
            <a:ext cx="2047875" cy="2557630"/>
          </a:xfrm>
          <a:prstGeom prst="rect">
            <a:avLst/>
          </a:prstGeom>
        </p:spPr>
      </p:pic>
      <p:pic>
        <p:nvPicPr>
          <p:cNvPr id="38" name="Picture 24"/>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1009504" y="13304735"/>
            <a:ext cx="2112645" cy="2756819"/>
          </a:xfrm>
          <a:prstGeom prst="rect">
            <a:avLst/>
          </a:prstGeom>
        </p:spPr>
      </p:pic>
      <p:pic>
        <p:nvPicPr>
          <p:cNvPr id="39" name="Picture 17"/>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1976100" y="7207885"/>
            <a:ext cx="2108200" cy="3529059"/>
          </a:xfrm>
          <a:prstGeom prst="rect">
            <a:avLst/>
          </a:prstGeom>
        </p:spPr>
      </p:pic>
      <p:pic>
        <p:nvPicPr>
          <p:cNvPr id="40" name="Picture 16"/>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9975850" y="7218046"/>
            <a:ext cx="1999615" cy="3518898"/>
          </a:xfrm>
          <a:prstGeom prst="rect">
            <a:avLst/>
          </a:prstGeom>
        </p:spPr>
      </p:pic>
      <p:sp>
        <p:nvSpPr>
          <p:cNvPr id="41" name="object 37"/>
          <p:cNvSpPr txBox="1"/>
          <p:nvPr/>
        </p:nvSpPr>
        <p:spPr>
          <a:xfrm>
            <a:off x="2670810" y="1974850"/>
            <a:ext cx="6303010" cy="829945"/>
          </a:xfrm>
          <a:prstGeom prst="rect">
            <a:avLst/>
          </a:prstGeom>
          <a:noFill/>
          <a:ln>
            <a:noFill/>
          </a:ln>
          <a:extLst>
            <a:ext uri="{909E8E84-426E-40DD-AFC4-6F175D3DCCD1}">
              <a14:hiddenFill xmlns:a14="http://schemas.microsoft.com/office/drawing/2010/main">
                <a:gradFill flip="none" rotWithShape="1">
                  <a:gsLst>
                    <a:gs pos="0">
                      <a:srgbClr val="DDD9C3">
                        <a:shade val="30000"/>
                        <a:satMod val="115000"/>
                      </a:srgbClr>
                    </a:gs>
                    <a:gs pos="50000">
                      <a:srgbClr val="DDD9C3">
                        <a:shade val="67500"/>
                        <a:satMod val="115000"/>
                      </a:srgbClr>
                    </a:gs>
                    <a:gs pos="100000">
                      <a:srgbClr val="DDD9C3">
                        <a:shade val="100000"/>
                        <a:satMod val="115000"/>
                      </a:srgbClr>
                    </a:gs>
                  </a:gsLst>
                  <a:path path="circle">
                    <a:fillToRect l="100000" t="100000"/>
                  </a:path>
                  <a:tileRect r="-100000" b="-100000"/>
                </a:gradFill>
              </a14:hiddenFill>
            </a:ext>
          </a:extLst>
        </p:spPr>
        <p:txBody>
          <a:bodyPr vert="horz" wrap="square" lIns="0" tIns="25400" rIns="0" bIns="0" rtlCol="0">
            <a:spAutoFit/>
          </a:bodyPr>
          <a:lstStyle/>
          <a:p>
            <a:pPr marL="635" algn="l">
              <a:lnSpc>
                <a:spcPct val="100000"/>
              </a:lnSpc>
              <a:spcBef>
                <a:spcPts val="35"/>
              </a:spcBef>
            </a:pPr>
            <a:r>
              <a:rPr lang="en-US" altLang="en-GB" sz="2600" b="1" spc="20" dirty="0" err="1">
                <a:latin typeface="Arial" panose="020B0604020202020204"/>
                <a:cs typeface="Arial" panose="020B0604020202020204"/>
              </a:rPr>
              <a:t>Lawal Abdulwahab Olugbenga</a:t>
            </a:r>
            <a:r>
              <a:rPr lang="en-GB" sz="2600" b="1" spc="20" dirty="0">
                <a:latin typeface="Arial" panose="020B0604020202020204"/>
                <a:cs typeface="Arial" panose="020B0604020202020204"/>
              </a:rPr>
              <a:t>	             </a:t>
            </a:r>
          </a:p>
          <a:p>
            <a:pPr marL="635" algn="l">
              <a:lnSpc>
                <a:spcPct val="100000"/>
              </a:lnSpc>
              <a:spcBef>
                <a:spcPts val="35"/>
              </a:spcBef>
            </a:pPr>
            <a:r>
              <a:rPr lang="en-US" altLang="en-GB" sz="2600" b="1" spc="10" dirty="0">
                <a:latin typeface="Arial" panose="020B0604020202020204"/>
                <a:cs typeface="Arial" panose="020B0604020202020204"/>
              </a:rPr>
              <a:t>Ajikanle Abdulbasit Abiola</a:t>
            </a:r>
          </a:p>
        </p:txBody>
      </p:sp>
      <p:pic>
        <p:nvPicPr>
          <p:cNvPr id="26" name="Picture 25" descr="A screenshot of a device&#10;&#10;Description automatically generated">
            <a:extLst>
              <a:ext uri="{FF2B5EF4-FFF2-40B4-BE49-F238E27FC236}">
                <a16:creationId xmlns:a16="http://schemas.microsoft.com/office/drawing/2014/main" id="{C31789DE-AA1C-5960-9015-12C3B5CE78A6}"/>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2031160" y="10747105"/>
            <a:ext cx="2047875" cy="2567791"/>
          </a:xfrm>
          <a:prstGeom prst="rect">
            <a:avLst/>
          </a:prstGeom>
        </p:spPr>
      </p:pic>
    </p:spTree>
    <p:extLst>
      <p:ext uri="{BB962C8B-B14F-4D97-AF65-F5344CB8AC3E}">
        <p14:creationId xmlns:p14="http://schemas.microsoft.com/office/powerpoint/2010/main" val="156468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ED3D967-AEC8-4640-889E-AA00D22EA066}"/>
              </a:ext>
            </a:extLst>
          </p:cNvPr>
          <p:cNvSpPr/>
          <p:nvPr/>
        </p:nvSpPr>
        <p:spPr>
          <a:xfrm flipH="1">
            <a:off x="16093" y="5213084"/>
            <a:ext cx="14271103" cy="13126917"/>
          </a:xfrm>
          <a:prstGeom prst="rect">
            <a:avLst/>
          </a:prstGeom>
          <a:blipFill>
            <a:blip r:embed="rId3">
              <a:alphaModFix amt="21000"/>
              <a:duotone>
                <a:prstClr val="black"/>
                <a:srgbClr val="D9C3A5">
                  <a:tint val="50000"/>
                  <a:satMod val="180000"/>
                </a:srgbClr>
              </a:duotone>
            </a:blip>
            <a:stretch>
              <a:fillRect l="8663" t="5432" r="8347" b="687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rPr>
              <a:t>Z                                           </a:t>
            </a:r>
          </a:p>
        </p:txBody>
      </p:sp>
      <p:grpSp>
        <p:nvGrpSpPr>
          <p:cNvPr id="6" name="object 6"/>
          <p:cNvGrpSpPr/>
          <p:nvPr/>
        </p:nvGrpSpPr>
        <p:grpSpPr>
          <a:xfrm>
            <a:off x="1885956" y="0"/>
            <a:ext cx="10625455" cy="1764194"/>
            <a:chOff x="1889640" y="0"/>
            <a:chExt cx="10625455" cy="897890"/>
          </a:xfrm>
        </p:grpSpPr>
        <p:sp>
          <p:nvSpPr>
            <p:cNvPr id="7" name="object 7"/>
            <p:cNvSpPr/>
            <p:nvPr/>
          </p:nvSpPr>
          <p:spPr>
            <a:xfrm>
              <a:off x="1892815" y="0"/>
              <a:ext cx="10619105" cy="891540"/>
            </a:xfrm>
            <a:custGeom>
              <a:avLst/>
              <a:gdLst/>
              <a:ahLst/>
              <a:cxnLst/>
              <a:rect l="l" t="t" r="r" b="b"/>
              <a:pathLst>
                <a:path w="10619105" h="891540">
                  <a:moveTo>
                    <a:pt x="0" y="891069"/>
                  </a:moveTo>
                  <a:lnTo>
                    <a:pt x="10618595" y="891069"/>
                  </a:lnTo>
                  <a:lnTo>
                    <a:pt x="10618595" y="0"/>
                  </a:lnTo>
                  <a:lnTo>
                    <a:pt x="0" y="0"/>
                  </a:lnTo>
                  <a:lnTo>
                    <a:pt x="0" y="891069"/>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solidFill>
                  <a:srgbClr val="002060"/>
                </a:solidFill>
              </a:endParaRPr>
            </a:p>
          </p:txBody>
        </p:sp>
        <p:sp>
          <p:nvSpPr>
            <p:cNvPr id="8" name="object 8"/>
            <p:cNvSpPr/>
            <p:nvPr/>
          </p:nvSpPr>
          <p:spPr>
            <a:xfrm>
              <a:off x="1892815" y="0"/>
              <a:ext cx="10619105" cy="891540"/>
            </a:xfrm>
            <a:custGeom>
              <a:avLst/>
              <a:gdLst/>
              <a:ahLst/>
              <a:cxnLst/>
              <a:rect l="l" t="t" r="r" b="b"/>
              <a:pathLst>
                <a:path w="10619105" h="891540">
                  <a:moveTo>
                    <a:pt x="0" y="891069"/>
                  </a:moveTo>
                  <a:lnTo>
                    <a:pt x="10618595" y="891069"/>
                  </a:lnTo>
                  <a:lnTo>
                    <a:pt x="10618595" y="0"/>
                  </a:lnTo>
                </a:path>
              </a:pathLst>
            </a:custGeom>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solidFill>
                  <a:srgbClr val="002060"/>
                </a:solidFill>
              </a:endParaRPr>
            </a:p>
          </p:txBody>
        </p:sp>
      </p:grpSp>
      <p:sp>
        <p:nvSpPr>
          <p:cNvPr id="13" name="object 13"/>
          <p:cNvSpPr txBox="1"/>
          <p:nvPr/>
        </p:nvSpPr>
        <p:spPr>
          <a:xfrm>
            <a:off x="997743" y="5111055"/>
            <a:ext cx="2049590"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vert="horz" wrap="square" lIns="0" tIns="15875" rIns="0" bIns="0" rtlCol="0">
            <a:spAutoFit/>
          </a:bodyPr>
          <a:lstStyle/>
          <a:p>
            <a:pPr marL="12700">
              <a:lnSpc>
                <a:spcPct val="100000"/>
              </a:lnSpc>
              <a:spcBef>
                <a:spcPts val="125"/>
              </a:spcBef>
            </a:pPr>
            <a:r>
              <a:rPr lang="en-GB" sz="2000" b="1" dirty="0">
                <a:solidFill>
                  <a:srgbClr val="002060"/>
                </a:solidFill>
                <a:latin typeface="Arial Black"/>
                <a:cs typeface="Arial Black"/>
              </a:rPr>
              <a:t>Introduction</a:t>
            </a:r>
            <a:endParaRPr sz="2000" b="1" dirty="0">
              <a:solidFill>
                <a:srgbClr val="002060"/>
              </a:solidFill>
              <a:latin typeface="Arial Black"/>
              <a:cs typeface="Arial Black"/>
            </a:endParaRPr>
          </a:p>
        </p:txBody>
      </p:sp>
      <p:grpSp>
        <p:nvGrpSpPr>
          <p:cNvPr id="30" name="object 30"/>
          <p:cNvGrpSpPr/>
          <p:nvPr/>
        </p:nvGrpSpPr>
        <p:grpSpPr>
          <a:xfrm>
            <a:off x="99508" y="0"/>
            <a:ext cx="14011997" cy="1746441"/>
            <a:chOff x="99508" y="0"/>
            <a:chExt cx="14011997" cy="891069"/>
          </a:xfrm>
        </p:grpSpPr>
        <p:pic>
          <p:nvPicPr>
            <p:cNvPr id="31" name="object 31"/>
            <p:cNvPicPr/>
            <p:nvPr/>
          </p:nvPicPr>
          <p:blipFill>
            <a:blip r:embed="rId4" cstate="print"/>
            <a:stretch>
              <a:fillRect/>
            </a:stretch>
          </p:blipFill>
          <p:spPr>
            <a:xfrm>
              <a:off x="12511411" y="0"/>
              <a:ext cx="1600094" cy="891068"/>
            </a:xfrm>
            <a:prstGeom prst="rect">
              <a:avLst/>
            </a:prstGeom>
          </p:spPr>
        </p:pic>
        <p:pic>
          <p:nvPicPr>
            <p:cNvPr id="32" name="object 32"/>
            <p:cNvPicPr/>
            <p:nvPr/>
          </p:nvPicPr>
          <p:blipFill>
            <a:blip r:embed="rId5" cstate="print"/>
            <a:stretch>
              <a:fillRect/>
            </a:stretch>
          </p:blipFill>
          <p:spPr>
            <a:xfrm>
              <a:off x="99508" y="0"/>
              <a:ext cx="1796470" cy="891069"/>
            </a:xfrm>
            <a:prstGeom prst="rect">
              <a:avLst/>
            </a:prstGeom>
          </p:spPr>
        </p:pic>
      </p:grpSp>
      <p:sp>
        <p:nvSpPr>
          <p:cNvPr id="37" name="object 37"/>
          <p:cNvSpPr txBox="1"/>
          <p:nvPr/>
        </p:nvSpPr>
        <p:spPr>
          <a:xfrm>
            <a:off x="0" y="1642989"/>
            <a:ext cx="14227483" cy="1564531"/>
          </a:xfrm>
          <a:prstGeom prst="rect">
            <a:avLst/>
          </a:prstGeom>
          <a:solidFill>
            <a:schemeClr val="bg2">
              <a:lumMod val="75000"/>
            </a:schemeClr>
          </a:solidFill>
          <a:ln>
            <a:solidFill>
              <a:srgbClr val="00B050"/>
            </a:solidFill>
          </a:ln>
        </p:spPr>
        <p:txBody>
          <a:bodyPr vert="horz" wrap="square" lIns="0" tIns="25400" rIns="0" bIns="0" rtlCol="0">
            <a:spAutoFit/>
          </a:bodyPr>
          <a:lstStyle/>
          <a:p>
            <a:pPr marL="635" lvl="0" algn="ctr">
              <a:spcBef>
                <a:spcPts val="35"/>
              </a:spcBef>
            </a:pPr>
            <a:r>
              <a:rPr lang="en-GB" sz="2000" b="1" spc="20" dirty="0">
                <a:solidFill>
                  <a:srgbClr val="002060"/>
                </a:solidFill>
                <a:latin typeface="Arial"/>
                <a:cs typeface="Arial"/>
              </a:rPr>
              <a:t>Department of Computer Engineering, Faculty of Engineering, </a:t>
            </a:r>
          </a:p>
          <a:p>
            <a:pPr marL="635" lvl="0" algn="ctr">
              <a:spcBef>
                <a:spcPts val="35"/>
              </a:spcBef>
            </a:pPr>
            <a:r>
              <a:rPr lang="en-GB" sz="2000" b="1" spc="20" dirty="0">
                <a:solidFill>
                  <a:srgbClr val="002060"/>
                </a:solidFill>
                <a:latin typeface="Arial"/>
                <a:cs typeface="Arial"/>
              </a:rPr>
              <a:t>Ahmadu Bello University Zaria, Kaduna State, Nigeria</a:t>
            </a:r>
          </a:p>
          <a:p>
            <a:pPr marL="635" lvl="0" algn="ctr">
              <a:spcBef>
                <a:spcPts val="35"/>
              </a:spcBef>
            </a:pPr>
            <a:endParaRPr lang="en-GB" sz="2000" b="1" spc="20" dirty="0">
              <a:solidFill>
                <a:srgbClr val="002060"/>
              </a:solidFill>
              <a:latin typeface="Arial"/>
              <a:cs typeface="Arial"/>
            </a:endParaRPr>
          </a:p>
          <a:p>
            <a:pPr marL="635" lvl="0" algn="ctr">
              <a:spcBef>
                <a:spcPts val="35"/>
              </a:spcBef>
            </a:pPr>
            <a:r>
              <a:rPr lang="en-GB" sz="2000" b="1" spc="20" dirty="0">
                <a:solidFill>
                  <a:srgbClr val="002060"/>
                </a:solidFill>
                <a:latin typeface="Arial"/>
                <a:cs typeface="Arial"/>
              </a:rPr>
              <a:t> Student Name: Erasmus E </a:t>
            </a:r>
            <a:r>
              <a:rPr lang="en-GB" sz="2000" b="1" spc="20" dirty="0" err="1">
                <a:solidFill>
                  <a:srgbClr val="002060"/>
                </a:solidFill>
                <a:latin typeface="Arial"/>
                <a:cs typeface="Arial"/>
              </a:rPr>
              <a:t>Obeth</a:t>
            </a:r>
            <a:r>
              <a:rPr lang="en-GB" sz="2000" b="1" spc="20" dirty="0">
                <a:solidFill>
                  <a:srgbClr val="002060"/>
                </a:solidFill>
                <a:latin typeface="Arial"/>
                <a:cs typeface="Arial"/>
              </a:rPr>
              <a:t>                                  Supervised by: Engr. R. F. Adebiyi </a:t>
            </a:r>
            <a:endParaRPr lang="en-GB" sz="2000" b="1" spc="10" dirty="0">
              <a:solidFill>
                <a:srgbClr val="002060"/>
              </a:solidFill>
              <a:latin typeface="Arial"/>
              <a:cs typeface="Arial"/>
            </a:endParaRPr>
          </a:p>
          <a:p>
            <a:pPr marL="635" lvl="0" algn="ctr">
              <a:spcBef>
                <a:spcPts val="35"/>
              </a:spcBef>
            </a:pPr>
            <a:endParaRPr lang="en-GB" sz="2000" b="1" spc="10" dirty="0">
              <a:solidFill>
                <a:prstClr val="black"/>
              </a:solidFill>
              <a:latin typeface="Arial"/>
              <a:cs typeface="Arial"/>
            </a:endParaRPr>
          </a:p>
        </p:txBody>
      </p:sp>
      <p:sp>
        <p:nvSpPr>
          <p:cNvPr id="48" name="object 48"/>
          <p:cNvSpPr txBox="1"/>
          <p:nvPr/>
        </p:nvSpPr>
        <p:spPr>
          <a:xfrm>
            <a:off x="7293426" y="17730200"/>
            <a:ext cx="6786245" cy="236603"/>
          </a:xfrm>
          <a:prstGeom prst="rect">
            <a:avLst/>
          </a:prstGeom>
        </p:spPr>
        <p:txBody>
          <a:bodyPr vert="horz" wrap="square" lIns="0" tIns="13335" rIns="0" bIns="0" rtlCol="0">
            <a:spAutoFit/>
          </a:bodyPr>
          <a:lstStyle/>
          <a:p>
            <a:pPr marL="12700">
              <a:lnSpc>
                <a:spcPct val="100000"/>
              </a:lnSpc>
              <a:spcBef>
                <a:spcPts val="105"/>
              </a:spcBef>
            </a:pPr>
            <a:endParaRPr sz="1450" dirty="0">
              <a:solidFill>
                <a:srgbClr val="002060"/>
              </a:solidFill>
              <a:latin typeface="Times New Roman"/>
              <a:cs typeface="Times New Roman"/>
            </a:endParaRPr>
          </a:p>
        </p:txBody>
      </p:sp>
      <p:sp>
        <p:nvSpPr>
          <p:cNvPr id="49" name="object 49"/>
          <p:cNvSpPr txBox="1"/>
          <p:nvPr/>
        </p:nvSpPr>
        <p:spPr>
          <a:xfrm>
            <a:off x="7293426" y="18173276"/>
            <a:ext cx="6686550" cy="224870"/>
          </a:xfrm>
          <a:prstGeom prst="rect">
            <a:avLst/>
          </a:prstGeom>
        </p:spPr>
        <p:txBody>
          <a:bodyPr vert="horz" wrap="square" lIns="0" tIns="12065" rIns="0" bIns="0" rtlCol="0">
            <a:spAutoFit/>
          </a:bodyPr>
          <a:lstStyle/>
          <a:p>
            <a:pPr marL="12700" marR="5080">
              <a:lnSpc>
                <a:spcPct val="100800"/>
              </a:lnSpc>
              <a:spcBef>
                <a:spcPts val="95"/>
              </a:spcBef>
            </a:pPr>
            <a:endParaRPr sz="1450" dirty="0">
              <a:solidFill>
                <a:srgbClr val="002060"/>
              </a:solidFill>
              <a:latin typeface="Times New Roman"/>
              <a:cs typeface="Times New Roman"/>
            </a:endParaRPr>
          </a:p>
        </p:txBody>
      </p:sp>
      <p:sp>
        <p:nvSpPr>
          <p:cNvPr id="66" name="object 13">
            <a:extLst>
              <a:ext uri="{FF2B5EF4-FFF2-40B4-BE49-F238E27FC236}">
                <a16:creationId xmlns:a16="http://schemas.microsoft.com/office/drawing/2014/main" id="{B0242FD9-D7CF-432E-962E-B85F7155384D}"/>
              </a:ext>
            </a:extLst>
          </p:cNvPr>
          <p:cNvSpPr txBox="1"/>
          <p:nvPr/>
        </p:nvSpPr>
        <p:spPr>
          <a:xfrm>
            <a:off x="6126850" y="5111055"/>
            <a:ext cx="2049590" cy="339195"/>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nSpc>
                <a:spcPct val="100000"/>
              </a:lnSpc>
              <a:spcBef>
                <a:spcPts val="125"/>
              </a:spcBef>
            </a:pPr>
            <a:r>
              <a:rPr lang="en-GB" sz="2100" b="1" dirty="0">
                <a:solidFill>
                  <a:srgbClr val="002060"/>
                </a:solidFill>
                <a:latin typeface="Arial Black"/>
                <a:cs typeface="Arial Black"/>
              </a:rPr>
              <a:t>Methodology</a:t>
            </a:r>
            <a:endParaRPr sz="2100" b="1" dirty="0">
              <a:solidFill>
                <a:srgbClr val="002060"/>
              </a:solidFill>
              <a:latin typeface="Arial Black"/>
              <a:cs typeface="Arial Black"/>
            </a:endParaRPr>
          </a:p>
        </p:txBody>
      </p:sp>
      <p:sp>
        <p:nvSpPr>
          <p:cNvPr id="72" name="object 13">
            <a:extLst>
              <a:ext uri="{FF2B5EF4-FFF2-40B4-BE49-F238E27FC236}">
                <a16:creationId xmlns:a16="http://schemas.microsoft.com/office/drawing/2014/main" id="{7D86CBC5-A7EE-4CA6-9718-02BA9E4B4155}"/>
              </a:ext>
            </a:extLst>
          </p:cNvPr>
          <p:cNvSpPr txBox="1"/>
          <p:nvPr/>
        </p:nvSpPr>
        <p:spPr>
          <a:xfrm>
            <a:off x="6433879" y="2892371"/>
            <a:ext cx="1742561" cy="323807"/>
          </a:xfrm>
          <a:prstGeom prst="rect">
            <a:avLst/>
          </a:prstGeom>
          <a:solidFill>
            <a:srgbClr val="00B0F0"/>
          </a:solidFill>
        </p:spPr>
        <p:txBody>
          <a:bodyPr vert="horz" wrap="square" lIns="0" tIns="15875" rIns="0" bIns="0" rtlCol="0">
            <a:spAutoFit/>
          </a:bodyPr>
          <a:lstStyle/>
          <a:p>
            <a:pPr marL="12700">
              <a:lnSpc>
                <a:spcPct val="100000"/>
              </a:lnSpc>
              <a:spcBef>
                <a:spcPts val="125"/>
              </a:spcBef>
            </a:pPr>
            <a:r>
              <a:rPr lang="en-GB" sz="2000" b="1" dirty="0">
                <a:solidFill>
                  <a:srgbClr val="002060"/>
                </a:solidFill>
                <a:latin typeface="Arial Black"/>
                <a:cs typeface="Arial Black"/>
              </a:rPr>
              <a:t>Abstract</a:t>
            </a:r>
            <a:endParaRPr sz="2000" b="1" dirty="0">
              <a:solidFill>
                <a:srgbClr val="002060"/>
              </a:solidFill>
              <a:latin typeface="Arial Black"/>
              <a:cs typeface="Arial Black"/>
            </a:endParaRPr>
          </a:p>
        </p:txBody>
      </p:sp>
      <p:sp>
        <p:nvSpPr>
          <p:cNvPr id="4" name="Rectangle 3">
            <a:extLst>
              <a:ext uri="{FF2B5EF4-FFF2-40B4-BE49-F238E27FC236}">
                <a16:creationId xmlns:a16="http://schemas.microsoft.com/office/drawing/2014/main" id="{E2CD6D60-68E6-4351-B18C-B3A6FFC94346}"/>
              </a:ext>
            </a:extLst>
          </p:cNvPr>
          <p:cNvSpPr/>
          <p:nvPr/>
        </p:nvSpPr>
        <p:spPr>
          <a:xfrm>
            <a:off x="0" y="3211937"/>
            <a:ext cx="14211300" cy="1864193"/>
          </a:xfrm>
          <a:prstGeom prst="rect">
            <a:avLst/>
          </a:prstGeom>
          <a:gradFill>
            <a:gsLst>
              <a:gs pos="3000">
                <a:srgbClr val="00B0F0"/>
              </a:gs>
              <a:gs pos="46916">
                <a:srgbClr val="CAD9EB"/>
              </a:gs>
              <a:gs pos="0">
                <a:schemeClr val="accent1">
                  <a:lumMod val="5000"/>
                  <a:lumOff val="95000"/>
                </a:schemeClr>
              </a:gs>
              <a:gs pos="22114">
                <a:srgbClr val="E1EAF4"/>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solidFill>
                  <a:srgbClr val="002060"/>
                </a:solidFill>
                <a:ea typeface="Aptos" panose="020B0004020202020204" pitchFamily="34" charset="0"/>
                <a:cs typeface="Times New Roman" panose="02020603050405020304" pitchFamily="18" charset="0"/>
              </a:rPr>
              <a:t>3D Insights  introduces a prototype Learning Management System (LMS) that integrates interactive 3D model interaction to enhance student comprehension of complex course content, particularly in STEM education. Traditional educational methods often struggle to effectively convey spatial or visual concepts, leading to reduced comprehension and retention among learners. By leveraging 3D models within the LMS, students can interact with and visualize complex concepts, improving comprehension, engagement, and retention. A prototype of the LMS was developed and the capability to upload 3D models in various export format and interact with them are integrated into the platform. This prototype demonstrates the potential of 3D-enhanced LMS platforms to revolutionize STEM education, providing a more engaging, accessible, and effective learning experience for students.</a:t>
            </a:r>
          </a:p>
          <a:p>
            <a:pPr algn="just"/>
            <a:r>
              <a:rPr lang="en-US" dirty="0">
                <a:solidFill>
                  <a:srgbClr val="002060"/>
                </a:solidFill>
                <a:ea typeface="Aptos" panose="020B0004020202020204" pitchFamily="34" charset="0"/>
                <a:cs typeface="Times New Roman" panose="02020603050405020304" pitchFamily="18" charset="0"/>
              </a:rPr>
              <a:t> </a:t>
            </a:r>
          </a:p>
        </p:txBody>
      </p:sp>
      <p:sp>
        <p:nvSpPr>
          <p:cNvPr id="11" name="Rectangle: Rounded Corners 10">
            <a:extLst>
              <a:ext uri="{FF2B5EF4-FFF2-40B4-BE49-F238E27FC236}">
                <a16:creationId xmlns:a16="http://schemas.microsoft.com/office/drawing/2014/main" id="{21D12E58-D5FF-4D23-A4C7-FC88DC41B93B}"/>
              </a:ext>
            </a:extLst>
          </p:cNvPr>
          <p:cNvSpPr/>
          <p:nvPr/>
        </p:nvSpPr>
        <p:spPr>
          <a:xfrm>
            <a:off x="129991" y="5390338"/>
            <a:ext cx="4514297" cy="61215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4" name="Rectangle: Rounded Corners 13">
            <a:extLst>
              <a:ext uri="{FF2B5EF4-FFF2-40B4-BE49-F238E27FC236}">
                <a16:creationId xmlns:a16="http://schemas.microsoft.com/office/drawing/2014/main" id="{CB1A92F6-45B3-4A7D-89E1-C36F6E101101}"/>
              </a:ext>
            </a:extLst>
          </p:cNvPr>
          <p:cNvSpPr/>
          <p:nvPr/>
        </p:nvSpPr>
        <p:spPr>
          <a:xfrm>
            <a:off x="4700993" y="5401560"/>
            <a:ext cx="5481952" cy="7829916"/>
          </a:xfrm>
          <a:prstGeom prst="roundRect">
            <a:avLst/>
          </a:prstGeom>
          <a:noFill/>
          <a:ln>
            <a:solidFill>
              <a:srgbClr val="1C8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5" name="Rectangle 14">
            <a:extLst>
              <a:ext uri="{FF2B5EF4-FFF2-40B4-BE49-F238E27FC236}">
                <a16:creationId xmlns:a16="http://schemas.microsoft.com/office/drawing/2014/main" id="{95478405-DAC4-476C-8D34-11180894B9F5}"/>
              </a:ext>
            </a:extLst>
          </p:cNvPr>
          <p:cNvSpPr/>
          <p:nvPr/>
        </p:nvSpPr>
        <p:spPr>
          <a:xfrm>
            <a:off x="10209113" y="5401109"/>
            <a:ext cx="3957115" cy="8127633"/>
          </a:xfrm>
          <a:prstGeom prst="rect">
            <a:avLst/>
          </a:prstGeom>
          <a:noFill/>
          <a:ln>
            <a:solidFill>
              <a:srgbClr val="1C8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2060"/>
              </a:solidFill>
            </a:endParaRPr>
          </a:p>
        </p:txBody>
      </p:sp>
      <p:sp>
        <p:nvSpPr>
          <p:cNvPr id="16" name="Rectangle: Rounded Corners 15">
            <a:extLst>
              <a:ext uri="{FF2B5EF4-FFF2-40B4-BE49-F238E27FC236}">
                <a16:creationId xmlns:a16="http://schemas.microsoft.com/office/drawing/2014/main" id="{10FD426A-F566-4699-956B-B8EDEBC9FF66}"/>
              </a:ext>
            </a:extLst>
          </p:cNvPr>
          <p:cNvSpPr/>
          <p:nvPr/>
        </p:nvSpPr>
        <p:spPr>
          <a:xfrm>
            <a:off x="4216275" y="13543670"/>
            <a:ext cx="9975359" cy="2178290"/>
          </a:xfrm>
          <a:prstGeom prst="roundRect">
            <a:avLst>
              <a:gd name="adj" fmla="val 1527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7" name="Rectangle: Rounded Corners 16">
            <a:extLst>
              <a:ext uri="{FF2B5EF4-FFF2-40B4-BE49-F238E27FC236}">
                <a16:creationId xmlns:a16="http://schemas.microsoft.com/office/drawing/2014/main" id="{4B8B2960-2AFB-44E2-8C16-2C20532198DE}"/>
              </a:ext>
            </a:extLst>
          </p:cNvPr>
          <p:cNvSpPr/>
          <p:nvPr/>
        </p:nvSpPr>
        <p:spPr>
          <a:xfrm>
            <a:off x="36382" y="15686152"/>
            <a:ext cx="14145306" cy="1489271"/>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solidFill>
                  <a:srgbClr val="002060"/>
                </a:solidFill>
              </a:rPr>
              <a:t>The LMS prototype 3D Insights with integrated 3D model interaction effectively demonstrated its ability to enhance student engagement and comprehension in STEM subjects. By addressing the challenges of passive learning and the difficulty in understanding complex concepts, the system provided an interactive and immersive educational experience. The project successfully showed that this approach can make STEM education more accessible and impactful. Ongoing improvements and research will continue to build on these findings to further enhance the prototype’s educational value.</a:t>
            </a:r>
            <a:endParaRPr lang="x-none" dirty="0">
              <a:solidFill>
                <a:srgbClr val="002060"/>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7E25653B-63FC-488F-8897-A886BD36E22B}"/>
              </a:ext>
            </a:extLst>
          </p:cNvPr>
          <p:cNvSpPr/>
          <p:nvPr/>
        </p:nvSpPr>
        <p:spPr>
          <a:xfrm>
            <a:off x="31674" y="18833774"/>
            <a:ext cx="14141989" cy="1225770"/>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en-GB">
              <a:solidFill>
                <a:srgbClr val="002060"/>
              </a:solidFill>
            </a:endParaRPr>
          </a:p>
        </p:txBody>
      </p:sp>
      <p:sp>
        <p:nvSpPr>
          <p:cNvPr id="20" name="Rectangle 19">
            <a:extLst>
              <a:ext uri="{FF2B5EF4-FFF2-40B4-BE49-F238E27FC236}">
                <a16:creationId xmlns:a16="http://schemas.microsoft.com/office/drawing/2014/main" id="{15669E08-BDAD-4AA0-85D2-ED1D17047133}"/>
              </a:ext>
            </a:extLst>
          </p:cNvPr>
          <p:cNvSpPr/>
          <p:nvPr/>
        </p:nvSpPr>
        <p:spPr>
          <a:xfrm>
            <a:off x="5173697" y="10150377"/>
            <a:ext cx="4186454" cy="3391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2060"/>
              </a:solidFill>
            </a:endParaRPr>
          </a:p>
        </p:txBody>
      </p:sp>
      <p:sp>
        <p:nvSpPr>
          <p:cNvPr id="23" name="Rectangle: Single Corner Rounded 22">
            <a:extLst>
              <a:ext uri="{FF2B5EF4-FFF2-40B4-BE49-F238E27FC236}">
                <a16:creationId xmlns:a16="http://schemas.microsoft.com/office/drawing/2014/main" id="{9A1A32B4-ED57-4B4A-9366-B40E2E0356F2}"/>
              </a:ext>
            </a:extLst>
          </p:cNvPr>
          <p:cNvSpPr/>
          <p:nvPr/>
        </p:nvSpPr>
        <p:spPr>
          <a:xfrm>
            <a:off x="17477" y="12195239"/>
            <a:ext cx="4198799" cy="2872380"/>
          </a:xfrm>
          <a:prstGeom prst="round1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2060"/>
              </a:solidFill>
            </a:endParaRPr>
          </a:p>
        </p:txBody>
      </p:sp>
      <p:sp>
        <p:nvSpPr>
          <p:cNvPr id="40" name="object 13">
            <a:extLst>
              <a:ext uri="{FF2B5EF4-FFF2-40B4-BE49-F238E27FC236}">
                <a16:creationId xmlns:a16="http://schemas.microsoft.com/office/drawing/2014/main" id="{336B8103-68F3-446D-9DAE-9DDF24A8B837}"/>
              </a:ext>
            </a:extLst>
          </p:cNvPr>
          <p:cNvSpPr txBox="1"/>
          <p:nvPr/>
        </p:nvSpPr>
        <p:spPr>
          <a:xfrm>
            <a:off x="11034432" y="5103778"/>
            <a:ext cx="2049590" cy="339195"/>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vert="horz" wrap="square" lIns="0" tIns="15875" rIns="0" bIns="0" rtlCol="0">
            <a:spAutoFit/>
          </a:bodyPr>
          <a:lstStyle/>
          <a:p>
            <a:pPr marL="12700">
              <a:lnSpc>
                <a:spcPct val="100000"/>
              </a:lnSpc>
              <a:spcBef>
                <a:spcPts val="125"/>
              </a:spcBef>
            </a:pPr>
            <a:r>
              <a:rPr lang="en-GB" sz="2100" b="1" dirty="0">
                <a:solidFill>
                  <a:srgbClr val="002060"/>
                </a:solidFill>
                <a:latin typeface="Arial Black"/>
                <a:cs typeface="Arial Black"/>
              </a:rPr>
              <a:t>Result</a:t>
            </a:r>
            <a:endParaRPr sz="2100" b="1" dirty="0">
              <a:solidFill>
                <a:srgbClr val="002060"/>
              </a:solidFill>
              <a:latin typeface="Arial Black"/>
              <a:cs typeface="Arial Black"/>
            </a:endParaRPr>
          </a:p>
        </p:txBody>
      </p:sp>
      <p:sp>
        <p:nvSpPr>
          <p:cNvPr id="42" name="object 13">
            <a:extLst>
              <a:ext uri="{FF2B5EF4-FFF2-40B4-BE49-F238E27FC236}">
                <a16:creationId xmlns:a16="http://schemas.microsoft.com/office/drawing/2014/main" id="{9A271C53-CDE6-42C0-97B8-0278447D9947}"/>
              </a:ext>
            </a:extLst>
          </p:cNvPr>
          <p:cNvSpPr txBox="1"/>
          <p:nvPr/>
        </p:nvSpPr>
        <p:spPr>
          <a:xfrm>
            <a:off x="45154" y="11507510"/>
            <a:ext cx="4251361" cy="662361"/>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vert="horz" wrap="square" lIns="0" tIns="15875" rIns="0" bIns="0" rtlCol="0">
            <a:spAutoFit/>
          </a:bodyPr>
          <a:lstStyle/>
          <a:p>
            <a:pPr marL="12700">
              <a:lnSpc>
                <a:spcPct val="100000"/>
              </a:lnSpc>
              <a:spcBef>
                <a:spcPts val="125"/>
              </a:spcBef>
            </a:pPr>
            <a:r>
              <a:rPr lang="en-GB" sz="2100" b="1" dirty="0">
                <a:solidFill>
                  <a:srgbClr val="002060"/>
                </a:solidFill>
                <a:cs typeface="Arial Black"/>
              </a:rPr>
              <a:t>Potential for Product </a:t>
            </a:r>
            <a:r>
              <a:rPr lang="en-GB" sz="2100" b="1" dirty="0">
                <a:solidFill>
                  <a:srgbClr val="002060"/>
                </a:solidFill>
                <a:latin typeface="Arial" panose="020B0604020202020204" pitchFamily="34" charset="0"/>
                <a:cs typeface="Arial" panose="020B0604020202020204" pitchFamily="34" charset="0"/>
              </a:rPr>
              <a:t>Commercialization</a:t>
            </a:r>
            <a:endParaRPr sz="2100" b="1" dirty="0">
              <a:solidFill>
                <a:srgbClr val="002060"/>
              </a:solidFill>
              <a:latin typeface="Arial" panose="020B0604020202020204" pitchFamily="34" charset="0"/>
              <a:cs typeface="Arial" panose="020B0604020202020204" pitchFamily="34" charset="0"/>
            </a:endParaRPr>
          </a:p>
        </p:txBody>
      </p:sp>
      <p:sp>
        <p:nvSpPr>
          <p:cNvPr id="43" name="object 13">
            <a:extLst>
              <a:ext uri="{FF2B5EF4-FFF2-40B4-BE49-F238E27FC236}">
                <a16:creationId xmlns:a16="http://schemas.microsoft.com/office/drawing/2014/main" id="{AC4FD520-8826-4ABD-AB84-8839A2FCAEBD}"/>
              </a:ext>
            </a:extLst>
          </p:cNvPr>
          <p:cNvSpPr txBox="1"/>
          <p:nvPr/>
        </p:nvSpPr>
        <p:spPr>
          <a:xfrm>
            <a:off x="5656437" y="13261382"/>
            <a:ext cx="3688254" cy="339195"/>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vert="horz" wrap="square" lIns="0" tIns="15875" rIns="0" bIns="0" rtlCol="0">
            <a:spAutoFit/>
          </a:bodyPr>
          <a:lstStyle/>
          <a:p>
            <a:pPr marL="12700">
              <a:lnSpc>
                <a:spcPct val="100000"/>
              </a:lnSpc>
              <a:spcBef>
                <a:spcPts val="125"/>
              </a:spcBef>
            </a:pPr>
            <a:r>
              <a:rPr lang="en-GB" sz="2100" b="1" dirty="0">
                <a:solidFill>
                  <a:srgbClr val="002060"/>
                </a:solidFill>
                <a:latin typeface="Arial Black"/>
                <a:cs typeface="Arial Black"/>
              </a:rPr>
              <a:t>Innovation and Creativity</a:t>
            </a:r>
            <a:endParaRPr sz="2100" b="1" dirty="0">
              <a:solidFill>
                <a:srgbClr val="002060"/>
              </a:solidFill>
              <a:latin typeface="Arial Black"/>
              <a:cs typeface="Arial Black"/>
            </a:endParaRPr>
          </a:p>
        </p:txBody>
      </p:sp>
      <p:sp>
        <p:nvSpPr>
          <p:cNvPr id="45" name="object 13">
            <a:extLst>
              <a:ext uri="{FF2B5EF4-FFF2-40B4-BE49-F238E27FC236}">
                <a16:creationId xmlns:a16="http://schemas.microsoft.com/office/drawing/2014/main" id="{494A0AB3-8213-43FB-9AE1-80F0673442CF}"/>
              </a:ext>
            </a:extLst>
          </p:cNvPr>
          <p:cNvSpPr txBox="1"/>
          <p:nvPr/>
        </p:nvSpPr>
        <p:spPr>
          <a:xfrm>
            <a:off x="271012" y="15345905"/>
            <a:ext cx="2049590"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vert="horz" wrap="square" lIns="0" tIns="15875" rIns="0" bIns="0" rtlCol="0">
            <a:spAutoFit/>
          </a:bodyPr>
          <a:lstStyle/>
          <a:p>
            <a:pPr marL="12700">
              <a:lnSpc>
                <a:spcPct val="100000"/>
              </a:lnSpc>
              <a:spcBef>
                <a:spcPts val="125"/>
              </a:spcBef>
            </a:pPr>
            <a:r>
              <a:rPr lang="en-GB" sz="2000" b="1" dirty="0">
                <a:solidFill>
                  <a:srgbClr val="002060"/>
                </a:solidFill>
                <a:latin typeface="Arial Black"/>
                <a:cs typeface="Arial Black"/>
              </a:rPr>
              <a:t>Conclusion</a:t>
            </a:r>
            <a:endParaRPr sz="2000" b="1" dirty="0">
              <a:solidFill>
                <a:srgbClr val="002060"/>
              </a:solidFill>
              <a:latin typeface="Arial Black"/>
              <a:cs typeface="Arial Black"/>
            </a:endParaRPr>
          </a:p>
        </p:txBody>
      </p:sp>
      <p:sp>
        <p:nvSpPr>
          <p:cNvPr id="46" name="object 13">
            <a:extLst>
              <a:ext uri="{FF2B5EF4-FFF2-40B4-BE49-F238E27FC236}">
                <a16:creationId xmlns:a16="http://schemas.microsoft.com/office/drawing/2014/main" id="{746AD412-13F2-4091-9C67-9C78AA92FF0C}"/>
              </a:ext>
            </a:extLst>
          </p:cNvPr>
          <p:cNvSpPr txBox="1"/>
          <p:nvPr/>
        </p:nvSpPr>
        <p:spPr>
          <a:xfrm>
            <a:off x="10723300" y="18509967"/>
            <a:ext cx="2049590"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vert="horz" wrap="square" lIns="0" tIns="15875" rIns="0" bIns="0" rtlCol="0">
            <a:spAutoFit/>
          </a:bodyPr>
          <a:lstStyle/>
          <a:p>
            <a:pPr marL="12700">
              <a:lnSpc>
                <a:spcPct val="100000"/>
              </a:lnSpc>
              <a:spcBef>
                <a:spcPts val="125"/>
              </a:spcBef>
            </a:pPr>
            <a:r>
              <a:rPr lang="en-GB" sz="2000" b="1" dirty="0">
                <a:solidFill>
                  <a:srgbClr val="002060"/>
                </a:solidFill>
                <a:latin typeface="Arial Black"/>
                <a:cs typeface="Arial Black"/>
              </a:rPr>
              <a:t>Future Work</a:t>
            </a:r>
            <a:endParaRPr sz="2000" b="1" dirty="0">
              <a:solidFill>
                <a:srgbClr val="002060"/>
              </a:solidFill>
              <a:latin typeface="Arial Black"/>
              <a:cs typeface="Arial Black"/>
            </a:endParaRPr>
          </a:p>
        </p:txBody>
      </p:sp>
      <p:sp>
        <p:nvSpPr>
          <p:cNvPr id="47" name="object 13">
            <a:extLst>
              <a:ext uri="{FF2B5EF4-FFF2-40B4-BE49-F238E27FC236}">
                <a16:creationId xmlns:a16="http://schemas.microsoft.com/office/drawing/2014/main" id="{2C56BA4E-3A5B-4F44-A57B-70548557C958}"/>
              </a:ext>
            </a:extLst>
          </p:cNvPr>
          <p:cNvSpPr txBox="1"/>
          <p:nvPr/>
        </p:nvSpPr>
        <p:spPr>
          <a:xfrm>
            <a:off x="1318039" y="18519482"/>
            <a:ext cx="2780496"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vert="horz" wrap="square" lIns="0" tIns="15875" rIns="0" bIns="0" rtlCol="0">
            <a:spAutoFit/>
          </a:bodyPr>
          <a:lstStyle/>
          <a:p>
            <a:pPr marL="12700">
              <a:lnSpc>
                <a:spcPct val="100000"/>
              </a:lnSpc>
              <a:spcBef>
                <a:spcPts val="125"/>
              </a:spcBef>
            </a:pPr>
            <a:r>
              <a:rPr lang="en-GB" sz="2000" b="1" dirty="0">
                <a:solidFill>
                  <a:srgbClr val="002060"/>
                </a:solidFill>
                <a:latin typeface="Arial Black"/>
                <a:cs typeface="Arial Black"/>
              </a:rPr>
              <a:t>Acknowledgement</a:t>
            </a:r>
            <a:endParaRPr sz="2000" b="1" dirty="0">
              <a:solidFill>
                <a:srgbClr val="002060"/>
              </a:solidFill>
              <a:latin typeface="Arial Black"/>
              <a:cs typeface="Arial Black"/>
            </a:endParaRPr>
          </a:p>
        </p:txBody>
      </p:sp>
      <p:sp>
        <p:nvSpPr>
          <p:cNvPr id="25" name="Rectangle: Rounded Corners 24">
            <a:extLst>
              <a:ext uri="{FF2B5EF4-FFF2-40B4-BE49-F238E27FC236}">
                <a16:creationId xmlns:a16="http://schemas.microsoft.com/office/drawing/2014/main" id="{E2E8ED9C-B224-40D1-9B6B-21AB31C8CD22}"/>
              </a:ext>
            </a:extLst>
          </p:cNvPr>
          <p:cNvSpPr/>
          <p:nvPr/>
        </p:nvSpPr>
        <p:spPr>
          <a:xfrm>
            <a:off x="18240" y="17470933"/>
            <a:ext cx="14173395" cy="1050647"/>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fontAlgn="base"/>
            <a:r>
              <a:rPr lang="en-US" sz="1500" dirty="0">
                <a:solidFill>
                  <a:srgbClr val="002060"/>
                </a:solidFill>
              </a:rPr>
              <a:t>Smith, D. W., Lampley, S. A., Dolan, B., Williams, G., </a:t>
            </a:r>
            <a:r>
              <a:rPr lang="en-US" sz="1500" dirty="0" err="1">
                <a:solidFill>
                  <a:srgbClr val="002060"/>
                </a:solidFill>
              </a:rPr>
              <a:t>Schleppenbach</a:t>
            </a:r>
            <a:r>
              <a:rPr lang="en-US" sz="1500" dirty="0">
                <a:solidFill>
                  <a:srgbClr val="002060"/>
                </a:solidFill>
              </a:rPr>
              <a:t>, D., &amp; Blair, M. (2020). Effect of 3D manipulatives on students with visual impairments who are learning chemistry constructs: a pilot study. Journal of Visual Impairment &amp; Blindness, 114(5), 370-381.</a:t>
            </a:r>
          </a:p>
          <a:p>
            <a:pPr algn="just" fontAlgn="base"/>
            <a:r>
              <a:rPr lang="en-US" sz="1500" dirty="0">
                <a:solidFill>
                  <a:srgbClr val="002060"/>
                </a:solidFill>
              </a:rPr>
              <a:t>Wenzel, A., &amp; Moreno, J. (2022). Designing and facilitating optimal LMS student learning experiences: Considering students' needs for accessibility, navigability, personalization, and relevance in their online courses. The Northwest eLearning Journal, 2(1).</a:t>
            </a:r>
          </a:p>
        </p:txBody>
      </p:sp>
      <p:sp>
        <p:nvSpPr>
          <p:cNvPr id="59" name="object 13">
            <a:extLst>
              <a:ext uri="{FF2B5EF4-FFF2-40B4-BE49-F238E27FC236}">
                <a16:creationId xmlns:a16="http://schemas.microsoft.com/office/drawing/2014/main" id="{AA323CE9-2BFE-4D90-ACC3-1B6214471D19}"/>
              </a:ext>
            </a:extLst>
          </p:cNvPr>
          <p:cNvSpPr txBox="1"/>
          <p:nvPr/>
        </p:nvSpPr>
        <p:spPr>
          <a:xfrm>
            <a:off x="5810250" y="17168051"/>
            <a:ext cx="2049590" cy="323807"/>
          </a:xfrm>
          <a:prstGeom prst="rect">
            <a:avLst/>
          </a:prstGeom>
          <a:gradFill flip="none" rotWithShape="1">
            <a:gsLst>
              <a:gs pos="0">
                <a:srgbClr val="1C85A6"/>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vert="horz" wrap="square" lIns="0" tIns="15875" rIns="0" bIns="0" rtlCol="0">
            <a:spAutoFit/>
          </a:bodyPr>
          <a:lstStyle/>
          <a:p>
            <a:pPr marL="12700">
              <a:lnSpc>
                <a:spcPct val="100000"/>
              </a:lnSpc>
              <a:spcBef>
                <a:spcPts val="125"/>
              </a:spcBef>
            </a:pPr>
            <a:r>
              <a:rPr lang="en-GB" sz="2000" b="1" dirty="0">
                <a:solidFill>
                  <a:srgbClr val="002060"/>
                </a:solidFill>
                <a:latin typeface="Arial Black"/>
                <a:cs typeface="Arial Black"/>
              </a:rPr>
              <a:t>References</a:t>
            </a:r>
            <a:endParaRPr sz="2000" b="1" dirty="0">
              <a:solidFill>
                <a:srgbClr val="002060"/>
              </a:solidFill>
              <a:latin typeface="Arial Black"/>
              <a:cs typeface="Arial Black"/>
            </a:endParaRPr>
          </a:p>
        </p:txBody>
      </p:sp>
      <p:cxnSp>
        <p:nvCxnSpPr>
          <p:cNvPr id="67" name="Straight Connector 66">
            <a:extLst>
              <a:ext uri="{FF2B5EF4-FFF2-40B4-BE49-F238E27FC236}">
                <a16:creationId xmlns:a16="http://schemas.microsoft.com/office/drawing/2014/main" id="{6D67A091-183D-4B96-94CC-267C2CF36B4E}"/>
              </a:ext>
            </a:extLst>
          </p:cNvPr>
          <p:cNvCxnSpPr/>
          <p:nvPr/>
        </p:nvCxnSpPr>
        <p:spPr>
          <a:xfrm>
            <a:off x="8763145" y="18843289"/>
            <a:ext cx="0" cy="1190861"/>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699F1770-67EB-4099-9385-A25BC352C170}"/>
              </a:ext>
            </a:extLst>
          </p:cNvPr>
          <p:cNvSpPr/>
          <p:nvPr/>
        </p:nvSpPr>
        <p:spPr>
          <a:xfrm>
            <a:off x="129991" y="5826176"/>
            <a:ext cx="4501899" cy="5078313"/>
          </a:xfrm>
          <a:prstGeom prst="rect">
            <a:avLst/>
          </a:prstGeom>
        </p:spPr>
        <p:txBody>
          <a:bodyPr wrap="square">
            <a:spAutoFit/>
          </a:bodyPr>
          <a:lstStyle/>
          <a:p>
            <a:pPr algn="just"/>
            <a:r>
              <a:rPr lang="en-US" dirty="0">
                <a:solidFill>
                  <a:srgbClr val="002060"/>
                </a:solidFill>
              </a:rPr>
              <a:t>Today’s education, especially in STEM (Science, Technology, Engineering, and Mathematics) fields, often struggles with traditional methods that use only text and 2D images. These methods can make it hard for students to understand complex concepts, leading to lower comprehension and retention (Smith et al., 2020). 3D Insights aims to improve this by creating a Learning Management System (LMS) that includes interactive 3D models. This new approach allows students to interact with and explore 3D models directly in the LMS, making learning more engaging and effective (Wenzel &amp; Moreno, 2022). By integrating these 3D models, we hope to make STEM subjects easier to understand and more exciting for students.</a:t>
            </a:r>
          </a:p>
        </p:txBody>
      </p:sp>
      <p:sp>
        <p:nvSpPr>
          <p:cNvPr id="21" name="TextBox 20">
            <a:extLst>
              <a:ext uri="{FF2B5EF4-FFF2-40B4-BE49-F238E27FC236}">
                <a16:creationId xmlns:a16="http://schemas.microsoft.com/office/drawing/2014/main" id="{B50A0729-9682-4F88-BC7D-04CBB60FE475}"/>
              </a:ext>
            </a:extLst>
          </p:cNvPr>
          <p:cNvSpPr txBox="1"/>
          <p:nvPr/>
        </p:nvSpPr>
        <p:spPr>
          <a:xfrm>
            <a:off x="5048766" y="5603817"/>
            <a:ext cx="4648200" cy="1077218"/>
          </a:xfrm>
          <a:prstGeom prst="rect">
            <a:avLst/>
          </a:prstGeom>
          <a:noFill/>
        </p:spPr>
        <p:txBody>
          <a:bodyPr wrap="square" rtlCol="0">
            <a:spAutoFit/>
          </a:bodyPr>
          <a:lstStyle/>
          <a:p>
            <a:pPr algn="just"/>
            <a:r>
              <a:rPr lang="en-US" sz="1600" dirty="0">
                <a:solidFill>
                  <a:srgbClr val="002060"/>
                </a:solidFill>
                <a:latin typeface="Arial" panose="020B0604020202020204" pitchFamily="34" charset="0"/>
                <a:cs typeface="Arial" panose="020B0604020202020204" pitchFamily="34" charset="0"/>
              </a:rPr>
              <a:t>The process for the implementation of the project is summarized below: </a:t>
            </a:r>
          </a:p>
          <a:p>
            <a:pPr algn="just"/>
            <a:endParaRPr lang="en-US" sz="1600" dirty="0">
              <a:solidFill>
                <a:srgbClr val="002060"/>
              </a:solidFill>
              <a:latin typeface="Arial" panose="020B0604020202020204" pitchFamily="34" charset="0"/>
              <a:cs typeface="Arial" panose="020B0604020202020204" pitchFamily="34" charset="0"/>
            </a:endParaRPr>
          </a:p>
          <a:p>
            <a:endParaRPr lang="en-GB" sz="1600" dirty="0">
              <a:solidFill>
                <a:srgbClr val="002060"/>
              </a:solidFill>
            </a:endParaRPr>
          </a:p>
        </p:txBody>
      </p:sp>
      <p:sp>
        <p:nvSpPr>
          <p:cNvPr id="22" name="TextBox 21">
            <a:extLst>
              <a:ext uri="{FF2B5EF4-FFF2-40B4-BE49-F238E27FC236}">
                <a16:creationId xmlns:a16="http://schemas.microsoft.com/office/drawing/2014/main" id="{2E76DE54-343E-4B9A-B234-DE20872796AE}"/>
              </a:ext>
            </a:extLst>
          </p:cNvPr>
          <p:cNvSpPr txBox="1"/>
          <p:nvPr/>
        </p:nvSpPr>
        <p:spPr>
          <a:xfrm>
            <a:off x="10260364" y="5574483"/>
            <a:ext cx="3597726" cy="1077218"/>
          </a:xfrm>
          <a:prstGeom prst="rect">
            <a:avLst/>
          </a:prstGeom>
          <a:noFill/>
        </p:spPr>
        <p:txBody>
          <a:bodyPr wrap="square" rtlCol="0">
            <a:spAutoFit/>
          </a:bodyPr>
          <a:lstStyle/>
          <a:p>
            <a:r>
              <a:rPr lang="en-US" sz="1600" dirty="0">
                <a:solidFill>
                  <a:srgbClr val="002060"/>
                </a:solidFill>
                <a:latin typeface="Arial" panose="020B0604020202020204" pitchFamily="34" charset="0"/>
                <a:cs typeface="Arial" panose="020B0604020202020204" pitchFamily="34" charset="0"/>
              </a:rPr>
              <a:t>Some of the developed prototype Screens and results are shown in the figures below. </a:t>
            </a:r>
          </a:p>
          <a:p>
            <a:endParaRPr lang="en-GB" sz="1600" dirty="0">
              <a:solidFill>
                <a:srgbClr val="002060"/>
              </a:solidFill>
            </a:endParaRPr>
          </a:p>
        </p:txBody>
      </p:sp>
      <p:sp>
        <p:nvSpPr>
          <p:cNvPr id="24" name="TextBox 23">
            <a:extLst>
              <a:ext uri="{FF2B5EF4-FFF2-40B4-BE49-F238E27FC236}">
                <a16:creationId xmlns:a16="http://schemas.microsoft.com/office/drawing/2014/main" id="{1B0F233F-7C47-4E00-AEB1-93B220668C84}"/>
              </a:ext>
            </a:extLst>
          </p:cNvPr>
          <p:cNvSpPr txBox="1"/>
          <p:nvPr/>
        </p:nvSpPr>
        <p:spPr>
          <a:xfrm>
            <a:off x="4631890" y="6110570"/>
            <a:ext cx="5481952" cy="369332"/>
          </a:xfrm>
          <a:prstGeom prst="rect">
            <a:avLst/>
          </a:prstGeom>
          <a:noFill/>
        </p:spPr>
        <p:txBody>
          <a:bodyPr wrap="square" rtlCol="0">
            <a:spAutoFit/>
          </a:bodyPr>
          <a:lstStyle/>
          <a:p>
            <a:pPr algn="ctr"/>
            <a:r>
              <a:rPr lang="en-US" b="1" i="1" dirty="0">
                <a:solidFill>
                  <a:srgbClr val="002060"/>
                </a:solidFill>
                <a:latin typeface="Times New Roman" panose="02020603050405020304" pitchFamily="18" charset="0"/>
                <a:cs typeface="Times New Roman" panose="02020603050405020304" pitchFamily="18" charset="0"/>
              </a:rPr>
              <a:t>System Architecture</a:t>
            </a:r>
            <a:endParaRPr lang="x-none" b="1" i="1" dirty="0">
              <a:solidFill>
                <a:srgbClr val="002060"/>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8A465E6E-AE1C-45F5-B451-1FA61D8CE113}"/>
              </a:ext>
            </a:extLst>
          </p:cNvPr>
          <p:cNvSpPr txBox="1"/>
          <p:nvPr/>
        </p:nvSpPr>
        <p:spPr>
          <a:xfrm>
            <a:off x="4644288" y="9624982"/>
            <a:ext cx="5481952" cy="646331"/>
          </a:xfrm>
          <a:prstGeom prst="rect">
            <a:avLst/>
          </a:prstGeom>
          <a:noFill/>
        </p:spPr>
        <p:txBody>
          <a:bodyPr wrap="square" rtlCol="0">
            <a:spAutoFit/>
          </a:bodyPr>
          <a:lstStyle/>
          <a:p>
            <a:pPr algn="ctr"/>
            <a:r>
              <a:rPr lang="en-US" b="1" i="1" dirty="0">
                <a:solidFill>
                  <a:srgbClr val="002060"/>
                </a:solidFill>
                <a:latin typeface="Times New Roman" panose="02020603050405020304" pitchFamily="18" charset="0"/>
                <a:cs typeface="Times New Roman" panose="02020603050405020304" pitchFamily="18" charset="0"/>
              </a:rPr>
              <a:t>User Flow</a:t>
            </a:r>
            <a:endParaRPr lang="x-none" b="1" i="1" dirty="0">
              <a:solidFill>
                <a:srgbClr val="002060"/>
              </a:solidFill>
              <a:latin typeface="Times New Roman" panose="02020603050405020304" pitchFamily="18" charset="0"/>
              <a:cs typeface="Times New Roman" panose="02020603050405020304" pitchFamily="18" charset="0"/>
            </a:endParaRPr>
          </a:p>
          <a:p>
            <a:pPr algn="ctr"/>
            <a:endParaRPr lang="en-GB" dirty="0">
              <a:solidFill>
                <a:srgbClr val="002060"/>
              </a:solidFill>
            </a:endParaRPr>
          </a:p>
        </p:txBody>
      </p:sp>
      <p:sp>
        <p:nvSpPr>
          <p:cNvPr id="27" name="TextBox 26">
            <a:extLst>
              <a:ext uri="{FF2B5EF4-FFF2-40B4-BE49-F238E27FC236}">
                <a16:creationId xmlns:a16="http://schemas.microsoft.com/office/drawing/2014/main" id="{BD08FB8F-CA20-431F-A819-843852942F9A}"/>
              </a:ext>
            </a:extLst>
          </p:cNvPr>
          <p:cNvSpPr txBox="1"/>
          <p:nvPr/>
        </p:nvSpPr>
        <p:spPr>
          <a:xfrm>
            <a:off x="-8917" y="12414250"/>
            <a:ext cx="4251361" cy="2619461"/>
          </a:xfrm>
          <a:prstGeom prst="rect">
            <a:avLst/>
          </a:prstGeom>
          <a:noFill/>
        </p:spPr>
        <p:txBody>
          <a:bodyPr wrap="square" rtlCol="0">
            <a:spAutoFit/>
          </a:bodyPr>
          <a:lstStyle/>
          <a:p>
            <a:r>
              <a:rPr lang="en-US" dirty="0">
                <a:solidFill>
                  <a:srgbClr val="002060"/>
                </a:solidFill>
              </a:rPr>
              <a:t>The prototype has strong commercialization potential as it addresses a critical need in STEM education. Its innovative use of 3D models could attract educational institutions seeking advanced learning solutions. Further development could lead to partnerships with educational technology providers and integration into existing LMS platforms.</a:t>
            </a:r>
            <a:endParaRPr lang="en-GB" dirty="0">
              <a:solidFill>
                <a:srgbClr val="002060"/>
              </a:solidFill>
            </a:endParaRPr>
          </a:p>
        </p:txBody>
      </p:sp>
      <p:sp>
        <p:nvSpPr>
          <p:cNvPr id="28" name="TextBox 27">
            <a:extLst>
              <a:ext uri="{FF2B5EF4-FFF2-40B4-BE49-F238E27FC236}">
                <a16:creationId xmlns:a16="http://schemas.microsoft.com/office/drawing/2014/main" id="{CED8665F-567A-43F4-AAA7-CC796C0477F2}"/>
              </a:ext>
            </a:extLst>
          </p:cNvPr>
          <p:cNvSpPr txBox="1"/>
          <p:nvPr/>
        </p:nvSpPr>
        <p:spPr>
          <a:xfrm>
            <a:off x="-8918" y="18812360"/>
            <a:ext cx="8772057" cy="1077218"/>
          </a:xfrm>
          <a:prstGeom prst="rect">
            <a:avLst/>
          </a:prstGeom>
          <a:noFill/>
        </p:spPr>
        <p:txBody>
          <a:bodyPr wrap="square" rtlCol="0">
            <a:spAutoFit/>
          </a:bodyPr>
          <a:lstStyle/>
          <a:p>
            <a:pPr algn="just"/>
            <a:r>
              <a:rPr lang="en-US" sz="1600" dirty="0">
                <a:solidFill>
                  <a:srgbClr val="002060"/>
                </a:solidFill>
              </a:rPr>
              <a:t>I thank Engr. </a:t>
            </a:r>
            <a:r>
              <a:rPr lang="en-US" sz="1600" dirty="0" err="1">
                <a:solidFill>
                  <a:srgbClr val="002060"/>
                </a:solidFill>
              </a:rPr>
              <a:t>Risikat</a:t>
            </a:r>
            <a:r>
              <a:rPr lang="en-US" sz="1600" dirty="0">
                <a:solidFill>
                  <a:srgbClr val="002060"/>
                </a:solidFill>
              </a:rPr>
              <a:t>. F. </a:t>
            </a:r>
            <a:r>
              <a:rPr lang="en-GB" sz="1600" dirty="0">
                <a:solidFill>
                  <a:srgbClr val="002060"/>
                </a:solidFill>
              </a:rPr>
              <a:t>Adebiyi</a:t>
            </a:r>
            <a:r>
              <a:rPr lang="en-US" sz="1600" dirty="0">
                <a:solidFill>
                  <a:srgbClr val="002060"/>
                </a:solidFill>
              </a:rPr>
              <a:t> for her guidance and support throughout the development of 3D Insight LMS., that were instrumental in bringing this project to fruition. I am also deeply appreciative of my family and friends for their unwavering support, dedication and encouragement throughout the endeavor.to the project's success.</a:t>
            </a:r>
            <a:endParaRPr lang="en-GB" sz="1600" dirty="0">
              <a:solidFill>
                <a:srgbClr val="002060"/>
              </a:solidFill>
            </a:endParaRPr>
          </a:p>
        </p:txBody>
      </p:sp>
      <p:sp>
        <p:nvSpPr>
          <p:cNvPr id="29" name="TextBox 28">
            <a:extLst>
              <a:ext uri="{FF2B5EF4-FFF2-40B4-BE49-F238E27FC236}">
                <a16:creationId xmlns:a16="http://schemas.microsoft.com/office/drawing/2014/main" id="{EC4A3381-F0D0-49A5-B5E4-8035093BA041}"/>
              </a:ext>
            </a:extLst>
          </p:cNvPr>
          <p:cNvSpPr txBox="1"/>
          <p:nvPr/>
        </p:nvSpPr>
        <p:spPr>
          <a:xfrm>
            <a:off x="8763139" y="18793225"/>
            <a:ext cx="5428495" cy="1477328"/>
          </a:xfrm>
          <a:prstGeom prst="rect">
            <a:avLst/>
          </a:prstGeom>
          <a:noFill/>
        </p:spPr>
        <p:txBody>
          <a:bodyPr wrap="square" rtlCol="0">
            <a:spAutoFit/>
          </a:bodyPr>
          <a:lstStyle/>
          <a:p>
            <a:pPr algn="just"/>
            <a:r>
              <a:rPr lang="en-US" sz="1500" dirty="0">
                <a:solidFill>
                  <a:srgbClr val="002060"/>
                </a:solidFill>
              </a:rPr>
              <a:t>Future work may involve support for AR, VR for immersive learning, gamification to boost engagement, and AI-driven recommendations for personalize learning. </a:t>
            </a:r>
            <a:r>
              <a:rPr lang="en-GB" sz="1500" dirty="0">
                <a:solidFill>
                  <a:srgbClr val="002060"/>
                </a:solidFill>
              </a:rPr>
              <a:t>Continues Continuous </a:t>
            </a:r>
            <a:r>
              <a:rPr lang="en-US" sz="1500" dirty="0">
                <a:solidFill>
                  <a:srgbClr val="002060"/>
                </a:solidFill>
              </a:rPr>
              <a:t>Research and collaborations with educational institutions will be vital for refining and expanding these innovations and their implementation.</a:t>
            </a:r>
            <a:endParaRPr lang="en-GB" sz="1500" dirty="0">
              <a:solidFill>
                <a:srgbClr val="002060"/>
              </a:solidFill>
            </a:endParaRPr>
          </a:p>
          <a:p>
            <a:pPr algn="just"/>
            <a:endParaRPr lang="en-GB" sz="1500" dirty="0">
              <a:solidFill>
                <a:srgbClr val="002060"/>
              </a:solidFill>
            </a:endParaRPr>
          </a:p>
        </p:txBody>
      </p:sp>
      <p:sp>
        <p:nvSpPr>
          <p:cNvPr id="33" name="TextBox 32">
            <a:extLst>
              <a:ext uri="{FF2B5EF4-FFF2-40B4-BE49-F238E27FC236}">
                <a16:creationId xmlns:a16="http://schemas.microsoft.com/office/drawing/2014/main" id="{C6601BFF-76C4-4320-BF35-83BC2AB6FAD3}"/>
              </a:ext>
            </a:extLst>
          </p:cNvPr>
          <p:cNvSpPr txBox="1"/>
          <p:nvPr/>
        </p:nvSpPr>
        <p:spPr>
          <a:xfrm>
            <a:off x="4460952" y="13862050"/>
            <a:ext cx="9502874" cy="1477328"/>
          </a:xfrm>
          <a:prstGeom prst="rect">
            <a:avLst/>
          </a:prstGeom>
          <a:noFill/>
        </p:spPr>
        <p:txBody>
          <a:bodyPr wrap="square" rtlCol="0">
            <a:spAutoFit/>
          </a:bodyPr>
          <a:lstStyle/>
          <a:p>
            <a:r>
              <a:rPr lang="en-US" dirty="0">
                <a:solidFill>
                  <a:srgbClr val="002060"/>
                </a:solidFill>
              </a:rPr>
              <a:t>3D Insights introduces an innovative approach to Learning Management Systems (LMS) by integrating interactive 3D model technology using WebGL and Three.js. This novel method enhances traditional LMS platforms, offering a dynamic educational tool that overcomes the limitations of text-based and 2D visual methods of representing learning materials and also provides a new, more engaging dimension to learning.</a:t>
            </a:r>
          </a:p>
        </p:txBody>
      </p:sp>
      <p:sp>
        <p:nvSpPr>
          <p:cNvPr id="50" name="object 9">
            <a:extLst>
              <a:ext uri="{FF2B5EF4-FFF2-40B4-BE49-F238E27FC236}">
                <a16:creationId xmlns:a16="http://schemas.microsoft.com/office/drawing/2014/main" id="{F1D73C2D-9A5E-43C1-8AAE-05C4AE6852CE}"/>
              </a:ext>
            </a:extLst>
          </p:cNvPr>
          <p:cNvSpPr txBox="1"/>
          <p:nvPr/>
        </p:nvSpPr>
        <p:spPr>
          <a:xfrm>
            <a:off x="1917305" y="69657"/>
            <a:ext cx="10590931" cy="1581843"/>
          </a:xfrm>
          <a:prstGeom prst="rect">
            <a:avLst/>
          </a:prstGeom>
          <a:solidFill>
            <a:schemeClr val="accent1">
              <a:lumMod val="20000"/>
              <a:lumOff val="80000"/>
            </a:schemeClr>
          </a:solidFill>
        </p:spPr>
        <p:txBody>
          <a:bodyPr vert="horz" wrap="square" lIns="0" tIns="12065" rIns="0" bIns="0" rtlCol="0">
            <a:spAutoFit/>
          </a:bodyPr>
          <a:lstStyle/>
          <a:p>
            <a:pPr algn="ctr"/>
            <a:r>
              <a:rPr lang="en-US" altLang="en-GB" sz="3400" b="1" dirty="0">
                <a:solidFill>
                  <a:srgbClr val="CC3300"/>
                </a:solidFill>
                <a:latin typeface="Arial" panose="020B0604020202020204" pitchFamily="34" charset="0"/>
              </a:rPr>
              <a:t> DEVELOPMENT OF A LEARNING MANAGEMENT SYSTEM (LMS) WITH INTEGRATED 3D MODEL INTERACTION</a:t>
            </a:r>
            <a:endParaRPr lang="en-GB" altLang="x-none" sz="3400" b="1" dirty="0">
              <a:solidFill>
                <a:srgbClr val="CC3300"/>
              </a:solidFill>
              <a:latin typeface="Arial" panose="020B0604020202020204" pitchFamily="34" charset="0"/>
            </a:endParaRPr>
          </a:p>
        </p:txBody>
      </p:sp>
      <p:sp>
        <p:nvSpPr>
          <p:cNvPr id="34" name="Rectangle 33">
            <a:extLst>
              <a:ext uri="{FF2B5EF4-FFF2-40B4-BE49-F238E27FC236}">
                <a16:creationId xmlns:a16="http://schemas.microsoft.com/office/drawing/2014/main" id="{77503416-C6F9-4411-9F6F-1DAFDEFE59F9}"/>
              </a:ext>
            </a:extLst>
          </p:cNvPr>
          <p:cNvSpPr/>
          <p:nvPr/>
        </p:nvSpPr>
        <p:spPr>
          <a:xfrm>
            <a:off x="4727161" y="10047394"/>
            <a:ext cx="5455784" cy="3184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6" name="Picture 35">
            <a:extLst>
              <a:ext uri="{FF2B5EF4-FFF2-40B4-BE49-F238E27FC236}">
                <a16:creationId xmlns:a16="http://schemas.microsoft.com/office/drawing/2014/main" id="{2761AFE0-020B-4D14-BC45-0F2298E4B8C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4817900" y="10084807"/>
            <a:ext cx="5259551" cy="3040548"/>
          </a:xfrm>
          <a:prstGeom prst="rect">
            <a:avLst/>
          </a:prstGeom>
        </p:spPr>
      </p:pic>
      <p:sp>
        <p:nvSpPr>
          <p:cNvPr id="38" name="Rectangle 37">
            <a:extLst>
              <a:ext uri="{FF2B5EF4-FFF2-40B4-BE49-F238E27FC236}">
                <a16:creationId xmlns:a16="http://schemas.microsoft.com/office/drawing/2014/main" id="{6AFCCA3B-E5A7-4214-B78F-8AF35F936BFB}"/>
              </a:ext>
            </a:extLst>
          </p:cNvPr>
          <p:cNvSpPr/>
          <p:nvPr/>
        </p:nvSpPr>
        <p:spPr>
          <a:xfrm>
            <a:off x="4727161" y="6999922"/>
            <a:ext cx="5449434" cy="2878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4" name="Picture 43">
            <a:extLst>
              <a:ext uri="{FF2B5EF4-FFF2-40B4-BE49-F238E27FC236}">
                <a16:creationId xmlns:a16="http://schemas.microsoft.com/office/drawing/2014/main" id="{74C5CAAF-1571-4C15-A947-47D785A68632}"/>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4805843" y="6549323"/>
            <a:ext cx="5259551" cy="3117170"/>
          </a:xfrm>
          <a:prstGeom prst="rect">
            <a:avLst/>
          </a:prstGeom>
        </p:spPr>
      </p:pic>
      <p:pic>
        <p:nvPicPr>
          <p:cNvPr id="52" name="Picture 51">
            <a:extLst>
              <a:ext uri="{FF2B5EF4-FFF2-40B4-BE49-F238E27FC236}">
                <a16:creationId xmlns:a16="http://schemas.microsoft.com/office/drawing/2014/main" id="{969FE8B9-C9BD-4D7A-967B-6A0042418D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19624" y="6669277"/>
            <a:ext cx="3871856" cy="1477773"/>
          </a:xfrm>
          <a:prstGeom prst="rect">
            <a:avLst/>
          </a:prstGeom>
        </p:spPr>
      </p:pic>
      <p:pic>
        <p:nvPicPr>
          <p:cNvPr id="5" name="Picture 4">
            <a:extLst>
              <a:ext uri="{FF2B5EF4-FFF2-40B4-BE49-F238E27FC236}">
                <a16:creationId xmlns:a16="http://schemas.microsoft.com/office/drawing/2014/main" id="{DF899CEB-1335-4946-8E69-A06687241E5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73683" y="8284004"/>
            <a:ext cx="3871855" cy="1594330"/>
          </a:xfrm>
          <a:prstGeom prst="rect">
            <a:avLst/>
          </a:prstGeom>
        </p:spPr>
      </p:pic>
      <p:pic>
        <p:nvPicPr>
          <p:cNvPr id="10" name="Picture 9">
            <a:extLst>
              <a:ext uri="{FF2B5EF4-FFF2-40B4-BE49-F238E27FC236}">
                <a16:creationId xmlns:a16="http://schemas.microsoft.com/office/drawing/2014/main" id="{5E508944-5282-4A91-B7A2-B3BFF9F25AC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87795" y="9980362"/>
            <a:ext cx="3857743" cy="1796179"/>
          </a:xfrm>
          <a:prstGeom prst="rect">
            <a:avLst/>
          </a:prstGeom>
        </p:spPr>
      </p:pic>
    </p:spTree>
    <p:extLst>
      <p:ext uri="{BB962C8B-B14F-4D97-AF65-F5344CB8AC3E}">
        <p14:creationId xmlns:p14="http://schemas.microsoft.com/office/powerpoint/2010/main" val="19561948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1650</TotalTime>
  <Words>3887</Words>
  <Application>Microsoft Office PowerPoint</Application>
  <PresentationFormat>Custom</PresentationFormat>
  <Paragraphs>152</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Habeeb</dc:creator>
  <cp:lastModifiedBy>cyber330d</cp:lastModifiedBy>
  <cp:revision>20</cp:revision>
  <dcterms:created xsi:type="dcterms:W3CDTF">2021-09-25T19:26:11Z</dcterms:created>
  <dcterms:modified xsi:type="dcterms:W3CDTF">2024-08-19T11:41:08Z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2019-10-14T00:00:00Z</vt:filetime>
  </property>
  <property fmtid="{D5CDD505-2E9C-101B-9397-08002B2CF9AE}" pid="3" name="Creator">
    <vt:lpwstr>Microsoft® PowerPoint® 2010</vt:lpwstr>
  </property>
  <property fmtid="{D5CDD505-2E9C-101B-9397-08002B2CF9AE}" pid="4" name="LastSaved">
    <vt:filetime>2021-09-25T00:00:00Z</vt:filetime>
  </property>
  <property fmtid="{D5CDD505-2E9C-101B-9397-08002B2CF9AE}" pid="5" name="ICV">
    <vt:lpwstr>b13b30e98f834d0bb953f93c9a9e1e68</vt:lpwstr>
  </property>
</Properties>
</file>