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4211300" cy="20104100"/>
  <p:notesSz cx="142113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beeb" initials="H" lastIdx="2" clrIdx="0">
    <p:extLst>
      <p:ext uri="{19B8F6BF-5375-455C-9EA6-DF929625EA0E}">
        <p15:presenceInfo xmlns:p15="http://schemas.microsoft.com/office/powerpoint/2012/main" userId="Habee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1312" y="-2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5791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50213" y="0"/>
            <a:ext cx="615791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B41A7-CB98-456C-B73A-F2814A465B88}" type="datetimeFigureOut">
              <a:rPr lang="en-GB" smtClean="0"/>
              <a:t>24/08/2023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06938" y="2513013"/>
            <a:ext cx="479742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0813" y="9675813"/>
            <a:ext cx="113696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5791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50213" y="19096038"/>
            <a:ext cx="615791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8822-8C47-4A52-A71E-CC84F5016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9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8822-8C47-4A52-A71E-CC84F5016B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1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603">
              <a:srgbClr val="ECF2F8"/>
            </a:gs>
            <a:gs pos="46916">
              <a:srgbClr val="CAD9EB"/>
            </a:gs>
            <a:gs pos="0">
              <a:schemeClr val="accent1">
                <a:lumMod val="5000"/>
                <a:lumOff val="95000"/>
              </a:schemeClr>
            </a:gs>
            <a:gs pos="22114">
              <a:srgbClr val="E1EAF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2569" cy="20104100"/>
          </a:xfrm>
          <a:custGeom>
            <a:avLst/>
            <a:gdLst/>
            <a:ahLst/>
            <a:cxnLst/>
            <a:rect l="l" t="t" r="r" b="b"/>
            <a:pathLst>
              <a:path w="14212569" h="20104100">
                <a:moveTo>
                  <a:pt x="14212110" y="20104092"/>
                </a:moveTo>
                <a:lnTo>
                  <a:pt x="14212110" y="0"/>
                </a:lnTo>
                <a:lnTo>
                  <a:pt x="0" y="0"/>
                </a:lnTo>
                <a:lnTo>
                  <a:pt x="0" y="20104092"/>
                </a:lnTo>
                <a:lnTo>
                  <a:pt x="14212110" y="20104092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12109" y="0"/>
            <a:ext cx="0" cy="20104100"/>
          </a:xfrm>
          <a:custGeom>
            <a:avLst/>
            <a:gdLst/>
            <a:ahLst/>
            <a:cxnLst/>
            <a:rect l="l" t="t" r="r" b="b"/>
            <a:pathLst>
              <a:path h="20104100">
                <a:moveTo>
                  <a:pt x="0" y="20104092"/>
                </a:moveTo>
                <a:lnTo>
                  <a:pt x="0" y="0"/>
                </a:lnTo>
              </a:path>
            </a:pathLst>
          </a:custGeom>
          <a:ln w="18980">
            <a:solidFill>
              <a:srgbClr val="E6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532" y="9759666"/>
            <a:ext cx="13962380" cy="3279140"/>
          </a:xfrm>
          <a:custGeom>
            <a:avLst/>
            <a:gdLst/>
            <a:ahLst/>
            <a:cxnLst/>
            <a:rect l="l" t="t" r="r" b="b"/>
            <a:pathLst>
              <a:path w="13962380" h="3279140">
                <a:moveTo>
                  <a:pt x="13962024" y="0"/>
                </a:moveTo>
                <a:lnTo>
                  <a:pt x="0" y="0"/>
                </a:lnTo>
                <a:lnTo>
                  <a:pt x="0" y="3278810"/>
                </a:lnTo>
                <a:lnTo>
                  <a:pt x="13962024" y="3278810"/>
                </a:lnTo>
                <a:lnTo>
                  <a:pt x="13962024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532" y="9759666"/>
            <a:ext cx="13962380" cy="3279140"/>
          </a:xfrm>
          <a:custGeom>
            <a:avLst/>
            <a:gdLst/>
            <a:ahLst/>
            <a:cxnLst/>
            <a:rect l="l" t="t" r="r" b="b"/>
            <a:pathLst>
              <a:path w="13962380" h="3279140">
                <a:moveTo>
                  <a:pt x="0" y="3278810"/>
                </a:moveTo>
                <a:lnTo>
                  <a:pt x="13962024" y="3278810"/>
                </a:lnTo>
                <a:lnTo>
                  <a:pt x="13962024" y="0"/>
                </a:lnTo>
                <a:lnTo>
                  <a:pt x="0" y="0"/>
                </a:lnTo>
                <a:lnTo>
                  <a:pt x="0" y="3278810"/>
                </a:lnTo>
                <a:close/>
              </a:path>
            </a:pathLst>
          </a:custGeom>
          <a:ln w="3175">
            <a:solidFill>
              <a:srgbClr val="2805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882" y="804164"/>
            <a:ext cx="1279588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6000">
              <a:srgbClr val="ECF2F8"/>
            </a:gs>
            <a:gs pos="46916">
              <a:srgbClr val="CAD9EB"/>
            </a:gs>
            <a:gs pos="0">
              <a:schemeClr val="accent1">
                <a:lumMod val="5000"/>
                <a:lumOff val="95000"/>
              </a:schemeClr>
            </a:gs>
            <a:gs pos="22114">
              <a:srgbClr val="E1EAF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ED3D967-AEC8-4640-889E-AA00D22EA066}"/>
              </a:ext>
            </a:extLst>
          </p:cNvPr>
          <p:cNvSpPr/>
          <p:nvPr/>
        </p:nvSpPr>
        <p:spPr>
          <a:xfrm>
            <a:off x="17477" y="5392565"/>
            <a:ext cx="14148603" cy="13129015"/>
          </a:xfrm>
          <a:prstGeom prst="rect">
            <a:avLst/>
          </a:prstGeom>
          <a:blipFill>
            <a:blip r:embed="rId3">
              <a:alphaModFix amt="21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 l="8663" t="5432" r="8347" b="687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grpSp>
        <p:nvGrpSpPr>
          <p:cNvPr id="6" name="object 6"/>
          <p:cNvGrpSpPr/>
          <p:nvPr/>
        </p:nvGrpSpPr>
        <p:grpSpPr>
          <a:xfrm>
            <a:off x="1885956" y="0"/>
            <a:ext cx="10625455" cy="1764194"/>
            <a:chOff x="1889640" y="0"/>
            <a:chExt cx="10625455" cy="897890"/>
          </a:xfrm>
        </p:grpSpPr>
        <p:sp>
          <p:nvSpPr>
            <p:cNvPr id="7" name="object 7"/>
            <p:cNvSpPr/>
            <p:nvPr/>
          </p:nvSpPr>
          <p:spPr>
            <a:xfrm>
              <a:off x="1892815" y="0"/>
              <a:ext cx="10619105" cy="891540"/>
            </a:xfrm>
            <a:custGeom>
              <a:avLst/>
              <a:gdLst/>
              <a:ahLst/>
              <a:cxnLst/>
              <a:rect l="l" t="t" r="r" b="b"/>
              <a:pathLst>
                <a:path w="10619105" h="891540">
                  <a:moveTo>
                    <a:pt x="0" y="891069"/>
                  </a:moveTo>
                  <a:lnTo>
                    <a:pt x="10618595" y="891069"/>
                  </a:lnTo>
                  <a:lnTo>
                    <a:pt x="10618595" y="0"/>
                  </a:lnTo>
                  <a:lnTo>
                    <a:pt x="0" y="0"/>
                  </a:lnTo>
                  <a:lnTo>
                    <a:pt x="0" y="89106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2815" y="0"/>
              <a:ext cx="10619105" cy="891540"/>
            </a:xfrm>
            <a:custGeom>
              <a:avLst/>
              <a:gdLst/>
              <a:ahLst/>
              <a:cxnLst/>
              <a:rect l="l" t="t" r="r" b="b"/>
              <a:pathLst>
                <a:path w="10619105" h="891540">
                  <a:moveTo>
                    <a:pt x="0" y="891069"/>
                  </a:moveTo>
                  <a:lnTo>
                    <a:pt x="10618595" y="891069"/>
                  </a:lnTo>
                  <a:lnTo>
                    <a:pt x="10618595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68230" y="0"/>
            <a:ext cx="9079865" cy="519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0119" marR="5080" indent="-960755" algn="ctr">
              <a:lnSpc>
                <a:spcPct val="101000"/>
              </a:lnSpc>
              <a:spcBef>
                <a:spcPts val="95"/>
              </a:spcBef>
            </a:pPr>
            <a:r>
              <a:rPr lang="en-GB" sz="3550" spc="20" dirty="0">
                <a:solidFill>
                  <a:srgbClr val="2805B9"/>
                </a:solidFill>
                <a:latin typeface="Bahnschrift SemiBold Condensed" panose="020B0502040204020203" pitchFamily="34" charset="0"/>
                <a:cs typeface="Arial Black"/>
              </a:rPr>
              <a:t>Project Title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7743" y="5111055"/>
            <a:ext cx="2049590" cy="323807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b="1" dirty="0">
                <a:latin typeface="Arial Black"/>
                <a:cs typeface="Arial Black"/>
              </a:rPr>
              <a:t>Introduction</a:t>
            </a:r>
            <a:endParaRPr sz="2000" b="1" dirty="0">
              <a:latin typeface="Arial Black"/>
              <a:cs typeface="Arial Blac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9508" y="0"/>
            <a:ext cx="14012544" cy="1747364"/>
            <a:chOff x="99508" y="0"/>
            <a:chExt cx="14012544" cy="89154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1411" y="0"/>
              <a:ext cx="1600094" cy="8910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08" y="0"/>
              <a:ext cx="1796470" cy="8910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0" y="1642989"/>
            <a:ext cx="14227483" cy="1256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lang="en-GB" sz="2000" b="1" spc="20" dirty="0">
                <a:latin typeface="Arial"/>
                <a:cs typeface="Arial"/>
              </a:rPr>
              <a:t>Department of Computer Engineering, Faculty of Engineering, </a:t>
            </a: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lang="en-GB" sz="2000" b="1" spc="20" dirty="0">
                <a:latin typeface="Arial"/>
                <a:cs typeface="Arial"/>
              </a:rPr>
              <a:t>Ahmadu Bello University Zaria, Kaduna State, Nigeria</a:t>
            </a: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endParaRPr lang="en-GB" sz="2000" b="1" spc="2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lang="en-GB" sz="2000" b="1" spc="20" dirty="0">
                <a:latin typeface="Arial"/>
                <a:cs typeface="Arial"/>
              </a:rPr>
              <a:t> Student Name: </a:t>
            </a:r>
            <a:r>
              <a:rPr lang="en-GB" sz="2000" b="1" spc="20" dirty="0" err="1">
                <a:latin typeface="Arial"/>
                <a:cs typeface="Arial"/>
              </a:rPr>
              <a:t>xxxxxxxx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20" dirty="0" err="1">
                <a:latin typeface="Arial"/>
                <a:cs typeface="Arial"/>
              </a:rPr>
              <a:t>xxxxxxxxxxxxx</a:t>
            </a:r>
            <a:r>
              <a:rPr lang="en-GB" sz="2000" b="1" spc="20" dirty="0">
                <a:latin typeface="Arial"/>
                <a:cs typeface="Arial"/>
              </a:rPr>
              <a:t>                                  Supervised by: Name(s) of supervisor</a:t>
            </a:r>
            <a:endParaRPr lang="en-GB" sz="2000" b="1" spc="1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93426" y="17730200"/>
            <a:ext cx="6786245" cy="236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93426" y="18173276"/>
            <a:ext cx="6686550" cy="22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B0242FD9-D7CF-432E-962E-B85F7155384D}"/>
              </a:ext>
            </a:extLst>
          </p:cNvPr>
          <p:cNvSpPr txBox="1"/>
          <p:nvPr/>
        </p:nvSpPr>
        <p:spPr>
          <a:xfrm>
            <a:off x="6126850" y="5111055"/>
            <a:ext cx="2049590" cy="339195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100" b="1" dirty="0">
                <a:latin typeface="Arial Black"/>
                <a:cs typeface="Arial Black"/>
              </a:rPr>
              <a:t>Methodology</a:t>
            </a:r>
            <a:endParaRPr sz="2100" b="1" dirty="0">
              <a:latin typeface="Arial Black"/>
              <a:cs typeface="Arial Black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7D86CBC5-A7EE-4CA6-9718-02BA9E4B4155}"/>
              </a:ext>
            </a:extLst>
          </p:cNvPr>
          <p:cNvSpPr txBox="1"/>
          <p:nvPr/>
        </p:nvSpPr>
        <p:spPr>
          <a:xfrm>
            <a:off x="6433879" y="2892371"/>
            <a:ext cx="1742561" cy="323807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b="1" dirty="0">
                <a:latin typeface="Arial Black"/>
                <a:cs typeface="Arial Black"/>
              </a:rPr>
              <a:t>Abstract</a:t>
            </a:r>
            <a:endParaRPr sz="2000" b="1" dirty="0">
              <a:latin typeface="Arial Black"/>
              <a:cs typeface="Arial Black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D60-68E6-4351-B18C-B3A6FFC94346}"/>
              </a:ext>
            </a:extLst>
          </p:cNvPr>
          <p:cNvSpPr/>
          <p:nvPr/>
        </p:nvSpPr>
        <p:spPr>
          <a:xfrm>
            <a:off x="0" y="3211937"/>
            <a:ext cx="14211300" cy="1864193"/>
          </a:xfrm>
          <a:prstGeom prst="rect">
            <a:avLst/>
          </a:prstGeom>
          <a:gradFill>
            <a:gsLst>
              <a:gs pos="3000">
                <a:srgbClr val="00B0F0"/>
              </a:gs>
              <a:gs pos="46916">
                <a:srgbClr val="CAD9EB"/>
              </a:gs>
              <a:gs pos="0">
                <a:schemeClr val="accent1">
                  <a:lumMod val="5000"/>
                  <a:lumOff val="95000"/>
                </a:schemeClr>
              </a:gs>
              <a:gs pos="22114">
                <a:srgbClr val="E1EAF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D12E58-D5FF-4D23-A4C7-FC88DC41B93B}"/>
              </a:ext>
            </a:extLst>
          </p:cNvPr>
          <p:cNvSpPr/>
          <p:nvPr/>
        </p:nvSpPr>
        <p:spPr>
          <a:xfrm>
            <a:off x="129991" y="5390338"/>
            <a:ext cx="4514297" cy="6121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1A92F6-45B3-4A7D-89E1-C36F6E101101}"/>
              </a:ext>
            </a:extLst>
          </p:cNvPr>
          <p:cNvSpPr/>
          <p:nvPr/>
        </p:nvSpPr>
        <p:spPr>
          <a:xfrm>
            <a:off x="4700993" y="5401560"/>
            <a:ext cx="5481952" cy="7829916"/>
          </a:xfrm>
          <a:prstGeom prst="roundRect">
            <a:avLst/>
          </a:prstGeom>
          <a:noFill/>
          <a:ln>
            <a:solidFill>
              <a:srgbClr val="1C8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78405-DAC4-476C-8D34-11180894B9F5}"/>
              </a:ext>
            </a:extLst>
          </p:cNvPr>
          <p:cNvSpPr/>
          <p:nvPr/>
        </p:nvSpPr>
        <p:spPr>
          <a:xfrm>
            <a:off x="10209113" y="5401109"/>
            <a:ext cx="3957115" cy="8127633"/>
          </a:xfrm>
          <a:prstGeom prst="rect">
            <a:avLst/>
          </a:prstGeom>
          <a:noFill/>
          <a:ln>
            <a:solidFill>
              <a:srgbClr val="1C85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FD426A-F566-4699-956B-B8EDEBC9FF66}"/>
              </a:ext>
            </a:extLst>
          </p:cNvPr>
          <p:cNvSpPr/>
          <p:nvPr/>
        </p:nvSpPr>
        <p:spPr>
          <a:xfrm>
            <a:off x="4216275" y="13543670"/>
            <a:ext cx="9975359" cy="2178290"/>
          </a:xfrm>
          <a:prstGeom prst="roundRect">
            <a:avLst>
              <a:gd name="adj" fmla="val 1527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8B2960-2AFB-44E2-8C16-2C20532198DE}"/>
              </a:ext>
            </a:extLst>
          </p:cNvPr>
          <p:cNvSpPr/>
          <p:nvPr/>
        </p:nvSpPr>
        <p:spPr>
          <a:xfrm>
            <a:off x="36382" y="15686152"/>
            <a:ext cx="14145306" cy="14892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25653B-63FC-488F-8897-A886BD36E22B}"/>
              </a:ext>
            </a:extLst>
          </p:cNvPr>
          <p:cNvSpPr/>
          <p:nvPr/>
        </p:nvSpPr>
        <p:spPr>
          <a:xfrm>
            <a:off x="31674" y="18833774"/>
            <a:ext cx="14141989" cy="122577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69E08-BDAD-4AA0-85D2-ED1D17047133}"/>
              </a:ext>
            </a:extLst>
          </p:cNvPr>
          <p:cNvSpPr/>
          <p:nvPr/>
        </p:nvSpPr>
        <p:spPr>
          <a:xfrm>
            <a:off x="5173697" y="10150377"/>
            <a:ext cx="4186454" cy="339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Single Corner Rounded 22">
            <a:extLst>
              <a:ext uri="{FF2B5EF4-FFF2-40B4-BE49-F238E27FC236}">
                <a16:creationId xmlns:a16="http://schemas.microsoft.com/office/drawing/2014/main" id="{9A1A32B4-ED57-4B4A-9366-B40E2E0356F2}"/>
              </a:ext>
            </a:extLst>
          </p:cNvPr>
          <p:cNvSpPr/>
          <p:nvPr/>
        </p:nvSpPr>
        <p:spPr>
          <a:xfrm>
            <a:off x="17477" y="12195239"/>
            <a:ext cx="4198799" cy="2872380"/>
          </a:xfrm>
          <a:prstGeom prst="round1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336B8103-68F3-446D-9DAE-9DDF24A8B837}"/>
              </a:ext>
            </a:extLst>
          </p:cNvPr>
          <p:cNvSpPr txBox="1"/>
          <p:nvPr/>
        </p:nvSpPr>
        <p:spPr>
          <a:xfrm>
            <a:off x="11034432" y="5103778"/>
            <a:ext cx="2049590" cy="339195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100" b="1" dirty="0">
                <a:latin typeface="Arial Black"/>
                <a:cs typeface="Arial Black"/>
              </a:rPr>
              <a:t>Result</a:t>
            </a:r>
            <a:endParaRPr sz="2100" b="1" dirty="0">
              <a:latin typeface="Arial Black"/>
              <a:cs typeface="Arial Black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A271C53-CDE6-42C0-97B8-0278447D9947}"/>
              </a:ext>
            </a:extLst>
          </p:cNvPr>
          <p:cNvSpPr txBox="1"/>
          <p:nvPr/>
        </p:nvSpPr>
        <p:spPr>
          <a:xfrm>
            <a:off x="45154" y="11507510"/>
            <a:ext cx="4251361" cy="662361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100" b="1" dirty="0">
                <a:cs typeface="Arial Black"/>
              </a:rPr>
              <a:t>Potential for Product </a:t>
            </a:r>
            <a:r>
              <a:rPr lang="en-GB" sz="2100" b="1" dirty="0">
                <a:latin typeface="Arial" panose="020B0604020202020204" pitchFamily="34" charset="0"/>
                <a:cs typeface="Arial" panose="020B0604020202020204" pitchFamily="34" charset="0"/>
              </a:rPr>
              <a:t>Commercialization</a:t>
            </a:r>
            <a:endParaRPr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AC4FD520-8826-4ABD-AB84-8839A2FCAEBD}"/>
              </a:ext>
            </a:extLst>
          </p:cNvPr>
          <p:cNvSpPr txBox="1"/>
          <p:nvPr/>
        </p:nvSpPr>
        <p:spPr>
          <a:xfrm>
            <a:off x="5656437" y="13261382"/>
            <a:ext cx="3688254" cy="339195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100" b="1" dirty="0">
                <a:latin typeface="Arial Black"/>
                <a:cs typeface="Arial Black"/>
              </a:rPr>
              <a:t>Innovation and Creativity</a:t>
            </a:r>
            <a:endParaRPr sz="2100" b="1" dirty="0">
              <a:latin typeface="Arial Black"/>
              <a:cs typeface="Arial Black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494A0AB3-8213-43FB-9AE1-80F0673442CF}"/>
              </a:ext>
            </a:extLst>
          </p:cNvPr>
          <p:cNvSpPr txBox="1"/>
          <p:nvPr/>
        </p:nvSpPr>
        <p:spPr>
          <a:xfrm>
            <a:off x="271012" y="15345905"/>
            <a:ext cx="2049590" cy="323807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b="1" dirty="0">
                <a:latin typeface="Arial Black"/>
                <a:cs typeface="Arial Black"/>
              </a:rPr>
              <a:t>Conclusion</a:t>
            </a:r>
            <a:endParaRPr sz="2000" b="1" dirty="0">
              <a:latin typeface="Arial Black"/>
              <a:cs typeface="Arial Black"/>
            </a:endParaRP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746AD412-13F2-4091-9C67-9C78AA92FF0C}"/>
              </a:ext>
            </a:extLst>
          </p:cNvPr>
          <p:cNvSpPr txBox="1"/>
          <p:nvPr/>
        </p:nvSpPr>
        <p:spPr>
          <a:xfrm>
            <a:off x="10723300" y="18509967"/>
            <a:ext cx="2049590" cy="323807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b="1" dirty="0">
                <a:latin typeface="Arial Black"/>
                <a:cs typeface="Arial Black"/>
              </a:rPr>
              <a:t>Future Work</a:t>
            </a:r>
            <a:endParaRPr sz="2000" b="1" dirty="0">
              <a:latin typeface="Arial Black"/>
              <a:cs typeface="Arial Black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2C56BA4E-3A5B-4F44-A57B-70548557C958}"/>
              </a:ext>
            </a:extLst>
          </p:cNvPr>
          <p:cNvSpPr txBox="1"/>
          <p:nvPr/>
        </p:nvSpPr>
        <p:spPr>
          <a:xfrm>
            <a:off x="1318039" y="18519482"/>
            <a:ext cx="2780496" cy="323807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b="1" dirty="0">
                <a:latin typeface="Arial Black"/>
                <a:cs typeface="Arial Black"/>
              </a:rPr>
              <a:t>Acknowledgement</a:t>
            </a:r>
            <a:endParaRPr sz="2000" b="1" dirty="0">
              <a:latin typeface="Arial Black"/>
              <a:cs typeface="Arial Black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E8ED9C-B224-40D1-9B6B-21AB31C8CD22}"/>
              </a:ext>
            </a:extLst>
          </p:cNvPr>
          <p:cNvSpPr/>
          <p:nvPr/>
        </p:nvSpPr>
        <p:spPr>
          <a:xfrm>
            <a:off x="18240" y="17470933"/>
            <a:ext cx="14173395" cy="105064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A323CE9-2BFE-4D90-ACC3-1B6214471D19}"/>
              </a:ext>
            </a:extLst>
          </p:cNvPr>
          <p:cNvSpPr txBox="1"/>
          <p:nvPr/>
        </p:nvSpPr>
        <p:spPr>
          <a:xfrm>
            <a:off x="5810250" y="17168051"/>
            <a:ext cx="2049590" cy="323807"/>
          </a:xfrm>
          <a:prstGeom prst="rect">
            <a:avLst/>
          </a:prstGeom>
          <a:gradFill flip="none" rotWithShape="1">
            <a:gsLst>
              <a:gs pos="0">
                <a:srgbClr val="1C85A6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000" b="1" dirty="0">
                <a:latin typeface="Arial Black"/>
                <a:cs typeface="Arial Black"/>
              </a:rPr>
              <a:t>References</a:t>
            </a:r>
            <a:endParaRPr sz="2000" b="1" dirty="0">
              <a:latin typeface="Arial Black"/>
              <a:cs typeface="Arial Black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67A091-183D-4B96-94CC-267C2CF36B4E}"/>
              </a:ext>
            </a:extLst>
          </p:cNvPr>
          <p:cNvCxnSpPr/>
          <p:nvPr/>
        </p:nvCxnSpPr>
        <p:spPr>
          <a:xfrm>
            <a:off x="8763145" y="18843289"/>
            <a:ext cx="0" cy="1190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9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52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 SemiBold Condensed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Habeeb</dc:creator>
  <cp:lastModifiedBy>Habeeb</cp:lastModifiedBy>
  <cp:revision>53</cp:revision>
  <dcterms:created xsi:type="dcterms:W3CDTF">2021-09-25T21:26:11Z</dcterms:created>
  <dcterms:modified xsi:type="dcterms:W3CDTF">2023-08-24T11:35:09Z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2021-09-25T00:00:00Z</vt:filetime>
  </property>
</Properties>
</file>