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gif" ContentType="image/gif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A59E4-698B-412A-A08E-AE81BB3255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DAC1E-36B6-48F5-BDC7-AE48493FAA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8D85A-9AB2-4220-A5E5-0A38182B0D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FC34B5-8347-4CF4-AF8F-8ABABDB91D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5C1EA0-AD44-48C5-960A-46938ABAD6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5FD552-45B8-4FD1-9174-4276DA237F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536E85-E09B-4AFF-B92C-9B45617C5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636C05-2572-4329-9366-E929C20A6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8EE862-1761-41F1-8605-8A3530D43A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605C76-79C4-4A7C-897C-181BB3EDFC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E4129B-8554-4E34-9F23-4E4D1901D3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921E2-168E-465C-8222-CE10BD70BE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244395-3E4D-4DC2-8F3B-CF853990E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A4FB42-0DAA-477A-BA06-50017636D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24D7C9-898B-4549-95AF-3BEA7FAB6E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7DFF9A-919D-410D-9619-B4F1A1A9AA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A3C3EA-64AD-41B3-926D-8CF55B516A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F5CA1C-1F4D-401D-8DB5-F6DAC9E393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8E79D6-ED9B-44EB-8C46-4AD4534A33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54FD44-B1D7-4FFA-800A-510427F4FD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A27337-76CC-4131-9275-60F31B3376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5E2274-2710-4A23-A165-9C08982B82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7E7D7-24B4-4C20-906C-12A5332970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C56C93-22EE-4AAF-868F-1EDD00939B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040F28-C745-4A1C-B813-94F980FE6D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93E29C-8FA7-486C-AEE6-27A260C4F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29003A-6763-452A-87B2-934667BF89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0C0931-F3EA-4D56-A525-F291491C86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89D7AB-133B-49EA-9381-82D944C486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EBD780-85CF-4AB3-98E5-CDB73F45D9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0122B4-EB79-4169-9971-04B563BF34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5B3146-6B86-466E-9982-5B470E9776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3432DE-6712-4645-8DB6-6CE52202E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1231E-48DB-4908-884E-9BC1AE73A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3ACC60-4D28-4C2E-B8EC-424E0F2504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0D8303-04C1-4DF3-9D83-FA29D6338D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8F4FD6-788E-467B-8CB2-079CB7A756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AEBFC3-02C1-48AB-9D4C-8B293B810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B960AE-7B8F-4548-A384-1D506B8785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83CFF8-25DA-4953-B488-9B6FBB7FF3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E18128-8EBB-4D31-B8C5-39C91307A9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5F97AA-D8FD-407D-8A22-A85E2FDAE5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C29FB3-C21B-45E9-BD0D-52C7F799F6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D178BC-11C6-425E-AB9A-B42F013F31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BFC40-99D2-4774-8741-41F89A8622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75932FC-796F-401F-932F-88455D32B5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CD223C-5318-4054-A761-2058ABD1C9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076206-A425-4DD9-AE36-D466FE5244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4BAB58D-E7C9-4CAD-BAA6-F95AF5057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F68575-AD3E-49E7-8678-41D5BBBE8E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884CFC-213C-4FF0-B0B2-F15F3F3E6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73CD79-C6C5-4CF5-8EF7-CB32DAB9B1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8ABC2C-0E54-4468-99DA-8A7BF9F0C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366FD3A-A1C3-4800-A4E8-63CEF2C45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4B25A8E-FCA5-433F-8574-18A0EC53CD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4B1DAC-58B2-4492-A6DB-E3710F25E3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3F3A09-E533-4315-A09B-9016B086BC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6474C12-DF12-4EE9-9B9A-BFA67281EB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6180B29-317A-42B8-8454-5D6222EC3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33FE330-9010-4D46-BF02-DF1293AF59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C9427A2-71C9-4693-AF8C-7E3B71748F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22FE876-559A-4E10-A411-338FCC2029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84360" y="2006640"/>
            <a:ext cx="8534160" cy="105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6D1E90A-2BFD-4F05-8B49-D2F901727C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17F61B-8B63-406A-9097-C5B9B4A534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5EFFFC-C22D-4AFF-B7BC-1D0576092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0E518A9-47EA-4C0F-A229-C0A6DB07CE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D0E97-3EDC-48B5-8FC6-ACDB7FF83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C7AAF30-0F4A-4F2B-98AF-F0F9D5BDDC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480DE88-5CF3-4C85-A1DF-17C634B3E4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5701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455520" y="4495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8436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5701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455520" y="5278680"/>
            <a:ext cx="27478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2F4133-4F9C-4BEB-8B86-42AAD19A53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57280" y="5278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4F651-238A-4820-8C12-11577A0CB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8436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57280" y="4495680"/>
            <a:ext cx="41644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84360" y="5278680"/>
            <a:ext cx="853416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E8CA8-A661-4E12-8E6A-C2968397C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484216-955C-47FB-8353-F72AE33A4F93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10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2769A-8E68-47D4-BCAB-8232D8C588E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1"/>
          <p:cNvSpPr>
            <a:spLocks noGrp="1"/>
          </p:cNvSpPr>
          <p:nvPr>
            <p:ph type="dt" idx="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51414-B0C6-4ED5-AF8F-0A23EA3DA0EE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47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8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1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 idx="1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2C5465-6168-47A9-971F-5AEF3EE9765A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94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5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6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7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8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99" name="PlaceHolder 1"/>
          <p:cNvSpPr>
            <a:spLocks noGrp="1"/>
          </p:cNvSpPr>
          <p:nvPr>
            <p:ph type="dt" idx="1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1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9C362-375C-430F-AAB4-504762FCF928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24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46" name="PlaceHolder 1"/>
          <p:cNvSpPr>
            <a:spLocks noGrp="1"/>
          </p:cNvSpPr>
          <p:nvPr>
            <p:ph type="dt" idx="1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NG" sz="10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1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2152B-D64B-4B29-8F90-9683312D9B4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-71640" y="318960"/>
            <a:ext cx="11591640" cy="761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 cap="all">
                <a:solidFill>
                  <a:srgbClr val="ffffff"/>
                </a:solidFill>
                <a:latin typeface="Century Gothic"/>
              </a:rPr>
              <a:t> </a:t>
            </a:r>
            <a:br>
              <a:rPr sz="4800"/>
            </a:br>
            <a:r>
              <a:rPr b="1" lang="en-US" sz="4800" spc="-1" strike="noStrike" cap="all">
                <a:solidFill>
                  <a:srgbClr val="ffffff"/>
                </a:solidFill>
                <a:latin typeface="Century Gothic"/>
              </a:rPr>
              <a:t>WEB PROGRAMMING TRAiNING 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720000" y="2160000"/>
            <a:ext cx="10620000" cy="342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BY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A.D. Adekale,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Ja’afar Sadiq,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Muhammed B. Ibrahim,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Erasmus E. Obeth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0" y="-160200"/>
            <a:ext cx="12192120" cy="70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" descr=""/>
          <p:cNvPicPr/>
          <p:nvPr/>
        </p:nvPicPr>
        <p:blipFill>
          <a:blip r:embed="rId1"/>
          <a:srcRect l="0" t="0" r="0" b="7447"/>
          <a:stretch/>
        </p:blipFill>
        <p:spPr>
          <a:xfrm>
            <a:off x="180000" y="180360"/>
            <a:ext cx="6417720" cy="359964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7020000" y="180000"/>
            <a:ext cx="5040000" cy="390132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rcRect l="0" t="0" r="0" b="44992"/>
          <a:stretch/>
        </p:blipFill>
        <p:spPr>
          <a:xfrm>
            <a:off x="132120" y="4140000"/>
            <a:ext cx="1206000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 txBox="1"/>
          <p:nvPr/>
        </p:nvSpPr>
        <p:spPr>
          <a:xfrm>
            <a:off x="162000" y="-71280"/>
            <a:ext cx="12030120" cy="688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Colors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We can give to color almost anything in html using css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Colors are specified using color names, or RGB, HEX, HSL, RGBA, HSLA values.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NG" sz="2800" spc="-1" strike="noStrike">
                <a:solidFill>
                  <a:srgbClr val="ffffff"/>
                </a:solidFill>
                <a:latin typeface="Arial"/>
              </a:rPr>
              <a:t>CSS Color Names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Red, Blue, green, Yellow, Tomato, Orange, Gray, Black, Voilet 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CSS Color RGB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rgb(red, green, blue)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rgb(255, 99, 71)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CSS Color HEX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xxxxxx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x can be any value from 0 t0 9 and A to F 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example  00ffe1, 000000 ,111111, efab13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"/>
          <p:cNvSpPr txBox="1"/>
          <p:nvPr/>
        </p:nvSpPr>
        <p:spPr>
          <a:xfrm>
            <a:off x="360000" y="540000"/>
            <a:ext cx="10800000" cy="19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Learn More About HTML AND CSS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NG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</a:rPr>
              <a:t>Visit  this website: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3200" spc="-1" strike="noStrike">
                <a:solidFill>
                  <a:srgbClr val="ffffff"/>
                </a:solidFill>
                <a:latin typeface="Arial"/>
              </a:rPr>
              <a:t>https://www.w3schools.com/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 txBox="1"/>
          <p:nvPr/>
        </p:nvSpPr>
        <p:spPr>
          <a:xfrm>
            <a:off x="180000" y="180000"/>
            <a:ext cx="11700000" cy="63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NG" sz="4000" spc="-1" strike="noStrike">
                <a:solidFill>
                  <a:srgbClr val="ffffff"/>
                </a:solidFill>
                <a:latin typeface="Arial"/>
              </a:rPr>
              <a:t>Day 7 CSS</a:t>
            </a:r>
            <a:endParaRPr b="0" lang="en-NG" sz="40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CSS stands for Cascading Style Sheets.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HTML was created to describe the content of a web page.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CSS is used to define styles for your web pages, including the design, layout and variations in display for different devices and screen sizes.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Saves a lot of work by controlling the layout of multiple web pages all at once.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80000" y="126720"/>
            <a:ext cx="11700000" cy="275328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 txBox="1"/>
          <p:nvPr/>
        </p:nvSpPr>
        <p:spPr>
          <a:xfrm>
            <a:off x="180000" y="2890080"/>
            <a:ext cx="11880000" cy="43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The selector points to the HTML element you want to style.</a:t>
            </a:r>
            <a:endParaRPr b="0" lang="en-NG" sz="2800" spc="-1" strike="noStrike">
              <a:latin typeface="Arial"/>
            </a:endParaRPr>
          </a:p>
          <a:p>
            <a:endParaRPr b="0" lang="en-NG" sz="2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The declaration block contains one or more declarations separated by semicolons.</a:t>
            </a:r>
            <a:endParaRPr b="0" lang="en-NG" sz="2800" spc="-1" strike="noStrike">
              <a:latin typeface="Arial"/>
            </a:endParaRPr>
          </a:p>
          <a:p>
            <a:endParaRPr b="0" lang="en-NG" sz="2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Each declaration includes a CSS property name and a value, separated by a colon.</a:t>
            </a:r>
            <a:endParaRPr b="0" lang="en-NG" sz="2800" spc="-1" strike="noStrike">
              <a:latin typeface="Arial"/>
            </a:endParaRPr>
          </a:p>
          <a:p>
            <a:endParaRPr b="0" lang="en-NG" sz="2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Multiple CSS declarations are separated with semicolons, and declaration blocks are surrounded by curly braces.</a:t>
            </a:r>
            <a:endParaRPr b="0" lang="en-NG" sz="2800" spc="-1" strike="noStrike">
              <a:latin typeface="Arial"/>
            </a:endParaRPr>
          </a:p>
          <a:p>
            <a:endParaRPr b="0" lang="en-NG" sz="1800" spc="-1" strike="noStrike">
              <a:latin typeface="Arial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0" y="-799200"/>
            <a:ext cx="8100000" cy="79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NG" sz="5000" spc="-1" strike="noStrike">
                <a:solidFill>
                  <a:srgbClr val="ffffff"/>
                </a:solidFill>
                <a:latin typeface="Arial"/>
              </a:rPr>
              <a:t>CSS SYNTAX</a:t>
            </a:r>
            <a:endParaRPr b="1" lang="en-NG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 txBox="1"/>
          <p:nvPr/>
        </p:nvSpPr>
        <p:spPr>
          <a:xfrm>
            <a:off x="180000" y="0"/>
            <a:ext cx="11880000" cy="102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NG" sz="4000" spc="-1" strike="noStrike">
                <a:solidFill>
                  <a:srgbClr val="ffffff"/>
                </a:solidFill>
                <a:latin typeface="Arial"/>
              </a:rPr>
              <a:t>SELECTING WHAT YOU WANT TO STYLE!</a:t>
            </a:r>
            <a:endParaRPr b="0" lang="en-NG" sz="4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NG" sz="40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element tag Selector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Selects HTML elements based on the element name.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id Selector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Uses the id attribute of an HTML element to select a specific element.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The id of an element is unique within a page, so the id selector is used to select one unique element!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80000"/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To select an element with a specific id, write a hash (#) character, followed by the id of the element.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 txBox="1"/>
          <p:nvPr/>
        </p:nvSpPr>
        <p:spPr>
          <a:xfrm>
            <a:off x="180000" y="180000"/>
            <a:ext cx="11700000" cy="63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class Selector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Selects HTML elements with a specific class attribute.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To select elements with a specific class, write a period (.) character, followed by the class name.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Universal Selector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The universal selector (*) selects all HTML elements on the page.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Grouping Selector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The grouping selector selects all the HTML elements with the same style definitions.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2"/>
          <p:cNvSpPr/>
          <p:nvPr/>
        </p:nvSpPr>
        <p:spPr>
          <a:xfrm>
            <a:off x="297360" y="111960"/>
            <a:ext cx="758916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6" name=""/>
          <p:cNvGraphicFramePr/>
          <p:nvPr/>
        </p:nvGraphicFramePr>
        <p:xfrm>
          <a:off x="-182160" y="0"/>
          <a:ext cx="12317040" cy="6840360"/>
        </p:xfrm>
        <a:graphic>
          <a:graphicData uri="http://schemas.openxmlformats.org/drawingml/2006/table">
            <a:tbl>
              <a:tblPr/>
              <a:tblGrid>
                <a:gridCol w="2840760"/>
                <a:gridCol w="3582720"/>
                <a:gridCol w="5893920"/>
              </a:tblGrid>
              <a:tr h="5900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Selector</a:t>
                      </a:r>
                      <a:endParaRPr b="0" lang="en-NG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Example</a:t>
                      </a:r>
                      <a:endParaRPr b="0" lang="en-NG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Example Description</a:t>
                      </a:r>
                      <a:endParaRPr b="0" lang="en-NG" sz="3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#id-name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#firstname</a:t>
                      </a:r>
                      <a:endParaRPr b="0" lang="en-NG" sz="3200" spc="-1" strike="noStrike">
                        <a:solidFill>
                          <a:srgbClr val="81d41a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2800" spc="-1" strike="noStrike">
                          <a:latin typeface="Arial"/>
                        </a:rPr>
                        <a:t>Selects only a with </a:t>
                      </a:r>
                      <a:r>
                        <a:rPr b="0" lang="en-NG" sz="28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id=”firstname”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52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.classname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.blue-box</a:t>
                      </a:r>
                      <a:endParaRPr b="0" lang="en-NG" sz="3200" spc="-1" strike="noStrike">
                        <a:solidFill>
                          <a:srgbClr val="81d41a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2800" spc="-1" strike="noStrike">
                          <a:latin typeface="Arial"/>
                        </a:rPr>
                        <a:t>Selects all elements with </a:t>
                      </a:r>
                      <a:r>
                        <a:rPr b="0" lang="en-NG" sz="28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class=”blue-box”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53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*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*</a:t>
                      </a:r>
                      <a:endParaRPr b="0" lang="en-NG" sz="3200" spc="-1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2800" spc="-1" strike="noStrike">
                          <a:latin typeface="Arial"/>
                        </a:rPr>
                        <a:t>Selects all elements in the page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78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Element.classname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H1.blue</a:t>
                      </a:r>
                      <a:endParaRPr b="0" lang="en-NG" sz="3200" spc="-1" strike="noStrike">
                        <a:solidFill>
                          <a:srgbClr val="81d41a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2800" spc="-1" strike="noStrike">
                          <a:latin typeface="Arial"/>
                        </a:rPr>
                        <a:t>Selects only </a:t>
                      </a:r>
                      <a:r>
                        <a:rPr b="0" lang="en-NG" sz="2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&lt;h1</a:t>
                      </a:r>
                      <a:r>
                        <a:rPr b="0" lang="en-NG" sz="2800" spc="-1" strike="noStrike">
                          <a:latin typeface="Arial"/>
                        </a:rPr>
                        <a:t> </a:t>
                      </a:r>
                      <a:r>
                        <a:rPr b="0" lang="en-NG" sz="2800" spc="-1" strike="noStrike">
                          <a:solidFill>
                            <a:srgbClr val="81d41a"/>
                          </a:solidFill>
                          <a:latin typeface="Arial"/>
                        </a:rPr>
                        <a:t>class=”blue”</a:t>
                      </a:r>
                      <a:r>
                        <a:rPr b="0" lang="en-NG" sz="2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&gt;&lt;h1/&gt;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11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Element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endParaRPr b="0" lang="en-NG" sz="3200" spc="-1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2800" spc="-1" strike="noStrike">
                          <a:latin typeface="Arial"/>
                        </a:rPr>
                        <a:t>Selects only </a:t>
                      </a:r>
                      <a:r>
                        <a:rPr b="0" lang="en-NG" sz="2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&lt;p&gt;&lt;/p&gt;</a:t>
                      </a:r>
                      <a:r>
                        <a:rPr b="0" lang="en-NG" sz="2800" spc="-1" strike="noStrike">
                          <a:latin typeface="Arial"/>
                        </a:rPr>
                        <a:t> element tags in the page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87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latin typeface="Arial"/>
                        </a:rPr>
                        <a:t>element, element, ...</a:t>
                      </a:r>
                      <a:endParaRPr b="0" lang="en-NG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NG" sz="32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P, div, img, audio, video</a:t>
                      </a:r>
                      <a:endParaRPr b="0" lang="en-NG" sz="3200" spc="-1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NG" sz="2800" spc="-1" strike="noStrike">
                          <a:latin typeface="Arial"/>
                          <a:ea typeface="Noto Sans CJK SC"/>
                        </a:rPr>
                        <a:t>Selects </a:t>
                      </a:r>
                      <a:r>
                        <a:rPr b="0" lang="en-NG" sz="2800" spc="-1" strike="noStrike">
                          <a:solidFill>
                            <a:srgbClr val="0000ff"/>
                          </a:solidFill>
                          <a:latin typeface="Arial"/>
                          <a:ea typeface="Noto Sans CJK SC"/>
                        </a:rPr>
                        <a:t>&lt;p&gt;&lt;/p&gt; &lt;div&gt;&lt;/div&gt; &lt;audio&gt;&lt;/audio&gt;  &lt;video&gt;&lt;/video&gt;</a:t>
                      </a:r>
                      <a:r>
                        <a:rPr b="0" lang="en-NG" sz="2800" spc="-1" strike="noStrike">
                          <a:latin typeface="Arial"/>
                          <a:ea typeface="Noto Sans CJK SC"/>
                        </a:rPr>
                        <a:t> tags</a:t>
                      </a:r>
                      <a:endParaRPr b="0" lang="en-NG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 txBox="1"/>
          <p:nvPr/>
        </p:nvSpPr>
        <p:spPr>
          <a:xfrm>
            <a:off x="0" y="180000"/>
            <a:ext cx="12060000" cy="797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Inline CSS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Directly included as your html tag attribute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&lt;h1 style="color:blue;text-align:center;"&gt;This is a heading&lt;/h1&gt;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Internal CSS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include this inside your &lt;head&gt; opening and closing tag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&lt;style&gt;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body {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background-color: linen;}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h1 {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color: maroon;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margin-left: 40px;}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buNone/>
            </a:pPr>
            <a:r>
              <a:rPr b="0" lang="en-NG" sz="2600" spc="-1" strike="noStrike">
                <a:solidFill>
                  <a:srgbClr val="ffffff"/>
                </a:solidFill>
                <a:latin typeface="Arial"/>
              </a:rPr>
              <a:t>&lt;/style&gt;</a:t>
            </a:r>
            <a:endParaRPr b="0" lang="en-NG" sz="26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endParaRPr b="0" lang="en-NG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 txBox="1"/>
          <p:nvPr/>
        </p:nvSpPr>
        <p:spPr>
          <a:xfrm>
            <a:off x="180000" y="180000"/>
            <a:ext cx="11880000" cy="66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External CSS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You include this line below in all your html files that will use your css rules (file) in between your &lt;head&gt; opening and closing tag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&lt;link rel="stylesheet" href="path-to-your-css-file/mystyle.css"&gt;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HTML and CSS Comments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Comments are used to explain the code, and may help when you edit the source code at a later date.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Comments are ignored by browsers.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2800" spc="-1" strike="noStrike">
                <a:solidFill>
                  <a:srgbClr val="ffffff"/>
                </a:solidFill>
                <a:latin typeface="Arial"/>
              </a:rPr>
              <a:t>Example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2800" spc="-1" strike="noStrike">
                <a:solidFill>
                  <a:srgbClr val="ffffff"/>
                </a:solidFill>
                <a:latin typeface="Arial"/>
              </a:rPr>
              <a:t>css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/* This is a single-line comment */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2800" spc="-1" strike="noStrike">
                <a:solidFill>
                  <a:srgbClr val="ffffff"/>
                </a:solidFill>
                <a:latin typeface="Arial"/>
              </a:rPr>
              <a:t>html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&lt;!-- These paragraphs will be red --&gt;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 txBox="1"/>
          <p:nvPr/>
        </p:nvSpPr>
        <p:spPr>
          <a:xfrm>
            <a:off x="180000" y="180000"/>
            <a:ext cx="11880000" cy="33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CSS Properties</a:t>
            </a:r>
            <a:endParaRPr b="0" lang="en-NG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Color 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Background: color, image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Border: top, right, bottom ,left, color ,style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Margin: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top, right, bottom ,left ,color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Padding: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top, right, bottom ,left ,color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Font 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</a:rPr>
              <a:t>Heigth/Width</a:t>
            </a:r>
            <a:endParaRPr b="0" lang="en-NG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Application>LibreOffice/7.3.7.2$Linux_X86_64 LibreOffice_project/30$Build-2</Application>
  <AppVersion>15.0000</AppVersion>
  <Words>378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2023-08-06T17:25:08Z</dcterms:created>
  <dc:creator>Windows User</dc:creator>
  <dc:description/>
  <dc:language>en-NG</dc:language>
  <cp:lastModifiedBy/>
  <dcterms:modified xsi:type="dcterms:W3CDTF">2023-08-14T20:28:33Z</dcterms:modified>
  <cp:revision>22</cp:revision>
  <dc:subject/>
  <dc:title>WEB PROGRAMMING TRANING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