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70" r:id="rId4"/>
    <p:sldId id="271" r:id="rId5"/>
    <p:sldId id="272" r:id="rId6"/>
    <p:sldId id="273" r:id="rId7"/>
    <p:sldId id="274" r:id="rId8"/>
    <p:sldId id="275" r:id="rId9"/>
    <p:sldId id="276" r:id="rId10"/>
    <p:sldId id="277" r:id="rId11"/>
    <p:sldId id="27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3" autoAdjust="0"/>
    <p:restoredTop sz="94660"/>
  </p:normalViewPr>
  <p:slideViewPr>
    <p:cSldViewPr snapToGrid="0">
      <p:cViewPr varScale="1">
        <p:scale>
          <a:sx n="42" d="100"/>
          <a:sy n="42" d="100"/>
        </p:scale>
        <p:origin x="72"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 </a:t>
            </a:r>
            <a:r>
              <a:rPr lang="en-US" dirty="0"/>
              <a:t/>
            </a:r>
            <a:br>
              <a:rPr lang="en-US" dirty="0"/>
            </a:br>
            <a:r>
              <a:rPr lang="en-US" b="1" dirty="0"/>
              <a:t>WEB PROGRAMMING TRANING </a:t>
            </a:r>
            <a:endParaRPr lang="en-US" dirty="0"/>
          </a:p>
        </p:txBody>
      </p:sp>
      <p:sp>
        <p:nvSpPr>
          <p:cNvPr id="3" name="Subtitle 2"/>
          <p:cNvSpPr>
            <a:spLocks noGrp="1"/>
          </p:cNvSpPr>
          <p:nvPr>
            <p:ph type="subTitle" idx="1"/>
          </p:nvPr>
        </p:nvSpPr>
        <p:spPr>
          <a:xfrm>
            <a:off x="684212" y="3843867"/>
            <a:ext cx="8001000" cy="2534073"/>
          </a:xfrm>
        </p:spPr>
        <p:txBody>
          <a:bodyPr>
            <a:normAutofit/>
          </a:bodyPr>
          <a:lstStyle/>
          <a:p>
            <a:r>
              <a:rPr lang="en-US" sz="3600" dirty="0" smtClean="0"/>
              <a:t>BY</a:t>
            </a:r>
          </a:p>
          <a:p>
            <a:r>
              <a:rPr lang="en-US" sz="3600" dirty="0"/>
              <a:t>A.D. </a:t>
            </a:r>
            <a:r>
              <a:rPr lang="en-US" sz="3600" dirty="0" err="1"/>
              <a:t>Adekale</a:t>
            </a:r>
            <a:r>
              <a:rPr lang="en-US" sz="3600" dirty="0"/>
              <a:t>, </a:t>
            </a:r>
            <a:r>
              <a:rPr lang="en-US" sz="3600" dirty="0" err="1"/>
              <a:t>Ja’afar</a:t>
            </a:r>
            <a:r>
              <a:rPr lang="en-US" sz="3600" dirty="0"/>
              <a:t> </a:t>
            </a:r>
            <a:r>
              <a:rPr lang="en-US" sz="3600" dirty="0" err="1"/>
              <a:t>Sadiq</a:t>
            </a:r>
            <a:r>
              <a:rPr lang="en-US" sz="3600" dirty="0"/>
              <a:t>, </a:t>
            </a:r>
            <a:r>
              <a:rPr lang="en-US" sz="3600" dirty="0" err="1"/>
              <a:t>Muhammed</a:t>
            </a:r>
            <a:r>
              <a:rPr lang="en-US" sz="3600" dirty="0"/>
              <a:t> B. Ibrahim, Erasmus O. Edward</a:t>
            </a:r>
          </a:p>
        </p:txBody>
      </p:sp>
    </p:spTree>
    <p:extLst>
      <p:ext uri="{BB962C8B-B14F-4D97-AF65-F5344CB8AC3E}">
        <p14:creationId xmlns:p14="http://schemas.microsoft.com/office/powerpoint/2010/main" val="1291026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9100" y="276998"/>
            <a:ext cx="11772900"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36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Here is an example of an HTML form that collects a user's favorite colors:</a:t>
            </a:r>
            <a:endParaRPr kumimoji="0" 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36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HTML</a:t>
            </a:r>
            <a:endParaRPr kumimoji="0" lang="en-US" sz="3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3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&lt;form action="https://www.example.com/process_form.php" method="post"&gt;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3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&lt;input type="radio" name="color" value="red"&gt; Red  &lt;input type="radio" name="color" value="blue"&gt; Blue  &lt;input type="radio" name="color" value="green"&gt; Green  &lt;input type="submit" value="Submit"&gt;&lt;/form&gt;</a:t>
            </a:r>
            <a:r>
              <a:rPr kumimoji="0" lang="en-US" sz="36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48699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2321325"/>
            <a:ext cx="11247120" cy="3180935"/>
          </a:xfrm>
          <a:prstGeom prst="rect">
            <a:avLst/>
          </a:prstGeom>
        </p:spPr>
        <p:txBody>
          <a:bodyPr wrap="square">
            <a:spAutoFit/>
          </a:bodyPr>
          <a:lstStyle/>
          <a:p>
            <a:pPr>
              <a:spcBef>
                <a:spcPts val="1800"/>
              </a:spcBef>
              <a:spcAft>
                <a:spcPts val="1800"/>
              </a:spcAft>
            </a:pPr>
            <a:r>
              <a:rPr lang="en-US" sz="2000" b="1" dirty="0">
                <a:latin typeface="Arial" panose="020B0604020202020204" pitchFamily="34" charset="0"/>
                <a:ea typeface="Times New Roman" panose="02020603050405020304" pitchFamily="18" charset="0"/>
              </a:rPr>
              <a:t>: </a:t>
            </a:r>
            <a:r>
              <a:rPr lang="en-US" sz="2400" b="1" dirty="0" smtClean="0">
                <a:latin typeface="Arial" panose="020B0604020202020204" pitchFamily="34" charset="0"/>
                <a:ea typeface="Times New Roman" panose="02020603050405020304" pitchFamily="18" charset="0"/>
              </a:rPr>
              <a:t>Conclusion</a:t>
            </a:r>
          </a:p>
          <a:p>
            <a:pPr>
              <a:spcBef>
                <a:spcPts val="1800"/>
              </a:spcBef>
              <a:spcAft>
                <a:spcPts val="1800"/>
              </a:spcAft>
            </a:pPr>
            <a:r>
              <a:rPr lang="en-US" sz="2400" b="1" dirty="0" smtClean="0">
                <a:latin typeface="Arial" panose="020B0604020202020204" pitchFamily="34" charset="0"/>
                <a:ea typeface="Times New Roman" panose="02020603050405020304" pitchFamily="18" charset="0"/>
              </a:rPr>
              <a:t>Links are very important in a web page they are use to link a page with another page or another web site</a:t>
            </a:r>
            <a:endParaRPr lang="en-US" sz="2400" dirty="0">
              <a:latin typeface="Times New Roman" panose="02020603050405020304" pitchFamily="18" charset="0"/>
              <a:ea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2400" dirty="0">
                <a:latin typeface="Arial" panose="020B0604020202020204" pitchFamily="34" charset="0"/>
                <a:ea typeface="Calibri" panose="020F0502020204030204" pitchFamily="34" charset="0"/>
                <a:cs typeface="SimSun" panose="02010600030101010101" pitchFamily="2" charset="-122"/>
              </a:rPr>
              <a:t>Forms are a powerful tool that can be used to collect user input.</a:t>
            </a:r>
            <a:endParaRPr lang="en-US" sz="2400" dirty="0">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2400" dirty="0">
                <a:latin typeface="Arial" panose="020B0604020202020204" pitchFamily="34" charset="0"/>
                <a:ea typeface="Calibri" panose="020F0502020204030204" pitchFamily="34" charset="0"/>
                <a:cs typeface="SimSun" panose="02010600030101010101" pitchFamily="2" charset="-122"/>
              </a:rPr>
              <a:t>By understanding how to use forms, you can create web pages that allow users to interact with your content and provide you with the information you need</a:t>
            </a:r>
            <a:r>
              <a:rPr lang="en-US" dirty="0">
                <a:latin typeface="Arial" panose="020B0604020202020204" pitchFamily="34" charset="0"/>
                <a:ea typeface="Calibri" panose="020F0502020204030204" pitchFamily="34" charset="0"/>
                <a:cs typeface="SimSun" panose="02010600030101010101" pitchFamily="2" charset="-122"/>
              </a:rPr>
              <a:t>.</a:t>
            </a:r>
            <a:endParaRPr lang="en-US"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55407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731520"/>
            <a:ext cx="10014269" cy="3556680"/>
          </a:xfrm>
        </p:spPr>
        <p:txBody>
          <a:bodyPr>
            <a:normAutofit/>
          </a:bodyPr>
          <a:lstStyle/>
          <a:p>
            <a:pPr algn="ctr"/>
            <a:r>
              <a:rPr lang="en-US" sz="8000" dirty="0" smtClean="0"/>
              <a:t>THANK YOU.</a:t>
            </a:r>
            <a:endParaRPr lang="en-US" sz="80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8890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1993900"/>
            <a:ext cx="8534400" cy="1507067"/>
          </a:xfrm>
        </p:spPr>
        <p:txBody>
          <a:bodyPr>
            <a:noAutofit/>
          </a:bodyPr>
          <a:lstStyle/>
          <a:p>
            <a:r>
              <a:rPr lang="en-US" sz="5400" dirty="0" smtClean="0"/>
              <a:t>DAY 5.</a:t>
            </a:r>
            <a:br>
              <a:rPr lang="en-US" sz="5400" dirty="0" smtClean="0"/>
            </a:br>
            <a:r>
              <a:rPr lang="en-US" sz="5400" dirty="0" smtClean="0"/>
              <a:t>LINKS AND FORM</a:t>
            </a:r>
            <a:endParaRPr lang="en-US" sz="5400" dirty="0"/>
          </a:p>
        </p:txBody>
      </p:sp>
      <p:sp>
        <p:nvSpPr>
          <p:cNvPr id="3" name="Content Placeholder 2"/>
          <p:cNvSpPr>
            <a:spLocks noGrp="1"/>
          </p:cNvSpPr>
          <p:nvPr>
            <p:ph idx="1"/>
          </p:nvPr>
        </p:nvSpPr>
        <p:spPr>
          <a:xfrm>
            <a:off x="1187132" y="4480560"/>
            <a:ext cx="8534400" cy="3615267"/>
          </a:xfrm>
        </p:spPr>
        <p:txBody>
          <a:bodyPr/>
          <a:lstStyle/>
          <a:p>
            <a:endParaRPr lang="en-US" dirty="0"/>
          </a:p>
        </p:txBody>
      </p:sp>
    </p:spTree>
    <p:extLst>
      <p:ext uri="{BB962C8B-B14F-4D97-AF65-F5344CB8AC3E}">
        <p14:creationId xmlns:p14="http://schemas.microsoft.com/office/powerpoint/2010/main" val="299992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10858500" cy="4709366"/>
          </a:xfrm>
          <a:prstGeom prst="rect">
            <a:avLst/>
          </a:prstGeom>
        </p:spPr>
        <p:txBody>
          <a:bodyPr wrap="square">
            <a:spAutoFit/>
          </a:bodyPr>
          <a:lstStyle/>
          <a:p>
            <a:pPr>
              <a:spcBef>
                <a:spcPts val="1800"/>
              </a:spcBef>
              <a:spcAft>
                <a:spcPts val="1800"/>
              </a:spcAft>
            </a:pPr>
            <a:r>
              <a:rPr lang="en-US" sz="3200" b="1" dirty="0">
                <a:latin typeface="Arial" panose="020B0604020202020204" pitchFamily="34" charset="0"/>
                <a:ea typeface="Times New Roman" panose="02020603050405020304" pitchFamily="18" charset="0"/>
              </a:rPr>
              <a:t>Introduction</a:t>
            </a:r>
            <a:endParaRPr lang="en-US" sz="3200" dirty="0">
              <a:latin typeface="Times New Roman" panose="02020603050405020304" pitchFamily="18" charset="0"/>
              <a:ea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3200" dirty="0">
                <a:latin typeface="Arial" panose="020B0604020202020204" pitchFamily="34" charset="0"/>
                <a:ea typeface="Calibri" panose="020F0502020204030204" pitchFamily="34" charset="0"/>
                <a:cs typeface="SimSun" panose="02010600030101010101" pitchFamily="2" charset="-122"/>
              </a:rPr>
              <a:t>A link in HTML is a hypertext reference that allows users to navigate to another web page or resource.</a:t>
            </a:r>
            <a:endParaRPr lang="en-US" sz="3200" dirty="0">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3200" dirty="0">
                <a:latin typeface="Arial" panose="020B0604020202020204" pitchFamily="34" charset="0"/>
                <a:ea typeface="Calibri" panose="020F0502020204030204" pitchFamily="34" charset="0"/>
                <a:cs typeface="SimSun" panose="02010600030101010101" pitchFamily="2" charset="-122"/>
              </a:rPr>
              <a:t>Links are often used to connect related pages on a website, or to provide additional information about a topic.</a:t>
            </a:r>
            <a:endParaRPr lang="en-US" sz="3200" dirty="0">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3200" dirty="0">
                <a:latin typeface="Arial" panose="020B0604020202020204" pitchFamily="34" charset="0"/>
                <a:ea typeface="Calibri" panose="020F0502020204030204" pitchFamily="34" charset="0"/>
                <a:cs typeface="SimSun" panose="02010600030101010101" pitchFamily="2" charset="-122"/>
              </a:rPr>
              <a:t>In this presentation, we will learn how to use links in HTML to create effective and informative web pages.</a:t>
            </a:r>
            <a:endParaRPr lang="en-US" sz="32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71258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784098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sz="3200" b="1"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The &lt;a&gt; link Tag</a:t>
            </a:r>
            <a:endParaRPr kumimoji="0" lang="en-US" sz="3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The </a:t>
            </a:r>
            <a:r>
              <a:rPr kumimoji="0" lang="en-US" sz="3200" b="0" i="0" u="none" strike="noStrike" cap="none" normalizeH="0" baseline="0" dirty="0"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&lt;a&gt;</a:t>
            </a: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 tag is used to define a link in HTML.</a:t>
            </a:r>
            <a:endParaRPr kumimoji="0" lang="en-US" sz="3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The </a:t>
            </a:r>
            <a:r>
              <a:rPr kumimoji="0" lang="en-US" sz="3200" b="0" i="0" u="none" strike="noStrike" cap="none" normalizeH="0" baseline="0" dirty="0"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&lt;a&gt;</a:t>
            </a: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 tag has two required attributes:</a:t>
            </a:r>
            <a:endParaRPr kumimoji="0" lang="en-US" sz="3200" b="0" i="0" u="none" strike="noStrike" cap="none" normalizeH="0" baseline="0" dirty="0" smtClean="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914400" algn="l"/>
              </a:tabLst>
            </a:pP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The </a:t>
            </a:r>
            <a:r>
              <a:rPr kumimoji="0" lang="en-US" sz="3200" b="0" i="0" u="none" strike="noStrike" cap="none" normalizeH="0" baseline="0" dirty="0" err="1"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href</a:t>
            </a: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 attribute, which specifies the URL of the linked page.</a:t>
            </a:r>
            <a:endParaRPr kumimoji="0" lang="en-US" sz="3200" b="0" i="0" u="none" strike="noStrike" cap="none" normalizeH="0" baseline="0" dirty="0" smtClean="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914400" algn="l"/>
              </a:tabLst>
            </a:pP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The </a:t>
            </a:r>
            <a:r>
              <a:rPr kumimoji="0" lang="en-US" sz="3200" b="0" i="0" u="none" strike="noStrike" cap="none" normalizeH="0" baseline="0" dirty="0"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target</a:t>
            </a:r>
            <a:r>
              <a:rPr kumimoji="0" lang="en-US" sz="32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 attribute, which specifies where the linked page will open.</a:t>
            </a:r>
            <a:endParaRPr kumimoji="0" lang="en-US" sz="32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sz="32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The </a:t>
            </a:r>
            <a:r>
              <a:rPr kumimoji="0" lang="en-US" sz="3200" b="0" i="0" u="none" strike="noStrike" cap="none" normalizeH="0" baseline="0" dirty="0"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&lt;a&gt;</a:t>
            </a:r>
            <a:r>
              <a:rPr kumimoji="0" lang="en-US" sz="32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tag can also have a number of optional attributes, such as the </a:t>
            </a:r>
            <a:r>
              <a:rPr kumimoji="0" lang="en-US" sz="3200" b="0" i="0" u="none" strike="noStrike" cap="none" normalizeH="0" baseline="0" dirty="0"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title</a:t>
            </a:r>
            <a:r>
              <a:rPr kumimoji="0" lang="en-US" sz="32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attribute, which provides a description of the link</a:t>
            </a:r>
            <a:r>
              <a:rPr kumimoji="0" lang="en-US" sz="3200" b="0" i="0" u="none" strike="noStrike" cap="none" normalizeH="0" baseline="0" dirty="0" smtClean="0">
                <a:ln>
                  <a:noFill/>
                </a:ln>
                <a:solidFill>
                  <a:schemeClr val="tx1"/>
                </a:solidFill>
                <a:effectLst/>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625" y="1981810"/>
            <a:ext cx="4876190" cy="4876190"/>
          </a:xfrm>
          <a:prstGeom prst="rect">
            <a:avLst/>
          </a:prstGeom>
        </p:spPr>
      </p:pic>
    </p:spTree>
    <p:extLst>
      <p:ext uri="{BB962C8B-B14F-4D97-AF65-F5344CB8AC3E}">
        <p14:creationId xmlns:p14="http://schemas.microsoft.com/office/powerpoint/2010/main" val="183697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25780" y="4779"/>
            <a:ext cx="8206740"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1"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Examples of Links</a:t>
            </a:r>
            <a:endParaRPr kumimoji="0" lang="en-US" sz="2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Here is an example of an HTML link that points to the Google homepage:</a:t>
            </a:r>
            <a:endParaRPr kumimoji="0" lang="en-US" sz="2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HTML</a:t>
            </a:r>
            <a:endParaRPr kumimoji="0" 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&lt;a </a:t>
            </a:r>
            <a:r>
              <a:rPr kumimoji="0" lang="en-US" sz="24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href</a:t>
            </a:r>
            <a:r>
              <a:rPr kumimoji="0" 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="https://www.google.com"&gt;Google&lt;/a&gt;</a:t>
            </a:r>
            <a:r>
              <a:rPr kumimoji="0" 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rPr>
              <a:t>Link that opens the link in a new tab</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en-US" sz="2400" dirty="0" smtClean="0"/>
              <a:t>&lt;a </a:t>
            </a:r>
            <a:r>
              <a:rPr lang="en-US" sz="2400" dirty="0" err="1" smtClean="0"/>
              <a:t>href</a:t>
            </a:r>
            <a:r>
              <a:rPr lang="en-US" sz="2400" dirty="0" smtClean="0"/>
              <a:t>=</a:t>
            </a:r>
            <a:r>
              <a:rPr lang="en-US" sz="2400" dirty="0" smtClean="0">
                <a:hlinkClick r:id="rId2"/>
              </a:rPr>
              <a:t>https://www.google.com</a:t>
            </a:r>
            <a:r>
              <a:rPr lang="en-US" sz="2400" dirty="0" smtClean="0"/>
              <a:t> target=“_blank&gt;  Google.com&lt;/a&gt;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en-US" sz="2400" dirty="0" smtClean="0"/>
              <a:t>&lt;a </a:t>
            </a:r>
            <a:r>
              <a:rPr lang="en-US" sz="2400" dirty="0" err="1" smtClean="0"/>
              <a:t>href</a:t>
            </a:r>
            <a:r>
              <a:rPr lang="en-US" sz="2400" dirty="0" smtClean="0"/>
              <a:t>=“#about”&gt;About&lt;/a&gt;</a:t>
            </a:r>
            <a:endParaRPr kumimoji="0" lang="en-US" sz="2400" b="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585" y="1585265"/>
            <a:ext cx="4876190" cy="4876190"/>
          </a:xfrm>
          <a:prstGeom prst="rect">
            <a:avLst/>
          </a:prstGeom>
        </p:spPr>
      </p:pic>
    </p:spTree>
    <p:extLst>
      <p:ext uri="{BB962C8B-B14F-4D97-AF65-F5344CB8AC3E}">
        <p14:creationId xmlns:p14="http://schemas.microsoft.com/office/powerpoint/2010/main" val="332319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578389"/>
            <a:ext cx="6096000" cy="4059060"/>
          </a:xfrm>
          <a:prstGeom prst="rect">
            <a:avLst/>
          </a:prstGeom>
        </p:spPr>
        <p:txBody>
          <a:bodyPr wrap="square">
            <a:spAutoFit/>
          </a:bodyPr>
          <a:lstStyle/>
          <a:p>
            <a:pPr>
              <a:spcBef>
                <a:spcPts val="1800"/>
              </a:spcBef>
              <a:spcAft>
                <a:spcPts val="1800"/>
              </a:spcAft>
            </a:pPr>
            <a:r>
              <a:rPr lang="en-US" sz="2400" b="1" dirty="0">
                <a:latin typeface="Arial" panose="020B0604020202020204" pitchFamily="34" charset="0"/>
                <a:ea typeface="Times New Roman" panose="02020603050405020304" pitchFamily="18" charset="0"/>
              </a:rPr>
              <a:t>: Introduction</a:t>
            </a:r>
            <a:endParaRPr lang="en-US" sz="2400" dirty="0">
              <a:latin typeface="Times New Roman" panose="02020603050405020304" pitchFamily="18" charset="0"/>
              <a:ea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2400" dirty="0">
                <a:latin typeface="Arial" panose="020B0604020202020204" pitchFamily="34" charset="0"/>
                <a:ea typeface="Calibri" panose="020F0502020204030204" pitchFamily="34" charset="0"/>
                <a:cs typeface="SimSun" panose="02010600030101010101" pitchFamily="2" charset="-122"/>
              </a:rPr>
              <a:t>A form in HTML is a way to collect user input.</a:t>
            </a:r>
            <a:endParaRPr lang="en-US" sz="2400" dirty="0">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2400" dirty="0">
                <a:latin typeface="Arial" panose="020B0604020202020204" pitchFamily="34" charset="0"/>
                <a:ea typeface="Calibri" panose="020F0502020204030204" pitchFamily="34" charset="0"/>
                <a:cs typeface="SimSun" panose="02010600030101010101" pitchFamily="2" charset="-122"/>
              </a:rPr>
              <a:t>Forms are often used to collect information such as names, addresses, email addresses, and passwords.</a:t>
            </a:r>
            <a:endParaRPr lang="en-US" sz="2400" dirty="0">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2400" dirty="0">
                <a:latin typeface="Arial" panose="020B0604020202020204" pitchFamily="34" charset="0"/>
                <a:ea typeface="Calibri" panose="020F0502020204030204" pitchFamily="34" charset="0"/>
                <a:cs typeface="SimSun" panose="02010600030101010101" pitchFamily="2" charset="-122"/>
              </a:rPr>
              <a:t>In this presentation, we will learn how to use forms in HTML to create effective and informative web pages.</a:t>
            </a:r>
            <a:endParaRPr lang="en-US" sz="2400" dirty="0">
              <a:effectLst/>
              <a:latin typeface="Calibri" panose="020F0502020204030204" pitchFamily="34" charset="0"/>
              <a:ea typeface="Calibri" panose="020F0502020204030204" pitchFamily="34" charset="0"/>
              <a:cs typeface="SimSun" panose="02010600030101010101" pitchFamily="2"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0" y="578389"/>
            <a:ext cx="5577840" cy="5548091"/>
          </a:xfrm>
          <a:prstGeom prst="rect">
            <a:avLst/>
          </a:prstGeom>
        </p:spPr>
      </p:pic>
    </p:spTree>
    <p:extLst>
      <p:ext uri="{BB962C8B-B14F-4D97-AF65-F5344CB8AC3E}">
        <p14:creationId xmlns:p14="http://schemas.microsoft.com/office/powerpoint/2010/main" val="10827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6220" y="712320"/>
            <a:ext cx="119557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36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The </a:t>
            </a:r>
            <a:r>
              <a:rPr kumimoji="0" lang="en-US" sz="3600" b="0" i="0" u="none" strike="noStrike" cap="none" normalizeH="0" baseline="0" dirty="0"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&lt;form&gt;</a:t>
            </a:r>
            <a:r>
              <a:rPr kumimoji="0" lang="en-US" sz="36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tag is used to define a form in HTML.</a:t>
            </a:r>
            <a:endParaRPr kumimoji="0" 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36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The </a:t>
            </a:r>
            <a:r>
              <a:rPr kumimoji="0" lang="en-US" sz="3600" b="0" i="0" u="none" strike="noStrike" cap="none" normalizeH="0" baseline="0" dirty="0" smtClean="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&lt;form&gt;</a:t>
            </a:r>
            <a:r>
              <a:rPr kumimoji="0" lang="en-US" sz="36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tag has a number of attributes that can be used to control the behavior of the form, such as the action attribute, which specifies the URL where the form data will be sent, and the method attribute, which specifies the method used to send the form data (GET or POST).</a:t>
            </a:r>
            <a:endParaRPr kumimoji="0" 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0438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 y="496831"/>
            <a:ext cx="10515600" cy="6425413"/>
          </a:xfrm>
          <a:prstGeom prst="rect">
            <a:avLst/>
          </a:prstGeom>
        </p:spPr>
        <p:txBody>
          <a:bodyPr wrap="square">
            <a:spAutoFit/>
          </a:bodyPr>
          <a:lstStyle/>
          <a:p>
            <a:pPr>
              <a:spcBef>
                <a:spcPts val="1800"/>
              </a:spcBef>
              <a:spcAft>
                <a:spcPts val="1800"/>
              </a:spcAft>
            </a:pPr>
            <a:r>
              <a:rPr lang="en-US" sz="1200" b="1" dirty="0">
                <a:latin typeface="Arial" panose="020B0604020202020204" pitchFamily="34" charset="0"/>
                <a:ea typeface="Times New Roman" panose="02020603050405020304" pitchFamily="18" charset="0"/>
              </a:rPr>
              <a:t>: </a:t>
            </a:r>
            <a:r>
              <a:rPr lang="en-US" sz="2400" b="1" dirty="0">
                <a:latin typeface="Arial" panose="020B0604020202020204" pitchFamily="34" charset="0"/>
                <a:ea typeface="Times New Roman" panose="02020603050405020304" pitchFamily="18" charset="0"/>
              </a:rPr>
              <a:t>Form Elements</a:t>
            </a:r>
            <a:endParaRPr lang="en-US" sz="2400" dirty="0">
              <a:latin typeface="Times New Roman" panose="02020603050405020304" pitchFamily="18" charset="0"/>
              <a:ea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US" sz="2400" dirty="0">
                <a:latin typeface="Arial" panose="020B0604020202020204" pitchFamily="34" charset="0"/>
                <a:ea typeface="Calibri" panose="020F0502020204030204" pitchFamily="34" charset="0"/>
                <a:cs typeface="SimSun" panose="02010600030101010101" pitchFamily="2" charset="-122"/>
              </a:rPr>
              <a:t>There are a number of different form elements that can be used to collect user input, such as:</a:t>
            </a:r>
            <a:endParaRPr lang="en-US" sz="2400" dirty="0">
              <a:latin typeface="Calibri" panose="020F0502020204030204" pitchFamily="34" charset="0"/>
              <a:ea typeface="Calibri" panose="020F0502020204030204" pitchFamily="34" charset="0"/>
              <a:cs typeface="SimSun" panose="02010600030101010101" pitchFamily="2" charset="-122"/>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2400" dirty="0">
                <a:latin typeface="Arial" panose="020B0604020202020204" pitchFamily="34" charset="0"/>
                <a:ea typeface="Calibri" panose="020F0502020204030204" pitchFamily="34" charset="0"/>
                <a:cs typeface="Times New Roman" panose="02020603050405020304" pitchFamily="18" charset="0"/>
              </a:rPr>
              <a:t>Input fields: Input fields are used to collect text input from users.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2400" dirty="0" err="1">
                <a:latin typeface="Arial" panose="020B0604020202020204" pitchFamily="34" charset="0"/>
                <a:ea typeface="Calibri" panose="020F0502020204030204" pitchFamily="34" charset="0"/>
                <a:cs typeface="Times New Roman" panose="02020603050405020304" pitchFamily="18" charset="0"/>
              </a:rPr>
              <a:t>Textareas</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Textareas</a:t>
            </a:r>
            <a:r>
              <a:rPr lang="en-US" sz="2400" dirty="0">
                <a:latin typeface="Arial" panose="020B0604020202020204" pitchFamily="34" charset="0"/>
                <a:ea typeface="Calibri" panose="020F0502020204030204" pitchFamily="34" charset="0"/>
                <a:cs typeface="Times New Roman" panose="02020603050405020304" pitchFamily="18" charset="0"/>
              </a:rPr>
              <a:t> are used to collect large amounts of text input from users.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2400" dirty="0">
                <a:latin typeface="Arial" panose="020B0604020202020204" pitchFamily="34" charset="0"/>
                <a:ea typeface="Calibri" panose="020F0502020204030204" pitchFamily="34" charset="0"/>
                <a:cs typeface="Times New Roman" panose="02020603050405020304" pitchFamily="18" charset="0"/>
              </a:rPr>
              <a:t>Radio buttons: Radio buttons are used to collect single selections from users.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2400" dirty="0">
                <a:latin typeface="Arial" panose="020B0604020202020204" pitchFamily="34" charset="0"/>
                <a:ea typeface="Calibri" panose="020F0502020204030204" pitchFamily="34" charset="0"/>
                <a:cs typeface="Times New Roman" panose="02020603050405020304" pitchFamily="18" charset="0"/>
              </a:rPr>
              <a:t>Checkboxes: Checkboxes are used to collect multiple selections from users.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2400" dirty="0">
                <a:latin typeface="Arial" panose="020B0604020202020204" pitchFamily="34" charset="0"/>
                <a:ea typeface="Calibri" panose="020F0502020204030204" pitchFamily="34" charset="0"/>
                <a:cs typeface="Times New Roman" panose="02020603050405020304" pitchFamily="18" charset="0"/>
              </a:rPr>
              <a:t>Select lists: Select lists are used to collect a single selection from a list of options.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750"/>
              </a:spcAft>
              <a:buSzPts val="1000"/>
              <a:buFont typeface="Courier New" panose="02070309020205020404" pitchFamily="49" charset="0"/>
              <a:buChar char="o"/>
              <a:tabLst>
                <a:tab pos="914400" algn="l"/>
              </a:tabLst>
            </a:pPr>
            <a:r>
              <a:rPr lang="en-US" sz="2400" dirty="0">
                <a:latin typeface="Arial" panose="020B0604020202020204" pitchFamily="34" charset="0"/>
                <a:ea typeface="Calibri" panose="020F0502020204030204" pitchFamily="34" charset="0"/>
                <a:cs typeface="Times New Roman" panose="02020603050405020304" pitchFamily="18" charset="0"/>
              </a:rPr>
              <a:t>Submit buttons: Submit buttons are used to submit the form data to the server.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732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48640" y="544548"/>
            <a:ext cx="11407140"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Here is an example of an HTML form that collects a user's name, email address, and password:</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HTML</a:t>
            </a:r>
            <a:endPar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&lt;form</a:t>
            </a:r>
            <a:r>
              <a:rPr kumimoji="0" lang="en-US" sz="2800" b="0" i="0" u="none" strike="noStrike" cap="none" normalizeH="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action="https://www.example.com/process_form.php" method="post"&gt;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&lt;input type="text" name="name" placeholder="Your name"&gt;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&lt;input type="email" name="email" placeholder="Your email address"&gt;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&lt;input type="password" name="password" placeholder="Your password"&gt;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&lt;input type="submit" value="Submit"&gt;&lt;/form.</a:t>
            </a:r>
            <a:endParaRPr kumimoji="0" lang="en-US" sz="3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72957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203</TotalTime>
  <Words>570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 Unicode MS</vt:lpstr>
      <vt:lpstr>SimSun</vt:lpstr>
      <vt:lpstr>Arial</vt:lpstr>
      <vt:lpstr>Calibri</vt:lpstr>
      <vt:lpstr>Century Gothic</vt:lpstr>
      <vt:lpstr>Courier New</vt:lpstr>
      <vt:lpstr>Symbol</vt:lpstr>
      <vt:lpstr>Times New Roman</vt:lpstr>
      <vt:lpstr>Wingdings 3</vt:lpstr>
      <vt:lpstr>Slice</vt:lpstr>
      <vt:lpstr>  WEB PROGRAMMING TRANING </vt:lpstr>
      <vt:lpstr>DAY 5. LINKS AND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TRANING</dc:title>
  <dc:creator>Windows User</dc:creator>
  <cp:lastModifiedBy>Windows User</cp:lastModifiedBy>
  <cp:revision>31</cp:revision>
  <dcterms:created xsi:type="dcterms:W3CDTF">2023-08-06T17:25:08Z</dcterms:created>
  <dcterms:modified xsi:type="dcterms:W3CDTF">2023-08-10T11:57:50Z</dcterms:modified>
</cp:coreProperties>
</file>