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7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7F148-30AE-4D99-AFB7-DBE98359F84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F0428F7-AF21-46F5-A234-3FC945902836}">
      <dgm:prSet phldrT="[Text]"/>
      <dgm:spPr/>
      <dgm:t>
        <a:bodyPr/>
        <a:lstStyle/>
        <a:p>
          <a:r>
            <a:rPr lang="en-US" dirty="0" smtClean="0"/>
            <a:t>Categorical data</a:t>
          </a:r>
          <a:endParaRPr lang="en-US" dirty="0"/>
        </a:p>
      </dgm:t>
    </dgm:pt>
    <dgm:pt modelId="{907E44BB-8C14-45DE-872C-A3E153CC6445}" type="parTrans" cxnId="{946C1C51-3B96-4C44-AD96-FDE6F9A54892}">
      <dgm:prSet/>
      <dgm:spPr/>
      <dgm:t>
        <a:bodyPr/>
        <a:lstStyle/>
        <a:p>
          <a:endParaRPr lang="en-US"/>
        </a:p>
      </dgm:t>
    </dgm:pt>
    <dgm:pt modelId="{15CD7D6F-3F1C-4C0B-BCDD-AEF1181DE9C0}" type="sibTrans" cxnId="{946C1C51-3B96-4C44-AD96-FDE6F9A54892}">
      <dgm:prSet/>
      <dgm:spPr/>
      <dgm:t>
        <a:bodyPr/>
        <a:lstStyle/>
        <a:p>
          <a:endParaRPr lang="en-US"/>
        </a:p>
      </dgm:t>
    </dgm:pt>
    <dgm:pt modelId="{11F1F0D7-389E-4447-9FF8-1D98B089D833}">
      <dgm:prSet phldrT="[Text]"/>
      <dgm:spPr/>
      <dgm:t>
        <a:bodyPr/>
        <a:lstStyle/>
        <a:p>
          <a:r>
            <a:rPr lang="en-US" dirty="0" smtClean="0"/>
            <a:t>Handling outers</a:t>
          </a:r>
          <a:endParaRPr lang="en-US" dirty="0"/>
        </a:p>
      </dgm:t>
    </dgm:pt>
    <dgm:pt modelId="{6AC2332A-0928-446B-A499-95D9B194C70D}" type="parTrans" cxnId="{D4E0A23A-445E-401C-8B96-E660FBD5EF8F}">
      <dgm:prSet/>
      <dgm:spPr/>
      <dgm:t>
        <a:bodyPr/>
        <a:lstStyle/>
        <a:p>
          <a:endParaRPr lang="en-US"/>
        </a:p>
      </dgm:t>
    </dgm:pt>
    <dgm:pt modelId="{97A755EC-9872-4AA2-A3FF-722CD0CC7BF1}" type="sibTrans" cxnId="{D4E0A23A-445E-401C-8B96-E660FBD5EF8F}">
      <dgm:prSet/>
      <dgm:spPr/>
      <dgm:t>
        <a:bodyPr/>
        <a:lstStyle/>
        <a:p>
          <a:endParaRPr lang="en-US"/>
        </a:p>
      </dgm:t>
    </dgm:pt>
    <dgm:pt modelId="{267C0E8B-C8BD-4EC0-9507-666BF72787EF}">
      <dgm:prSet phldrT="[Text]"/>
      <dgm:spPr/>
      <dgm:t>
        <a:bodyPr/>
        <a:lstStyle/>
        <a:p>
          <a:r>
            <a:rPr lang="en-US" dirty="0" smtClean="0"/>
            <a:t>Scaling </a:t>
          </a:r>
          <a:r>
            <a:rPr lang="en-US" dirty="0" err="1" smtClean="0"/>
            <a:t>techniues</a:t>
          </a:r>
          <a:endParaRPr lang="en-US" dirty="0"/>
        </a:p>
      </dgm:t>
    </dgm:pt>
    <dgm:pt modelId="{8B37CA0A-E5BC-4B21-A4D8-33965412FCEF}" type="parTrans" cxnId="{35D8367A-0A86-4771-A8A3-95DF8BA5664F}">
      <dgm:prSet/>
      <dgm:spPr/>
      <dgm:t>
        <a:bodyPr/>
        <a:lstStyle/>
        <a:p>
          <a:endParaRPr lang="en-US"/>
        </a:p>
      </dgm:t>
    </dgm:pt>
    <dgm:pt modelId="{54FF9E04-D876-406E-B0BD-07ED4CA2F3C6}" type="sibTrans" cxnId="{35D8367A-0A86-4771-A8A3-95DF8BA5664F}">
      <dgm:prSet/>
      <dgm:spPr/>
      <dgm:t>
        <a:bodyPr/>
        <a:lstStyle/>
        <a:p>
          <a:endParaRPr lang="en-US"/>
        </a:p>
      </dgm:t>
    </dgm:pt>
    <dgm:pt modelId="{5E877045-58ED-4264-BAB3-505A3249671E}">
      <dgm:prSet phldrT="[Text]"/>
      <dgm:spPr/>
      <dgm:t>
        <a:bodyPr/>
        <a:lstStyle/>
        <a:p>
          <a:r>
            <a:rPr lang="en-US" dirty="0" smtClean="0"/>
            <a:t>Training set and test data</a:t>
          </a:r>
          <a:endParaRPr lang="en-US" dirty="0"/>
        </a:p>
      </dgm:t>
    </dgm:pt>
    <dgm:pt modelId="{C1A9E290-2733-4638-A980-549AF1C05D12}" type="parTrans" cxnId="{F9BA9AAD-6BE6-42C4-A0E3-04696F4FCD1F}">
      <dgm:prSet/>
      <dgm:spPr/>
      <dgm:t>
        <a:bodyPr/>
        <a:lstStyle/>
        <a:p>
          <a:endParaRPr lang="en-US"/>
        </a:p>
      </dgm:t>
    </dgm:pt>
    <dgm:pt modelId="{DE1E7E26-9A25-4F91-8014-C6FCD7889220}" type="sibTrans" cxnId="{F9BA9AAD-6BE6-42C4-A0E3-04696F4FCD1F}">
      <dgm:prSet/>
      <dgm:spPr/>
      <dgm:t>
        <a:bodyPr/>
        <a:lstStyle/>
        <a:p>
          <a:endParaRPr lang="en-US"/>
        </a:p>
      </dgm:t>
    </dgm:pt>
    <dgm:pt modelId="{30B82147-92A7-4664-AA74-C0D5C6BDA5B0}">
      <dgm:prSet phldrT="[Text]"/>
      <dgm:spPr/>
      <dgm:t>
        <a:bodyPr/>
        <a:lstStyle/>
        <a:p>
          <a:r>
            <a:rPr lang="en-US" dirty="0" smtClean="0"/>
            <a:t>Handling missing values</a:t>
          </a:r>
          <a:endParaRPr lang="en-US" dirty="0"/>
        </a:p>
      </dgm:t>
    </dgm:pt>
    <dgm:pt modelId="{64E151A1-FFCC-4AA2-BCF5-025B2BC740BA}" type="sibTrans" cxnId="{1C72C64E-34EA-4E37-A309-E7AE8A87186D}">
      <dgm:prSet/>
      <dgm:spPr/>
      <dgm:t>
        <a:bodyPr/>
        <a:lstStyle/>
        <a:p>
          <a:endParaRPr lang="en-US"/>
        </a:p>
      </dgm:t>
    </dgm:pt>
    <dgm:pt modelId="{B6B45399-9C9A-4871-A354-B0981F8F4B3F}" type="parTrans" cxnId="{1C72C64E-34EA-4E37-A309-E7AE8A87186D}">
      <dgm:prSet/>
      <dgm:spPr/>
      <dgm:t>
        <a:bodyPr/>
        <a:lstStyle/>
        <a:p>
          <a:endParaRPr lang="en-US"/>
        </a:p>
      </dgm:t>
    </dgm:pt>
    <dgm:pt modelId="{191E3220-6BF5-4171-AFBC-860D391123CC}" type="pres">
      <dgm:prSet presAssocID="{0FA7F148-30AE-4D99-AFB7-DBE98359F84B}" presName="cycle" presStyleCnt="0">
        <dgm:presLayoutVars>
          <dgm:dir/>
          <dgm:resizeHandles val="exact"/>
        </dgm:presLayoutVars>
      </dgm:prSet>
      <dgm:spPr/>
    </dgm:pt>
    <dgm:pt modelId="{A4F25D9B-BF9F-4EE9-A83A-32FD76D01B93}" type="pres">
      <dgm:prSet presAssocID="{30B82147-92A7-4664-AA74-C0D5C6BDA5B0}" presName="node" presStyleLbl="node1" presStyleIdx="0" presStyleCnt="5">
        <dgm:presLayoutVars>
          <dgm:bulletEnabled val="1"/>
        </dgm:presLayoutVars>
      </dgm:prSet>
      <dgm:spPr/>
      <dgm:t>
        <a:bodyPr/>
        <a:lstStyle/>
        <a:p>
          <a:endParaRPr lang="en-US"/>
        </a:p>
      </dgm:t>
    </dgm:pt>
    <dgm:pt modelId="{7BE6E032-FD1D-49BF-A1CC-FA32810A4904}" type="pres">
      <dgm:prSet presAssocID="{64E151A1-FFCC-4AA2-BCF5-025B2BC740BA}" presName="sibTrans" presStyleLbl="sibTrans2D1" presStyleIdx="0" presStyleCnt="5"/>
      <dgm:spPr/>
    </dgm:pt>
    <dgm:pt modelId="{E685CD64-C00A-4627-BBF4-3F52D4B50EE3}" type="pres">
      <dgm:prSet presAssocID="{64E151A1-FFCC-4AA2-BCF5-025B2BC740BA}" presName="connectorText" presStyleLbl="sibTrans2D1" presStyleIdx="0" presStyleCnt="5"/>
      <dgm:spPr/>
    </dgm:pt>
    <dgm:pt modelId="{0962EEC8-CF35-4F63-88FC-B849D060CE9E}" type="pres">
      <dgm:prSet presAssocID="{5F0428F7-AF21-46F5-A234-3FC945902836}" presName="node" presStyleLbl="node1" presStyleIdx="1" presStyleCnt="5">
        <dgm:presLayoutVars>
          <dgm:bulletEnabled val="1"/>
        </dgm:presLayoutVars>
      </dgm:prSet>
      <dgm:spPr/>
    </dgm:pt>
    <dgm:pt modelId="{79C67FCA-6C68-4AB3-90CA-79C9D495F80B}" type="pres">
      <dgm:prSet presAssocID="{15CD7D6F-3F1C-4C0B-BCDD-AEF1181DE9C0}" presName="sibTrans" presStyleLbl="sibTrans2D1" presStyleIdx="1" presStyleCnt="5"/>
      <dgm:spPr/>
    </dgm:pt>
    <dgm:pt modelId="{987A1F22-D167-4D7D-A680-33A8C1F9FB45}" type="pres">
      <dgm:prSet presAssocID="{15CD7D6F-3F1C-4C0B-BCDD-AEF1181DE9C0}" presName="connectorText" presStyleLbl="sibTrans2D1" presStyleIdx="1" presStyleCnt="5"/>
      <dgm:spPr/>
    </dgm:pt>
    <dgm:pt modelId="{A30BCEBB-9359-4DF5-891E-9A276A6B97A3}" type="pres">
      <dgm:prSet presAssocID="{11F1F0D7-389E-4447-9FF8-1D98B089D833}" presName="node" presStyleLbl="node1" presStyleIdx="2" presStyleCnt="5">
        <dgm:presLayoutVars>
          <dgm:bulletEnabled val="1"/>
        </dgm:presLayoutVars>
      </dgm:prSet>
      <dgm:spPr/>
    </dgm:pt>
    <dgm:pt modelId="{115B6C05-17F1-4530-8881-604B8D2F29C0}" type="pres">
      <dgm:prSet presAssocID="{97A755EC-9872-4AA2-A3FF-722CD0CC7BF1}" presName="sibTrans" presStyleLbl="sibTrans2D1" presStyleIdx="2" presStyleCnt="5"/>
      <dgm:spPr/>
    </dgm:pt>
    <dgm:pt modelId="{54C74E4B-0207-45C1-AEC6-2AD43EE19559}" type="pres">
      <dgm:prSet presAssocID="{97A755EC-9872-4AA2-A3FF-722CD0CC7BF1}" presName="connectorText" presStyleLbl="sibTrans2D1" presStyleIdx="2" presStyleCnt="5"/>
      <dgm:spPr/>
    </dgm:pt>
    <dgm:pt modelId="{36587EE7-2C26-445C-84DF-97869C321761}" type="pres">
      <dgm:prSet presAssocID="{267C0E8B-C8BD-4EC0-9507-666BF72787EF}" presName="node" presStyleLbl="node1" presStyleIdx="3" presStyleCnt="5">
        <dgm:presLayoutVars>
          <dgm:bulletEnabled val="1"/>
        </dgm:presLayoutVars>
      </dgm:prSet>
      <dgm:spPr/>
    </dgm:pt>
    <dgm:pt modelId="{AF369298-28DF-4348-A4AD-F57F7ECA754F}" type="pres">
      <dgm:prSet presAssocID="{54FF9E04-D876-406E-B0BD-07ED4CA2F3C6}" presName="sibTrans" presStyleLbl="sibTrans2D1" presStyleIdx="3" presStyleCnt="5"/>
      <dgm:spPr/>
    </dgm:pt>
    <dgm:pt modelId="{2E82A266-87F1-4642-AE1A-893C6E53DCCA}" type="pres">
      <dgm:prSet presAssocID="{54FF9E04-D876-406E-B0BD-07ED4CA2F3C6}" presName="connectorText" presStyleLbl="sibTrans2D1" presStyleIdx="3" presStyleCnt="5"/>
      <dgm:spPr/>
    </dgm:pt>
    <dgm:pt modelId="{A8574656-0F9C-45FC-8BBF-939B882A11C6}" type="pres">
      <dgm:prSet presAssocID="{5E877045-58ED-4264-BAB3-505A3249671E}" presName="node" presStyleLbl="node1" presStyleIdx="4" presStyleCnt="5">
        <dgm:presLayoutVars>
          <dgm:bulletEnabled val="1"/>
        </dgm:presLayoutVars>
      </dgm:prSet>
      <dgm:spPr/>
    </dgm:pt>
    <dgm:pt modelId="{AB496533-F710-469C-8155-E86C8D217466}" type="pres">
      <dgm:prSet presAssocID="{DE1E7E26-9A25-4F91-8014-C6FCD7889220}" presName="sibTrans" presStyleLbl="sibTrans2D1" presStyleIdx="4" presStyleCnt="5"/>
      <dgm:spPr/>
    </dgm:pt>
    <dgm:pt modelId="{51D6B388-13F4-41D8-A78F-C90C8EBCDCFB}" type="pres">
      <dgm:prSet presAssocID="{DE1E7E26-9A25-4F91-8014-C6FCD7889220}" presName="connectorText" presStyleLbl="sibTrans2D1" presStyleIdx="4" presStyleCnt="5"/>
      <dgm:spPr/>
    </dgm:pt>
  </dgm:ptLst>
  <dgm:cxnLst>
    <dgm:cxn modelId="{D4E0A23A-445E-401C-8B96-E660FBD5EF8F}" srcId="{0FA7F148-30AE-4D99-AFB7-DBE98359F84B}" destId="{11F1F0D7-389E-4447-9FF8-1D98B089D833}" srcOrd="2" destOrd="0" parTransId="{6AC2332A-0928-446B-A499-95D9B194C70D}" sibTransId="{97A755EC-9872-4AA2-A3FF-722CD0CC7BF1}"/>
    <dgm:cxn modelId="{BB473C0A-EA99-4B2E-84C2-156DC93009EB}" type="presOf" srcId="{64E151A1-FFCC-4AA2-BCF5-025B2BC740BA}" destId="{E685CD64-C00A-4627-BBF4-3F52D4B50EE3}" srcOrd="1" destOrd="0" presId="urn:microsoft.com/office/officeart/2005/8/layout/cycle2"/>
    <dgm:cxn modelId="{ED9677E8-B9C1-4430-82AE-517D134BDFAE}" type="presOf" srcId="{64E151A1-FFCC-4AA2-BCF5-025B2BC740BA}" destId="{7BE6E032-FD1D-49BF-A1CC-FA32810A4904}" srcOrd="0" destOrd="0" presId="urn:microsoft.com/office/officeart/2005/8/layout/cycle2"/>
    <dgm:cxn modelId="{8DF7F9C7-138D-43F5-81C8-0D2873D81205}" type="presOf" srcId="{15CD7D6F-3F1C-4C0B-BCDD-AEF1181DE9C0}" destId="{79C67FCA-6C68-4AB3-90CA-79C9D495F80B}" srcOrd="0" destOrd="0" presId="urn:microsoft.com/office/officeart/2005/8/layout/cycle2"/>
    <dgm:cxn modelId="{F5C9A082-8F22-4C8C-A68D-2607F337EC55}" type="presOf" srcId="{267C0E8B-C8BD-4EC0-9507-666BF72787EF}" destId="{36587EE7-2C26-445C-84DF-97869C321761}" srcOrd="0" destOrd="0" presId="urn:microsoft.com/office/officeart/2005/8/layout/cycle2"/>
    <dgm:cxn modelId="{5513939A-08D2-4845-BA27-A58BC2740929}" type="presOf" srcId="{15CD7D6F-3F1C-4C0B-BCDD-AEF1181DE9C0}" destId="{987A1F22-D167-4D7D-A680-33A8C1F9FB45}" srcOrd="1" destOrd="0" presId="urn:microsoft.com/office/officeart/2005/8/layout/cycle2"/>
    <dgm:cxn modelId="{FAC95F82-8157-48AD-A861-EF08BFDE8368}" type="presOf" srcId="{DE1E7E26-9A25-4F91-8014-C6FCD7889220}" destId="{AB496533-F710-469C-8155-E86C8D217466}" srcOrd="0" destOrd="0" presId="urn:microsoft.com/office/officeart/2005/8/layout/cycle2"/>
    <dgm:cxn modelId="{1C72C64E-34EA-4E37-A309-E7AE8A87186D}" srcId="{0FA7F148-30AE-4D99-AFB7-DBE98359F84B}" destId="{30B82147-92A7-4664-AA74-C0D5C6BDA5B0}" srcOrd="0" destOrd="0" parTransId="{B6B45399-9C9A-4871-A354-B0981F8F4B3F}" sibTransId="{64E151A1-FFCC-4AA2-BCF5-025B2BC740BA}"/>
    <dgm:cxn modelId="{472FAE13-8155-47A8-97DC-E33CC1786E66}" type="presOf" srcId="{5F0428F7-AF21-46F5-A234-3FC945902836}" destId="{0962EEC8-CF35-4F63-88FC-B849D060CE9E}" srcOrd="0" destOrd="0" presId="urn:microsoft.com/office/officeart/2005/8/layout/cycle2"/>
    <dgm:cxn modelId="{AD419529-EA9A-43AF-BBBB-5A16CA000D90}" type="presOf" srcId="{11F1F0D7-389E-4447-9FF8-1D98B089D833}" destId="{A30BCEBB-9359-4DF5-891E-9A276A6B97A3}" srcOrd="0" destOrd="0" presId="urn:microsoft.com/office/officeart/2005/8/layout/cycle2"/>
    <dgm:cxn modelId="{B42D411D-3FB5-45EB-9449-AF534B19BC45}" type="presOf" srcId="{97A755EC-9872-4AA2-A3FF-722CD0CC7BF1}" destId="{115B6C05-17F1-4530-8881-604B8D2F29C0}" srcOrd="0" destOrd="0" presId="urn:microsoft.com/office/officeart/2005/8/layout/cycle2"/>
    <dgm:cxn modelId="{DC468C4B-D9E5-4889-85A1-2A2B58573CD5}" type="presOf" srcId="{30B82147-92A7-4664-AA74-C0D5C6BDA5B0}" destId="{A4F25D9B-BF9F-4EE9-A83A-32FD76D01B93}" srcOrd="0" destOrd="0" presId="urn:microsoft.com/office/officeart/2005/8/layout/cycle2"/>
    <dgm:cxn modelId="{F9BA9AAD-6BE6-42C4-A0E3-04696F4FCD1F}" srcId="{0FA7F148-30AE-4D99-AFB7-DBE98359F84B}" destId="{5E877045-58ED-4264-BAB3-505A3249671E}" srcOrd="4" destOrd="0" parTransId="{C1A9E290-2733-4638-A980-549AF1C05D12}" sibTransId="{DE1E7E26-9A25-4F91-8014-C6FCD7889220}"/>
    <dgm:cxn modelId="{DE83766E-0758-49F4-99E3-398E9138C873}" type="presOf" srcId="{0FA7F148-30AE-4D99-AFB7-DBE98359F84B}" destId="{191E3220-6BF5-4171-AFBC-860D391123CC}" srcOrd="0" destOrd="0" presId="urn:microsoft.com/office/officeart/2005/8/layout/cycle2"/>
    <dgm:cxn modelId="{35D8367A-0A86-4771-A8A3-95DF8BA5664F}" srcId="{0FA7F148-30AE-4D99-AFB7-DBE98359F84B}" destId="{267C0E8B-C8BD-4EC0-9507-666BF72787EF}" srcOrd="3" destOrd="0" parTransId="{8B37CA0A-E5BC-4B21-A4D8-33965412FCEF}" sibTransId="{54FF9E04-D876-406E-B0BD-07ED4CA2F3C6}"/>
    <dgm:cxn modelId="{B4E130CB-8A05-4F8F-A27B-A1B15599051A}" type="presOf" srcId="{5E877045-58ED-4264-BAB3-505A3249671E}" destId="{A8574656-0F9C-45FC-8BBF-939B882A11C6}" srcOrd="0" destOrd="0" presId="urn:microsoft.com/office/officeart/2005/8/layout/cycle2"/>
    <dgm:cxn modelId="{9E3B61E4-8B49-4F98-A59E-A8038337E436}" type="presOf" srcId="{54FF9E04-D876-406E-B0BD-07ED4CA2F3C6}" destId="{AF369298-28DF-4348-A4AD-F57F7ECA754F}" srcOrd="0" destOrd="0" presId="urn:microsoft.com/office/officeart/2005/8/layout/cycle2"/>
    <dgm:cxn modelId="{9D7536A5-97ED-4CB2-8B8E-B5F371D4DEC8}" type="presOf" srcId="{DE1E7E26-9A25-4F91-8014-C6FCD7889220}" destId="{51D6B388-13F4-41D8-A78F-C90C8EBCDCFB}" srcOrd="1" destOrd="0" presId="urn:microsoft.com/office/officeart/2005/8/layout/cycle2"/>
    <dgm:cxn modelId="{451927E0-ECB2-4238-BE29-EE699D8DEB29}" type="presOf" srcId="{54FF9E04-D876-406E-B0BD-07ED4CA2F3C6}" destId="{2E82A266-87F1-4642-AE1A-893C6E53DCCA}" srcOrd="1" destOrd="0" presId="urn:microsoft.com/office/officeart/2005/8/layout/cycle2"/>
    <dgm:cxn modelId="{946C1C51-3B96-4C44-AD96-FDE6F9A54892}" srcId="{0FA7F148-30AE-4D99-AFB7-DBE98359F84B}" destId="{5F0428F7-AF21-46F5-A234-3FC945902836}" srcOrd="1" destOrd="0" parTransId="{907E44BB-8C14-45DE-872C-A3E153CC6445}" sibTransId="{15CD7D6F-3F1C-4C0B-BCDD-AEF1181DE9C0}"/>
    <dgm:cxn modelId="{D8597CB3-6DF1-4152-9F11-FC0F2E4F4787}" type="presOf" srcId="{97A755EC-9872-4AA2-A3FF-722CD0CC7BF1}" destId="{54C74E4B-0207-45C1-AEC6-2AD43EE19559}" srcOrd="1" destOrd="0" presId="urn:microsoft.com/office/officeart/2005/8/layout/cycle2"/>
    <dgm:cxn modelId="{0FAB5CAC-1C6B-4DDB-8CE1-A7295DCFCB62}" type="presParOf" srcId="{191E3220-6BF5-4171-AFBC-860D391123CC}" destId="{A4F25D9B-BF9F-4EE9-A83A-32FD76D01B93}" srcOrd="0" destOrd="0" presId="urn:microsoft.com/office/officeart/2005/8/layout/cycle2"/>
    <dgm:cxn modelId="{1E2664A5-36D6-4EA1-A185-85CFC8DDD552}" type="presParOf" srcId="{191E3220-6BF5-4171-AFBC-860D391123CC}" destId="{7BE6E032-FD1D-49BF-A1CC-FA32810A4904}" srcOrd="1" destOrd="0" presId="urn:microsoft.com/office/officeart/2005/8/layout/cycle2"/>
    <dgm:cxn modelId="{42A01E3C-D99E-4305-86DD-C8495C11FBED}" type="presParOf" srcId="{7BE6E032-FD1D-49BF-A1CC-FA32810A4904}" destId="{E685CD64-C00A-4627-BBF4-3F52D4B50EE3}" srcOrd="0" destOrd="0" presId="urn:microsoft.com/office/officeart/2005/8/layout/cycle2"/>
    <dgm:cxn modelId="{44ED0C7C-9CB6-4C09-A4D5-67CD372A70D7}" type="presParOf" srcId="{191E3220-6BF5-4171-AFBC-860D391123CC}" destId="{0962EEC8-CF35-4F63-88FC-B849D060CE9E}" srcOrd="2" destOrd="0" presId="urn:microsoft.com/office/officeart/2005/8/layout/cycle2"/>
    <dgm:cxn modelId="{1A7AA3F9-87D3-46C4-A28A-214704CD2769}" type="presParOf" srcId="{191E3220-6BF5-4171-AFBC-860D391123CC}" destId="{79C67FCA-6C68-4AB3-90CA-79C9D495F80B}" srcOrd="3" destOrd="0" presId="urn:microsoft.com/office/officeart/2005/8/layout/cycle2"/>
    <dgm:cxn modelId="{34C20249-63B7-430D-889D-680578650A55}" type="presParOf" srcId="{79C67FCA-6C68-4AB3-90CA-79C9D495F80B}" destId="{987A1F22-D167-4D7D-A680-33A8C1F9FB45}" srcOrd="0" destOrd="0" presId="urn:microsoft.com/office/officeart/2005/8/layout/cycle2"/>
    <dgm:cxn modelId="{2042D357-BA19-45D6-8199-FFE51D4D3C76}" type="presParOf" srcId="{191E3220-6BF5-4171-AFBC-860D391123CC}" destId="{A30BCEBB-9359-4DF5-891E-9A276A6B97A3}" srcOrd="4" destOrd="0" presId="urn:microsoft.com/office/officeart/2005/8/layout/cycle2"/>
    <dgm:cxn modelId="{476AC782-ECC1-4B53-8DE3-2C3F2A40BB1F}" type="presParOf" srcId="{191E3220-6BF5-4171-AFBC-860D391123CC}" destId="{115B6C05-17F1-4530-8881-604B8D2F29C0}" srcOrd="5" destOrd="0" presId="urn:microsoft.com/office/officeart/2005/8/layout/cycle2"/>
    <dgm:cxn modelId="{EC33B6C8-16A2-46C1-8744-3D2E0BF47CD4}" type="presParOf" srcId="{115B6C05-17F1-4530-8881-604B8D2F29C0}" destId="{54C74E4B-0207-45C1-AEC6-2AD43EE19559}" srcOrd="0" destOrd="0" presId="urn:microsoft.com/office/officeart/2005/8/layout/cycle2"/>
    <dgm:cxn modelId="{42AE4428-C452-4E20-9A96-ACDC85914FA6}" type="presParOf" srcId="{191E3220-6BF5-4171-AFBC-860D391123CC}" destId="{36587EE7-2C26-445C-84DF-97869C321761}" srcOrd="6" destOrd="0" presId="urn:microsoft.com/office/officeart/2005/8/layout/cycle2"/>
    <dgm:cxn modelId="{FC814E43-4CF0-4D82-8D31-F60D5AC88DAA}" type="presParOf" srcId="{191E3220-6BF5-4171-AFBC-860D391123CC}" destId="{AF369298-28DF-4348-A4AD-F57F7ECA754F}" srcOrd="7" destOrd="0" presId="urn:microsoft.com/office/officeart/2005/8/layout/cycle2"/>
    <dgm:cxn modelId="{A624FC09-02EF-438A-9D97-75986A7968F3}" type="presParOf" srcId="{AF369298-28DF-4348-A4AD-F57F7ECA754F}" destId="{2E82A266-87F1-4642-AE1A-893C6E53DCCA}" srcOrd="0" destOrd="0" presId="urn:microsoft.com/office/officeart/2005/8/layout/cycle2"/>
    <dgm:cxn modelId="{CF31FB4A-E8C3-440F-ADFE-4C6A7FFF9854}" type="presParOf" srcId="{191E3220-6BF5-4171-AFBC-860D391123CC}" destId="{A8574656-0F9C-45FC-8BBF-939B882A11C6}" srcOrd="8" destOrd="0" presId="urn:microsoft.com/office/officeart/2005/8/layout/cycle2"/>
    <dgm:cxn modelId="{94D396EA-7E3A-4644-96DB-BC82F02F6047}" type="presParOf" srcId="{191E3220-6BF5-4171-AFBC-860D391123CC}" destId="{AB496533-F710-469C-8155-E86C8D217466}" srcOrd="9" destOrd="0" presId="urn:microsoft.com/office/officeart/2005/8/layout/cycle2"/>
    <dgm:cxn modelId="{9258734A-E323-4978-9873-C832C64F2305}" type="presParOf" srcId="{AB496533-F710-469C-8155-E86C8D217466}" destId="{51D6B388-13F4-41D8-A78F-C90C8EBCDCFB}"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F25D9B-BF9F-4EE9-A83A-32FD76D01B93}">
      <dsp:nvSpPr>
        <dsp:cNvPr id="0" name=""/>
        <dsp:cNvSpPr/>
      </dsp:nvSpPr>
      <dsp:spPr>
        <a:xfrm>
          <a:off x="942974" y="44"/>
          <a:ext cx="552449" cy="552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Handling missing values</a:t>
          </a:r>
          <a:endParaRPr lang="en-US" sz="600" kern="1200" dirty="0"/>
        </a:p>
      </dsp:txBody>
      <dsp:txXfrm>
        <a:off x="942974" y="44"/>
        <a:ext cx="552449" cy="552449"/>
      </dsp:txXfrm>
    </dsp:sp>
    <dsp:sp modelId="{7BE6E032-FD1D-49BF-A1CC-FA32810A4904}">
      <dsp:nvSpPr>
        <dsp:cNvPr id="0" name=""/>
        <dsp:cNvSpPr/>
      </dsp:nvSpPr>
      <dsp:spPr>
        <a:xfrm rot="2160000">
          <a:off x="1477942" y="424346"/>
          <a:ext cx="146764" cy="186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2160000">
        <a:off x="1477942" y="424346"/>
        <a:ext cx="146764" cy="186451"/>
      </dsp:txXfrm>
    </dsp:sp>
    <dsp:sp modelId="{0962EEC8-CF35-4F63-88FC-B849D060CE9E}">
      <dsp:nvSpPr>
        <dsp:cNvPr id="0" name=""/>
        <dsp:cNvSpPr/>
      </dsp:nvSpPr>
      <dsp:spPr>
        <a:xfrm>
          <a:off x="1613944" y="487532"/>
          <a:ext cx="552449" cy="552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Categorical data</a:t>
          </a:r>
          <a:endParaRPr lang="en-US" sz="600" kern="1200" dirty="0"/>
        </a:p>
      </dsp:txBody>
      <dsp:txXfrm>
        <a:off x="1613944" y="487532"/>
        <a:ext cx="552449" cy="552449"/>
      </dsp:txXfrm>
    </dsp:sp>
    <dsp:sp modelId="{79C67FCA-6C68-4AB3-90CA-79C9D495F80B}">
      <dsp:nvSpPr>
        <dsp:cNvPr id="0" name=""/>
        <dsp:cNvSpPr/>
      </dsp:nvSpPr>
      <dsp:spPr>
        <a:xfrm rot="6480000">
          <a:off x="1689927" y="1060967"/>
          <a:ext cx="146764" cy="186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6480000">
        <a:off x="1689927" y="1060967"/>
        <a:ext cx="146764" cy="186451"/>
      </dsp:txXfrm>
    </dsp:sp>
    <dsp:sp modelId="{A30BCEBB-9359-4DF5-891E-9A276A6B97A3}">
      <dsp:nvSpPr>
        <dsp:cNvPr id="0" name=""/>
        <dsp:cNvSpPr/>
      </dsp:nvSpPr>
      <dsp:spPr>
        <a:xfrm>
          <a:off x="1357657" y="1276305"/>
          <a:ext cx="552449" cy="552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Handling outers</a:t>
          </a:r>
          <a:endParaRPr lang="en-US" sz="600" kern="1200" dirty="0"/>
        </a:p>
      </dsp:txBody>
      <dsp:txXfrm>
        <a:off x="1357657" y="1276305"/>
        <a:ext cx="552449" cy="552449"/>
      </dsp:txXfrm>
    </dsp:sp>
    <dsp:sp modelId="{115B6C05-17F1-4530-8881-604B8D2F29C0}">
      <dsp:nvSpPr>
        <dsp:cNvPr id="0" name=""/>
        <dsp:cNvSpPr/>
      </dsp:nvSpPr>
      <dsp:spPr>
        <a:xfrm rot="10800000">
          <a:off x="1149971" y="1459304"/>
          <a:ext cx="146764" cy="186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149971" y="1459304"/>
        <a:ext cx="146764" cy="186451"/>
      </dsp:txXfrm>
    </dsp:sp>
    <dsp:sp modelId="{36587EE7-2C26-445C-84DF-97869C321761}">
      <dsp:nvSpPr>
        <dsp:cNvPr id="0" name=""/>
        <dsp:cNvSpPr/>
      </dsp:nvSpPr>
      <dsp:spPr>
        <a:xfrm>
          <a:off x="528292" y="1276305"/>
          <a:ext cx="552449" cy="552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Scaling </a:t>
          </a:r>
          <a:r>
            <a:rPr lang="en-US" sz="600" kern="1200" dirty="0" err="1" smtClean="0"/>
            <a:t>techniues</a:t>
          </a:r>
          <a:endParaRPr lang="en-US" sz="600" kern="1200" dirty="0"/>
        </a:p>
      </dsp:txBody>
      <dsp:txXfrm>
        <a:off x="528292" y="1276305"/>
        <a:ext cx="552449" cy="552449"/>
      </dsp:txXfrm>
    </dsp:sp>
    <dsp:sp modelId="{AF369298-28DF-4348-A4AD-F57F7ECA754F}">
      <dsp:nvSpPr>
        <dsp:cNvPr id="0" name=""/>
        <dsp:cNvSpPr/>
      </dsp:nvSpPr>
      <dsp:spPr>
        <a:xfrm rot="15120000">
          <a:off x="604275" y="1068868"/>
          <a:ext cx="146764" cy="186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5120000">
        <a:off x="604275" y="1068868"/>
        <a:ext cx="146764" cy="186451"/>
      </dsp:txXfrm>
    </dsp:sp>
    <dsp:sp modelId="{A8574656-0F9C-45FC-8BBF-939B882A11C6}">
      <dsp:nvSpPr>
        <dsp:cNvPr id="0" name=""/>
        <dsp:cNvSpPr/>
      </dsp:nvSpPr>
      <dsp:spPr>
        <a:xfrm>
          <a:off x="272005" y="487532"/>
          <a:ext cx="552449" cy="552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Training set and test data</a:t>
          </a:r>
          <a:endParaRPr lang="en-US" sz="600" kern="1200" dirty="0"/>
        </a:p>
      </dsp:txBody>
      <dsp:txXfrm>
        <a:off x="272005" y="487532"/>
        <a:ext cx="552449" cy="552449"/>
      </dsp:txXfrm>
    </dsp:sp>
    <dsp:sp modelId="{AB496533-F710-469C-8155-E86C8D217466}">
      <dsp:nvSpPr>
        <dsp:cNvPr id="0" name=""/>
        <dsp:cNvSpPr/>
      </dsp:nvSpPr>
      <dsp:spPr>
        <a:xfrm rot="19440000">
          <a:off x="806972" y="429229"/>
          <a:ext cx="146764" cy="1864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9440000">
        <a:off x="806972" y="429229"/>
        <a:ext cx="146764" cy="1864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5A7F5A-5FD7-4724-8D1F-FBF6C8930136}"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A7F5A-5FD7-4724-8D1F-FBF6C8930136}"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A7F5A-5FD7-4724-8D1F-FBF6C8930136}"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5A7F5A-5FD7-4724-8D1F-FBF6C8930136}"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5A7F5A-5FD7-4724-8D1F-FBF6C8930136}"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5A7F5A-5FD7-4724-8D1F-FBF6C8930136}"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5A7F5A-5FD7-4724-8D1F-FBF6C8930136}"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5A7F5A-5FD7-4724-8D1F-FBF6C8930136}"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A7F5A-5FD7-4724-8D1F-FBF6C8930136}"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A7F5A-5FD7-4724-8D1F-FBF6C8930136}"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A7F5A-5FD7-4724-8D1F-FBF6C8930136}"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CCD00-441F-424F-80D7-F946A2C83A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A7F5A-5FD7-4724-8D1F-FBF6C8930136}" type="datetimeFigureOut">
              <a:rPr lang="en-US" smtClean="0"/>
              <a:pPr/>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CCD00-441F-424F-80D7-F946A2C83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kaggle.com/datasets/uciml/sms-spam-collection-dataset"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1"/>
            <a:ext cx="9144000" cy="1447799"/>
          </a:xfrm>
        </p:spPr>
        <p:txBody>
          <a:bodyPr>
            <a:normAutofit/>
          </a:bodyPr>
          <a:lstStyle/>
          <a:p>
            <a:r>
              <a:rPr lang="en-US" sz="2400" b="1" dirty="0" smtClean="0"/>
              <a:t>Optimizing SMS  Spam Filtering using Machine Learning</a:t>
            </a:r>
            <a:endParaRPr lang="en-US" sz="2400" b="1" dirty="0"/>
          </a:p>
        </p:txBody>
      </p:sp>
      <p:sp>
        <p:nvSpPr>
          <p:cNvPr id="3" name="Subtitle 2"/>
          <p:cNvSpPr>
            <a:spLocks noGrp="1"/>
          </p:cNvSpPr>
          <p:nvPr>
            <p:ph type="subTitle" idx="1"/>
          </p:nvPr>
        </p:nvSpPr>
        <p:spPr>
          <a:xfrm>
            <a:off x="228600" y="1752600"/>
            <a:ext cx="8534400" cy="4648200"/>
          </a:xfrm>
        </p:spPr>
        <p:txBody>
          <a:bodyPr>
            <a:normAutofit lnSpcReduction="10000"/>
          </a:bodyPr>
          <a:lstStyle/>
          <a:p>
            <a:pPr algn="l"/>
            <a:r>
              <a:rPr lang="en-US" sz="2000" dirty="0" smtClean="0">
                <a:solidFill>
                  <a:schemeClr val="tx1"/>
                </a:solidFill>
              </a:rPr>
              <a:t>*  </a:t>
            </a:r>
            <a:r>
              <a:rPr lang="en-US" sz="2000" dirty="0" smtClean="0">
                <a:solidFill>
                  <a:schemeClr val="tx1"/>
                </a:solidFill>
                <a:latin typeface="Times New Roman"/>
                <a:ea typeface="Times New Roman"/>
              </a:rPr>
              <a:t> </a:t>
            </a:r>
            <a:r>
              <a:rPr lang="en-US" sz="2000" b="1" dirty="0" smtClean="0">
                <a:solidFill>
                  <a:schemeClr val="tx1"/>
                </a:solidFill>
                <a:latin typeface="Times New Roman"/>
                <a:ea typeface="Times New Roman"/>
              </a:rPr>
              <a:t>Machine learning </a:t>
            </a:r>
            <a:r>
              <a:rPr lang="en-US" sz="2000" dirty="0" smtClean="0">
                <a:solidFill>
                  <a:schemeClr val="tx1"/>
                </a:solidFill>
                <a:latin typeface="Times New Roman"/>
                <a:ea typeface="Times New Roman"/>
              </a:rPr>
              <a:t>is a field of inquiry devoted to understanding and building       methods , that mean, methods that leverage data to improve performance on some set of tasks.</a:t>
            </a:r>
          </a:p>
          <a:p>
            <a:pPr algn="l"/>
            <a:endParaRPr lang="en-US" sz="2000" dirty="0" smtClean="0">
              <a:solidFill>
                <a:schemeClr val="tx1"/>
              </a:solidFill>
            </a:endParaRPr>
          </a:p>
          <a:p>
            <a:pPr algn="l"/>
            <a:r>
              <a:rPr lang="en-US" sz="2000" dirty="0" smtClean="0">
                <a:solidFill>
                  <a:schemeClr val="tx1"/>
                </a:solidFill>
              </a:rPr>
              <a:t>*  Optimizing Spam SMS filter Using Machine Learning models aims at filtering the Spam SMS and presenting only the required SMS for the users.</a:t>
            </a:r>
          </a:p>
          <a:p>
            <a:pPr algn="l"/>
            <a:endParaRPr lang="en-US" sz="2000" dirty="0">
              <a:solidFill>
                <a:schemeClr val="tx1"/>
              </a:solidFill>
            </a:endParaRPr>
          </a:p>
          <a:p>
            <a:pPr algn="l"/>
            <a:r>
              <a:rPr lang="en-US" sz="2000" dirty="0" smtClean="0">
                <a:solidFill>
                  <a:schemeClr val="tx1"/>
                </a:solidFill>
              </a:rPr>
              <a:t> * Purpose of this model enable the people to avoid viewing the unwanted SMS messages and all the filtered messages stands important.</a:t>
            </a:r>
          </a:p>
          <a:p>
            <a:pPr algn="l">
              <a:buFont typeface="Arial" charset="0"/>
              <a:buChar char="•"/>
            </a:pPr>
            <a:endParaRPr lang="en-US" sz="2000" dirty="0">
              <a:solidFill>
                <a:schemeClr val="tx1"/>
              </a:solidFill>
            </a:endParaRPr>
          </a:p>
          <a:p>
            <a:pPr algn="l"/>
            <a:r>
              <a:rPr lang="en-US" sz="2000" dirty="0" smtClean="0">
                <a:solidFill>
                  <a:schemeClr val="tx1"/>
                </a:solidFill>
              </a:rPr>
              <a:t>* </a:t>
            </a:r>
            <a:r>
              <a:rPr lang="en-US" sz="2000" b="1" dirty="0" smtClean="0">
                <a:solidFill>
                  <a:schemeClr val="tx1"/>
                </a:solidFill>
              </a:rPr>
              <a:t>Business Impact</a:t>
            </a:r>
            <a:r>
              <a:rPr lang="en-US" sz="2000" dirty="0" smtClean="0">
                <a:solidFill>
                  <a:schemeClr val="tx1"/>
                </a:solidFill>
              </a:rPr>
              <a:t>: By filtering the Spam SMS , Essential SMS and Detail alone are   viewed which we promote the service provider business aspect. </a:t>
            </a:r>
          </a:p>
          <a:p>
            <a:pPr algn="l">
              <a:buFont typeface="Arial" charset="0"/>
              <a:buChar char="•"/>
            </a:pPr>
            <a:endParaRPr lang="en-US" sz="2000" dirty="0" smtClean="0">
              <a:solidFill>
                <a:schemeClr val="tx1"/>
              </a:solidFill>
            </a:endParaRPr>
          </a:p>
          <a:p>
            <a:pPr algn="l"/>
            <a:r>
              <a:rPr lang="en-US" sz="2000" dirty="0" smtClean="0">
                <a:solidFill>
                  <a:schemeClr val="tx1"/>
                </a:solidFill>
              </a:rPr>
              <a:t> </a:t>
            </a:r>
          </a:p>
          <a:p>
            <a:pPr algn="l"/>
            <a:endParaRPr lang="en-US" sz="2000" dirty="0">
              <a:solidFill>
                <a:schemeClr val="tx1"/>
              </a:solidFill>
            </a:endParaRPr>
          </a:p>
        </p:txBody>
      </p:sp>
      <p:pic>
        <p:nvPicPr>
          <p:cNvPr id="5" name="Picture 4" descr="clint-patterson-dYEuFB8KQJk-unsplash.jpg"/>
          <p:cNvPicPr>
            <a:picLocks noChangeAspect="1"/>
          </p:cNvPicPr>
          <p:nvPr/>
        </p:nvPicPr>
        <p:blipFill>
          <a:blip r:embed="rId2" cstate="print"/>
          <a:stretch>
            <a:fillRect/>
          </a:stretch>
        </p:blipFill>
        <p:spPr>
          <a:xfrm>
            <a:off x="5562600" y="5404129"/>
            <a:ext cx="3581400" cy="1453871"/>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763361"/>
            <a:ext cx="8229600" cy="419964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Conclusion</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buNone/>
            </a:pPr>
            <a:r>
              <a:rPr lang="en-US" sz="2400" dirty="0" smtClean="0"/>
              <a:t> </a:t>
            </a:r>
            <a:r>
              <a:rPr lang="en-US" sz="2400" dirty="0" smtClean="0"/>
              <a:t> * In </a:t>
            </a:r>
            <a:r>
              <a:rPr lang="en-US" sz="2400" dirty="0" smtClean="0"/>
              <a:t>this end-to-end project we have learned how to approach a problem statement, and gather useful conclusions from the data using Data preprocessing, Data </a:t>
            </a:r>
            <a:r>
              <a:rPr lang="en-US" sz="2400" dirty="0" err="1" smtClean="0"/>
              <a:t>Visualisation</a:t>
            </a:r>
            <a:r>
              <a:rPr lang="en-US" sz="2400" dirty="0" smtClean="0"/>
              <a:t> which will help you build a good Machine Learning Model.</a:t>
            </a:r>
          </a:p>
          <a:p>
            <a:r>
              <a:rPr lang="en-US" sz="2400" dirty="0" smtClean="0"/>
              <a:t>So </a:t>
            </a:r>
            <a:r>
              <a:rPr lang="en-US" sz="2400" dirty="0" smtClean="0"/>
              <a:t>, In our project( this application model )will be used or model enable the people to avoid viewing the unwanted SMS messages and all the filtered messages stands important . so we can use this model as a application in client androids and devices</a:t>
            </a:r>
            <a:r>
              <a:rPr lang="en-US" sz="2400" dirty="0" smtClean="0"/>
              <a:t>.</a:t>
            </a:r>
            <a:endParaRPr lang="en-US" sz="2400" dirty="0" smtClean="0"/>
          </a:p>
          <a:p>
            <a:pPr lvl="0"/>
            <a:r>
              <a:rPr lang="en-US" sz="2400" dirty="0" smtClean="0"/>
              <a:t>This protects the user from any potential cyber threat and facilitates smooth communications and workflow</a:t>
            </a:r>
          </a:p>
          <a:p>
            <a:endParaRPr lang="en-US" sz="2400" dirty="0" smtClean="0"/>
          </a:p>
          <a:p>
            <a:endParaRPr lang="en-US" dirty="0"/>
          </a:p>
        </p:txBody>
      </p:sp>
      <p:sp>
        <p:nvSpPr>
          <p:cNvPr id="6" name="Curved Up Ribbon 5"/>
          <p:cNvSpPr/>
          <p:nvPr/>
        </p:nvSpPr>
        <p:spPr>
          <a:xfrm>
            <a:off x="6400800" y="5257800"/>
            <a:ext cx="2286000" cy="914400"/>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Conclusion</a:t>
            </a:r>
            <a:endParaRPr lang="en-US" sz="16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sz="2000" dirty="0" smtClean="0"/>
              <a:t>The future of SMS spam filtering using machine learning could involve incorporating </a:t>
            </a:r>
            <a:r>
              <a:rPr lang="en-US" sz="2000" dirty="0" smtClean="0"/>
              <a:t>more </a:t>
            </a:r>
            <a:r>
              <a:rPr lang="en-US" sz="2000" dirty="0" smtClean="0"/>
              <a:t>advanced techniques such as deep learning and natural language processing to further improve the accuracy of spam detection. Additionally, personalized spam filtering could be developed based on individual user preferences and message history. Overall, the application of machine learning to SMS spam filtering has the potential to greatly improve the user experience and reduce the annoyance and security risks associated with spam messages</a:t>
            </a:r>
            <a:r>
              <a:rPr lang="en-US" sz="2000" dirty="0" smtClean="0"/>
              <a:t>.</a:t>
            </a:r>
          </a:p>
          <a:p>
            <a:endParaRPr lang="en-US" sz="2000" dirty="0" smtClean="0"/>
          </a:p>
          <a:p>
            <a:r>
              <a:rPr lang="en-US" sz="2000" dirty="0" smtClean="0"/>
              <a:t> In the future, we plan to deal with more challenging problems such as the analysis and   management of report in spam SMS filters storing. Solution for this problem is another focus of work in the</a:t>
            </a:r>
          </a:p>
          <a:p>
            <a:endParaRPr lang="en-US" sz="2000" dirty="0" smtClean="0"/>
          </a:p>
          <a:p>
            <a:endParaRPr lang="en-US" dirty="0"/>
          </a:p>
        </p:txBody>
      </p:sp>
      <p:sp>
        <p:nvSpPr>
          <p:cNvPr id="5" name="Cloud 4"/>
          <p:cNvSpPr/>
          <p:nvPr/>
        </p:nvSpPr>
        <p:spPr>
          <a:xfrm>
            <a:off x="6477000" y="5257800"/>
            <a:ext cx="22098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Future</a:t>
            </a:r>
            <a:endParaRPr 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Problem Understanding /business problem</a:t>
            </a:r>
            <a:endParaRPr lang="en-US" sz="2800" b="1" dirty="0"/>
          </a:p>
        </p:txBody>
      </p:sp>
      <p:sp>
        <p:nvSpPr>
          <p:cNvPr id="3" name="Content Placeholder 2"/>
          <p:cNvSpPr>
            <a:spLocks noGrp="1"/>
          </p:cNvSpPr>
          <p:nvPr>
            <p:ph idx="1"/>
          </p:nvPr>
        </p:nvSpPr>
        <p:spPr>
          <a:xfrm>
            <a:off x="381000" y="1752600"/>
            <a:ext cx="8229600" cy="4525963"/>
          </a:xfrm>
        </p:spPr>
        <p:txBody>
          <a:bodyPr>
            <a:normAutofit/>
          </a:bodyPr>
          <a:lstStyle/>
          <a:p>
            <a:r>
              <a:rPr lang="en-US" sz="2400" dirty="0">
                <a:latin typeface="Times New Roman" pitchFamily="18" charset="0"/>
                <a:cs typeface="Times New Roman" pitchFamily="18" charset="0"/>
              </a:rPr>
              <a:t>Most of the SMS spam includes commercial advertisements and promotions of service plans. Such SMS distract </a:t>
            </a:r>
            <a:r>
              <a:rPr lang="en-US" sz="2400" dirty="0" smtClean="0">
                <a:latin typeface="Times New Roman" pitchFamily="18" charset="0"/>
                <a:cs typeface="Times New Roman" pitchFamily="18" charset="0"/>
              </a:rPr>
              <a:t>user.</a:t>
            </a:r>
          </a:p>
          <a:p>
            <a:r>
              <a:rPr lang="en-US" sz="2400" dirty="0">
                <a:latin typeface="Times New Roman" pitchFamily="18" charset="0"/>
                <a:cs typeface="Times New Roman" pitchFamily="18" charset="0"/>
              </a:rPr>
              <a:t>waste their time in reading and deleting them, flood their inbox</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the intent of hacking or malware attack which imposes higher risk to </a:t>
            </a:r>
            <a:r>
              <a:rPr lang="en-US" sz="2400" dirty="0" err="1" smtClean="0">
                <a:latin typeface="Times New Roman" pitchFamily="18" charset="0"/>
                <a:cs typeface="Times New Roman" pitchFamily="18" charset="0"/>
              </a:rPr>
              <a:t>smartphone</a:t>
            </a:r>
            <a:r>
              <a:rPr lang="en-US" sz="2400" dirty="0" smtClean="0">
                <a:latin typeface="Times New Roman" pitchFamily="18" charset="0"/>
                <a:cs typeface="Times New Roman" pitchFamily="18" charset="0"/>
              </a:rPr>
              <a:t> users.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Financial Fraud (cheat activity).</a:t>
            </a:r>
            <a:endParaRPr lang="en-US" sz="2400" dirty="0">
              <a:latin typeface="Times New Roman" pitchFamily="18" charset="0"/>
              <a:cs typeface="Times New Roman" pitchFamily="18" charset="0"/>
            </a:endParaRPr>
          </a:p>
        </p:txBody>
      </p:sp>
      <p:pic>
        <p:nvPicPr>
          <p:cNvPr id="4" name="Picture 3" descr="6022837.jpg"/>
          <p:cNvPicPr>
            <a:picLocks noChangeAspect="1"/>
          </p:cNvPicPr>
          <p:nvPr/>
        </p:nvPicPr>
        <p:blipFill>
          <a:blip r:embed="rId2" cstate="print"/>
          <a:stretch>
            <a:fillRect/>
          </a:stretch>
        </p:blipFill>
        <p:spPr>
          <a:xfrm>
            <a:off x="5334000" y="4648200"/>
            <a:ext cx="3124200" cy="19812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(Source)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 this Project we used a data set (collection of   Ham and Spam SMS) for train and test the Model.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this project we used “.</a:t>
            </a:r>
            <a:r>
              <a:rPr lang="en-US" sz="2400" dirty="0" err="1" smtClean="0">
                <a:latin typeface="Times New Roman" pitchFamily="18" charset="0"/>
                <a:cs typeface="Times New Roman" pitchFamily="18" charset="0"/>
              </a:rPr>
              <a:t>csv</a:t>
            </a:r>
            <a:r>
              <a:rPr lang="en-US" sz="2400" dirty="0" smtClean="0">
                <a:latin typeface="Times New Roman" pitchFamily="18" charset="0"/>
                <a:cs typeface="Times New Roman" pitchFamily="18" charset="0"/>
              </a:rPr>
              <a:t>” file. This data set downloaded from </a:t>
            </a:r>
            <a:r>
              <a:rPr lang="en-US" sz="2400" dirty="0" smtClean="0">
                <a:latin typeface="Times New Roman" pitchFamily="18" charset="0"/>
                <a:cs typeface="Times New Roman" pitchFamily="18" charset="0"/>
                <a:hlinkClick r:id="rId2"/>
              </a:rPr>
              <a:t>www.kaggle.com</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better reference use this link (</a:t>
            </a:r>
            <a:r>
              <a:rPr lang="en-US" sz="2400" dirty="0" smtClean="0">
                <a:latin typeface="Times New Roman" pitchFamily="18" charset="0"/>
                <a:cs typeface="Times New Roman" pitchFamily="18" charset="0"/>
                <a:hlinkClick r:id="rId3"/>
              </a:rPr>
              <a:t>www.kaggle.com/datasets/uciml/sms-spam-collection-dataset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Action Button: Document 5">
            <a:hlinkClick r:id="" action="ppaction://noaction" highlightClick="1"/>
          </p:cNvPr>
          <p:cNvSpPr/>
          <p:nvPr/>
        </p:nvSpPr>
        <p:spPr>
          <a:xfrm>
            <a:off x="7010400" y="5257800"/>
            <a:ext cx="1524000" cy="1371600"/>
          </a:xfrm>
          <a:prstGeom prst="actionButton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Optimizing SMS spam detection</a:t>
            </a:r>
            <a:endParaRPr lang="en-US" dirty="0"/>
          </a:p>
        </p:txBody>
      </p:sp>
      <p:sp>
        <p:nvSpPr>
          <p:cNvPr id="3" name="Content Placeholder 2"/>
          <p:cNvSpPr>
            <a:spLocks noGrp="1"/>
          </p:cNvSpPr>
          <p:nvPr>
            <p:ph idx="1"/>
          </p:nvPr>
        </p:nvSpPr>
        <p:spPr>
          <a:xfrm>
            <a:off x="457200" y="1295400"/>
            <a:ext cx="8229600" cy="5410200"/>
          </a:xfrm>
        </p:spPr>
        <p:txBody>
          <a:bodyPr/>
          <a:lstStyle/>
          <a:p>
            <a:r>
              <a:rPr lang="en-US" sz="2400" dirty="0" smtClean="0"/>
              <a:t>Optimizing SMS spam detection is a popular application of machine learning that can help peoples and environment to avoid the spam SMS and it enable, </a:t>
            </a:r>
            <a:r>
              <a:rPr lang="en-US" sz="2400" dirty="0" smtClean="0"/>
              <a:t>avoid viewing the unwanted SMS messages and all the filtered messages stands </a:t>
            </a:r>
            <a:r>
              <a:rPr lang="en-US" sz="2400" dirty="0" smtClean="0"/>
              <a:t>important</a:t>
            </a:r>
          </a:p>
          <a:p>
            <a:r>
              <a:rPr lang="en-US" sz="2400" dirty="0" smtClean="0"/>
              <a:t>The steps involves in this project process.</a:t>
            </a:r>
          </a:p>
          <a:p>
            <a:r>
              <a:rPr lang="en-US" sz="2400" dirty="0" smtClean="0"/>
              <a:t>Data collection</a:t>
            </a:r>
          </a:p>
          <a:p>
            <a:r>
              <a:rPr lang="en-US" sz="2400" dirty="0" smtClean="0"/>
              <a:t>Data cleaning and data preprocessing</a:t>
            </a:r>
          </a:p>
          <a:p>
            <a:r>
              <a:rPr lang="en-US" sz="2400" dirty="0" smtClean="0"/>
              <a:t>Model selection</a:t>
            </a:r>
          </a:p>
          <a:p>
            <a:r>
              <a:rPr lang="en-US" sz="2400" dirty="0" smtClean="0"/>
              <a:t>Model training and testing </a:t>
            </a:r>
          </a:p>
          <a:p>
            <a:r>
              <a:rPr lang="en-US" sz="2400" dirty="0" smtClean="0"/>
              <a:t>Deployment</a:t>
            </a:r>
          </a:p>
          <a:p>
            <a:r>
              <a:rPr lang="en-US" sz="2400" dirty="0" smtClean="0"/>
              <a:t>User interface (ready for checking )</a:t>
            </a:r>
            <a:endParaRPr lang="en-US" sz="24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Preprocessing for optimizing Spam SMS</a:t>
            </a:r>
            <a:endParaRPr lang="en-US" dirty="0"/>
          </a:p>
        </p:txBody>
      </p:sp>
      <p:sp>
        <p:nvSpPr>
          <p:cNvPr id="3" name="Content Placeholder 2"/>
          <p:cNvSpPr>
            <a:spLocks noGrp="1"/>
          </p:cNvSpPr>
          <p:nvPr>
            <p:ph idx="1"/>
          </p:nvPr>
        </p:nvSpPr>
        <p:spPr/>
        <p:txBody>
          <a:bodyPr/>
          <a:lstStyle/>
          <a:p>
            <a:r>
              <a:rPr lang="en-IN" sz="2800" dirty="0" smtClean="0"/>
              <a:t>The data set is taken </a:t>
            </a:r>
            <a:r>
              <a:rPr lang="en-IN" sz="2800" dirty="0" smtClean="0"/>
              <a:t>from www.kaggle.com </a:t>
            </a:r>
            <a:r>
              <a:rPr lang="en-IN" sz="2800" dirty="0" smtClean="0"/>
              <a:t>and the following process is </a:t>
            </a:r>
            <a:r>
              <a:rPr lang="en-IN" sz="2800" dirty="0" smtClean="0"/>
              <a:t>done.</a:t>
            </a:r>
            <a:endParaRPr lang="en-IN" sz="2800" dirty="0" smtClean="0"/>
          </a:p>
          <a:p>
            <a:r>
              <a:rPr lang="en-US" sz="2400" dirty="0" smtClean="0"/>
              <a:t> Handling missing values</a:t>
            </a:r>
          </a:p>
          <a:p>
            <a:r>
              <a:rPr lang="en-US" sz="2400" dirty="0" smtClean="0"/>
              <a:t> Handling categorical data</a:t>
            </a:r>
          </a:p>
          <a:p>
            <a:r>
              <a:rPr lang="en-US" sz="2400" dirty="0" smtClean="0"/>
              <a:t> Handling outliers</a:t>
            </a:r>
          </a:p>
          <a:p>
            <a:r>
              <a:rPr lang="en-US" sz="2400" dirty="0" smtClean="0"/>
              <a:t> Scaling Techniques</a:t>
            </a:r>
          </a:p>
          <a:p>
            <a:r>
              <a:rPr lang="en-US" sz="2400" dirty="0" smtClean="0"/>
              <a:t> Splitting dataset into training and test set</a:t>
            </a:r>
          </a:p>
          <a:p>
            <a:endParaRPr lang="en-US" dirty="0"/>
          </a:p>
        </p:txBody>
      </p:sp>
      <p:graphicFrame>
        <p:nvGraphicFramePr>
          <p:cNvPr id="4" name="Diagram 3"/>
          <p:cNvGraphicFramePr/>
          <p:nvPr/>
        </p:nvGraphicFramePr>
        <p:xfrm>
          <a:off x="6477000" y="4267200"/>
          <a:ext cx="24384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Attribiutes</a:t>
            </a:r>
            <a:endParaRPr lang="en-US" dirty="0"/>
          </a:p>
        </p:txBody>
      </p:sp>
      <p:sp>
        <p:nvSpPr>
          <p:cNvPr id="3" name="Content Placeholder 2"/>
          <p:cNvSpPr>
            <a:spLocks noGrp="1"/>
          </p:cNvSpPr>
          <p:nvPr>
            <p:ph idx="1"/>
          </p:nvPr>
        </p:nvSpPr>
        <p:spPr/>
        <p:txBody>
          <a:bodyPr/>
          <a:lstStyle/>
          <a:p>
            <a:r>
              <a:rPr lang="en-US" sz="2800" dirty="0" err="1" smtClean="0"/>
              <a:t>stop_words</a:t>
            </a:r>
            <a:r>
              <a:rPr lang="en-US" sz="2800" dirty="0" smtClean="0"/>
              <a:t> ,</a:t>
            </a:r>
            <a:r>
              <a:rPr lang="en-US" sz="2800" dirty="0" smtClean="0"/>
              <a:t> message </a:t>
            </a:r>
            <a:r>
              <a:rPr lang="en-US" sz="2800" dirty="0" smtClean="0"/>
              <a:t>, labels , </a:t>
            </a:r>
            <a:r>
              <a:rPr lang="en-US" sz="2800" dirty="0" err="1" smtClean="0"/>
              <a:t>spam_words</a:t>
            </a:r>
            <a:r>
              <a:rPr lang="en-US" sz="2800" dirty="0" smtClean="0"/>
              <a:t> </a:t>
            </a:r>
            <a:r>
              <a:rPr lang="en-US" sz="2800" dirty="0" smtClean="0"/>
              <a:t> , </a:t>
            </a:r>
            <a:r>
              <a:rPr lang="en-US" sz="2800" dirty="0" err="1" smtClean="0"/>
              <a:t>ham_words</a:t>
            </a:r>
            <a:r>
              <a:rPr lang="en-US" sz="2800" dirty="0" smtClean="0"/>
              <a:t> , </a:t>
            </a:r>
            <a:r>
              <a:rPr lang="en-US" sz="2800" dirty="0" err="1" smtClean="0"/>
              <a:t>ham_messages</a:t>
            </a:r>
            <a:r>
              <a:rPr lang="en-US" sz="2800" dirty="0" smtClean="0"/>
              <a:t> , </a:t>
            </a:r>
            <a:r>
              <a:rPr lang="en-US" sz="2800" dirty="0" err="1" smtClean="0"/>
              <a:t>spam_message</a:t>
            </a:r>
            <a:r>
              <a:rPr lang="en-US" sz="2800" dirty="0" smtClean="0"/>
              <a:t> ,</a:t>
            </a:r>
            <a:r>
              <a:rPr lang="en-US" sz="2800" dirty="0" smtClean="0"/>
              <a:t> </a:t>
            </a:r>
            <a:r>
              <a:rPr lang="en-US" sz="2800" dirty="0" err="1" smtClean="0"/>
              <a:t>SpamCount</a:t>
            </a:r>
            <a:r>
              <a:rPr lang="en-US" sz="2800" dirty="0" smtClean="0"/>
              <a:t> , </a:t>
            </a:r>
            <a:r>
              <a:rPr lang="en-US" sz="2800" dirty="0" err="1" smtClean="0"/>
              <a:t>HamCount</a:t>
            </a:r>
            <a:r>
              <a:rPr lang="en-US" sz="2800" dirty="0" smtClean="0"/>
              <a:t> .</a:t>
            </a:r>
          </a:p>
          <a:p>
            <a:endParaRPr lang="en-US" sz="2800" dirty="0" smtClean="0"/>
          </a:p>
          <a:p>
            <a:r>
              <a:rPr lang="en-US" sz="2800" dirty="0" err="1" smtClean="0"/>
              <a:t>acc_scorer</a:t>
            </a:r>
            <a:r>
              <a:rPr lang="en-US" sz="2800" dirty="0" smtClean="0"/>
              <a:t> , </a:t>
            </a:r>
            <a:r>
              <a:rPr lang="en-US" sz="2800" dirty="0" err="1" smtClean="0"/>
              <a:t>svc_clf</a:t>
            </a:r>
            <a:r>
              <a:rPr lang="en-US" sz="2800" dirty="0" smtClean="0"/>
              <a:t> </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Model training and Evaluation</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r>
              <a:rPr lang="en-US" sz="1800" b="1" dirty="0" smtClean="0"/>
              <a:t>Model Selection</a:t>
            </a:r>
            <a:r>
              <a:rPr lang="en-US" sz="1800" dirty="0" smtClean="0"/>
              <a:t>: There are many different machine learning algorithms that can be used for </a:t>
            </a:r>
            <a:r>
              <a:rPr lang="en-US" sz="1800" dirty="0" smtClean="0"/>
              <a:t>Optimizing  SMS spam filtering , </a:t>
            </a:r>
            <a:r>
              <a:rPr lang="en-US" sz="1800" dirty="0" smtClean="0"/>
              <a:t>such as linear regression, decision trees, random forests, and neural networks. The choice of algorithm will depend on the complexity of the problem, the size of the dataset, and the desired level of accuracy</a:t>
            </a:r>
            <a:r>
              <a:rPr lang="en-US" sz="1800" dirty="0" smtClean="0"/>
              <a:t>.</a:t>
            </a:r>
          </a:p>
          <a:p>
            <a:endParaRPr lang="en-US" sz="1800" dirty="0" smtClean="0"/>
          </a:p>
          <a:p>
            <a:r>
              <a:rPr lang="en-US" sz="1900" b="1" dirty="0" smtClean="0"/>
              <a:t>Model Training</a:t>
            </a:r>
            <a:r>
              <a:rPr lang="en-US" sz="1900" dirty="0" smtClean="0"/>
              <a:t>: Once a model has been selected, it can be trained using the training set. The model will learn to predict </a:t>
            </a:r>
            <a:r>
              <a:rPr lang="en-US" sz="1900" dirty="0" smtClean="0"/>
              <a:t>Spam SMS  </a:t>
            </a:r>
            <a:r>
              <a:rPr lang="en-US" sz="1900" dirty="0" smtClean="0"/>
              <a:t>based on the input features. The training process typically involves optimizing the model's parameters to minimize the difference between the predicted and </a:t>
            </a:r>
            <a:r>
              <a:rPr lang="en-US" sz="1900" dirty="0" smtClean="0"/>
              <a:t>actual data set.</a:t>
            </a:r>
            <a:endParaRPr lang="en-US" sz="1900" dirty="0" smtClean="0"/>
          </a:p>
          <a:p>
            <a:r>
              <a:rPr lang="en-US" sz="1900" b="1" dirty="0" smtClean="0"/>
              <a:t>Model Evaluation</a:t>
            </a:r>
            <a:r>
              <a:rPr lang="en-US" sz="1900" dirty="0" smtClean="0"/>
              <a:t>: After the model has been trained, it can be evaluated using the testing set. This involves comparing the predicted </a:t>
            </a:r>
            <a:r>
              <a:rPr lang="en-US" sz="1900" dirty="0" smtClean="0"/>
              <a:t>ham SMS s </a:t>
            </a:r>
            <a:r>
              <a:rPr lang="en-US" sz="1900" dirty="0" smtClean="0"/>
              <a:t>to the </a:t>
            </a:r>
            <a:r>
              <a:rPr lang="en-US" sz="1900" dirty="0" smtClean="0"/>
              <a:t>spam SMS  </a:t>
            </a:r>
            <a:r>
              <a:rPr lang="en-US" sz="1900" dirty="0" smtClean="0"/>
              <a:t>and calculating metrics such as mean squared error (</a:t>
            </a:r>
            <a:r>
              <a:rPr lang="en-US" sz="1900" dirty="0" smtClean="0"/>
              <a:t>MSE). </a:t>
            </a:r>
            <a:r>
              <a:rPr lang="en-US" sz="1900" dirty="0" smtClean="0"/>
              <a:t>These metrics provide an indication of the model's accuracy and can be used to compare different models.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result.png"/>
          <p:cNvPicPr>
            <a:picLocks noGrp="1" noChangeAspect="1"/>
          </p:cNvPicPr>
          <p:nvPr>
            <p:ph idx="1"/>
          </p:nvPr>
        </p:nvPicPr>
        <p:blipFill>
          <a:blip r:embed="rId2" cstate="print"/>
          <a:stretch>
            <a:fillRect/>
          </a:stretch>
        </p:blipFill>
        <p:spPr>
          <a:xfrm>
            <a:off x="910899" y="1600200"/>
            <a:ext cx="7322202"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User interface</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761878"/>
            <a:ext cx="8229600" cy="4202607"/>
          </a:xfrm>
          <a:prstGeom prst="rect">
            <a:avLst/>
          </a:prstGeom>
          <a:noFill/>
          <a:ln w="9525">
            <a:noFill/>
            <a:miter lim="800000"/>
            <a:headEnd/>
            <a:tailEnd/>
          </a:ln>
        </p:spPr>
      </p:pic>
      <p:sp>
        <p:nvSpPr>
          <p:cNvPr id="7" name="Curved Down Arrow 6"/>
          <p:cNvSpPr/>
          <p:nvPr/>
        </p:nvSpPr>
        <p:spPr>
          <a:xfrm>
            <a:off x="3581400" y="152400"/>
            <a:ext cx="1066800" cy="381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a:off x="4114800" y="1295400"/>
            <a:ext cx="1066800" cy="381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787</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Optimizing SMS  Spam Filtering using Machine Learning</vt:lpstr>
      <vt:lpstr>Problem Understanding /business problem</vt:lpstr>
      <vt:lpstr>Data Set (Source)</vt:lpstr>
      <vt:lpstr>Optimizing SMS spam detection</vt:lpstr>
      <vt:lpstr>Data Preprocessing for optimizing Spam SMS</vt:lpstr>
      <vt:lpstr>Data Attribiutes</vt:lpstr>
      <vt:lpstr>Model training and Evaluation</vt:lpstr>
      <vt:lpstr>Result</vt:lpstr>
      <vt:lpstr>User interface</vt:lpstr>
      <vt:lpstr>Result</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Optimizing Spam Filtering using Machine Learning</dc:title>
  <dc:creator>WELCOME SIR</dc:creator>
  <cp:lastModifiedBy>WELCOME SIR</cp:lastModifiedBy>
  <cp:revision>64</cp:revision>
  <dcterms:created xsi:type="dcterms:W3CDTF">2023-04-15T01:34:09Z</dcterms:created>
  <dcterms:modified xsi:type="dcterms:W3CDTF">2023-04-15T14:45:09Z</dcterms:modified>
</cp:coreProperties>
</file>