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showOutlineIcons="0">
    <p:restoredLeft sz="15620"/>
    <p:restoredTop sz="94660"/>
  </p:normalViewPr>
  <p:slide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104"/>
          <a:sy d="100" n="104"/>
        </p:scale>
        <p:origin xmlns:c="http://schemas.openxmlformats.org/drawingml/2006/chart" xmlns:pic="http://schemas.openxmlformats.org/drawingml/2006/picture" xmlns:dgm="http://schemas.openxmlformats.org/drawingml/2006/diagram" x="-174" y="-84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8028800" cy="780288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130425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74638"/>
            <a:ext cx="20574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60198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rgbClr val="00B050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57FE67F-A5F6-4256-A298-F0EB32A85AE6}" type="datetimeFigureOut">
              <a:rPr lang="en-US" smtClean="0">
                <a:uFillTx/>
              </a:rPr>
              <a:t>7/21/2014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8A9B917-EC8E-4414-92E5-B1BA38D26988}" type="slidenum">
              <a:rPr lang="en-US" smtClean="0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>
                <a:uFillTx/>
                <a:latin charset="0" pitchFamily="18" typeface="Times New Roman"/>
                <a:cs charset="0" pitchFamily="18" typeface="Times New Roman"/>
              </a:rPr>
              <a:t>ADOLESCENT SEXUALITY</a:t>
            </a:r>
            <a:endParaRPr b="1" dirty="0" lang="en-US">
              <a:uFillTx/>
              <a:latin charset="0" pitchFamily="18" typeface="Times New Roman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3038" y="1637156"/>
            <a:ext cx="8229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r>
              <a:rPr dirty="0" lang="en-US" smtClean="0">
                <a:uFillTx/>
                <a:latin charset="0" pitchFamily="18" typeface="Times New Roman"/>
                <a:cs charset="0" pitchFamily="18" typeface="Times New Roman"/>
              </a:rPr>
              <a:t>Sexuality is not just restricted to genital sex alone.</a:t>
            </a:r>
          </a:p>
          <a:p>
            <a:r>
              <a:rPr dirty="0" lang="en-US" smtClean="0">
                <a:uFillTx/>
                <a:latin charset="0" pitchFamily="18" typeface="Times New Roman"/>
                <a:cs charset="0" pitchFamily="18" typeface="Times New Roman"/>
              </a:rPr>
              <a:t>It encompasses one’s actions, thoughts and functioning as male or female.</a:t>
            </a:r>
          </a:p>
          <a:p>
            <a:r>
              <a:rPr dirty="0" lang="en-US" smtClean="0">
                <a:uFillTx/>
                <a:latin charset="0" pitchFamily="18" typeface="Times New Roman"/>
                <a:cs charset="0" pitchFamily="18" typeface="Times New Roman"/>
              </a:rPr>
              <a:t>Adolescent boys and girls have to recognize their sexual feelings as normal</a:t>
            </a:r>
          </a:p>
          <a:p>
            <a:r>
              <a:rPr dirty="0" lang="en-US" smtClean="0">
                <a:uFillTx/>
                <a:latin charset="0" pitchFamily="18" typeface="Times New Roman"/>
                <a:cs charset="0" pitchFamily="18" typeface="Times New Roman"/>
              </a:rPr>
              <a:t>They become more curious and develop intense desire to explore and experiment with sex.</a:t>
            </a:r>
            <a:endParaRPr dirty="0" lang="en-US">
              <a:uFillTx/>
              <a:latin charset="0" pitchFamily="18" typeface="Times New Roman"/>
              <a:cs charset="0" pitchFamily="18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304800"/>
            <a:ext cx="8229600" cy="1112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0303" y="-622445"/>
            <a:ext cx="8229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85000" lnSpcReduction="10000"/>
          </a:bodyPr>
          <a:lstStyle/>
          <a:p>
            <a:r>
              <a:rPr dirty="0" lang="en-US" smtClean="0" sz="3500">
                <a:uFillTx/>
                <a:latin charset="0" pitchFamily="18" typeface="Times New Roman"/>
                <a:cs charset="0" pitchFamily="18" typeface="Times New Roman"/>
              </a:rPr>
              <a:t>Along with secondary sex characteristics, gender related emotions and social behavior appears.</a:t>
            </a:r>
          </a:p>
          <a:p>
            <a:r>
              <a:rPr dirty="0" lang="en-US" smtClean="0" sz="3500">
                <a:uFillTx/>
                <a:latin charset="0" pitchFamily="18" typeface="Times New Roman"/>
                <a:cs charset="0" pitchFamily="18" typeface="Times New Roman"/>
              </a:rPr>
              <a:t>Every adolescent desire to win the opposite sex’s attraction</a:t>
            </a:r>
          </a:p>
          <a:p>
            <a:r>
              <a:rPr dirty="0" lang="en-US" smtClean="0" sz="3500">
                <a:uFillTx/>
                <a:latin charset="0" pitchFamily="18" typeface="Times New Roman"/>
                <a:cs charset="0" pitchFamily="18" typeface="Times New Roman"/>
              </a:rPr>
              <a:t>Adolescents get tremendously influenced by peer group, books, magazines, movies and internet exclusively in the aspect of sex.</a:t>
            </a:r>
          </a:p>
          <a:p>
            <a:r>
              <a:rPr dirty="0" lang="en-US" smtClean="0" sz="3500">
                <a:uFillTx/>
                <a:latin charset="0" pitchFamily="18" typeface="Times New Roman"/>
                <a:cs charset="0" pitchFamily="18" typeface="Times New Roman"/>
              </a:rPr>
              <a:t>Today’s adolescents throw away the social, ethical and religious norms about sex and indulge in ‘free sex’.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7449" y="-427106"/>
            <a:ext cx="8229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20000"/>
          </a:bodyPr>
          <a:lstStyle/>
          <a:p>
            <a:r>
              <a:rPr dirty="0" lang="en-US" smtClean="0" sz="3500">
                <a:uFillTx/>
                <a:latin charset="0" pitchFamily="18" typeface="Times New Roman"/>
                <a:cs charset="0" pitchFamily="18" typeface="Times New Roman"/>
              </a:rPr>
              <a:t>Hence they are at high risk regarding sexual misbehaviors like eve teasing, sexual crimes, teenage pregnancy….</a:t>
            </a:r>
          </a:p>
          <a:p>
            <a:r>
              <a:rPr dirty="0" lang="en-US" smtClean="0" sz="3500">
                <a:uFillTx/>
                <a:latin charset="0" pitchFamily="18" typeface="Times New Roman"/>
                <a:cs charset="0" pitchFamily="18" typeface="Times New Roman"/>
              </a:rPr>
              <a:t>Many adolescents who experiment with sex suffer from severe guilt and from depression.</a:t>
            </a:r>
          </a:p>
          <a:p>
            <a:r>
              <a:rPr dirty="0" lang="en-US" smtClean="0" sz="3500">
                <a:uFillTx/>
                <a:latin charset="0" pitchFamily="18" typeface="Times New Roman"/>
                <a:cs charset="0" pitchFamily="18" typeface="Times New Roman"/>
              </a:rPr>
              <a:t>Infatuation is very common during this stage.</a:t>
            </a:r>
          </a:p>
          <a:p>
            <a:r>
              <a:rPr dirty="0" lang="en-US" smtClean="0" sz="3500">
                <a:uFillTx/>
                <a:latin charset="0" pitchFamily="18" typeface="Times New Roman"/>
                <a:cs charset="0" pitchFamily="18" typeface="Times New Roman"/>
              </a:rPr>
              <a:t>Homosexual inclinations and practices are seen both in boys and girls. This may lead to severe emotional disturbance which may impair the future marital life.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8067" y="-2116526"/>
            <a:ext cx="8229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85000" lnSpcReduction="20000"/>
          </a:bodyPr>
          <a:lstStyle/>
          <a:p>
            <a:r>
              <a:rPr dirty="0" lang="en-US" smtClean="0" sz="3300">
                <a:uFillTx/>
                <a:latin charset="0" pitchFamily="18" typeface="Times New Roman"/>
                <a:cs charset="0" pitchFamily="18" typeface="Times New Roman"/>
              </a:rPr>
              <a:t>At present, a number of provocative and sexually stimulating atmosphere and opportunities are offered through the mass media.</a:t>
            </a:r>
          </a:p>
          <a:p>
            <a:r>
              <a:rPr dirty="0" lang="en-US" smtClean="0" sz="3300">
                <a:uFillTx/>
                <a:latin charset="0" pitchFamily="18" typeface="Times New Roman"/>
                <a:cs charset="0" pitchFamily="18" typeface="Times New Roman"/>
              </a:rPr>
              <a:t>In the name of fashion, western life styles, young boys and girls are coming closer leading to sexual promiscuity.</a:t>
            </a:r>
          </a:p>
          <a:p>
            <a:r>
              <a:rPr dirty="0" lang="en-US" smtClean="0" sz="3300">
                <a:uFillTx/>
                <a:latin charset="0" pitchFamily="18" typeface="Times New Roman"/>
                <a:cs charset="0" pitchFamily="18" typeface="Times New Roman"/>
              </a:rPr>
              <a:t>Safe and multiple methods of avoiding unwanted pregnancy have also contributed to promiscuity.</a:t>
            </a:r>
          </a:p>
          <a:p>
            <a:r>
              <a:rPr dirty="0" lang="en-US" smtClean="0" sz="3300">
                <a:uFillTx/>
                <a:latin charset="0" pitchFamily="18" typeface="Times New Roman"/>
                <a:cs charset="0" pitchFamily="18" typeface="Times New Roman"/>
              </a:rPr>
              <a:t>Such atmosphere force adolescents to commit sexual crimes like molestation, rape, sexual offenses against children,vauyerism,exhibitionis,etc. So proper sex education is essential for adolescents.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ADOLESCENT SEXUALITY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ADOLESCENT SEXUALITY</dc:title>
  <dc:creator>cs_sowndaram</dc:creator>
  <cp:lastModifiedBy>cs_sowndaram</cp:lastModifiedBy>
  <cp:revision>13</cp:revision>
  <dcterms:created xsi:type="dcterms:W3CDTF">2014-07-21T08:52:50Z</dcterms:created>
  <dcterms:modified xsi:type="dcterms:W3CDTF">2014-07-21T09:38:54Z</dcterms:modified>
</cp:coreProperties>
</file>