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showOutlineIcons="0">
    <p:restoredLeft sz="15620"/>
    <p:restoredTop sz="94660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4"/>
          <a:sy d="100" n="104"/>
        </p:scale>
        <p:origin xmlns:c="http://schemas.openxmlformats.org/drawingml/2006/chart" xmlns:pic="http://schemas.openxmlformats.org/drawingml/2006/picture" xmlns:dgm="http://schemas.openxmlformats.org/drawingml/2006/diagram" x="-174" y="-84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8028800" cy="780288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2B88F20-7416-49DA-BCF0-A588C8642953}" type="datetimeFigureOut">
              <a:rPr lang="en-US" smtClean="0">
                <a:uFillTx/>
              </a:rPr>
              <a:pPr/>
              <a:t>7/14/2014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F99AC40-F835-489E-A226-40D26AEA2E74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ADA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7800" y="1905000"/>
            <a:ext cx="6324600" cy="2133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 sz="4000">
                <a:uFillTx/>
                <a:latin charset="0" pitchFamily="18" typeface="Times New Roman"/>
                <a:cs charset="0" pitchFamily="18" typeface="Times New Roman"/>
              </a:rPr>
              <a:t>ADOLESCENTS</a:t>
            </a:r>
            <a:endParaRPr dirty="0" lang="en-US" sz="4000">
              <a:uFillTx/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P</a:t>
            </a:r>
            <a:r>
              <a:rPr dirty="0" lang="en-US" smtClean="0">
                <a:solidFill>
                  <a:srgbClr val="92D050"/>
                </a:solidFill>
                <a:uFillTx/>
              </a:rPr>
              <a:t>arenting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Parents are in middle age and undergoing lot of adjustment issues.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Generation Gap emerges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Parents need to endure the distressing loss of authority without losing responsibility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They must be able to set appropriate limits on beh while encouraging </a:t>
            </a:r>
            <a:r>
              <a:rPr lang="en-US" smtClean="0">
                <a:solidFill>
                  <a:srgbClr val="92D050"/>
                </a:solidFill>
                <a:uFillTx/>
              </a:rPr>
              <a:t>their independence.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Introduction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3039" y="1436537"/>
            <a:ext cx="8229600" cy="5075659"/>
          </a:xfrm>
          <a:solidFill>
            <a:schemeClr val="tx1">
              <a:alpha val="98000"/>
            </a:schemeClr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>
              <a:buFont charset="2" pitchFamily="2" typeface="Wingdings"/>
              <a:buChar char="§"/>
            </a:pPr>
            <a:r>
              <a:rPr dirty="0" lang="en-US" smtClean="0">
                <a:solidFill>
                  <a:srgbClr val="92D050"/>
                </a:solidFill>
                <a:uFillTx/>
              </a:rPr>
              <a:t>College students form the creamy layer of adolescents</a:t>
            </a:r>
          </a:p>
          <a:p>
            <a:pPr>
              <a:buFont charset="2" pitchFamily="2" typeface="Wingdings"/>
              <a:buChar char="§"/>
            </a:pPr>
            <a:r>
              <a:rPr dirty="0" lang="en-US" smtClean="0">
                <a:solidFill>
                  <a:srgbClr val="92D050"/>
                </a:solidFill>
                <a:uFillTx/>
              </a:rPr>
              <a:t>Studies show that 50% students suffer from health problems,15% from depression, anxiety, psycho somatic disorders and adjustment problems.</a:t>
            </a:r>
          </a:p>
          <a:p>
            <a:pPr>
              <a:buFont charset="2" pitchFamily="2" typeface="Wingdings"/>
              <a:buChar char="§"/>
            </a:pPr>
            <a:r>
              <a:rPr dirty="0" lang="en-US" smtClean="0">
                <a:solidFill>
                  <a:srgbClr val="92D050"/>
                </a:solidFill>
                <a:uFillTx/>
              </a:rPr>
              <a:t>20% suffer from Alcohol &amp; Drug abuse</a:t>
            </a:r>
          </a:p>
          <a:p>
            <a:pPr>
              <a:buFont charset="2" pitchFamily="2" typeface="Wingdings"/>
              <a:buChar char="§"/>
            </a:pPr>
            <a:r>
              <a:rPr dirty="0" lang="en-US" smtClean="0">
                <a:solidFill>
                  <a:srgbClr val="92D050"/>
                </a:solidFill>
                <a:uFillTx/>
              </a:rPr>
              <a:t>Remaining students have emotional problems related to college and family.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228600"/>
            <a:ext cx="8229600" cy="1143000"/>
          </a:xfrm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common behaviors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9127" y="1515729"/>
            <a:ext cx="8305800" cy="4953000"/>
          </a:xfrm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Irritability, anger outbursts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Boredom, lack of interest, hopelessness</a:t>
            </a:r>
            <a:r>
              <a:rPr dirty="0" lang="en-US" smtClean="0">
                <a:solidFill>
                  <a:srgbClr val="92D050"/>
                </a:solidFill>
                <a:uFillTx/>
              </a:rPr>
              <a:t>.</a:t>
            </a:r>
            <a:endParaRPr dirty="0" lang="en-US" smtClean="0">
              <a:solidFill>
                <a:srgbClr val="92D050"/>
              </a:solidFill>
              <a:uFillTx/>
            </a:endParaRP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Fears, feelings of inferiority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Lying, stealing, running away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Alcohol, substance abuse, sexual promiscuity and immoral sexual activities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Absenteeism, dropping out, failure in exam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Often complain of some somatic symptoms, accident proneness.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common behaviors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Suicidal attempts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Disturbed relationship with family members, teachers,agemates</a:t>
            </a:r>
          </a:p>
          <a:p>
            <a:pPr>
              <a:buNone/>
            </a:pPr>
            <a:r>
              <a:rPr dirty="0" lang="en-US" smtClean="0">
                <a:solidFill>
                  <a:srgbClr val="92D050"/>
                </a:solidFill>
                <a:uFillTx/>
              </a:rPr>
              <a:t>    Such students need to be identified and helped. This objective can be reached out only through you students. That’s the objective…</a:t>
            </a:r>
          </a:p>
          <a:p>
            <a:pPr>
              <a:buNone/>
            </a:pP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BIO PSYCHO SOCIAL ASPECTS OF ADOLESCENCE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buNone/>
            </a:pPr>
            <a:r>
              <a:rPr dirty="0" lang="en-US" smtClean="0">
                <a:solidFill>
                  <a:srgbClr val="92D050"/>
                </a:solidFill>
                <a:uFillTx/>
              </a:rPr>
              <a:t>Adolescence is commonly divided into three: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Early adolescence(11-14yrs)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Middle adolescence(14-17yrs)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Late adolescence(17-20yrs)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Early adolescence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Marked by the onset of puberty characterized by secondary sex characteristics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92D050"/>
                </a:solidFill>
                <a:uFillTx/>
              </a:rPr>
              <a:t>Breast </a:t>
            </a:r>
            <a:r>
              <a:rPr dirty="0" err="1" lang="en-US" smtClean="0">
                <a:solidFill>
                  <a:srgbClr val="92D050"/>
                </a:solidFill>
                <a:uFillTx/>
              </a:rPr>
              <a:t>devt</a:t>
            </a:r>
            <a:r>
              <a:rPr dirty="0" lang="en-US" smtClean="0">
                <a:solidFill>
                  <a:srgbClr val="92D050"/>
                </a:solidFill>
                <a:uFillTx/>
              </a:rPr>
              <a:t> and hip enlargement in </a:t>
            </a:r>
            <a:r>
              <a:rPr dirty="0" err="1" lang="en-US" smtClean="0">
                <a:solidFill>
                  <a:srgbClr val="92D050"/>
                </a:solidFill>
                <a:uFillTx/>
              </a:rPr>
              <a:t>girls;Facial</a:t>
            </a:r>
            <a:r>
              <a:rPr dirty="0" lang="en-US" smtClean="0">
                <a:solidFill>
                  <a:srgbClr val="92D050"/>
                </a:solidFill>
                <a:uFillTx/>
              </a:rPr>
              <a:t> </a:t>
            </a:r>
            <a:r>
              <a:rPr dirty="0" lang="en-US" smtClean="0">
                <a:solidFill>
                  <a:srgbClr val="92D050"/>
                </a:solidFill>
                <a:uFillTx/>
              </a:rPr>
              <a:t>hair growth and change of voice in boys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92D050"/>
                </a:solidFill>
                <a:uFillTx/>
              </a:rPr>
              <a:t>Girls attain puberty 2yrs ahead of boys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92D050"/>
                </a:solidFill>
                <a:uFillTx/>
              </a:rPr>
              <a:t>Deviations from the expected patterns of growth can result in damage to psychological well being of the </a:t>
            </a:r>
            <a:r>
              <a:rPr dirty="0" err="1" lang="en-US" smtClean="0">
                <a:solidFill>
                  <a:srgbClr val="92D050"/>
                </a:solidFill>
                <a:uFillTx/>
              </a:rPr>
              <a:t>ado’ts</a:t>
            </a:r>
            <a:r>
              <a:rPr dirty="0" lang="en-US" smtClean="0">
                <a:solidFill>
                  <a:srgbClr val="92D050"/>
                </a:solidFill>
                <a:uFillTx/>
              </a:rPr>
              <a:t>.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Middle adolescence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Boys catch up to and surpass girls in ht and wt.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Menarche takes place in majority of the girls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Similarly nocturnal emission starts in boys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Masturbation though common among both, more so in boys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Heterosexual crushes are common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Peer group assumes the major role. </a:t>
            </a:r>
            <a:r>
              <a:rPr dirty="0" lang="en-US" smtClean="0">
                <a:solidFill>
                  <a:srgbClr val="92D050"/>
                </a:solidFill>
                <a:uFillTx/>
              </a:rPr>
              <a:t>T</a:t>
            </a:r>
            <a:r>
              <a:rPr dirty="0" lang="en-US" smtClean="0">
                <a:solidFill>
                  <a:srgbClr val="92D050"/>
                </a:solidFill>
                <a:uFillTx/>
              </a:rPr>
              <a:t>hey can exert powerful influence on the </a:t>
            </a:r>
            <a:r>
              <a:rPr dirty="0" err="1" lang="en-US" smtClean="0">
                <a:solidFill>
                  <a:srgbClr val="92D050"/>
                </a:solidFill>
                <a:uFillTx/>
              </a:rPr>
              <a:t>adol’t</a:t>
            </a:r>
            <a:r>
              <a:rPr dirty="0" lang="en-US" smtClean="0">
                <a:solidFill>
                  <a:srgbClr val="92D050"/>
                </a:solidFill>
                <a:uFillTx/>
              </a:rPr>
              <a:t> by affording basic acceptance and support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Late adolescence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Strong emotions and feelings for opposite sex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Moving from a dependent to an independent </a:t>
            </a:r>
            <a:r>
              <a:rPr dirty="0" err="1" lang="en-US" smtClean="0">
                <a:solidFill>
                  <a:srgbClr val="92D050"/>
                </a:solidFill>
                <a:uFillTx/>
              </a:rPr>
              <a:t>state,particularly</a:t>
            </a:r>
            <a:r>
              <a:rPr dirty="0" lang="en-US" smtClean="0">
                <a:solidFill>
                  <a:srgbClr val="92D050"/>
                </a:solidFill>
                <a:uFillTx/>
              </a:rPr>
              <a:t> from family and parents.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Establishing an identity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Negativism appears. Its an expression of anger.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Able to make deductions and derive general concepts.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Risk Taking Behavior</a:t>
            </a:r>
            <a:br>
              <a:rPr dirty="0" lang="en-US" smtClean="0">
                <a:solidFill>
                  <a:srgbClr val="92D050"/>
                </a:solidFill>
                <a:uFillTx/>
              </a:rPr>
            </a:b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r>
              <a:rPr dirty="0" lang="en-US" smtClean="0">
                <a:solidFill>
                  <a:srgbClr val="92D050"/>
                </a:solidFill>
                <a:uFillTx/>
              </a:rPr>
              <a:t>It include drug and alcohol use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Promiscuous sexual activity</a:t>
            </a:r>
          </a:p>
          <a:p>
            <a:r>
              <a:rPr dirty="0" lang="en-US" smtClean="0">
                <a:solidFill>
                  <a:srgbClr val="92D050"/>
                </a:solidFill>
                <a:uFillTx/>
              </a:rPr>
              <a:t>Accident prone beh like fast driving, climbing and other aggressive games</a:t>
            </a:r>
          </a:p>
          <a:p>
            <a:pPr>
              <a:buNone/>
            </a:pPr>
            <a:r>
              <a:rPr dirty="0" lang="en-US" smtClean="0">
                <a:solidFill>
                  <a:srgbClr val="92D050"/>
                </a:solidFill>
                <a:uFillTx/>
              </a:rPr>
              <a:t>     Its all nothing but to compensate their failure or to meet out their fear of inadequacy and to prove their masculine identity.</a:t>
            </a:r>
          </a:p>
          <a:p>
            <a:endParaRPr dirty="0" lang="en-US" smtClean="0">
              <a:solidFill>
                <a:srgbClr val="92D050"/>
              </a:solidFill>
              <a:uFillTx/>
            </a:endParaRPr>
          </a:p>
          <a:p>
            <a:pPr>
              <a:buNone/>
            </a:pPr>
            <a:r>
              <a:rPr dirty="0" lang="en-US" smtClean="0">
                <a:uFillTx/>
              </a:rPr>
              <a:t>\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417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ADA</vt:lpstr>
      <vt:lpstr>Introduction</vt:lpstr>
      <vt:lpstr>common behaviors</vt:lpstr>
      <vt:lpstr>common behaviors</vt:lpstr>
      <vt:lpstr>BIO PSYCHO SOCIAL ASPECTS OF ADOLESCENCE</vt:lpstr>
      <vt:lpstr>Early adolescence</vt:lpstr>
      <vt:lpstr>Middle adolescence</vt:lpstr>
      <vt:lpstr>Late adolescence</vt:lpstr>
      <vt:lpstr>Risk Taking Behavior </vt:lpstr>
      <vt:lpstr>Parenting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</dc:title>
  <dc:creator>cs_sowndaram</dc:creator>
  <cp:lastModifiedBy>cs_sowndaram</cp:lastModifiedBy>
  <cp:revision>22</cp:revision>
  <dcterms:created xsi:type="dcterms:W3CDTF">2014-07-14T11:50:59Z</dcterms:created>
  <dcterms:modified xsi:type="dcterms:W3CDTF">2014-07-14T14:16:31Z</dcterms:modified>
</cp:coreProperties>
</file>