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4"/>
  </p:notesMasterIdLst>
  <p:sldIdLst>
    <p:sldId id="257" r:id="rId2"/>
    <p:sldId id="258" r:id="rId3"/>
    <p:sldId id="259" r:id="rId4"/>
    <p:sldId id="292" r:id="rId5"/>
    <p:sldId id="260" r:id="rId6"/>
    <p:sldId id="261" r:id="rId7"/>
    <p:sldId id="262" r:id="rId8"/>
    <p:sldId id="263" r:id="rId9"/>
    <p:sldId id="264" r:id="rId10"/>
    <p:sldId id="265" r:id="rId11"/>
    <p:sldId id="266" r:id="rId12"/>
    <p:sldId id="267" r:id="rId13"/>
    <p:sldId id="293" r:id="rId14"/>
    <p:sldId id="294" r:id="rId15"/>
    <p:sldId id="295" r:id="rId16"/>
    <p:sldId id="296" r:id="rId17"/>
    <p:sldId id="297" r:id="rId18"/>
    <p:sldId id="298" r:id="rId19"/>
    <p:sldId id="299" r:id="rId20"/>
    <p:sldId id="300" r:id="rId21"/>
    <p:sldId id="301" r:id="rId22"/>
    <p:sldId id="302" r:id="rId23"/>
    <p:sldId id="303" r:id="rId24"/>
    <p:sldId id="304" r:id="rId25"/>
    <p:sldId id="305" r:id="rId26"/>
    <p:sldId id="306" r:id="rId27"/>
    <p:sldId id="307" r:id="rId28"/>
    <p:sldId id="308" r:id="rId29"/>
    <p:sldId id="309" r:id="rId30"/>
    <p:sldId id="310" r:id="rId31"/>
    <p:sldId id="311" r:id="rId32"/>
    <p:sldId id="312" r:id="rId33"/>
    <p:sldId id="313" r:id="rId34"/>
    <p:sldId id="285" r:id="rId35"/>
    <p:sldId id="286" r:id="rId36"/>
    <p:sldId id="287" r:id="rId37"/>
    <p:sldId id="288" r:id="rId38"/>
    <p:sldId id="289" r:id="rId39"/>
    <p:sldId id="290" r:id="rId40"/>
    <p:sldId id="291" r:id="rId41"/>
    <p:sldId id="273" r:id="rId42"/>
    <p:sldId id="274" r:id="rId43"/>
    <p:sldId id="275" r:id="rId44"/>
    <p:sldId id="276" r:id="rId45"/>
    <p:sldId id="277" r:id="rId46"/>
    <p:sldId id="278" r:id="rId47"/>
    <p:sldId id="279" r:id="rId48"/>
    <p:sldId id="280" r:id="rId49"/>
    <p:sldId id="281" r:id="rId50"/>
    <p:sldId id="282" r:id="rId51"/>
    <p:sldId id="283" r:id="rId52"/>
    <p:sldId id="284" r:id="rId5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5" d="100"/>
          <a:sy n="95" d="100"/>
        </p:scale>
        <p:origin x="-120"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notesMaster" Target="notesMasters/notesMaster1.xml"/><Relationship Id="rId55" Type="http://schemas.openxmlformats.org/officeDocument/2006/relationships/printerSettings" Target="printerSettings/printerSettings1.bin"/><Relationship Id="rId56" Type="http://schemas.openxmlformats.org/officeDocument/2006/relationships/presProps" Target="presProps.xml"/><Relationship Id="rId57" Type="http://schemas.openxmlformats.org/officeDocument/2006/relationships/viewProps" Target="viewProps.xml"/><Relationship Id="rId58" Type="http://schemas.openxmlformats.org/officeDocument/2006/relationships/theme" Target="theme/theme1.xml"/><Relationship Id="rId59"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A8D1C7-ACD2-564C-B671-2845F27B63E5}" type="datetimeFigureOut">
              <a:rPr lang="en-US" smtClean="0"/>
              <a:t>7/28/15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614CFD-A0DE-7645-BCC9-8731FAF89ADB}" type="slidenum">
              <a:rPr lang="en-US" smtClean="0"/>
              <a:t>‹#›</a:t>
            </a:fld>
            <a:endParaRPr lang="en-US"/>
          </a:p>
        </p:txBody>
      </p:sp>
    </p:spTree>
    <p:extLst>
      <p:ext uri="{BB962C8B-B14F-4D97-AF65-F5344CB8AC3E}">
        <p14:creationId xmlns:p14="http://schemas.microsoft.com/office/powerpoint/2010/main" val="236120389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www.jetstream-cloud.org/" TargetMode="External"/><Relationship Id="rId4" Type="http://schemas.openxmlformats.org/officeDocument/2006/relationships/hyperlink" Target="http://news.iu.edu/releases/iu/2014/11/jetstream-nsf-grant.shtml" TargetMode="External"/><Relationship Id="rId5" Type="http://schemas.openxmlformats.org/officeDocument/2006/relationships/hyperlink" Target="https://kb.iu.edu/d/bfde" TargetMode="External"/><Relationship Id="rId6" Type="http://schemas.openxmlformats.org/officeDocument/2006/relationships/hyperlink" Target="http://www.iplantcollaborative.org/" TargetMode="External"/><Relationship Id="rId7" Type="http://schemas.openxmlformats.org/officeDocument/2006/relationships/hyperlink" Target="https://usegalaxy.org/" TargetMode="External"/><Relationship Id="rId8" Type="http://schemas.openxmlformats.org/officeDocument/2006/relationships/hyperlink" Target="https://kb.iu.edu/d/ascm" TargetMode="External"/><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
        <p:cNvGrpSpPr/>
        <p:nvPr/>
      </p:nvGrpSpPr>
      <p:grpSpPr>
        <a:xfrm>
          <a:off x="0" y="0"/>
          <a:ext cx="0" cy="0"/>
          <a:chOff x="0" y="0"/>
          <a:chExt cx="0" cy="0"/>
        </a:xfrm>
      </p:grpSpPr>
      <p:sp>
        <p:nvSpPr>
          <p:cNvPr id="33" name="Shape 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4" name="Shape 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3" name="Shape 12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0" name="Shape 1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8" name="Shape 1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5" name="Shape 1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1" name="Shape 1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7" name="Shape 1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3" name="Shape 1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9" name="Shape 1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5" name="Shape 1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1" name="Shape 1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7" name="Shape 1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3" name="Shape 2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9" name="Shape 2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5" name="Shape 21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21" name="Shape 2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27" name="Shape 2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indent="0" rtl="0">
              <a:spcBef>
                <a:spcPts val="600"/>
              </a:spcBef>
              <a:buNone/>
            </a:pPr>
            <a:r>
              <a:rPr lang="en"/>
              <a:t>Jetstream refs:</a:t>
            </a:r>
          </a:p>
          <a:p>
            <a:pPr marL="0" lvl="0" indent="0" rtl="0">
              <a:spcBef>
                <a:spcPts val="600"/>
              </a:spcBef>
              <a:buNone/>
            </a:pPr>
            <a:r>
              <a:rPr lang="en" u="sng">
                <a:solidFill>
                  <a:schemeClr val="hlink"/>
                </a:solidFill>
                <a:hlinkClick r:id="rId3"/>
              </a:rPr>
              <a:t>http://www.jetstream-cloud.org/</a:t>
            </a:r>
          </a:p>
          <a:p>
            <a:pPr marL="0" lvl="0" indent="0" rtl="0">
              <a:spcBef>
                <a:spcPts val="600"/>
              </a:spcBef>
              <a:buNone/>
            </a:pPr>
            <a:r>
              <a:rPr lang="en" u="sng">
                <a:solidFill>
                  <a:schemeClr val="hlink"/>
                </a:solidFill>
                <a:hlinkClick r:id="rId4"/>
              </a:rPr>
              <a:t>http://news.iu.edu/releases/iu/2014/11/jetstream-nsf-grant.shtml</a:t>
            </a:r>
          </a:p>
          <a:p>
            <a:pPr marL="0" lvl="0" indent="0" rtl="0">
              <a:spcBef>
                <a:spcPts val="600"/>
              </a:spcBef>
              <a:buNone/>
            </a:pPr>
            <a:r>
              <a:rPr lang="en" u="sng">
                <a:solidFill>
                  <a:schemeClr val="hlink"/>
                </a:solidFill>
                <a:hlinkClick r:id="rId5"/>
              </a:rPr>
              <a:t>https://kb.iu.edu/d/bfde</a:t>
            </a:r>
          </a:p>
          <a:p>
            <a:pPr rtl="0">
              <a:spcBef>
                <a:spcPts val="0"/>
              </a:spcBef>
              <a:buNone/>
            </a:pPr>
            <a:endParaRPr/>
          </a:p>
          <a:p>
            <a:pPr rtl="0">
              <a:spcBef>
                <a:spcPts val="0"/>
              </a:spcBef>
              <a:buNone/>
            </a:pPr>
            <a:r>
              <a:rPr lang="en"/>
              <a:t>“Jetstream will be a user-friendly cloud environment designed to give researchers and students access to computing and data analysis resources on demand — from their tablets, laptops or desktop computers. People will interact with the system through a menu of “virtual machines” designed to support research in many disciplines including biology, atmospheric science, earth science, economics, network science, observational astronomy and social sciences. Jetstream will also allow creators of new research software to make those tools easily available to potential users, speeding their adoption.”</a:t>
            </a:r>
          </a:p>
          <a:p>
            <a:pPr rtl="0">
              <a:spcBef>
                <a:spcPts val="0"/>
              </a:spcBef>
              <a:buNone/>
            </a:pPr>
            <a:endParaRPr/>
          </a:p>
          <a:p>
            <a:pPr rtl="0">
              <a:spcBef>
                <a:spcPts val="0"/>
              </a:spcBef>
              <a:buNone/>
            </a:pPr>
            <a:r>
              <a:rPr lang="en"/>
              <a:t>“Jetstream is like an ‘easy button’ giving researchers simple access to supercomputing tools and data sets. They can work from hand-held devices or even old PCs and have bundles of the most useful software tools for their research available via Jetstream.”</a:t>
            </a:r>
          </a:p>
          <a:p>
            <a:pPr rtl="0">
              <a:spcBef>
                <a:spcPts val="0"/>
              </a:spcBef>
              <a:buNone/>
            </a:pPr>
            <a:endParaRPr/>
          </a:p>
          <a:p>
            <a:pPr lvl="0" rtl="0">
              <a:spcBef>
                <a:spcPts val="0"/>
              </a:spcBef>
              <a:buClr>
                <a:schemeClr val="dk1"/>
              </a:buClr>
              <a:buSzPct val="100000"/>
              <a:buFont typeface="Arial"/>
              <a:buNone/>
            </a:pPr>
            <a:r>
              <a:rPr lang="en">
                <a:solidFill>
                  <a:schemeClr val="dk1"/>
                </a:solidFill>
              </a:rPr>
              <a:t>Jetstream will support two especially important biology platforms:</a:t>
            </a:r>
            <a:r>
              <a:rPr lang="en">
                <a:solidFill>
                  <a:schemeClr val="dk1"/>
                </a:solidFill>
                <a:hlinkClick r:id="rId6"/>
              </a:rPr>
              <a:t> </a:t>
            </a:r>
            <a:r>
              <a:rPr lang="en" u="sng">
                <a:solidFill>
                  <a:schemeClr val="hlink"/>
                </a:solidFill>
                <a:hlinkClick r:id="rId6"/>
              </a:rPr>
              <a:t>iPlant</a:t>
            </a:r>
            <a:r>
              <a:rPr lang="en">
                <a:solidFill>
                  <a:schemeClr val="dk1"/>
                </a:solidFill>
              </a:rPr>
              <a:t> and</a:t>
            </a:r>
            <a:r>
              <a:rPr lang="en">
                <a:solidFill>
                  <a:schemeClr val="dk1"/>
                </a:solidFill>
                <a:hlinkClick r:id="rId7"/>
              </a:rPr>
              <a:t> </a:t>
            </a:r>
            <a:r>
              <a:rPr lang="en" u="sng">
                <a:solidFill>
                  <a:schemeClr val="hlink"/>
                </a:solidFill>
                <a:hlinkClick r:id="rId7"/>
              </a:rPr>
              <a:t>Galaxy</a:t>
            </a:r>
            <a:r>
              <a:rPr lang="en">
                <a:solidFill>
                  <a:schemeClr val="dk1"/>
                </a:solidFill>
              </a:rPr>
              <a:t>. Jetstream will be particularly focused on researchers working in the "long tail" of science with born digital data. Jetstream will also support deployment of user-friendly</a:t>
            </a:r>
            <a:r>
              <a:rPr lang="en">
                <a:solidFill>
                  <a:schemeClr val="dk1"/>
                </a:solidFill>
                <a:hlinkClick r:id="rId8"/>
              </a:rPr>
              <a:t> </a:t>
            </a:r>
            <a:r>
              <a:rPr lang="en" u="sng">
                <a:solidFill>
                  <a:schemeClr val="hlink"/>
                </a:solidFill>
                <a:hlinkClick r:id="rId8"/>
              </a:rPr>
              <a:t>Science Gateways</a:t>
            </a:r>
            <a:r>
              <a:rPr lang="en">
                <a:solidFill>
                  <a:schemeClr val="dk1"/>
                </a:solidFill>
              </a:rPr>
              <a:t>.</a:t>
            </a:r>
          </a:p>
          <a:p>
            <a:pPr rtl="0">
              <a:spcBef>
                <a:spcPts val="0"/>
              </a:spcBef>
              <a:buNone/>
            </a:pPr>
            <a:r>
              <a:rPr lang="en">
                <a:solidFill>
                  <a:schemeClr val="dk1"/>
                </a:solidFill>
              </a:rPr>
              <a:t>Jetstream is scheduled to be available for production use in January 2016.</a:t>
            </a:r>
          </a:p>
          <a:p>
            <a:pPr rtl="0">
              <a:spcBef>
                <a:spcPts val="0"/>
              </a:spcBef>
              <a:buNone/>
            </a:pPr>
            <a:endParaRPr>
              <a:solidFill>
                <a:schemeClr val="dk1"/>
              </a:solidFill>
            </a:endParaRPr>
          </a:p>
          <a:p>
            <a:pPr lvl="0" rtl="0">
              <a:lnSpc>
                <a:spcPct val="120000"/>
              </a:lnSpc>
              <a:spcBef>
                <a:spcPts val="400"/>
              </a:spcBef>
              <a:buClr>
                <a:schemeClr val="dk1"/>
              </a:buClr>
              <a:buSzPct val="100000"/>
              <a:buFont typeface="Arial"/>
              <a:buNone/>
            </a:pPr>
            <a:r>
              <a:rPr lang="en">
                <a:solidFill>
                  <a:schemeClr val="dk1"/>
                </a:solidFill>
              </a:rPr>
              <a:t>“</a:t>
            </a:r>
            <a:r>
              <a:rPr lang="en">
                <a:solidFill>
                  <a:srgbClr val="343434"/>
                </a:solidFill>
              </a:rPr>
              <a:t>Yep, it’s really a cloud. Software layers:</a:t>
            </a:r>
          </a:p>
          <a:p>
            <a:pPr lvl="0" rtl="0">
              <a:lnSpc>
                <a:spcPct val="120000"/>
              </a:lnSpc>
              <a:spcBef>
                <a:spcPts val="400"/>
              </a:spcBef>
              <a:buClr>
                <a:schemeClr val="dk1"/>
              </a:buClr>
              <a:buSzPct val="100000"/>
              <a:buFont typeface="Arial"/>
              <a:buNone/>
            </a:pPr>
            <a:r>
              <a:rPr lang="en">
                <a:solidFill>
                  <a:schemeClr val="dk1"/>
                </a:solidFill>
              </a:rPr>
              <a:t>–</a:t>
            </a:r>
            <a:r>
              <a:rPr lang="en">
                <a:solidFill>
                  <a:srgbClr val="343434"/>
                </a:solidFill>
              </a:rPr>
              <a:t>Atmosphere interface</a:t>
            </a:r>
          </a:p>
          <a:p>
            <a:pPr lvl="0" rtl="0">
              <a:lnSpc>
                <a:spcPct val="120000"/>
              </a:lnSpc>
              <a:spcBef>
                <a:spcPts val="400"/>
              </a:spcBef>
              <a:buClr>
                <a:schemeClr val="dk1"/>
              </a:buClr>
              <a:buSzPct val="100000"/>
              <a:buFont typeface="Arial"/>
              <a:buNone/>
            </a:pPr>
            <a:r>
              <a:rPr lang="en">
                <a:solidFill>
                  <a:schemeClr val="dk1"/>
                </a:solidFill>
              </a:rPr>
              <a:t>–</a:t>
            </a:r>
            <a:r>
              <a:rPr lang="en">
                <a:solidFill>
                  <a:srgbClr val="343434"/>
                </a:solidFill>
              </a:rPr>
              <a:t>KVM</a:t>
            </a:r>
          </a:p>
          <a:p>
            <a:pPr lvl="0" rtl="0">
              <a:lnSpc>
                <a:spcPct val="120000"/>
              </a:lnSpc>
              <a:spcBef>
                <a:spcPts val="400"/>
              </a:spcBef>
              <a:buClr>
                <a:schemeClr val="dk1"/>
              </a:buClr>
              <a:buSzPct val="100000"/>
              <a:buFont typeface="Arial"/>
              <a:buNone/>
            </a:pPr>
            <a:r>
              <a:rPr lang="en">
                <a:solidFill>
                  <a:schemeClr val="dk1"/>
                </a:solidFill>
              </a:rPr>
              <a:t>–</a:t>
            </a:r>
            <a:r>
              <a:rPr lang="en">
                <a:solidFill>
                  <a:srgbClr val="343434"/>
                </a:solidFill>
              </a:rPr>
              <a:t>OpenStack</a:t>
            </a:r>
          </a:p>
          <a:p>
            <a:pPr lvl="0" rtl="0">
              <a:lnSpc>
                <a:spcPct val="120000"/>
              </a:lnSpc>
              <a:spcBef>
                <a:spcPts val="400"/>
              </a:spcBef>
              <a:buClr>
                <a:schemeClr val="dk1"/>
              </a:buClr>
              <a:buSzPct val="100000"/>
              <a:buFont typeface="Arial"/>
              <a:buNone/>
            </a:pPr>
            <a:r>
              <a:rPr lang="en">
                <a:solidFill>
                  <a:schemeClr val="dk1"/>
                </a:solidFill>
              </a:rPr>
              <a:t>–</a:t>
            </a:r>
            <a:r>
              <a:rPr lang="en">
                <a:solidFill>
                  <a:srgbClr val="343434"/>
                </a:solidFill>
              </a:rPr>
              <a:t>CentOS Linux (probably)</a:t>
            </a:r>
          </a:p>
          <a:p>
            <a:pPr lvl="0" rtl="0">
              <a:spcBef>
                <a:spcPts val="0"/>
              </a:spcBef>
              <a:buNone/>
            </a:pPr>
            <a:r>
              <a:rPr lang="en">
                <a:solidFill>
                  <a:schemeClr val="dk1"/>
                </a:solidFill>
              </a:rPr>
              <a: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3" name="Shape 2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0" name="Shape 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8" name="Shape 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5" name="Shape 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5" name="Shape 1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96BF661-F51F-2144-BDEF-2C871B459411}" type="datetimeFigureOut">
              <a:rPr lang="en-US" smtClean="0"/>
              <a:t>7/28/15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95DBFD-773E-704A-B19A-8CADA41AD4B9}" type="slidenum">
              <a:rPr lang="en-US" smtClean="0"/>
              <a:t>‹#›</a:t>
            </a:fld>
            <a:endParaRPr lang="en-US"/>
          </a:p>
        </p:txBody>
      </p:sp>
    </p:spTree>
    <p:extLst>
      <p:ext uri="{BB962C8B-B14F-4D97-AF65-F5344CB8AC3E}">
        <p14:creationId xmlns:p14="http://schemas.microsoft.com/office/powerpoint/2010/main" val="2276459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6BF661-F51F-2144-BDEF-2C871B459411}" type="datetimeFigureOut">
              <a:rPr lang="en-US" smtClean="0"/>
              <a:t>7/28/15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95DBFD-773E-704A-B19A-8CADA41AD4B9}" type="slidenum">
              <a:rPr lang="en-US" smtClean="0"/>
              <a:t>‹#›</a:t>
            </a:fld>
            <a:endParaRPr lang="en-US"/>
          </a:p>
        </p:txBody>
      </p:sp>
    </p:spTree>
    <p:extLst>
      <p:ext uri="{BB962C8B-B14F-4D97-AF65-F5344CB8AC3E}">
        <p14:creationId xmlns:p14="http://schemas.microsoft.com/office/powerpoint/2010/main" val="3790144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6BF661-F51F-2144-BDEF-2C871B459411}" type="datetimeFigureOut">
              <a:rPr lang="en-US" smtClean="0"/>
              <a:t>7/28/15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95DBFD-773E-704A-B19A-8CADA41AD4B9}" type="slidenum">
              <a:rPr lang="en-US" smtClean="0"/>
              <a:t>‹#›</a:t>
            </a:fld>
            <a:endParaRPr lang="en-US"/>
          </a:p>
        </p:txBody>
      </p:sp>
    </p:spTree>
    <p:extLst>
      <p:ext uri="{BB962C8B-B14F-4D97-AF65-F5344CB8AC3E}">
        <p14:creationId xmlns:p14="http://schemas.microsoft.com/office/powerpoint/2010/main" val="1454998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4" name="Shape 14"/>
          <p:cNvSpPr txBox="1">
            <a:spLocks noGrp="1"/>
          </p:cNvSpPr>
          <p:nvPr>
            <p:ph type="body" idx="1"/>
          </p:nvPr>
        </p:nvSpPr>
        <p:spPr>
          <a:xfrm>
            <a:off x="457200" y="1600200"/>
            <a:ext cx="8229600" cy="4967573"/>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5" name="Shape 15"/>
          <p:cNvSpPr txBox="1">
            <a:spLocks noGrp="1"/>
          </p:cNvSpPr>
          <p:nvPr>
            <p:ph type="sldNum" idx="12"/>
          </p:nvPr>
        </p:nvSpPr>
        <p:spPr>
          <a:xfrm>
            <a:off x="8556792" y="6333133"/>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3049161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6BF661-F51F-2144-BDEF-2C871B459411}" type="datetimeFigureOut">
              <a:rPr lang="en-US" smtClean="0"/>
              <a:t>7/28/15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95DBFD-773E-704A-B19A-8CADA41AD4B9}" type="slidenum">
              <a:rPr lang="en-US" smtClean="0"/>
              <a:t>‹#›</a:t>
            </a:fld>
            <a:endParaRPr lang="en-US"/>
          </a:p>
        </p:txBody>
      </p:sp>
    </p:spTree>
    <p:extLst>
      <p:ext uri="{BB962C8B-B14F-4D97-AF65-F5344CB8AC3E}">
        <p14:creationId xmlns:p14="http://schemas.microsoft.com/office/powerpoint/2010/main" val="3549896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6BF661-F51F-2144-BDEF-2C871B459411}" type="datetimeFigureOut">
              <a:rPr lang="en-US" smtClean="0"/>
              <a:t>7/28/15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95DBFD-773E-704A-B19A-8CADA41AD4B9}" type="slidenum">
              <a:rPr lang="en-US" smtClean="0"/>
              <a:t>‹#›</a:t>
            </a:fld>
            <a:endParaRPr lang="en-US"/>
          </a:p>
        </p:txBody>
      </p:sp>
    </p:spTree>
    <p:extLst>
      <p:ext uri="{BB962C8B-B14F-4D97-AF65-F5344CB8AC3E}">
        <p14:creationId xmlns:p14="http://schemas.microsoft.com/office/powerpoint/2010/main" val="597636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96BF661-F51F-2144-BDEF-2C871B459411}" type="datetimeFigureOut">
              <a:rPr lang="en-US" smtClean="0"/>
              <a:t>7/28/15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95DBFD-773E-704A-B19A-8CADA41AD4B9}" type="slidenum">
              <a:rPr lang="en-US" smtClean="0"/>
              <a:t>‹#›</a:t>
            </a:fld>
            <a:endParaRPr lang="en-US"/>
          </a:p>
        </p:txBody>
      </p:sp>
    </p:spTree>
    <p:extLst>
      <p:ext uri="{BB962C8B-B14F-4D97-AF65-F5344CB8AC3E}">
        <p14:creationId xmlns:p14="http://schemas.microsoft.com/office/powerpoint/2010/main" val="97714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96BF661-F51F-2144-BDEF-2C871B459411}" type="datetimeFigureOut">
              <a:rPr lang="en-US" smtClean="0"/>
              <a:t>7/28/15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95DBFD-773E-704A-B19A-8CADA41AD4B9}" type="slidenum">
              <a:rPr lang="en-US" smtClean="0"/>
              <a:t>‹#›</a:t>
            </a:fld>
            <a:endParaRPr lang="en-US"/>
          </a:p>
        </p:txBody>
      </p:sp>
    </p:spTree>
    <p:extLst>
      <p:ext uri="{BB962C8B-B14F-4D97-AF65-F5344CB8AC3E}">
        <p14:creationId xmlns:p14="http://schemas.microsoft.com/office/powerpoint/2010/main" val="2986383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96BF661-F51F-2144-BDEF-2C871B459411}" type="datetimeFigureOut">
              <a:rPr lang="en-US" smtClean="0"/>
              <a:t>7/28/15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95DBFD-773E-704A-B19A-8CADA41AD4B9}" type="slidenum">
              <a:rPr lang="en-US" smtClean="0"/>
              <a:t>‹#›</a:t>
            </a:fld>
            <a:endParaRPr lang="en-US"/>
          </a:p>
        </p:txBody>
      </p:sp>
    </p:spTree>
    <p:extLst>
      <p:ext uri="{BB962C8B-B14F-4D97-AF65-F5344CB8AC3E}">
        <p14:creationId xmlns:p14="http://schemas.microsoft.com/office/powerpoint/2010/main" val="3656401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6BF661-F51F-2144-BDEF-2C871B459411}" type="datetimeFigureOut">
              <a:rPr lang="en-US" smtClean="0"/>
              <a:t>7/28/15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95DBFD-773E-704A-B19A-8CADA41AD4B9}" type="slidenum">
              <a:rPr lang="en-US" smtClean="0"/>
              <a:t>‹#›</a:t>
            </a:fld>
            <a:endParaRPr lang="en-US"/>
          </a:p>
        </p:txBody>
      </p:sp>
    </p:spTree>
    <p:extLst>
      <p:ext uri="{BB962C8B-B14F-4D97-AF65-F5344CB8AC3E}">
        <p14:creationId xmlns:p14="http://schemas.microsoft.com/office/powerpoint/2010/main" val="3448357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6BF661-F51F-2144-BDEF-2C871B459411}" type="datetimeFigureOut">
              <a:rPr lang="en-US" smtClean="0"/>
              <a:t>7/28/15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95DBFD-773E-704A-B19A-8CADA41AD4B9}" type="slidenum">
              <a:rPr lang="en-US" smtClean="0"/>
              <a:t>‹#›</a:t>
            </a:fld>
            <a:endParaRPr lang="en-US"/>
          </a:p>
        </p:txBody>
      </p:sp>
    </p:spTree>
    <p:extLst>
      <p:ext uri="{BB962C8B-B14F-4D97-AF65-F5344CB8AC3E}">
        <p14:creationId xmlns:p14="http://schemas.microsoft.com/office/powerpoint/2010/main" val="1685512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6BF661-F51F-2144-BDEF-2C871B459411}" type="datetimeFigureOut">
              <a:rPr lang="en-US" smtClean="0"/>
              <a:t>7/28/15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95DBFD-773E-704A-B19A-8CADA41AD4B9}" type="slidenum">
              <a:rPr lang="en-US" smtClean="0"/>
              <a:t>‹#›</a:t>
            </a:fld>
            <a:endParaRPr lang="en-US"/>
          </a:p>
        </p:txBody>
      </p:sp>
    </p:spTree>
    <p:extLst>
      <p:ext uri="{BB962C8B-B14F-4D97-AF65-F5344CB8AC3E}">
        <p14:creationId xmlns:p14="http://schemas.microsoft.com/office/powerpoint/2010/main" val="46973878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4006"/>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336842"/>
            <a:ext cx="8229600" cy="478932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6BF661-F51F-2144-BDEF-2C871B459411}" type="datetimeFigureOut">
              <a:rPr lang="en-US" smtClean="0"/>
              <a:t>7/28/15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95DBFD-773E-704A-B19A-8CADA41AD4B9}" type="slidenum">
              <a:rPr lang="en-US" smtClean="0"/>
              <a:t>‹#›</a:t>
            </a:fld>
            <a:endParaRPr lang="en-US"/>
          </a:p>
        </p:txBody>
      </p:sp>
    </p:spTree>
    <p:extLst>
      <p:ext uri="{BB962C8B-B14F-4D97-AF65-F5344CB8AC3E}">
        <p14:creationId xmlns:p14="http://schemas.microsoft.com/office/powerpoint/2010/main" val="32844061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file://localhost/Users/big/github/cyberaide/paper-metric/beamer.pd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hyperlink" Target="http://www.iplantcollaborative.org/ci/atmosphere"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Shape 30"/>
          <p:cNvSpPr txBox="1">
            <a:spLocks noGrp="1"/>
          </p:cNvSpPr>
          <p:nvPr>
            <p:ph type="ctrTitle"/>
          </p:nvPr>
        </p:nvSpPr>
        <p:spPr>
          <a:xfrm>
            <a:off x="685800" y="263457"/>
            <a:ext cx="7772400" cy="1546399"/>
          </a:xfrm>
          <a:prstGeom prst="rect">
            <a:avLst/>
          </a:prstGeom>
        </p:spPr>
        <p:txBody>
          <a:bodyPr lIns="91425" tIns="91425" rIns="91425" bIns="91425" anchor="b" anchorCtr="0">
            <a:noAutofit/>
          </a:bodyPr>
          <a:lstStyle/>
          <a:p>
            <a:pPr>
              <a:spcBef>
                <a:spcPts val="0"/>
              </a:spcBef>
              <a:buNone/>
            </a:pPr>
            <a:r>
              <a:rPr lang="en" sz="3600" dirty="0"/>
              <a:t>Cloud Metrics for Academic Resource Providers</a:t>
            </a:r>
          </a:p>
        </p:txBody>
      </p:sp>
      <p:sp>
        <p:nvSpPr>
          <p:cNvPr id="31" name="Shape 31"/>
          <p:cNvSpPr txBox="1">
            <a:spLocks noGrp="1"/>
          </p:cNvSpPr>
          <p:nvPr>
            <p:ph type="subTitle" idx="1"/>
          </p:nvPr>
        </p:nvSpPr>
        <p:spPr>
          <a:xfrm>
            <a:off x="685800" y="1952071"/>
            <a:ext cx="7772400" cy="1046399"/>
          </a:xfrm>
          <a:prstGeom prst="rect">
            <a:avLst/>
          </a:prstGeom>
        </p:spPr>
        <p:txBody>
          <a:bodyPr lIns="91425" tIns="91425" rIns="91425" bIns="91425" anchor="t" anchorCtr="0">
            <a:noAutofit/>
          </a:bodyPr>
          <a:lstStyle/>
          <a:p>
            <a:pPr rtl="0">
              <a:spcBef>
                <a:spcPts val="0"/>
              </a:spcBef>
              <a:buNone/>
            </a:pPr>
            <a:r>
              <a:rPr lang="en" dirty="0"/>
              <a:t>Gregor von Laszewski, Hyungro Lee</a:t>
            </a:r>
          </a:p>
          <a:p>
            <a:pPr rtl="0">
              <a:spcBef>
                <a:spcPts val="0"/>
              </a:spcBef>
              <a:buNone/>
            </a:pPr>
            <a:r>
              <a:rPr lang="en" dirty="0"/>
              <a:t>Fugang Wang, Geoffrey C. Fox</a:t>
            </a:r>
          </a:p>
          <a:p>
            <a:pPr lvl="0" rtl="0">
              <a:spcBef>
                <a:spcPts val="0"/>
              </a:spcBef>
              <a:buNone/>
            </a:pPr>
            <a:r>
              <a:rPr lang="en" sz="1800" dirty="0"/>
              <a:t>Indiana University</a:t>
            </a:r>
          </a:p>
          <a:p>
            <a:pPr rtl="0">
              <a:spcBef>
                <a:spcPts val="0"/>
              </a:spcBef>
              <a:buNone/>
            </a:pPr>
            <a:r>
              <a:rPr lang="en" dirty="0"/>
              <a:t>Tom Furlani, Robert De Leon</a:t>
            </a:r>
          </a:p>
          <a:p>
            <a:pPr rtl="0">
              <a:spcBef>
                <a:spcPts val="0"/>
              </a:spcBef>
              <a:buNone/>
            </a:pPr>
            <a:r>
              <a:rPr lang="en" sz="1800" dirty="0"/>
              <a:t>University of Buffalo</a:t>
            </a:r>
          </a:p>
          <a:p>
            <a:pPr rtl="0">
              <a:spcBef>
                <a:spcPts val="0"/>
              </a:spcBef>
              <a:buNone/>
            </a:pPr>
            <a:endParaRPr sz="1800" dirty="0"/>
          </a:p>
          <a:p>
            <a:pPr rtl="0">
              <a:spcBef>
                <a:spcPts val="0"/>
              </a:spcBef>
              <a:buNone/>
            </a:pPr>
            <a:endParaRPr sz="1800" dirty="0"/>
          </a:p>
          <a:p>
            <a:pPr rtl="0">
              <a:spcBef>
                <a:spcPts val="0"/>
              </a:spcBef>
              <a:buNone/>
            </a:pPr>
            <a:r>
              <a:rPr lang="en" dirty="0"/>
              <a:t>laszewski@gmail.com</a:t>
            </a:r>
          </a:p>
          <a:p>
            <a:pPr>
              <a:spcBef>
                <a:spcPts val="0"/>
              </a:spcBef>
              <a:buNone/>
            </a:pPr>
            <a:endParaRPr dirty="0"/>
          </a:p>
        </p:txBody>
      </p:sp>
    </p:spTree>
    <p:extLst>
      <p:ext uri="{BB962C8B-B14F-4D97-AF65-F5344CB8AC3E}">
        <p14:creationId xmlns:p14="http://schemas.microsoft.com/office/powerpoint/2010/main" val="2641266600"/>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457200" y="274637"/>
            <a:ext cx="8229600" cy="1143200"/>
          </a:xfrm>
          <a:prstGeom prst="rect">
            <a:avLst/>
          </a:prstGeom>
        </p:spPr>
        <p:txBody>
          <a:bodyPr lIns="91425" tIns="91425" rIns="91425" bIns="91425" anchor="b" anchorCtr="0">
            <a:noAutofit/>
          </a:bodyPr>
          <a:lstStyle/>
          <a:p>
            <a:pPr>
              <a:spcBef>
                <a:spcPts val="0"/>
              </a:spcBef>
              <a:buNone/>
            </a:pPr>
            <a:r>
              <a:rPr lang="en"/>
              <a:t>Why Metrics (Not just clouds)?</a:t>
            </a:r>
          </a:p>
        </p:txBody>
      </p:sp>
      <p:sp>
        <p:nvSpPr>
          <p:cNvPr id="108" name="Shape 108"/>
          <p:cNvSpPr txBox="1">
            <a:spLocks noGrp="1"/>
          </p:cNvSpPr>
          <p:nvPr>
            <p:ph type="body" idx="1"/>
          </p:nvPr>
        </p:nvSpPr>
        <p:spPr>
          <a:xfrm>
            <a:off x="457200" y="1600201"/>
            <a:ext cx="8229600" cy="4967599"/>
          </a:xfrm>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Char char="●"/>
            </a:pPr>
            <a:r>
              <a:rPr lang="en"/>
              <a:t>Monitoring</a:t>
            </a:r>
          </a:p>
          <a:p>
            <a:pPr marL="457200" lvl="0" indent="-419100" rtl="0">
              <a:spcBef>
                <a:spcPts val="0"/>
              </a:spcBef>
              <a:buClr>
                <a:schemeClr val="dk1"/>
              </a:buClr>
              <a:buSzPct val="100000"/>
              <a:buFont typeface="Arial"/>
              <a:buChar char="●"/>
            </a:pPr>
            <a:r>
              <a:rPr lang="en"/>
              <a:t>Planning</a:t>
            </a:r>
          </a:p>
          <a:p>
            <a:pPr marL="457200" lvl="0" indent="-419100" rtl="0">
              <a:spcBef>
                <a:spcPts val="0"/>
              </a:spcBef>
              <a:buClr>
                <a:schemeClr val="dk1"/>
              </a:buClr>
              <a:buSzPct val="100000"/>
              <a:buFont typeface="Arial"/>
              <a:buChar char="●"/>
            </a:pPr>
            <a:r>
              <a:rPr lang="en"/>
              <a:t>Billing</a:t>
            </a:r>
          </a:p>
          <a:p>
            <a:pPr marL="457200" lvl="0" indent="-419100" rtl="0">
              <a:spcBef>
                <a:spcPts val="0"/>
              </a:spcBef>
              <a:buClr>
                <a:schemeClr val="dk1"/>
              </a:buClr>
              <a:buSzPct val="100000"/>
              <a:buFont typeface="Arial"/>
              <a:buChar char="●"/>
            </a:pPr>
            <a:r>
              <a:rPr lang="en"/>
              <a:t>Testing</a:t>
            </a:r>
          </a:p>
          <a:p>
            <a:pPr marL="457200" lvl="0" indent="-419100" rtl="0">
              <a:spcBef>
                <a:spcPts val="0"/>
              </a:spcBef>
              <a:buClr>
                <a:schemeClr val="dk1"/>
              </a:buClr>
              <a:buSzPct val="100000"/>
              <a:buFont typeface="Arial"/>
              <a:buChar char="●"/>
            </a:pPr>
            <a:r>
              <a:rPr lang="en"/>
              <a:t>Consuming</a:t>
            </a:r>
          </a:p>
          <a:p>
            <a:pPr marL="457200" lvl="0" indent="-419100">
              <a:spcBef>
                <a:spcPts val="0"/>
              </a:spcBef>
              <a:buClr>
                <a:schemeClr val="dk1"/>
              </a:buClr>
              <a:buSzPct val="100000"/>
              <a:buFont typeface="Arial"/>
              <a:buChar char="●"/>
            </a:pPr>
            <a:r>
              <a:rPr lang="en"/>
              <a:t>Auditing</a:t>
            </a:r>
          </a:p>
        </p:txBody>
      </p:sp>
    </p:spTree>
    <p:extLst>
      <p:ext uri="{BB962C8B-B14F-4D97-AF65-F5344CB8AC3E}">
        <p14:creationId xmlns:p14="http://schemas.microsoft.com/office/powerpoint/2010/main" val="3914836360"/>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457200" y="274637"/>
            <a:ext cx="8229600" cy="1143200"/>
          </a:xfrm>
          <a:prstGeom prst="rect">
            <a:avLst/>
          </a:prstGeom>
        </p:spPr>
        <p:txBody>
          <a:bodyPr lIns="91425" tIns="91425" rIns="91425" bIns="91425" anchor="b" anchorCtr="0">
            <a:noAutofit/>
          </a:bodyPr>
          <a:lstStyle/>
          <a:p>
            <a:pPr>
              <a:spcBef>
                <a:spcPts val="0"/>
              </a:spcBef>
              <a:buNone/>
            </a:pPr>
            <a:r>
              <a:rPr lang="en"/>
              <a:t>Where do we need metrics?</a:t>
            </a:r>
          </a:p>
        </p:txBody>
      </p:sp>
      <p:sp>
        <p:nvSpPr>
          <p:cNvPr id="114" name="Shape 114"/>
          <p:cNvSpPr txBox="1">
            <a:spLocks noGrp="1"/>
          </p:cNvSpPr>
          <p:nvPr>
            <p:ph type="body" idx="1"/>
          </p:nvPr>
        </p:nvSpPr>
        <p:spPr>
          <a:xfrm>
            <a:off x="457201" y="1600201"/>
            <a:ext cx="3885599" cy="4967599"/>
          </a:xfrm>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Char char="●"/>
            </a:pPr>
            <a:r>
              <a:rPr lang="en"/>
              <a:t>Integrated access to metrics is required</a:t>
            </a:r>
          </a:p>
          <a:p>
            <a:pPr marL="457200" lvl="0" indent="-419100">
              <a:spcBef>
                <a:spcPts val="0"/>
              </a:spcBef>
              <a:buClr>
                <a:schemeClr val="dk1"/>
              </a:buClr>
              <a:buSzPct val="100000"/>
              <a:buFont typeface="Arial"/>
              <a:buChar char="●"/>
            </a:pPr>
            <a:r>
              <a:rPr lang="en"/>
              <a:t>It is not sufficient to just provide access to VM metrics</a:t>
            </a:r>
          </a:p>
        </p:txBody>
      </p:sp>
      <p:sp>
        <p:nvSpPr>
          <p:cNvPr id="115" name="Shape 115"/>
          <p:cNvSpPr/>
          <p:nvPr/>
        </p:nvSpPr>
        <p:spPr>
          <a:xfrm>
            <a:off x="4355759" y="1784001"/>
            <a:ext cx="4344000" cy="4599999"/>
          </a:xfrm>
          <a:prstGeom prst="triangle">
            <a:avLst>
              <a:gd name="adj" fmla="val 50000"/>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6" name="Shape 116"/>
          <p:cNvSpPr txBox="1"/>
          <p:nvPr/>
        </p:nvSpPr>
        <p:spPr>
          <a:xfrm>
            <a:off x="3752950" y="2525334"/>
            <a:ext cx="4605827" cy="3858799"/>
          </a:xfrm>
          <a:prstGeom prst="rect">
            <a:avLst/>
          </a:prstGeom>
          <a:noFill/>
          <a:ln>
            <a:noFill/>
          </a:ln>
        </p:spPr>
        <p:txBody>
          <a:bodyPr lIns="91425" tIns="91425" rIns="91425" bIns="91425" anchor="t" anchorCtr="0">
            <a:noAutofit/>
          </a:bodyPr>
          <a:lstStyle/>
          <a:p>
            <a:pPr rtl="0">
              <a:spcBef>
                <a:spcPts val="0"/>
              </a:spcBef>
              <a:buNone/>
            </a:pPr>
            <a:r>
              <a:rPr lang="en" b="1" dirty="0"/>
              <a:t>Metrics -&gt;                               SaaS</a:t>
            </a:r>
          </a:p>
          <a:p>
            <a:pPr rtl="0">
              <a:spcBef>
                <a:spcPts val="0"/>
              </a:spcBef>
              <a:buNone/>
            </a:pPr>
            <a:endParaRPr b="1" dirty="0"/>
          </a:p>
          <a:p>
            <a:pPr rtl="0">
              <a:spcBef>
                <a:spcPts val="0"/>
              </a:spcBef>
              <a:buNone/>
            </a:pPr>
            <a:r>
              <a:rPr lang="en" b="1" dirty="0"/>
              <a:t>                                        __________</a:t>
            </a:r>
          </a:p>
          <a:p>
            <a:pPr rtl="0">
              <a:spcBef>
                <a:spcPts val="0"/>
              </a:spcBef>
              <a:buNone/>
            </a:pPr>
            <a:endParaRPr b="1" dirty="0"/>
          </a:p>
          <a:p>
            <a:pPr rtl="0">
              <a:spcBef>
                <a:spcPts val="0"/>
              </a:spcBef>
              <a:buNone/>
            </a:pPr>
            <a:r>
              <a:rPr lang="en" b="1" dirty="0"/>
              <a:t>Metrics -&gt;                              PaaS</a:t>
            </a:r>
          </a:p>
          <a:p>
            <a:pPr rtl="0">
              <a:spcBef>
                <a:spcPts val="0"/>
              </a:spcBef>
              <a:buNone/>
            </a:pPr>
            <a:endParaRPr b="1" dirty="0"/>
          </a:p>
          <a:p>
            <a:pPr rtl="0">
              <a:spcBef>
                <a:spcPts val="0"/>
              </a:spcBef>
              <a:buNone/>
            </a:pPr>
            <a:r>
              <a:rPr lang="en" b="1" dirty="0"/>
              <a:t>                            ______________________</a:t>
            </a:r>
          </a:p>
          <a:p>
            <a:pPr rtl="0">
              <a:spcBef>
                <a:spcPts val="0"/>
              </a:spcBef>
              <a:buNone/>
            </a:pPr>
            <a:endParaRPr b="1" dirty="0">
              <a:solidFill>
                <a:schemeClr val="dk1"/>
              </a:solidFill>
            </a:endParaRPr>
          </a:p>
          <a:p>
            <a:pPr rtl="0">
              <a:spcBef>
                <a:spcPts val="0"/>
              </a:spcBef>
              <a:buNone/>
            </a:pPr>
            <a:r>
              <a:rPr lang="en" b="1" dirty="0">
                <a:solidFill>
                  <a:schemeClr val="dk1"/>
                </a:solidFill>
              </a:rPr>
              <a:t>Metrics -&gt;</a:t>
            </a:r>
            <a:r>
              <a:rPr lang="en" b="1" dirty="0"/>
              <a:t>                                IaaS</a:t>
            </a:r>
          </a:p>
          <a:p>
            <a:pPr rtl="0">
              <a:spcBef>
                <a:spcPts val="0"/>
              </a:spcBef>
              <a:buNone/>
            </a:pPr>
            <a:endParaRPr b="1" dirty="0"/>
          </a:p>
          <a:p>
            <a:pPr rtl="0">
              <a:spcBef>
                <a:spcPts val="0"/>
              </a:spcBef>
              <a:buNone/>
            </a:pPr>
            <a:r>
              <a:rPr lang="en" b="1" dirty="0"/>
              <a:t>                          </a:t>
            </a:r>
            <a:r>
              <a:rPr lang="en" dirty="0"/>
              <a:t> Virtual Data Centers -&gt; Metrics</a:t>
            </a:r>
          </a:p>
          <a:p>
            <a:pPr rtl="0">
              <a:spcBef>
                <a:spcPts val="0"/>
              </a:spcBef>
              <a:buNone/>
            </a:pPr>
            <a:r>
              <a:rPr lang="en" dirty="0"/>
              <a:t>                             Cloud Frameworks -&gt; Metrics</a:t>
            </a:r>
          </a:p>
          <a:p>
            <a:pPr rtl="0">
              <a:spcBef>
                <a:spcPts val="0"/>
              </a:spcBef>
              <a:buNone/>
            </a:pPr>
            <a:r>
              <a:rPr lang="en" dirty="0"/>
              <a:t>                                      Data Centers -&gt; Metrics</a:t>
            </a:r>
          </a:p>
          <a:p>
            <a:pPr rtl="0">
              <a:spcBef>
                <a:spcPts val="0"/>
              </a:spcBef>
              <a:buNone/>
            </a:pPr>
            <a:endParaRPr b="1" dirty="0"/>
          </a:p>
          <a:p>
            <a:pPr>
              <a:spcBef>
                <a:spcPts val="0"/>
              </a:spcBef>
              <a:buNone/>
            </a:pPr>
            <a:endParaRPr b="1" dirty="0"/>
          </a:p>
        </p:txBody>
      </p:sp>
      <p:sp>
        <p:nvSpPr>
          <p:cNvPr id="117" name="Shape 117"/>
          <p:cNvSpPr txBox="1"/>
          <p:nvPr/>
        </p:nvSpPr>
        <p:spPr>
          <a:xfrm>
            <a:off x="8299876" y="2326149"/>
            <a:ext cx="929699" cy="1080800"/>
          </a:xfrm>
          <a:prstGeom prst="rect">
            <a:avLst/>
          </a:prstGeom>
          <a:noFill/>
          <a:ln>
            <a:noFill/>
          </a:ln>
        </p:spPr>
        <p:txBody>
          <a:bodyPr lIns="91425" tIns="91425" rIns="91425" bIns="91425" anchor="t" anchorCtr="0">
            <a:noAutofit/>
          </a:bodyPr>
          <a:lstStyle/>
          <a:p>
            <a:pPr>
              <a:spcBef>
                <a:spcPts val="0"/>
              </a:spcBef>
              <a:buNone/>
            </a:pPr>
            <a:r>
              <a:rPr lang="en" b="1"/>
              <a:t>Impact</a:t>
            </a:r>
          </a:p>
        </p:txBody>
      </p:sp>
      <p:sp>
        <p:nvSpPr>
          <p:cNvPr id="118" name="Shape 118"/>
          <p:cNvSpPr/>
          <p:nvPr/>
        </p:nvSpPr>
        <p:spPr>
          <a:xfrm rot="-1589603">
            <a:off x="7252859" y="2095322"/>
            <a:ext cx="1072642" cy="870993"/>
          </a:xfrm>
          <a:prstGeom prst="rightArrow">
            <a:avLst>
              <a:gd name="adj1" fmla="val 50000"/>
              <a:gd name="adj2" fmla="val 50000"/>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9" name="Shape 119"/>
          <p:cNvSpPr/>
          <p:nvPr/>
        </p:nvSpPr>
        <p:spPr>
          <a:xfrm rot="-1589603">
            <a:off x="7653584" y="3070589"/>
            <a:ext cx="1072642" cy="870993"/>
          </a:xfrm>
          <a:prstGeom prst="rightArrow">
            <a:avLst>
              <a:gd name="adj1" fmla="val 50000"/>
              <a:gd name="adj2" fmla="val 50000"/>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20" name="Shape 120"/>
          <p:cNvSpPr/>
          <p:nvPr/>
        </p:nvSpPr>
        <p:spPr>
          <a:xfrm rot="-1589603">
            <a:off x="8091184" y="4148422"/>
            <a:ext cx="1072642" cy="870993"/>
          </a:xfrm>
          <a:prstGeom prst="rightArrow">
            <a:avLst>
              <a:gd name="adj1" fmla="val 50000"/>
              <a:gd name="adj2" fmla="val 50000"/>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extLst>
      <p:ext uri="{BB962C8B-B14F-4D97-AF65-F5344CB8AC3E}">
        <p14:creationId xmlns:p14="http://schemas.microsoft.com/office/powerpoint/2010/main" val="318357805"/>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pic>
        <p:nvPicPr>
          <p:cNvPr id="126" name="Shape 126"/>
          <p:cNvPicPr preferRelativeResize="0"/>
          <p:nvPr/>
        </p:nvPicPr>
        <p:blipFill>
          <a:blip r:embed="rId3">
            <a:alphaModFix/>
          </a:blip>
          <a:stretch>
            <a:fillRect/>
          </a:stretch>
        </p:blipFill>
        <p:spPr>
          <a:xfrm>
            <a:off x="4898400" y="0"/>
            <a:ext cx="4212532" cy="6857997"/>
          </a:xfrm>
          <a:prstGeom prst="rect">
            <a:avLst/>
          </a:prstGeom>
          <a:noFill/>
          <a:ln>
            <a:noFill/>
          </a:ln>
        </p:spPr>
      </p:pic>
      <p:sp>
        <p:nvSpPr>
          <p:cNvPr id="125" name="Shape 125"/>
          <p:cNvSpPr txBox="1">
            <a:spLocks noGrp="1"/>
          </p:cNvSpPr>
          <p:nvPr>
            <p:ph type="title"/>
          </p:nvPr>
        </p:nvSpPr>
        <p:spPr>
          <a:xfrm>
            <a:off x="71776" y="266367"/>
            <a:ext cx="5995199" cy="1143200"/>
          </a:xfrm>
          <a:prstGeom prst="rect">
            <a:avLst/>
          </a:prstGeom>
        </p:spPr>
        <p:txBody>
          <a:bodyPr lIns="91425" tIns="91425" rIns="91425" bIns="91425" anchor="b" anchorCtr="0">
            <a:noAutofit/>
          </a:bodyPr>
          <a:lstStyle/>
          <a:p>
            <a:pPr>
              <a:spcBef>
                <a:spcPts val="0"/>
              </a:spcBef>
              <a:buNone/>
            </a:pPr>
            <a:r>
              <a:rPr lang="en"/>
              <a:t>Aspects of Cloud Metrics</a:t>
            </a:r>
          </a:p>
        </p:txBody>
      </p:sp>
      <p:sp>
        <p:nvSpPr>
          <p:cNvPr id="127" name="Shape 127"/>
          <p:cNvSpPr txBox="1">
            <a:spLocks noGrp="1"/>
          </p:cNvSpPr>
          <p:nvPr>
            <p:ph type="body" idx="1"/>
          </p:nvPr>
        </p:nvSpPr>
        <p:spPr>
          <a:xfrm>
            <a:off x="457200" y="1600201"/>
            <a:ext cx="5112600" cy="4967599"/>
          </a:xfrm>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Char char="●"/>
            </a:pPr>
            <a:r>
              <a:rPr lang="en"/>
              <a:t>Stakeholder</a:t>
            </a:r>
          </a:p>
          <a:p>
            <a:pPr marL="457200" lvl="0" indent="-419100" rtl="0">
              <a:spcBef>
                <a:spcPts val="0"/>
              </a:spcBef>
              <a:buClr>
                <a:schemeClr val="dk1"/>
              </a:buClr>
              <a:buSzPct val="100000"/>
              <a:buFont typeface="Arial"/>
              <a:buChar char="●"/>
            </a:pPr>
            <a:r>
              <a:rPr lang="en"/>
              <a:t>Motivation</a:t>
            </a:r>
          </a:p>
          <a:p>
            <a:pPr marL="457200" lvl="0" indent="-419100" rtl="0">
              <a:spcBef>
                <a:spcPts val="0"/>
              </a:spcBef>
              <a:buClr>
                <a:schemeClr val="dk1"/>
              </a:buClr>
              <a:buSzPct val="100000"/>
              <a:buFont typeface="Arial"/>
              <a:buChar char="●"/>
            </a:pPr>
            <a:r>
              <a:rPr lang="en"/>
              <a:t>Security</a:t>
            </a:r>
          </a:p>
          <a:p>
            <a:pPr marL="457200" lvl="0" indent="-419100" rtl="0">
              <a:spcBef>
                <a:spcPts val="0"/>
              </a:spcBef>
              <a:buClr>
                <a:schemeClr val="dk1"/>
              </a:buClr>
              <a:buSzPct val="100000"/>
              <a:buFont typeface="Arial"/>
              <a:buChar char="●"/>
            </a:pPr>
            <a:r>
              <a:rPr lang="en"/>
              <a:t>Frameworks</a:t>
            </a:r>
          </a:p>
          <a:p>
            <a:pPr marL="457200" lvl="0" indent="-419100" rtl="0">
              <a:spcBef>
                <a:spcPts val="0"/>
              </a:spcBef>
              <a:buClr>
                <a:schemeClr val="dk1"/>
              </a:buClr>
              <a:buSzPct val="100000"/>
              <a:buFont typeface="Arial"/>
              <a:buChar char="●"/>
            </a:pPr>
            <a:r>
              <a:rPr lang="en"/>
              <a:t>Information Sources</a:t>
            </a:r>
          </a:p>
          <a:p>
            <a:pPr marL="457200" lvl="0" indent="-419100" rtl="0">
              <a:spcBef>
                <a:spcPts val="0"/>
              </a:spcBef>
              <a:buClr>
                <a:schemeClr val="dk1"/>
              </a:buClr>
              <a:buSzPct val="100000"/>
              <a:buFont typeface="Arial"/>
              <a:buChar char="●"/>
            </a:pPr>
            <a:r>
              <a:rPr lang="en"/>
              <a:t>Resources</a:t>
            </a:r>
          </a:p>
          <a:p>
            <a:pPr marL="457200" lvl="0" indent="-419100">
              <a:spcBef>
                <a:spcPts val="0"/>
              </a:spcBef>
              <a:buClr>
                <a:schemeClr val="dk1"/>
              </a:buClr>
              <a:buSzPct val="100000"/>
              <a:buFont typeface="Arial"/>
              <a:buChar char="●"/>
            </a:pPr>
            <a:r>
              <a:rPr lang="en"/>
              <a:t>Impact</a:t>
            </a:r>
          </a:p>
        </p:txBody>
      </p:sp>
    </p:spTree>
    <p:extLst>
      <p:ext uri="{BB962C8B-B14F-4D97-AF65-F5344CB8AC3E}">
        <p14:creationId xmlns:p14="http://schemas.microsoft.com/office/powerpoint/2010/main" val="709348531"/>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smtClean="0">
                <a:hlinkClick r:id="rId2" action="ppaction://hlinkfile"/>
              </a:rPr>
              <a:t>file://localhost/Users/big/github/cyberaide/paper-metric/beamer.pdf</a:t>
            </a:r>
            <a:endParaRPr lang="en-US" dirty="0"/>
          </a:p>
        </p:txBody>
      </p:sp>
    </p:spTree>
    <p:extLst>
      <p:ext uri="{BB962C8B-B14F-4D97-AF65-F5344CB8AC3E}">
        <p14:creationId xmlns:p14="http://schemas.microsoft.com/office/powerpoint/2010/main" val="171611066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457200" y="274637"/>
            <a:ext cx="8229600" cy="1143200"/>
          </a:xfrm>
          <a:prstGeom prst="rect">
            <a:avLst/>
          </a:prstGeom>
        </p:spPr>
        <p:txBody>
          <a:bodyPr lIns="91425" tIns="91425" rIns="91425" bIns="91425" anchor="b" anchorCtr="0">
            <a:noAutofit/>
          </a:bodyPr>
          <a:lstStyle/>
          <a:p>
            <a:pPr lvl="0" rtl="0">
              <a:spcBef>
                <a:spcPts val="0"/>
              </a:spcBef>
              <a:buNone/>
            </a:pPr>
            <a:r>
              <a:rPr lang="en"/>
              <a:t>Error and Alert Metrics</a:t>
            </a:r>
          </a:p>
        </p:txBody>
      </p:sp>
      <p:graphicFrame>
        <p:nvGraphicFramePr>
          <p:cNvPr id="145" name="Shape 145"/>
          <p:cNvGraphicFramePr/>
          <p:nvPr/>
        </p:nvGraphicFramePr>
        <p:xfrm>
          <a:off x="497525" y="1485767"/>
          <a:ext cx="8255750" cy="4043440"/>
        </p:xfrm>
        <a:graphic>
          <a:graphicData uri="http://schemas.openxmlformats.org/drawingml/2006/table">
            <a:tbl>
              <a:tblPr>
                <a:noFill/>
              </a:tblPr>
              <a:tblGrid>
                <a:gridCol w="1090750"/>
                <a:gridCol w="1579025"/>
                <a:gridCol w="1090725"/>
                <a:gridCol w="1418125"/>
                <a:gridCol w="3077125"/>
              </a:tblGrid>
              <a:tr h="447000">
                <a:tc>
                  <a:txBody>
                    <a:bodyPr/>
                    <a:lstStyle/>
                    <a:p>
                      <a:pPr lvl="0" rtl="0">
                        <a:spcBef>
                          <a:spcPts val="0"/>
                        </a:spcBef>
                        <a:buNone/>
                      </a:pPr>
                      <a:r>
                        <a:rPr lang="en" sz="1300" b="1"/>
                        <a:t>Name</a:t>
                      </a:r>
                    </a:p>
                  </a:txBody>
                  <a:tcPr marL="91425" marR="91425" marT="121900" marB="121900">
                    <a:solidFill>
                      <a:srgbClr val="CFE2F3"/>
                    </a:solidFill>
                  </a:tcPr>
                </a:tc>
                <a:tc>
                  <a:txBody>
                    <a:bodyPr/>
                    <a:lstStyle/>
                    <a:p>
                      <a:pPr lvl="0" rtl="0">
                        <a:spcBef>
                          <a:spcPts val="0"/>
                        </a:spcBef>
                        <a:buNone/>
                      </a:pPr>
                      <a:r>
                        <a:rPr lang="en" sz="1300" b="1"/>
                        <a:t>Group</a:t>
                      </a:r>
                    </a:p>
                  </a:txBody>
                  <a:tcPr marL="91425" marR="91425" marT="121900" marB="121900">
                    <a:solidFill>
                      <a:srgbClr val="CFE2F3"/>
                    </a:solidFill>
                  </a:tcPr>
                </a:tc>
                <a:tc>
                  <a:txBody>
                    <a:bodyPr/>
                    <a:lstStyle/>
                    <a:p>
                      <a:pPr lvl="0" rtl="0">
                        <a:spcBef>
                          <a:spcPts val="0"/>
                        </a:spcBef>
                        <a:buNone/>
                      </a:pPr>
                      <a:r>
                        <a:rPr lang="en" sz="1300" b="1"/>
                        <a:t>Unit</a:t>
                      </a:r>
                    </a:p>
                  </a:txBody>
                  <a:tcPr marL="91425" marR="91425" marT="121900" marB="121900">
                    <a:solidFill>
                      <a:srgbClr val="CFE2F3"/>
                    </a:solidFill>
                  </a:tcPr>
                </a:tc>
                <a:tc>
                  <a:txBody>
                    <a:bodyPr/>
                    <a:lstStyle/>
                    <a:p>
                      <a:pPr lvl="0" rtl="0">
                        <a:spcBef>
                          <a:spcPts val="0"/>
                        </a:spcBef>
                        <a:buNone/>
                      </a:pPr>
                      <a:r>
                        <a:rPr lang="en" sz="1300" b="1"/>
                        <a:t>Purpose</a:t>
                      </a:r>
                    </a:p>
                  </a:txBody>
                  <a:tcPr marL="91425" marR="91425" marT="121900" marB="121900">
                    <a:solidFill>
                      <a:srgbClr val="CFE2F3"/>
                    </a:solidFill>
                  </a:tcPr>
                </a:tc>
                <a:tc>
                  <a:txBody>
                    <a:bodyPr/>
                    <a:lstStyle/>
                    <a:p>
                      <a:pPr lvl="0" rtl="0">
                        <a:spcBef>
                          <a:spcPts val="0"/>
                        </a:spcBef>
                        <a:buNone/>
                      </a:pPr>
                      <a:r>
                        <a:rPr lang="en" sz="1300" b="1"/>
                        <a:t>Sample</a:t>
                      </a:r>
                    </a:p>
                  </a:txBody>
                  <a:tcPr marL="91425" marR="91425" marT="121900" marB="121900">
                    <a:solidFill>
                      <a:srgbClr val="CFE2F3"/>
                    </a:solidFill>
                  </a:tcPr>
                </a:tc>
              </a:tr>
              <a:tr h="447000">
                <a:tc>
                  <a:txBody>
                    <a:bodyPr/>
                    <a:lstStyle/>
                    <a:p>
                      <a:pPr lvl="0" rtl="0">
                        <a:spcBef>
                          <a:spcPts val="0"/>
                        </a:spcBef>
                        <a:buNone/>
                      </a:pPr>
                      <a:r>
                        <a:rPr lang="en" sz="1300"/>
                        <a:t>Error Rate</a:t>
                      </a:r>
                    </a:p>
                  </a:txBody>
                  <a:tcPr marL="91425" marR="91425" marT="121900" marB="121900">
                    <a:solidFill>
                      <a:srgbClr val="E6B8AF"/>
                    </a:solidFill>
                  </a:tcPr>
                </a:tc>
                <a:tc>
                  <a:txBody>
                    <a:bodyPr/>
                    <a:lstStyle/>
                    <a:p>
                      <a:pPr lvl="0" rtl="0">
                        <a:spcBef>
                          <a:spcPts val="0"/>
                        </a:spcBef>
                        <a:buNone/>
                      </a:pPr>
                      <a:r>
                        <a:rPr lang="en" sz="1300"/>
                        <a:t>host, project or term</a:t>
                      </a:r>
                    </a:p>
                  </a:txBody>
                  <a:tcPr marL="91425" marR="91425" marT="121900" marB="121900"/>
                </a:tc>
                <a:tc>
                  <a:txBody>
                    <a:bodyPr/>
                    <a:lstStyle/>
                    <a:p>
                      <a:pPr lvl="0" rtl="0">
                        <a:spcBef>
                          <a:spcPts val="0"/>
                        </a:spcBef>
                        <a:buNone/>
                      </a:pPr>
                      <a:r>
                        <a:rPr lang="en" sz="1300"/>
                        <a:t>Percentile</a:t>
                      </a:r>
                    </a:p>
                  </a:txBody>
                  <a:tcPr marL="91425" marR="91425" marT="121900" marB="121900"/>
                </a:tc>
                <a:tc>
                  <a:txBody>
                    <a:bodyPr/>
                    <a:lstStyle/>
                    <a:p>
                      <a:pPr lvl="0" rtl="0">
                        <a:spcBef>
                          <a:spcPts val="0"/>
                        </a:spcBef>
                        <a:buNone/>
                      </a:pPr>
                      <a:r>
                        <a:rPr lang="en" sz="1300"/>
                        <a:t>Measure Availability</a:t>
                      </a:r>
                    </a:p>
                  </a:txBody>
                  <a:tcPr marL="91425" marR="91425" marT="121900" marB="121900"/>
                </a:tc>
                <a:tc>
                  <a:txBody>
                    <a:bodyPr/>
                    <a:lstStyle/>
                    <a:p>
                      <a:pPr lvl="0" rtl="0">
                        <a:spcBef>
                          <a:spcPts val="0"/>
                        </a:spcBef>
                        <a:buNone/>
                      </a:pPr>
                      <a:r>
                        <a:rPr lang="en" sz="1300"/>
                        <a:t>2% errors in i57 host, 4% errors in April 2015</a:t>
                      </a:r>
                    </a:p>
                  </a:txBody>
                  <a:tcPr marL="91425" marR="91425" marT="121900" marB="121900"/>
                </a:tc>
              </a:tr>
              <a:tr h="650200">
                <a:tc>
                  <a:txBody>
                    <a:bodyPr/>
                    <a:lstStyle/>
                    <a:p>
                      <a:pPr lvl="0" rtl="0">
                        <a:spcBef>
                          <a:spcPts val="0"/>
                        </a:spcBef>
                        <a:buNone/>
                      </a:pPr>
                      <a:r>
                        <a:rPr lang="en" sz="1300"/>
                        <a:t>Error Count</a:t>
                      </a:r>
                    </a:p>
                  </a:txBody>
                  <a:tcPr marL="91425" marR="91425" marT="121900" marB="121900">
                    <a:solidFill>
                      <a:srgbClr val="E6B8AF"/>
                    </a:solidFill>
                  </a:tcPr>
                </a:tc>
                <a:tc>
                  <a:txBody>
                    <a:bodyPr/>
                    <a:lstStyle/>
                    <a:p>
                      <a:pPr lvl="0" rtl="0">
                        <a:spcBef>
                          <a:spcPts val="0"/>
                        </a:spcBef>
                        <a:buNone/>
                      </a:pPr>
                      <a:r>
                        <a:rPr lang="en" sz="1300">
                          <a:solidFill>
                            <a:schemeClr val="dk1"/>
                          </a:solidFill>
                        </a:rPr>
                        <a:t>host, project or term</a:t>
                      </a:r>
                    </a:p>
                  </a:txBody>
                  <a:tcPr marL="91425" marR="91425" marT="121900" marB="121900"/>
                </a:tc>
                <a:tc>
                  <a:txBody>
                    <a:bodyPr/>
                    <a:lstStyle/>
                    <a:p>
                      <a:pPr lvl="0" rtl="0">
                        <a:spcBef>
                          <a:spcPts val="0"/>
                        </a:spcBef>
                        <a:buNone/>
                      </a:pPr>
                      <a:r>
                        <a:rPr lang="en" sz="1300"/>
                        <a:t>Count</a:t>
                      </a:r>
                    </a:p>
                  </a:txBody>
                  <a:tcPr marL="91425" marR="91425" marT="121900" marB="121900"/>
                </a:tc>
                <a:tc>
                  <a:txBody>
                    <a:bodyPr/>
                    <a:lstStyle/>
                    <a:p>
                      <a:pPr lvl="0" rtl="0">
                        <a:spcBef>
                          <a:spcPts val="0"/>
                        </a:spcBef>
                        <a:buNone/>
                      </a:pPr>
                      <a:r>
                        <a:rPr lang="en" sz="1300"/>
                        <a:t>Identify Issues</a:t>
                      </a:r>
                    </a:p>
                  </a:txBody>
                  <a:tcPr marL="91425" marR="91425" marT="121900" marB="121900"/>
                </a:tc>
                <a:tc>
                  <a:txBody>
                    <a:bodyPr/>
                    <a:lstStyle/>
                    <a:p>
                      <a:pPr lvl="0" rtl="0">
                        <a:spcBef>
                          <a:spcPts val="0"/>
                        </a:spcBef>
                        <a:buNone/>
                      </a:pPr>
                      <a:r>
                        <a:rPr lang="en" sz="1300"/>
                        <a:t>399 User Errors (5xx), 133 errors of Instance type’s disk is too small for requested image (501)</a:t>
                      </a:r>
                    </a:p>
                  </a:txBody>
                  <a:tcPr marL="91425" marR="91425" marT="121900" marB="121900"/>
                </a:tc>
              </a:tr>
              <a:tr h="650200">
                <a:tc>
                  <a:txBody>
                    <a:bodyPr/>
                    <a:lstStyle/>
                    <a:p>
                      <a:pPr lvl="0" rtl="0">
                        <a:spcBef>
                          <a:spcPts val="0"/>
                        </a:spcBef>
                        <a:buNone/>
                      </a:pPr>
                      <a:r>
                        <a:rPr lang="en" sz="1300"/>
                        <a:t>Debug</a:t>
                      </a:r>
                    </a:p>
                  </a:txBody>
                  <a:tcPr marL="91425" marR="91425" marT="121900" marB="121900">
                    <a:solidFill>
                      <a:srgbClr val="E6B8AF"/>
                    </a:solidFill>
                  </a:tcPr>
                </a:tc>
                <a:tc>
                  <a:txBody>
                    <a:bodyPr/>
                    <a:lstStyle/>
                    <a:p>
                      <a:pPr lvl="0" rtl="0">
                        <a:spcBef>
                          <a:spcPts val="0"/>
                        </a:spcBef>
                        <a:buNone/>
                      </a:pPr>
                      <a:r>
                        <a:rPr lang="en" sz="1300">
                          <a:solidFill>
                            <a:schemeClr val="dk1"/>
                          </a:solidFill>
                        </a:rPr>
                        <a:t>host, project or term</a:t>
                      </a:r>
                    </a:p>
                  </a:txBody>
                  <a:tcPr marL="91425" marR="91425" marT="121900" marB="121900"/>
                </a:tc>
                <a:tc>
                  <a:txBody>
                    <a:bodyPr/>
                    <a:lstStyle/>
                    <a:p>
                      <a:pPr lvl="0" rtl="0">
                        <a:spcBef>
                          <a:spcPts val="0"/>
                        </a:spcBef>
                        <a:buNone/>
                      </a:pPr>
                      <a:r>
                        <a:rPr lang="en" sz="1300"/>
                        <a:t>Count</a:t>
                      </a:r>
                    </a:p>
                  </a:txBody>
                  <a:tcPr marL="91425" marR="91425" marT="121900" marB="121900"/>
                </a:tc>
                <a:tc>
                  <a:txBody>
                    <a:bodyPr/>
                    <a:lstStyle/>
                    <a:p>
                      <a:pPr lvl="0" rtl="0">
                        <a:spcBef>
                          <a:spcPts val="0"/>
                        </a:spcBef>
                        <a:buNone/>
                      </a:pPr>
                      <a:r>
                        <a:rPr lang="en" sz="1300"/>
                        <a:t>Troubleshooting</a:t>
                      </a:r>
                    </a:p>
                  </a:txBody>
                  <a:tcPr marL="91425" marR="91425" marT="121900" marB="121900"/>
                </a:tc>
                <a:tc>
                  <a:txBody>
                    <a:bodyPr/>
                    <a:lstStyle/>
                    <a:p>
                      <a:pPr lvl="0" rtl="0">
                        <a:spcBef>
                          <a:spcPts val="0"/>
                        </a:spcBef>
                        <a:buClr>
                          <a:schemeClr val="dk1"/>
                        </a:buClr>
                        <a:buSzPct val="110000"/>
                        <a:buFont typeface="Arial"/>
                        <a:buNone/>
                      </a:pPr>
                      <a:r>
                        <a:rPr lang="en" sz="1300"/>
                        <a:t>133 times failed of build instance() function in man</a:t>
                      </a:r>
                    </a:p>
                    <a:p>
                      <a:pPr lvl="0" rtl="0">
                        <a:spcBef>
                          <a:spcPts val="0"/>
                        </a:spcBef>
                        <a:buNone/>
                      </a:pPr>
                      <a:r>
                        <a:rPr lang="en" sz="1300"/>
                        <a:t>ager.py with error code 5xx (disk to small)</a:t>
                      </a:r>
                    </a:p>
                  </a:txBody>
                  <a:tcPr marL="91425" marR="91425" marT="121900" marB="121900"/>
                </a:tc>
              </a:tr>
              <a:tr h="447000">
                <a:tc>
                  <a:txBody>
                    <a:bodyPr/>
                    <a:lstStyle/>
                    <a:p>
                      <a:pPr lvl="0" rtl="0">
                        <a:spcBef>
                          <a:spcPts val="0"/>
                        </a:spcBef>
                        <a:buNone/>
                      </a:pPr>
                      <a:r>
                        <a:rPr lang="en" sz="1300"/>
                        <a:t>Usage Alert</a:t>
                      </a:r>
                    </a:p>
                  </a:txBody>
                  <a:tcPr marL="91425" marR="91425" marT="121900" marB="121900">
                    <a:solidFill>
                      <a:srgbClr val="E6B8AF"/>
                    </a:solidFill>
                  </a:tcPr>
                </a:tc>
                <a:tc>
                  <a:txBody>
                    <a:bodyPr/>
                    <a:lstStyle/>
                    <a:p>
                      <a:pPr lvl="0" rtl="0">
                        <a:spcBef>
                          <a:spcPts val="0"/>
                        </a:spcBef>
                        <a:buNone/>
                      </a:pPr>
                      <a:r>
                        <a:rPr lang="en" sz="1300"/>
                        <a:t>VM, CPU, RAM, or Disk</a:t>
                      </a:r>
                    </a:p>
                  </a:txBody>
                  <a:tcPr marL="91425" marR="91425" marT="121900" marB="121900"/>
                </a:tc>
                <a:tc>
                  <a:txBody>
                    <a:bodyPr/>
                    <a:lstStyle/>
                    <a:p>
                      <a:pPr lvl="0" rtl="0">
                        <a:spcBef>
                          <a:spcPts val="0"/>
                        </a:spcBef>
                        <a:buNone/>
                      </a:pPr>
                      <a:r>
                        <a:rPr lang="en" sz="1300"/>
                        <a:t>Count or Size</a:t>
                      </a:r>
                    </a:p>
                  </a:txBody>
                  <a:tcPr marL="91425" marR="91425" marT="121900" marB="121900"/>
                </a:tc>
                <a:tc>
                  <a:txBody>
                    <a:bodyPr/>
                    <a:lstStyle/>
                    <a:p>
                      <a:pPr lvl="0" rtl="0">
                        <a:spcBef>
                          <a:spcPts val="0"/>
                        </a:spcBef>
                        <a:buNone/>
                      </a:pPr>
                      <a:r>
                        <a:rPr lang="en" sz="1300"/>
                        <a:t>Notify Limit</a:t>
                      </a:r>
                    </a:p>
                  </a:txBody>
                  <a:tcPr marL="91425" marR="91425" marT="121900" marB="121900"/>
                </a:tc>
                <a:tc>
                  <a:txBody>
                    <a:bodyPr/>
                    <a:lstStyle/>
                    <a:p>
                      <a:pPr lvl="0" rtl="0">
                        <a:spcBef>
                          <a:spcPts val="0"/>
                        </a:spcBef>
                        <a:buNone/>
                      </a:pPr>
                      <a:r>
                        <a:rPr lang="en" sz="1300"/>
                        <a:t>168 of 180 VMs used (93% used)</a:t>
                      </a:r>
                    </a:p>
                  </a:txBody>
                  <a:tcPr marL="91425" marR="91425" marT="121900" marB="121900"/>
                </a:tc>
              </a:tr>
              <a:tr h="447000">
                <a:tc>
                  <a:txBody>
                    <a:bodyPr/>
                    <a:lstStyle/>
                    <a:p>
                      <a:pPr lvl="0" rtl="0">
                        <a:spcBef>
                          <a:spcPts val="0"/>
                        </a:spcBef>
                        <a:buNone/>
                      </a:pPr>
                      <a:r>
                        <a:rPr lang="en" sz="1300"/>
                        <a:t>Trace Resource</a:t>
                      </a:r>
                    </a:p>
                  </a:txBody>
                  <a:tcPr marL="91425" marR="91425" marT="121900" marB="121900">
                    <a:solidFill>
                      <a:srgbClr val="FFF2CC"/>
                    </a:solidFill>
                  </a:tcPr>
                </a:tc>
                <a:tc>
                  <a:txBody>
                    <a:bodyPr/>
                    <a:lstStyle/>
                    <a:p>
                      <a:pPr lvl="0" rtl="0">
                        <a:spcBef>
                          <a:spcPts val="0"/>
                        </a:spcBef>
                        <a:buNone/>
                      </a:pPr>
                      <a:r>
                        <a:rPr lang="en" sz="1300">
                          <a:solidFill>
                            <a:schemeClr val="dk1"/>
                          </a:solidFill>
                        </a:rPr>
                        <a:t>VM, CPU, RAM, or Disk</a:t>
                      </a:r>
                    </a:p>
                  </a:txBody>
                  <a:tcPr marL="91425" marR="91425" marT="121900" marB="121900"/>
                </a:tc>
                <a:tc>
                  <a:txBody>
                    <a:bodyPr/>
                    <a:lstStyle/>
                    <a:p>
                      <a:pPr lvl="0" rtl="0">
                        <a:spcBef>
                          <a:spcPts val="0"/>
                        </a:spcBef>
                        <a:buNone/>
                      </a:pPr>
                      <a:r>
                        <a:rPr lang="en" sz="1300">
                          <a:solidFill>
                            <a:schemeClr val="dk1"/>
                          </a:solidFill>
                        </a:rPr>
                        <a:t>Count or Size</a:t>
                      </a:r>
                    </a:p>
                  </a:txBody>
                  <a:tcPr marL="91425" marR="91425" marT="121900" marB="121900"/>
                </a:tc>
                <a:tc>
                  <a:txBody>
                    <a:bodyPr/>
                    <a:lstStyle/>
                    <a:p>
                      <a:pPr lvl="0" rtl="0">
                        <a:spcBef>
                          <a:spcPts val="0"/>
                        </a:spcBef>
                        <a:buNone/>
                      </a:pPr>
                      <a:r>
                        <a:rPr lang="en" sz="1300"/>
                        <a:t>Inform status</a:t>
                      </a:r>
                    </a:p>
                  </a:txBody>
                  <a:tcPr marL="91425" marR="91425" marT="121900" marB="121900"/>
                </a:tc>
                <a:tc>
                  <a:txBody>
                    <a:bodyPr/>
                    <a:lstStyle/>
                    <a:p>
                      <a:pPr lvl="0" rtl="0">
                        <a:spcBef>
                          <a:spcPts val="0"/>
                        </a:spcBef>
                        <a:buNone/>
                      </a:pPr>
                      <a:r>
                        <a:rPr lang="en" sz="1300"/>
                        <a:t>120/168 free/avail disks</a:t>
                      </a:r>
                    </a:p>
                  </a:txBody>
                  <a:tcPr marL="91425" marR="91425" marT="121900" marB="121900"/>
                </a:tc>
              </a:tr>
            </a:tbl>
          </a:graphicData>
        </a:graphic>
      </p:graphicFrame>
    </p:spTree>
    <p:extLst>
      <p:ext uri="{BB962C8B-B14F-4D97-AF65-F5344CB8AC3E}">
        <p14:creationId xmlns:p14="http://schemas.microsoft.com/office/powerpoint/2010/main" val="1929465876"/>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457200" y="-30161"/>
            <a:ext cx="8229600" cy="1143200"/>
          </a:xfrm>
          <a:prstGeom prst="rect">
            <a:avLst/>
          </a:prstGeom>
        </p:spPr>
        <p:txBody>
          <a:bodyPr lIns="91425" tIns="91425" rIns="91425" bIns="91425" anchor="b" anchorCtr="0">
            <a:noAutofit/>
          </a:bodyPr>
          <a:lstStyle/>
          <a:p>
            <a:pPr>
              <a:spcBef>
                <a:spcPts val="0"/>
              </a:spcBef>
              <a:buNone/>
            </a:pPr>
            <a:r>
              <a:rPr lang="en" dirty="0"/>
              <a:t>HPC vs Cloud </a:t>
            </a:r>
            <a:r>
              <a:rPr lang="en" dirty="0" smtClean="0"/>
              <a:t>metrics</a:t>
            </a:r>
            <a:endParaRPr lang="en" dirty="0"/>
          </a:p>
        </p:txBody>
      </p:sp>
      <p:sp>
        <p:nvSpPr>
          <p:cNvPr id="151" name="Shape 151"/>
          <p:cNvSpPr txBox="1">
            <a:spLocks noGrp="1"/>
          </p:cNvSpPr>
          <p:nvPr>
            <p:ph type="body" idx="1"/>
          </p:nvPr>
        </p:nvSpPr>
        <p:spPr>
          <a:xfrm>
            <a:off x="0" y="1193801"/>
            <a:ext cx="4071300" cy="4967599"/>
          </a:xfrm>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Char char="●"/>
            </a:pPr>
            <a:r>
              <a:rPr lang="en" dirty="0"/>
              <a:t>HPC Metrics</a:t>
            </a:r>
          </a:p>
          <a:p>
            <a:pPr marL="1371600" lvl="2" indent="-381000" rtl="0">
              <a:spcBef>
                <a:spcPts val="0"/>
              </a:spcBef>
              <a:buClr>
                <a:schemeClr val="dk1"/>
              </a:buClr>
              <a:buSzPct val="80000"/>
              <a:buFont typeface="Wingdings"/>
              <a:buChar char="§"/>
            </a:pPr>
            <a:r>
              <a:rPr lang="en" dirty="0"/>
              <a:t>Job Metrics</a:t>
            </a:r>
          </a:p>
          <a:p>
            <a:pPr marL="1371600" lvl="2" indent="-381000" rtl="0">
              <a:spcBef>
                <a:spcPts val="0"/>
              </a:spcBef>
              <a:buClr>
                <a:schemeClr val="dk1"/>
              </a:buClr>
              <a:buSzPct val="80000"/>
              <a:buFont typeface="Wingdings"/>
              <a:buChar char="§"/>
            </a:pPr>
            <a:r>
              <a:rPr lang="en" dirty="0"/>
              <a:t>Queue Metrics</a:t>
            </a:r>
          </a:p>
          <a:p>
            <a:pPr marL="1371600" lvl="2" indent="-381000" rtl="0">
              <a:spcBef>
                <a:spcPts val="0"/>
              </a:spcBef>
              <a:buClr>
                <a:schemeClr val="dk1"/>
              </a:buClr>
              <a:buSzPct val="80000"/>
              <a:buFont typeface="Wingdings"/>
              <a:buChar char="§"/>
            </a:pPr>
            <a:r>
              <a:rPr lang="en" dirty="0"/>
              <a:t>Usage Metrics (SU, walltime)</a:t>
            </a:r>
          </a:p>
          <a:p>
            <a:pPr marL="1371600" lvl="2" indent="-381000" rtl="0">
              <a:spcBef>
                <a:spcPts val="0"/>
              </a:spcBef>
              <a:buClr>
                <a:schemeClr val="dk1"/>
              </a:buClr>
              <a:buSzPct val="80000"/>
              <a:buFont typeface="Wingdings"/>
              <a:buChar char="§"/>
            </a:pPr>
            <a:r>
              <a:rPr lang="en" dirty="0"/>
              <a:t>Project Metrics</a:t>
            </a:r>
          </a:p>
          <a:p>
            <a:pPr marL="914400" lvl="1" indent="-381000" rtl="0">
              <a:spcBef>
                <a:spcPts val="0"/>
              </a:spcBef>
              <a:buClr>
                <a:schemeClr val="dk1"/>
              </a:buClr>
              <a:buSzPct val="80000"/>
              <a:buFont typeface="Courier New"/>
              <a:buChar char="o"/>
            </a:pPr>
            <a:r>
              <a:rPr lang="en" dirty="0"/>
              <a:t>Application Analysis</a:t>
            </a:r>
          </a:p>
          <a:p>
            <a:pPr marL="1371600" lvl="2" indent="-381000" rtl="0">
              <a:spcBef>
                <a:spcPts val="0"/>
              </a:spcBef>
              <a:buClr>
                <a:schemeClr val="dk1"/>
              </a:buClr>
              <a:buSzPct val="80000"/>
              <a:buFont typeface="Wingdings"/>
              <a:buChar char="§"/>
            </a:pPr>
            <a:r>
              <a:rPr lang="en" dirty="0"/>
              <a:t>Vampir</a:t>
            </a:r>
          </a:p>
          <a:p>
            <a:pPr marL="1371600" lvl="2" indent="-381000" rtl="0">
              <a:spcBef>
                <a:spcPts val="0"/>
              </a:spcBef>
              <a:buClr>
                <a:schemeClr val="dk1"/>
              </a:buClr>
              <a:buSzPct val="80000"/>
              <a:buFont typeface="Wingdings"/>
              <a:buChar char="§"/>
            </a:pPr>
            <a:r>
              <a:rPr lang="en" dirty="0"/>
              <a:t>Log analysis</a:t>
            </a:r>
          </a:p>
          <a:p>
            <a:pPr marL="1371600" lvl="2" indent="-381000" rtl="0">
              <a:spcBef>
                <a:spcPts val="0"/>
              </a:spcBef>
              <a:buClr>
                <a:schemeClr val="dk1"/>
              </a:buClr>
              <a:buSzPct val="80000"/>
              <a:buFont typeface="Wingdings"/>
              <a:buChar char="§"/>
            </a:pPr>
            <a:r>
              <a:rPr lang="en" dirty="0"/>
              <a:t>PAPI</a:t>
            </a:r>
          </a:p>
          <a:p>
            <a:pPr marL="0" lvl="0" indent="0" rtl="0">
              <a:spcBef>
                <a:spcPts val="0"/>
              </a:spcBef>
              <a:buNone/>
            </a:pPr>
            <a:endParaRPr dirty="0"/>
          </a:p>
          <a:p>
            <a:pPr>
              <a:spcBef>
                <a:spcPts val="0"/>
              </a:spcBef>
              <a:buNone/>
            </a:pPr>
            <a:r>
              <a:rPr lang="en" dirty="0"/>
              <a:t>	</a:t>
            </a:r>
          </a:p>
        </p:txBody>
      </p:sp>
      <p:sp>
        <p:nvSpPr>
          <p:cNvPr id="152" name="Shape 152"/>
          <p:cNvSpPr txBox="1">
            <a:spLocks noGrp="1"/>
          </p:cNvSpPr>
          <p:nvPr>
            <p:ph type="body" idx="4294967295"/>
          </p:nvPr>
        </p:nvSpPr>
        <p:spPr>
          <a:xfrm>
            <a:off x="3689684" y="1222834"/>
            <a:ext cx="5400016" cy="4967599"/>
          </a:xfrm>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Char char="●"/>
            </a:pPr>
            <a:r>
              <a:rPr lang="en" dirty="0"/>
              <a:t>Cloud Metrics</a:t>
            </a:r>
          </a:p>
          <a:p>
            <a:pPr marL="1371600" lvl="2" indent="-381000" rtl="0">
              <a:spcBef>
                <a:spcPts val="0"/>
              </a:spcBef>
              <a:buClr>
                <a:schemeClr val="dk1"/>
              </a:buClr>
              <a:buSzPct val="80000"/>
              <a:buFont typeface="Wingdings"/>
              <a:buChar char="§"/>
            </a:pPr>
            <a:r>
              <a:rPr lang="en" dirty="0">
                <a:solidFill>
                  <a:srgbClr val="FF0000"/>
                </a:solidFill>
              </a:rPr>
              <a:t>VM </a:t>
            </a:r>
            <a:r>
              <a:rPr lang="en" dirty="0"/>
              <a:t>Metrics</a:t>
            </a:r>
          </a:p>
          <a:p>
            <a:pPr marL="1371600" lvl="2" indent="-381000" rtl="0">
              <a:spcBef>
                <a:spcPts val="0"/>
              </a:spcBef>
              <a:buClr>
                <a:srgbClr val="FF0000"/>
              </a:buClr>
              <a:buSzPct val="80000"/>
              <a:buFont typeface="Wingdings"/>
              <a:buChar char="§"/>
            </a:pPr>
            <a:r>
              <a:rPr lang="en" dirty="0">
                <a:solidFill>
                  <a:srgbClr val="FF0000"/>
                </a:solidFill>
              </a:rPr>
              <a:t>VM,  Reservation Metrics</a:t>
            </a:r>
          </a:p>
          <a:p>
            <a:pPr marL="1371600" lvl="2" indent="-381000" rtl="0">
              <a:spcBef>
                <a:spcPts val="0"/>
              </a:spcBef>
              <a:buClr>
                <a:schemeClr val="dk1"/>
              </a:buClr>
              <a:buSzPct val="80000"/>
              <a:buFont typeface="Wingdings"/>
              <a:buChar char="§"/>
            </a:pPr>
            <a:r>
              <a:rPr lang="en" dirty="0"/>
              <a:t>Usage Metrics</a:t>
            </a:r>
            <a:br>
              <a:rPr lang="en" dirty="0"/>
            </a:br>
            <a:r>
              <a:rPr lang="en" dirty="0"/>
              <a:t>(</a:t>
            </a:r>
            <a:r>
              <a:rPr lang="en" dirty="0">
                <a:solidFill>
                  <a:srgbClr val="FF0000"/>
                </a:solidFill>
              </a:rPr>
              <a:t>vms, API call</a:t>
            </a:r>
            <a:r>
              <a:rPr lang="en" dirty="0"/>
              <a:t>, walltime, SU)</a:t>
            </a:r>
          </a:p>
          <a:p>
            <a:pPr marL="1371600" lvl="2" indent="-381000" rtl="0">
              <a:spcBef>
                <a:spcPts val="0"/>
              </a:spcBef>
              <a:buClr>
                <a:schemeClr val="dk1"/>
              </a:buClr>
              <a:buSzPct val="80000"/>
              <a:buFont typeface="Wingdings"/>
              <a:buChar char="§"/>
            </a:pPr>
            <a:r>
              <a:rPr lang="en" dirty="0"/>
              <a:t>Project Metrics (same)</a:t>
            </a:r>
          </a:p>
          <a:p>
            <a:pPr marL="914400" lvl="1" indent="-381000" rtl="0">
              <a:spcBef>
                <a:spcPts val="0"/>
              </a:spcBef>
              <a:buClr>
                <a:schemeClr val="dk1"/>
              </a:buClr>
              <a:buSzPct val="80000"/>
              <a:buFont typeface="Courier New"/>
              <a:buChar char="o"/>
            </a:pPr>
            <a:r>
              <a:rPr lang="en" dirty="0"/>
              <a:t>Application Analysis</a:t>
            </a:r>
          </a:p>
          <a:p>
            <a:pPr marL="1371600" lvl="2" indent="-381000" rtl="0">
              <a:spcBef>
                <a:spcPts val="0"/>
              </a:spcBef>
              <a:buClr>
                <a:srgbClr val="FF0000"/>
              </a:buClr>
              <a:buSzPct val="80000"/>
              <a:buFont typeface="Wingdings"/>
              <a:buChar char="§"/>
            </a:pPr>
            <a:r>
              <a:rPr lang="en" dirty="0">
                <a:solidFill>
                  <a:srgbClr val="FF0000"/>
                </a:solidFill>
              </a:rPr>
              <a:t>N/A</a:t>
            </a:r>
          </a:p>
          <a:p>
            <a:pPr marL="1371600" lvl="2" indent="-381000" rtl="0">
              <a:spcBef>
                <a:spcPts val="0"/>
              </a:spcBef>
              <a:buClr>
                <a:srgbClr val="FF0000"/>
              </a:buClr>
              <a:buSzPct val="80000"/>
              <a:buFont typeface="Wingdings"/>
              <a:buChar char="§"/>
            </a:pPr>
            <a:r>
              <a:rPr lang="en" dirty="0">
                <a:solidFill>
                  <a:srgbClr val="FF0000"/>
                </a:solidFill>
              </a:rPr>
              <a:t>Log </a:t>
            </a:r>
            <a:r>
              <a:rPr lang="en" dirty="0" smtClean="0">
                <a:solidFill>
                  <a:srgbClr val="FF0000"/>
                </a:solidFill>
              </a:rPr>
              <a:t>analysis</a:t>
            </a:r>
            <a:r>
              <a:rPr lang="en-US" dirty="0" smtClean="0">
                <a:solidFill>
                  <a:srgbClr val="FF0000"/>
                </a:solidFill>
              </a:rPr>
              <a:t> (also for faults)</a:t>
            </a:r>
            <a:endParaRPr lang="en" dirty="0">
              <a:solidFill>
                <a:srgbClr val="FF0000"/>
              </a:solidFill>
            </a:endParaRPr>
          </a:p>
          <a:p>
            <a:pPr marL="1371600" lvl="2" indent="-381000" rtl="0">
              <a:spcBef>
                <a:spcPts val="0"/>
              </a:spcBef>
              <a:buClr>
                <a:srgbClr val="FF0000"/>
              </a:buClr>
              <a:buSzPct val="80000"/>
              <a:buFont typeface="Wingdings"/>
              <a:buChar char="§"/>
            </a:pPr>
            <a:r>
              <a:rPr lang="en" dirty="0">
                <a:solidFill>
                  <a:srgbClr val="FF0000"/>
                </a:solidFill>
              </a:rPr>
              <a:t>VM PAPI</a:t>
            </a:r>
          </a:p>
          <a:p>
            <a:pPr marL="1371600" lvl="2" indent="-381000" rtl="0">
              <a:spcBef>
                <a:spcPts val="0"/>
              </a:spcBef>
              <a:buClr>
                <a:srgbClr val="FF0000"/>
              </a:buClr>
              <a:buSzPct val="80000"/>
              <a:buFont typeface="Wingdings"/>
              <a:buChar char="§"/>
            </a:pPr>
            <a:r>
              <a:rPr lang="en" dirty="0">
                <a:solidFill>
                  <a:srgbClr val="FF0000"/>
                </a:solidFill>
              </a:rPr>
              <a:t>PaaS, SaaS</a:t>
            </a:r>
          </a:p>
          <a:p>
            <a:pPr marL="0" lvl="0" indent="0" rtl="0">
              <a:spcBef>
                <a:spcPts val="0"/>
              </a:spcBef>
              <a:buNone/>
            </a:pPr>
            <a:endParaRPr dirty="0"/>
          </a:p>
          <a:p>
            <a:pPr lvl="0" rtl="0">
              <a:spcBef>
                <a:spcPts val="0"/>
              </a:spcBef>
              <a:buNone/>
            </a:pPr>
            <a:r>
              <a:rPr lang="en" dirty="0"/>
              <a:t>	</a:t>
            </a:r>
          </a:p>
        </p:txBody>
      </p:sp>
    </p:spTree>
    <p:extLst>
      <p:ext uri="{BB962C8B-B14F-4D97-AF65-F5344CB8AC3E}">
        <p14:creationId xmlns:p14="http://schemas.microsoft.com/office/powerpoint/2010/main" val="402606058"/>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ctrTitle"/>
          </p:nvPr>
        </p:nvSpPr>
        <p:spPr>
          <a:xfrm>
            <a:off x="685800" y="2111123"/>
            <a:ext cx="7772400" cy="1546399"/>
          </a:xfrm>
          <a:prstGeom prst="rect">
            <a:avLst/>
          </a:prstGeom>
        </p:spPr>
        <p:txBody>
          <a:bodyPr lIns="91425" tIns="91425" rIns="91425" bIns="91425" anchor="b" anchorCtr="0">
            <a:noAutofit/>
          </a:bodyPr>
          <a:lstStyle/>
          <a:p>
            <a:pPr>
              <a:spcBef>
                <a:spcPts val="0"/>
              </a:spcBef>
              <a:buNone/>
            </a:pPr>
            <a:r>
              <a:rPr lang="en"/>
              <a:t>Questions?</a:t>
            </a:r>
          </a:p>
        </p:txBody>
      </p:sp>
      <p:sp>
        <p:nvSpPr>
          <p:cNvPr id="158" name="Shape 158"/>
          <p:cNvSpPr txBox="1">
            <a:spLocks noGrp="1"/>
          </p:cNvSpPr>
          <p:nvPr>
            <p:ph type="subTitle" idx="1"/>
          </p:nvPr>
        </p:nvSpPr>
        <p:spPr>
          <a:xfrm>
            <a:off x="685800" y="3786738"/>
            <a:ext cx="7772400" cy="1046399"/>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070188230"/>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953181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986562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39325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57200" y="274637"/>
            <a:ext cx="8229600" cy="1143200"/>
          </a:xfrm>
          <a:prstGeom prst="rect">
            <a:avLst/>
          </a:prstGeom>
        </p:spPr>
        <p:txBody>
          <a:bodyPr lIns="91425" tIns="91425" rIns="91425" bIns="91425" anchor="b" anchorCtr="0">
            <a:noAutofit/>
          </a:bodyPr>
          <a:lstStyle/>
          <a:p>
            <a:pPr>
              <a:spcBef>
                <a:spcPts val="0"/>
              </a:spcBef>
              <a:buNone/>
            </a:pPr>
            <a:r>
              <a:rPr lang="en"/>
              <a:t>Acknowledgement</a:t>
            </a:r>
          </a:p>
        </p:txBody>
      </p:sp>
      <p:sp>
        <p:nvSpPr>
          <p:cNvPr id="37" name="Shape 37"/>
          <p:cNvSpPr txBox="1">
            <a:spLocks noGrp="1"/>
          </p:cNvSpPr>
          <p:nvPr>
            <p:ph type="body" idx="1"/>
          </p:nvPr>
        </p:nvSpPr>
        <p:spPr>
          <a:xfrm>
            <a:off x="457200" y="1600201"/>
            <a:ext cx="8229600" cy="4967599"/>
          </a:xfrm>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Char char="●"/>
            </a:pPr>
            <a:r>
              <a:rPr lang="en"/>
              <a:t>This material based upon work is partially supported in part by the National Science Foundation under Grant No. 1445806, 1445806, and 0910812.</a:t>
            </a:r>
          </a:p>
          <a:p>
            <a:pPr lvl="0">
              <a:spcBef>
                <a:spcPts val="0"/>
              </a:spcBef>
              <a:buNone/>
            </a:pPr>
            <a:endParaRPr/>
          </a:p>
        </p:txBody>
      </p:sp>
    </p:spTree>
    <p:extLst>
      <p:ext uri="{BB962C8B-B14F-4D97-AF65-F5344CB8AC3E}">
        <p14:creationId xmlns:p14="http://schemas.microsoft.com/office/powerpoint/2010/main" val="1000062310"/>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676546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1361260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520744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137068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3938293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679920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136337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12978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2697291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916713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457200" y="274637"/>
            <a:ext cx="8229600" cy="1143200"/>
          </a:xfrm>
          <a:prstGeom prst="rect">
            <a:avLst/>
          </a:prstGeom>
        </p:spPr>
        <p:txBody>
          <a:bodyPr lIns="91425" tIns="91425" rIns="91425" bIns="91425" anchor="b" anchorCtr="0">
            <a:noAutofit/>
          </a:bodyPr>
          <a:lstStyle/>
          <a:p>
            <a:pPr lvl="0" rtl="0">
              <a:spcBef>
                <a:spcPts val="0"/>
              </a:spcBef>
              <a:buNone/>
            </a:pPr>
            <a:r>
              <a:rPr lang="en" b="1"/>
              <a:t>Extensive Expertise in Metrics Work</a:t>
            </a:r>
          </a:p>
        </p:txBody>
      </p:sp>
      <p:sp>
        <p:nvSpPr>
          <p:cNvPr id="43" name="Shape 43"/>
          <p:cNvSpPr/>
          <p:nvPr/>
        </p:nvSpPr>
        <p:spPr>
          <a:xfrm>
            <a:off x="402776" y="5225143"/>
            <a:ext cx="8284024" cy="827199"/>
          </a:xfrm>
          <a:prstGeom prst="roundRect">
            <a:avLst>
              <a:gd name="adj" fmla="val 16667"/>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lgn="ctr">
              <a:spcBef>
                <a:spcPts val="0"/>
              </a:spcBef>
              <a:buNone/>
            </a:pPr>
            <a:r>
              <a:rPr lang="en" b="1"/>
              <a:t>Metrics</a:t>
            </a:r>
          </a:p>
        </p:txBody>
      </p:sp>
      <p:sp>
        <p:nvSpPr>
          <p:cNvPr id="44" name="Shape 44"/>
          <p:cNvSpPr/>
          <p:nvPr/>
        </p:nvSpPr>
        <p:spPr>
          <a:xfrm>
            <a:off x="2569075" y="2843201"/>
            <a:ext cx="1110300" cy="1103199"/>
          </a:xfrm>
          <a:prstGeom prst="roundRect">
            <a:avLst>
              <a:gd name="adj" fmla="val 16667"/>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rtl="0">
              <a:spcBef>
                <a:spcPts val="0"/>
              </a:spcBef>
              <a:buNone/>
            </a:pPr>
            <a:r>
              <a:rPr lang="en" b="1" dirty="0"/>
              <a:t>Future</a:t>
            </a:r>
          </a:p>
          <a:p>
            <a:pPr lvl="0" rtl="0">
              <a:spcBef>
                <a:spcPts val="0"/>
              </a:spcBef>
              <a:buNone/>
            </a:pPr>
            <a:r>
              <a:rPr lang="en" b="1" dirty="0"/>
              <a:t>Systems</a:t>
            </a:r>
          </a:p>
        </p:txBody>
      </p:sp>
      <p:sp>
        <p:nvSpPr>
          <p:cNvPr id="45" name="Shape 45"/>
          <p:cNvSpPr/>
          <p:nvPr/>
        </p:nvSpPr>
        <p:spPr>
          <a:xfrm>
            <a:off x="2569075" y="3946401"/>
            <a:ext cx="1110300" cy="551199"/>
          </a:xfrm>
          <a:prstGeom prst="roundRect">
            <a:avLst>
              <a:gd name="adj" fmla="val 16667"/>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b="1" dirty="0"/>
              <a:t>Future</a:t>
            </a:r>
          </a:p>
          <a:p>
            <a:pPr lvl="0" rtl="0">
              <a:spcBef>
                <a:spcPts val="0"/>
              </a:spcBef>
              <a:buNone/>
            </a:pPr>
            <a:r>
              <a:rPr lang="en" b="1" dirty="0"/>
              <a:t>Grid</a:t>
            </a:r>
          </a:p>
        </p:txBody>
      </p:sp>
      <p:sp>
        <p:nvSpPr>
          <p:cNvPr id="46" name="Shape 46"/>
          <p:cNvSpPr/>
          <p:nvPr/>
        </p:nvSpPr>
        <p:spPr>
          <a:xfrm>
            <a:off x="3679375" y="2842899"/>
            <a:ext cx="1034100" cy="551199"/>
          </a:xfrm>
          <a:prstGeom prst="roundRect">
            <a:avLst>
              <a:gd name="adj" fmla="val 16667"/>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b="1"/>
              <a:t>SaaS</a:t>
            </a:r>
          </a:p>
        </p:txBody>
      </p:sp>
      <p:sp>
        <p:nvSpPr>
          <p:cNvPr id="47" name="Shape 47"/>
          <p:cNvSpPr/>
          <p:nvPr/>
        </p:nvSpPr>
        <p:spPr>
          <a:xfrm>
            <a:off x="3679375" y="3394483"/>
            <a:ext cx="1034100" cy="551199"/>
          </a:xfrm>
          <a:prstGeom prst="roundRect">
            <a:avLst>
              <a:gd name="adj" fmla="val 16667"/>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b="1"/>
              <a:t>PaaS</a:t>
            </a:r>
          </a:p>
        </p:txBody>
      </p:sp>
      <p:sp>
        <p:nvSpPr>
          <p:cNvPr id="48" name="Shape 48"/>
          <p:cNvSpPr/>
          <p:nvPr/>
        </p:nvSpPr>
        <p:spPr>
          <a:xfrm>
            <a:off x="3679375" y="3946047"/>
            <a:ext cx="1034100" cy="551199"/>
          </a:xfrm>
          <a:prstGeom prst="roundRect">
            <a:avLst>
              <a:gd name="adj" fmla="val 16667"/>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b="1"/>
              <a:t>IaaS</a:t>
            </a:r>
          </a:p>
        </p:txBody>
      </p:sp>
      <p:sp>
        <p:nvSpPr>
          <p:cNvPr id="49" name="Shape 49"/>
          <p:cNvSpPr/>
          <p:nvPr/>
        </p:nvSpPr>
        <p:spPr>
          <a:xfrm>
            <a:off x="6052374" y="4586333"/>
            <a:ext cx="2634425" cy="542800"/>
          </a:xfrm>
          <a:prstGeom prst="roundRect">
            <a:avLst>
              <a:gd name="adj" fmla="val 16667"/>
            </a:avLst>
          </a:prstGeom>
          <a:solidFill>
            <a:srgbClr val="C9DAF8"/>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b="1"/>
              <a:t>HPC</a:t>
            </a:r>
          </a:p>
        </p:txBody>
      </p:sp>
      <p:sp>
        <p:nvSpPr>
          <p:cNvPr id="50" name="Shape 50"/>
          <p:cNvSpPr/>
          <p:nvPr/>
        </p:nvSpPr>
        <p:spPr>
          <a:xfrm>
            <a:off x="7395222" y="2843201"/>
            <a:ext cx="1291578" cy="827199"/>
          </a:xfrm>
          <a:prstGeom prst="roundRect">
            <a:avLst>
              <a:gd name="adj" fmla="val 16667"/>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b="1"/>
              <a:t>(UBMOD)</a:t>
            </a:r>
          </a:p>
        </p:txBody>
      </p:sp>
      <p:sp>
        <p:nvSpPr>
          <p:cNvPr id="51" name="Shape 51"/>
          <p:cNvSpPr/>
          <p:nvPr/>
        </p:nvSpPr>
        <p:spPr>
          <a:xfrm>
            <a:off x="6052374" y="3670401"/>
            <a:ext cx="2634425" cy="827199"/>
          </a:xfrm>
          <a:prstGeom prst="roundRect">
            <a:avLst>
              <a:gd name="adj" fmla="val 16667"/>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b="1"/>
              <a:t>XDMOD</a:t>
            </a:r>
          </a:p>
        </p:txBody>
      </p:sp>
      <p:sp>
        <p:nvSpPr>
          <p:cNvPr id="52" name="Shape 52"/>
          <p:cNvSpPr/>
          <p:nvPr/>
        </p:nvSpPr>
        <p:spPr>
          <a:xfrm>
            <a:off x="6052375" y="2843201"/>
            <a:ext cx="1342800" cy="827199"/>
          </a:xfrm>
          <a:prstGeom prst="roundRect">
            <a:avLst>
              <a:gd name="adj" fmla="val 16667"/>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b="1"/>
              <a:t>SUPREME</a:t>
            </a:r>
          </a:p>
        </p:txBody>
      </p:sp>
      <p:sp>
        <p:nvSpPr>
          <p:cNvPr id="53" name="Shape 53"/>
          <p:cNvSpPr/>
          <p:nvPr/>
        </p:nvSpPr>
        <p:spPr>
          <a:xfrm>
            <a:off x="2569076" y="4594775"/>
            <a:ext cx="3407100" cy="542800"/>
          </a:xfrm>
          <a:prstGeom prst="roundRect">
            <a:avLst>
              <a:gd name="adj" fmla="val 16667"/>
            </a:avLst>
          </a:prstGeom>
          <a:solidFill>
            <a:srgbClr val="C9DAF8"/>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b="1" dirty="0"/>
              <a:t>Clouds</a:t>
            </a:r>
          </a:p>
        </p:txBody>
      </p:sp>
      <p:sp>
        <p:nvSpPr>
          <p:cNvPr id="54" name="Shape 54"/>
          <p:cNvSpPr/>
          <p:nvPr/>
        </p:nvSpPr>
        <p:spPr>
          <a:xfrm>
            <a:off x="4713476" y="2843201"/>
            <a:ext cx="1262699" cy="1654399"/>
          </a:xfrm>
          <a:prstGeom prst="roundRect">
            <a:avLst>
              <a:gd name="adj" fmla="val 16667"/>
            </a:avLst>
          </a:prstGeom>
          <a:solidFill>
            <a:srgbClr val="FFFFFF"/>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rtl="0">
              <a:spcBef>
                <a:spcPts val="0"/>
              </a:spcBef>
              <a:buNone/>
            </a:pPr>
            <a:r>
              <a:rPr lang="en" sz="1200" b="1"/>
              <a:t>OpenStack, Nimbus, AWS, Azure, Hadoop, ... </a:t>
            </a:r>
          </a:p>
          <a:p>
            <a:pPr rtl="0">
              <a:spcBef>
                <a:spcPts val="0"/>
              </a:spcBef>
              <a:buNone/>
            </a:pPr>
            <a:endParaRPr sz="1200" b="1"/>
          </a:p>
          <a:p>
            <a:pPr lvl="0" rtl="0">
              <a:spcBef>
                <a:spcPts val="0"/>
              </a:spcBef>
              <a:buNone/>
            </a:pPr>
            <a:r>
              <a:rPr lang="en" sz="1200" b="1"/>
              <a:t>Support</a:t>
            </a:r>
          </a:p>
        </p:txBody>
      </p:sp>
      <p:sp>
        <p:nvSpPr>
          <p:cNvPr id="55" name="Shape 55"/>
          <p:cNvSpPr/>
          <p:nvPr/>
        </p:nvSpPr>
        <p:spPr>
          <a:xfrm>
            <a:off x="402775" y="4594775"/>
            <a:ext cx="2030278" cy="542800"/>
          </a:xfrm>
          <a:prstGeom prst="roundRect">
            <a:avLst>
              <a:gd name="adj" fmla="val 16667"/>
            </a:avLst>
          </a:prstGeom>
          <a:solidFill>
            <a:srgbClr val="C9DAF8"/>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b="1"/>
              <a:t>Scientific Impact</a:t>
            </a:r>
          </a:p>
        </p:txBody>
      </p:sp>
      <p:sp>
        <p:nvSpPr>
          <p:cNvPr id="56" name="Shape 56"/>
          <p:cNvSpPr/>
          <p:nvPr/>
        </p:nvSpPr>
        <p:spPr>
          <a:xfrm>
            <a:off x="402775" y="2843267"/>
            <a:ext cx="2030278" cy="1654399"/>
          </a:xfrm>
          <a:prstGeom prst="roundRect">
            <a:avLst>
              <a:gd name="adj" fmla="val 16667"/>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rtl="0">
              <a:spcBef>
                <a:spcPts val="0"/>
              </a:spcBef>
              <a:buNone/>
            </a:pPr>
            <a:r>
              <a:rPr lang="en" b="1"/>
              <a:t>BlueWaters</a:t>
            </a:r>
          </a:p>
          <a:p>
            <a:pPr rtl="0">
              <a:spcBef>
                <a:spcPts val="0"/>
              </a:spcBef>
              <a:buNone/>
            </a:pPr>
            <a:r>
              <a:rPr lang="en" b="1"/>
              <a:t>NCAR</a:t>
            </a:r>
          </a:p>
          <a:p>
            <a:pPr lvl="0" rtl="0">
              <a:spcBef>
                <a:spcPts val="0"/>
              </a:spcBef>
              <a:buNone/>
            </a:pPr>
            <a:r>
              <a:rPr lang="en" b="1"/>
              <a:t>XSEDE</a:t>
            </a:r>
          </a:p>
        </p:txBody>
      </p:sp>
      <p:sp>
        <p:nvSpPr>
          <p:cNvPr id="57" name="Shape 57"/>
          <p:cNvSpPr/>
          <p:nvPr/>
        </p:nvSpPr>
        <p:spPr>
          <a:xfrm>
            <a:off x="6052374" y="2016001"/>
            <a:ext cx="2634425" cy="827199"/>
          </a:xfrm>
          <a:prstGeom prst="roundRect">
            <a:avLst>
              <a:gd name="adj" fmla="val 16667"/>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b="1"/>
              <a:t>Benchmarking XSEDE Matlab (IU)</a:t>
            </a:r>
          </a:p>
        </p:txBody>
      </p:sp>
    </p:spTree>
    <p:extLst>
      <p:ext uri="{BB962C8B-B14F-4D97-AF65-F5344CB8AC3E}">
        <p14:creationId xmlns:p14="http://schemas.microsoft.com/office/powerpoint/2010/main" val="542174588"/>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422819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573130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244421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628392028"/>
              </p:ext>
            </p:extLst>
          </p:nvPr>
        </p:nvGraphicFramePr>
        <p:xfrm>
          <a:off x="457200" y="1437233"/>
          <a:ext cx="8229600" cy="5108938"/>
        </p:xfrm>
        <a:graphic>
          <a:graphicData uri="http://schemas.openxmlformats.org/drawingml/2006/table">
            <a:tbl>
              <a:tblPr/>
              <a:tblGrid>
                <a:gridCol w="465221"/>
                <a:gridCol w="2018632"/>
                <a:gridCol w="3328736"/>
                <a:gridCol w="2417011"/>
              </a:tblGrid>
              <a:tr h="422104">
                <a:tc gridSpan="4">
                  <a:txBody>
                    <a:bodyPr/>
                    <a:lstStyle/>
                    <a:p>
                      <a:pPr algn="l" fontAlgn="b"/>
                      <a:r>
                        <a:rPr lang="en-US" sz="1800" b="0" i="0" u="none" strike="noStrike">
                          <a:solidFill>
                            <a:srgbClr val="000000"/>
                          </a:solidFill>
                          <a:effectLst/>
                          <a:latin typeface="Calibri"/>
                        </a:rPr>
                        <a:t>Project management related metrics </a:t>
                      </a:r>
                    </a:p>
                  </a:txBody>
                  <a:tcPr marL="4679" marR="4679" marT="4679" marB="0" anchor="b">
                    <a:lnL>
                      <a:noFill/>
                    </a:lnL>
                    <a:lnR>
                      <a:noFill/>
                    </a:lnR>
                    <a:lnT>
                      <a:noFill/>
                    </a:lnT>
                    <a:lnB>
                      <a:noFill/>
                    </a:lnB>
                    <a:solidFill>
                      <a:srgbClr val="C5D9F1"/>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422104">
                <a:tc>
                  <a:txBody>
                    <a:bodyPr/>
                    <a:lstStyle/>
                    <a:p>
                      <a:pPr algn="l" fontAlgn="b"/>
                      <a:r>
                        <a:rPr lang="en-US" sz="1800" b="0" i="0" u="none" strike="noStrike">
                          <a:solidFill>
                            <a:srgbClr val="000000"/>
                          </a:solidFill>
                          <a:effectLst/>
                          <a:latin typeface="Calibri"/>
                        </a:rPr>
                        <a:t>P.1 </a:t>
                      </a:r>
                    </a:p>
                  </a:txBody>
                  <a:tcPr marL="4679" marR="4679" marT="4679" marB="0" anchor="b">
                    <a:lnL>
                      <a:noFill/>
                    </a:lnL>
                    <a:lnR>
                      <a:noFill/>
                    </a:lnR>
                    <a:lnT>
                      <a:noFill/>
                    </a:lnT>
                    <a:lnB>
                      <a:noFill/>
                    </a:lnB>
                  </a:tcPr>
                </a:tc>
                <a:tc>
                  <a:txBody>
                    <a:bodyPr/>
                    <a:lstStyle/>
                    <a:p>
                      <a:pPr algn="l" fontAlgn="b"/>
                      <a:r>
                        <a:rPr lang="en-US" sz="1800" b="0" i="0" u="none" strike="noStrike">
                          <a:solidFill>
                            <a:srgbClr val="000000"/>
                          </a:solidFill>
                          <a:effectLst/>
                          <a:latin typeface="Calibri"/>
                        </a:rPr>
                        <a:t> Number of projects </a:t>
                      </a:r>
                    </a:p>
                  </a:txBody>
                  <a:tcPr marL="4679" marR="4679" marT="4679" marB="0" anchor="b">
                    <a:lnL>
                      <a:noFill/>
                    </a:lnL>
                    <a:lnR>
                      <a:noFill/>
                    </a:lnR>
                    <a:lnT>
                      <a:noFill/>
                    </a:lnT>
                    <a:lnB>
                      <a:noFill/>
                    </a:lnB>
                  </a:tcPr>
                </a:tc>
                <a:tc>
                  <a:txBody>
                    <a:bodyPr/>
                    <a:lstStyle/>
                    <a:p>
                      <a:pPr algn="l" fontAlgn="b"/>
                      <a:r>
                        <a:rPr lang="en-US" sz="1800" b="0" i="0" u="none" strike="noStrike" dirty="0">
                          <a:solidFill>
                            <a:srgbClr val="000000"/>
                          </a:solidFill>
                          <a:effectLst/>
                          <a:latin typeface="Calibri"/>
                        </a:rPr>
                        <a:t>  the cumulative number of projects </a:t>
                      </a:r>
                    </a:p>
                  </a:txBody>
                  <a:tcPr marL="4679" marR="4679" marT="4679" marB="0" anchor="b">
                    <a:lnL>
                      <a:noFill/>
                    </a:lnL>
                    <a:lnR>
                      <a:noFill/>
                    </a:lnR>
                    <a:lnT>
                      <a:noFill/>
                    </a:lnT>
                    <a:lnB>
                      <a:noFill/>
                    </a:lnB>
                  </a:tcPr>
                </a:tc>
                <a:tc>
                  <a:txBody>
                    <a:bodyPr/>
                    <a:lstStyle/>
                    <a:p>
                      <a:pPr algn="l" fontAlgn="b"/>
                      <a:r>
                        <a:rPr lang="en-US" sz="1800" b="0" i="0" u="none" strike="noStrike">
                          <a:solidFill>
                            <a:srgbClr val="000000"/>
                          </a:solidFill>
                          <a:effectLst/>
                          <a:latin typeface="Calibri"/>
                        </a:rPr>
                        <a:t>  measure growth of use, time periods:  daily  </a:t>
                      </a:r>
                    </a:p>
                  </a:txBody>
                  <a:tcPr marL="4679" marR="4679" marT="4679" marB="0" anchor="b">
                    <a:lnL>
                      <a:noFill/>
                    </a:lnL>
                    <a:lnR>
                      <a:noFill/>
                    </a:lnR>
                    <a:lnT>
                      <a:noFill/>
                    </a:lnT>
                    <a:lnB>
                      <a:noFill/>
                    </a:lnB>
                  </a:tcPr>
                </a:tc>
              </a:tr>
              <a:tr h="422104">
                <a:tc>
                  <a:txBody>
                    <a:bodyPr/>
                    <a:lstStyle/>
                    <a:p>
                      <a:pPr algn="l" fontAlgn="b"/>
                      <a:r>
                        <a:rPr lang="en-US" sz="1800" b="0" i="0" u="none" strike="noStrike">
                          <a:solidFill>
                            <a:srgbClr val="000000"/>
                          </a:solidFill>
                          <a:effectLst/>
                          <a:latin typeface="Calibri"/>
                        </a:rPr>
                        <a:t>P.2 </a:t>
                      </a:r>
                    </a:p>
                  </a:txBody>
                  <a:tcPr marL="4679" marR="4679" marT="4679" marB="0" anchor="b">
                    <a:lnL>
                      <a:noFill/>
                    </a:lnL>
                    <a:lnR>
                      <a:noFill/>
                    </a:lnR>
                    <a:lnT>
                      <a:noFill/>
                    </a:lnT>
                    <a:lnB>
                      <a:noFill/>
                    </a:lnB>
                  </a:tcPr>
                </a:tc>
                <a:tc>
                  <a:txBody>
                    <a:bodyPr/>
                    <a:lstStyle/>
                    <a:p>
                      <a:pPr algn="l" fontAlgn="b"/>
                      <a:r>
                        <a:rPr lang="en-US" sz="1800" b="0" i="0" u="none" strike="noStrike">
                          <a:solidFill>
                            <a:srgbClr val="000000"/>
                          </a:solidFill>
                          <a:effectLst/>
                          <a:latin typeface="Calibri"/>
                        </a:rPr>
                        <a:t> Number of projects by discipline </a:t>
                      </a:r>
                    </a:p>
                  </a:txBody>
                  <a:tcPr marL="4679" marR="4679" marT="4679" marB="0" anchor="b">
                    <a:lnL>
                      <a:noFill/>
                    </a:lnL>
                    <a:lnR>
                      <a:noFill/>
                    </a:lnR>
                    <a:lnT>
                      <a:noFill/>
                    </a:lnT>
                    <a:lnB>
                      <a:noFill/>
                    </a:lnB>
                  </a:tcPr>
                </a:tc>
                <a:tc>
                  <a:txBody>
                    <a:bodyPr/>
                    <a:lstStyle/>
                    <a:p>
                      <a:pPr algn="l" fontAlgn="b"/>
                      <a:r>
                        <a:rPr lang="en-US" sz="1800" b="0" i="0" u="none" strike="noStrike">
                          <a:solidFill>
                            <a:srgbClr val="000000"/>
                          </a:solidFill>
                          <a:effectLst/>
                          <a:latin typeface="Calibri"/>
                        </a:rPr>
                        <a:t>  the cumulative number of projects by discipline </a:t>
                      </a:r>
                    </a:p>
                  </a:txBody>
                  <a:tcPr marL="4679" marR="4679" marT="4679" marB="0" anchor="b">
                    <a:lnL>
                      <a:noFill/>
                    </a:lnL>
                    <a:lnR>
                      <a:noFill/>
                    </a:lnR>
                    <a:lnT>
                      <a:noFill/>
                    </a:lnT>
                    <a:lnB>
                      <a:noFill/>
                    </a:lnB>
                  </a:tcPr>
                </a:tc>
                <a:tc>
                  <a:txBody>
                    <a:bodyPr/>
                    <a:lstStyle/>
                    <a:p>
                      <a:pPr algn="l" fontAlgn="b"/>
                      <a:r>
                        <a:rPr lang="en-US" sz="1800" b="0" i="0" u="none" strike="noStrike" dirty="0">
                          <a:solidFill>
                            <a:srgbClr val="000000"/>
                          </a:solidFill>
                          <a:effectLst/>
                          <a:latin typeface="Calibri"/>
                        </a:rPr>
                        <a:t> understand the growth of use by field of knowledge. Time periods: daily, monthly, quarterly, yearly  </a:t>
                      </a:r>
                    </a:p>
                  </a:txBody>
                  <a:tcPr marL="4679" marR="4679" marT="4679" marB="0" anchor="b">
                    <a:lnL>
                      <a:noFill/>
                    </a:lnL>
                    <a:lnR>
                      <a:noFill/>
                    </a:lnR>
                    <a:lnT>
                      <a:noFill/>
                    </a:lnT>
                    <a:lnB>
                      <a:noFill/>
                    </a:lnB>
                  </a:tcPr>
                </a:tc>
              </a:tr>
              <a:tr h="422104">
                <a:tc>
                  <a:txBody>
                    <a:bodyPr/>
                    <a:lstStyle/>
                    <a:p>
                      <a:pPr algn="l" fontAlgn="b"/>
                      <a:r>
                        <a:rPr lang="en-US" sz="1800" b="0" i="0" u="none" strike="noStrike">
                          <a:solidFill>
                            <a:srgbClr val="000000"/>
                          </a:solidFill>
                          <a:effectLst/>
                          <a:latin typeface="Calibri"/>
                        </a:rPr>
                        <a:t>PC3 </a:t>
                      </a:r>
                    </a:p>
                  </a:txBody>
                  <a:tcPr marL="4679" marR="4679" marT="4679" marB="0" anchor="b">
                    <a:lnL>
                      <a:noFill/>
                    </a:lnL>
                    <a:lnR>
                      <a:noFill/>
                    </a:lnR>
                    <a:lnT>
                      <a:noFill/>
                    </a:lnT>
                    <a:lnB>
                      <a:noFill/>
                    </a:lnB>
                  </a:tcPr>
                </a:tc>
                <a:tc>
                  <a:txBody>
                    <a:bodyPr/>
                    <a:lstStyle/>
                    <a:p>
                      <a:pPr algn="l" fontAlgn="b"/>
                      <a:r>
                        <a:rPr lang="en-US" sz="1800" b="0" i="0" u="none" strike="noStrike">
                          <a:solidFill>
                            <a:srgbClr val="000000"/>
                          </a:solidFill>
                          <a:effectLst/>
                          <a:latin typeface="Calibri"/>
                        </a:rPr>
                        <a:t> Number of projects by organization </a:t>
                      </a:r>
                    </a:p>
                  </a:txBody>
                  <a:tcPr marL="4679" marR="4679" marT="4679" marB="0" anchor="b">
                    <a:lnL>
                      <a:noFill/>
                    </a:lnL>
                    <a:lnR>
                      <a:noFill/>
                    </a:lnR>
                    <a:lnT>
                      <a:noFill/>
                    </a:lnT>
                    <a:lnB>
                      <a:noFill/>
                    </a:lnB>
                  </a:tcPr>
                </a:tc>
                <a:tc>
                  <a:txBody>
                    <a:bodyPr/>
                    <a:lstStyle/>
                    <a:p>
                      <a:pPr algn="l" fontAlgn="b"/>
                      <a:r>
                        <a:rPr lang="en-US" sz="1800" b="0" i="0" u="none" strike="noStrike">
                          <a:solidFill>
                            <a:srgbClr val="000000"/>
                          </a:solidFill>
                          <a:effectLst/>
                          <a:latin typeface="Calibri"/>
                        </a:rPr>
                        <a:t>  the cumulative number of projects by organization </a:t>
                      </a:r>
                    </a:p>
                  </a:txBody>
                  <a:tcPr marL="4679" marR="4679" marT="4679" marB="0" anchor="b">
                    <a:lnL>
                      <a:noFill/>
                    </a:lnL>
                    <a:lnR>
                      <a:noFill/>
                    </a:lnR>
                    <a:lnT>
                      <a:noFill/>
                    </a:lnT>
                    <a:lnB>
                      <a:noFill/>
                    </a:lnB>
                  </a:tcPr>
                </a:tc>
                <a:tc>
                  <a:txBody>
                    <a:bodyPr/>
                    <a:lstStyle/>
                    <a:p>
                      <a:pPr algn="l" fontAlgn="b"/>
                      <a:r>
                        <a:rPr lang="en-US" sz="1800" b="0" i="0" u="none" strike="noStrike">
                          <a:solidFill>
                            <a:srgbClr val="000000"/>
                          </a:solidFill>
                          <a:effectLst/>
                          <a:latin typeface="Calibri"/>
                        </a:rPr>
                        <a:t> understand the growth of use by institution. Time periods: daily, monthly, qaurterly, yearly  </a:t>
                      </a:r>
                    </a:p>
                  </a:txBody>
                  <a:tcPr marL="4679" marR="4679" marT="4679" marB="0" anchor="b">
                    <a:lnL>
                      <a:noFill/>
                    </a:lnL>
                    <a:lnR>
                      <a:noFill/>
                    </a:lnR>
                    <a:lnT>
                      <a:noFill/>
                    </a:lnT>
                    <a:lnB>
                      <a:noFill/>
                    </a:lnB>
                  </a:tcPr>
                </a:tc>
              </a:tr>
              <a:tr h="422104">
                <a:tc>
                  <a:txBody>
                    <a:bodyPr/>
                    <a:lstStyle/>
                    <a:p>
                      <a:pPr algn="l" fontAlgn="b"/>
                      <a:r>
                        <a:rPr lang="en-US" sz="1800" b="0" i="0" u="none" strike="noStrike">
                          <a:solidFill>
                            <a:srgbClr val="000000"/>
                          </a:solidFill>
                          <a:effectLst/>
                          <a:latin typeface="Calibri"/>
                        </a:rPr>
                        <a:t>P.4 </a:t>
                      </a:r>
                    </a:p>
                  </a:txBody>
                  <a:tcPr marL="4679" marR="4679" marT="4679" marB="0" anchor="b">
                    <a:lnL>
                      <a:noFill/>
                    </a:lnL>
                    <a:lnR>
                      <a:noFill/>
                    </a:lnR>
                    <a:lnT>
                      <a:noFill/>
                    </a:lnT>
                    <a:lnB>
                      <a:noFill/>
                    </a:lnB>
                  </a:tcPr>
                </a:tc>
                <a:tc>
                  <a:txBody>
                    <a:bodyPr/>
                    <a:lstStyle/>
                    <a:p>
                      <a:pPr algn="l" fontAlgn="b"/>
                      <a:r>
                        <a:rPr lang="en-US" sz="1800" b="0" i="0" u="none" strike="noStrike">
                          <a:solidFill>
                            <a:srgbClr val="000000"/>
                          </a:solidFill>
                          <a:effectLst/>
                          <a:latin typeface="Calibri"/>
                        </a:rPr>
                        <a:t> Technology in use   </a:t>
                      </a:r>
                    </a:p>
                  </a:txBody>
                  <a:tcPr marL="4679" marR="4679" marT="4679" marB="0" anchor="b">
                    <a:lnL>
                      <a:noFill/>
                    </a:lnL>
                    <a:lnR>
                      <a:noFill/>
                    </a:lnR>
                    <a:lnT>
                      <a:noFill/>
                    </a:lnT>
                    <a:lnB>
                      <a:noFill/>
                    </a:lnB>
                  </a:tcPr>
                </a:tc>
                <a:tc>
                  <a:txBody>
                    <a:bodyPr/>
                    <a:lstStyle/>
                    <a:p>
                      <a:pPr algn="l" fontAlgn="b"/>
                      <a:r>
                        <a:rPr lang="en-US" sz="1800" b="0" i="0" u="none" strike="noStrike">
                          <a:solidFill>
                            <a:srgbClr val="000000"/>
                          </a:solidFill>
                          <a:effectLst/>
                          <a:latin typeface="Calibri"/>
                        </a:rPr>
                        <a:t>  the percentage of technologies and software packages in use </a:t>
                      </a:r>
                    </a:p>
                  </a:txBody>
                  <a:tcPr marL="4679" marR="4679" marT="4679" marB="0" anchor="b">
                    <a:lnL>
                      <a:noFill/>
                    </a:lnL>
                    <a:lnR>
                      <a:noFill/>
                    </a:lnR>
                    <a:lnT>
                      <a:noFill/>
                    </a:lnT>
                    <a:lnB>
                      <a:noFill/>
                    </a:lnB>
                  </a:tcPr>
                </a:tc>
                <a:tc>
                  <a:txBody>
                    <a:bodyPr/>
                    <a:lstStyle/>
                    <a:p>
                      <a:pPr algn="l" fontAlgn="b"/>
                      <a:r>
                        <a:rPr lang="en-US" sz="1800" b="0" i="0" u="none" strike="noStrike">
                          <a:solidFill>
                            <a:srgbClr val="000000"/>
                          </a:solidFill>
                          <a:effectLst/>
                          <a:latin typeface="Calibri"/>
                        </a:rPr>
                        <a:t>  improve application-based services with desired technologies  </a:t>
                      </a:r>
                    </a:p>
                  </a:txBody>
                  <a:tcPr marL="4679" marR="4679" marT="4679" marB="0" anchor="b">
                    <a:lnL>
                      <a:noFill/>
                    </a:lnL>
                    <a:lnR>
                      <a:noFill/>
                    </a:lnR>
                    <a:lnT>
                      <a:noFill/>
                    </a:lnT>
                    <a:lnB>
                      <a:noFill/>
                    </a:lnB>
                  </a:tcPr>
                </a:tc>
              </a:tr>
              <a:tr h="422104">
                <a:tc>
                  <a:txBody>
                    <a:bodyPr/>
                    <a:lstStyle/>
                    <a:p>
                      <a:pPr algn="l" fontAlgn="b"/>
                      <a:r>
                        <a:rPr lang="en-US" sz="1800" b="0" i="0" u="none" strike="noStrike">
                          <a:solidFill>
                            <a:srgbClr val="000000"/>
                          </a:solidFill>
                          <a:effectLst/>
                          <a:latin typeface="Calibri"/>
                        </a:rPr>
                        <a:t>P.5 </a:t>
                      </a:r>
                    </a:p>
                  </a:txBody>
                  <a:tcPr marL="4679" marR="4679" marT="4679" marB="0" anchor="b">
                    <a:lnL>
                      <a:noFill/>
                    </a:lnL>
                    <a:lnR>
                      <a:noFill/>
                    </a:lnR>
                    <a:lnT>
                      <a:noFill/>
                    </a:lnT>
                    <a:lnB>
                      <a:noFill/>
                    </a:lnB>
                  </a:tcPr>
                </a:tc>
                <a:tc>
                  <a:txBody>
                    <a:bodyPr/>
                    <a:lstStyle/>
                    <a:p>
                      <a:pPr algn="l" fontAlgn="b"/>
                      <a:r>
                        <a:rPr lang="en-US" sz="1800" b="0" i="0" u="none" strike="noStrike">
                          <a:solidFill>
                            <a:srgbClr val="000000"/>
                          </a:solidFill>
                          <a:effectLst/>
                          <a:latin typeface="Calibri"/>
                        </a:rPr>
                        <a:t> Technology desired </a:t>
                      </a:r>
                    </a:p>
                  </a:txBody>
                  <a:tcPr marL="4679" marR="4679" marT="4679" marB="0" anchor="b">
                    <a:lnL>
                      <a:noFill/>
                    </a:lnL>
                    <a:lnR>
                      <a:noFill/>
                    </a:lnR>
                    <a:lnT>
                      <a:noFill/>
                    </a:lnT>
                    <a:lnB>
                      <a:noFill/>
                    </a:lnB>
                  </a:tcPr>
                </a:tc>
                <a:tc>
                  <a:txBody>
                    <a:bodyPr/>
                    <a:lstStyle/>
                    <a:p>
                      <a:pPr algn="l" fontAlgn="b"/>
                      <a:r>
                        <a:rPr lang="en-US" sz="1800" b="0" i="0" u="none" strike="noStrike">
                          <a:solidFill>
                            <a:srgbClr val="000000"/>
                          </a:solidFill>
                          <a:effectLst/>
                          <a:latin typeface="Calibri"/>
                        </a:rPr>
                        <a:t>  the percentage of technologies and software packages preferred to use </a:t>
                      </a:r>
                    </a:p>
                  </a:txBody>
                  <a:tcPr marL="4679" marR="4679" marT="4679" marB="0" anchor="b">
                    <a:lnL>
                      <a:noFill/>
                    </a:lnL>
                    <a:lnR>
                      <a:noFill/>
                    </a:lnR>
                    <a:lnT>
                      <a:noFill/>
                    </a:lnT>
                    <a:lnB>
                      <a:noFill/>
                    </a:lnB>
                  </a:tcPr>
                </a:tc>
                <a:tc>
                  <a:txBody>
                    <a:bodyPr/>
                    <a:lstStyle/>
                    <a:p>
                      <a:pPr algn="l" fontAlgn="b"/>
                      <a:r>
                        <a:rPr lang="en-US" sz="1800" b="0" i="0" u="none" strike="noStrike" dirty="0">
                          <a:solidFill>
                            <a:srgbClr val="000000"/>
                          </a:solidFill>
                          <a:effectLst/>
                          <a:latin typeface="Calibri"/>
                        </a:rPr>
                        <a:t> measure statistical needs of software packages in the cloud  </a:t>
                      </a:r>
                    </a:p>
                  </a:txBody>
                  <a:tcPr marL="4679" marR="4679" marT="4679" marB="0" anchor="b">
                    <a:lnL>
                      <a:noFill/>
                    </a:lnL>
                    <a:lnR>
                      <a:noFill/>
                    </a:lnR>
                    <a:lnT>
                      <a:noFill/>
                    </a:lnT>
                    <a:lnB>
                      <a:noFill/>
                    </a:lnB>
                  </a:tcPr>
                </a:tc>
              </a:tr>
            </a:tbl>
          </a:graphicData>
        </a:graphic>
      </p:graphicFrame>
    </p:spTree>
    <p:extLst>
      <p:ext uri="{BB962C8B-B14F-4D97-AF65-F5344CB8AC3E}">
        <p14:creationId xmlns:p14="http://schemas.microsoft.com/office/powerpoint/2010/main" val="20224175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4006"/>
            <a:ext cx="8229600" cy="1143000"/>
          </a:xfrm>
        </p:spPr>
        <p:txBody>
          <a:bodyPr/>
          <a:lstStyle/>
          <a:p>
            <a:r>
              <a:rPr lang="en-US" dirty="0" smtClean="0"/>
              <a:t>Project &amp; User Metrics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63317464"/>
              </p:ext>
            </p:extLst>
          </p:nvPr>
        </p:nvGraphicFramePr>
        <p:xfrm>
          <a:off x="564147" y="4568130"/>
          <a:ext cx="8229600" cy="7659240"/>
        </p:xfrm>
        <a:graphic>
          <a:graphicData uri="http://schemas.openxmlformats.org/drawingml/2006/table">
            <a:tbl>
              <a:tblPr/>
              <a:tblGrid>
                <a:gridCol w="507304"/>
                <a:gridCol w="2096857"/>
                <a:gridCol w="3021278"/>
                <a:gridCol w="2604161"/>
              </a:tblGrid>
              <a:tr h="173611">
                <a:tc gridSpan="4">
                  <a:txBody>
                    <a:bodyPr/>
                    <a:lstStyle/>
                    <a:p>
                      <a:pPr algn="l" fontAlgn="b"/>
                      <a:r>
                        <a:rPr lang="en-US" sz="1400" b="0" i="0" u="none" strike="noStrike" dirty="0">
                          <a:solidFill>
                            <a:srgbClr val="000000"/>
                          </a:solidFill>
                          <a:effectLst/>
                          <a:latin typeface="Calibri"/>
                        </a:rPr>
                        <a:t>Project management related metrics </a:t>
                      </a:r>
                    </a:p>
                  </a:txBody>
                  <a:tcPr marL="11273" marR="11273" marT="11273" marB="0" anchor="b">
                    <a:lnL>
                      <a:noFill/>
                    </a:lnL>
                    <a:lnR>
                      <a:noFill/>
                    </a:lnR>
                    <a:lnT>
                      <a:noFill/>
                    </a:lnT>
                    <a:lnB>
                      <a:noFill/>
                    </a:lnB>
                    <a:solidFill>
                      <a:srgbClr val="C5D9F1"/>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173611">
                <a:tc>
                  <a:txBody>
                    <a:bodyPr/>
                    <a:lstStyle/>
                    <a:p>
                      <a:pPr algn="l" fontAlgn="b"/>
                      <a:r>
                        <a:rPr lang="en-US" sz="1400" b="0" i="0" u="none" strike="noStrike">
                          <a:solidFill>
                            <a:srgbClr val="000000"/>
                          </a:solidFill>
                          <a:effectLst/>
                          <a:latin typeface="Calibri"/>
                        </a:rPr>
                        <a:t>P.1 </a:t>
                      </a:r>
                    </a:p>
                  </a:txBody>
                  <a:tcPr marL="11273" marR="11273" marT="11273"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Number of projects </a:t>
                      </a:r>
                    </a:p>
                  </a:txBody>
                  <a:tcPr marL="11273" marR="11273" marT="11273"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the cumulative number of projects </a:t>
                      </a:r>
                    </a:p>
                  </a:txBody>
                  <a:tcPr marL="11273" marR="11273" marT="11273"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measure growth of use, time periods:  daily  </a:t>
                      </a:r>
                    </a:p>
                  </a:txBody>
                  <a:tcPr marL="11273" marR="11273" marT="11273" marB="0" anchor="b">
                    <a:lnL>
                      <a:noFill/>
                    </a:lnL>
                    <a:lnR>
                      <a:noFill/>
                    </a:lnR>
                    <a:lnT>
                      <a:noFill/>
                    </a:lnT>
                    <a:lnB>
                      <a:noFill/>
                    </a:lnB>
                  </a:tcPr>
                </a:tc>
              </a:tr>
              <a:tr h="498285">
                <a:tc>
                  <a:txBody>
                    <a:bodyPr/>
                    <a:lstStyle/>
                    <a:p>
                      <a:pPr algn="l" fontAlgn="b"/>
                      <a:r>
                        <a:rPr lang="en-US" sz="1400" b="0" i="0" u="none" strike="noStrike">
                          <a:solidFill>
                            <a:srgbClr val="000000"/>
                          </a:solidFill>
                          <a:effectLst/>
                          <a:latin typeface="Calibri"/>
                        </a:rPr>
                        <a:t>P.2 </a:t>
                      </a:r>
                    </a:p>
                  </a:txBody>
                  <a:tcPr marL="11273" marR="11273" marT="11273" marB="0" anchor="b">
                    <a:lnL>
                      <a:noFill/>
                    </a:lnL>
                    <a:lnR>
                      <a:noFill/>
                    </a:lnR>
                    <a:lnT>
                      <a:noFill/>
                    </a:lnT>
                    <a:lnB>
                      <a:noFill/>
                    </a:lnB>
                  </a:tcPr>
                </a:tc>
                <a:tc>
                  <a:txBody>
                    <a:bodyPr/>
                    <a:lstStyle/>
                    <a:p>
                      <a:pPr algn="l" fontAlgn="b"/>
                      <a:r>
                        <a:rPr lang="en-US" sz="1400" b="0" i="0" u="none" strike="noStrike" dirty="0">
                          <a:solidFill>
                            <a:srgbClr val="000000"/>
                          </a:solidFill>
                          <a:effectLst/>
                          <a:latin typeface="Calibri"/>
                        </a:rPr>
                        <a:t> Number of projects by discipline </a:t>
                      </a:r>
                    </a:p>
                  </a:txBody>
                  <a:tcPr marL="11273" marR="11273" marT="11273"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the cumulative number of projects by discipline </a:t>
                      </a:r>
                    </a:p>
                  </a:txBody>
                  <a:tcPr marL="11273" marR="11273" marT="11273" marB="0" anchor="b">
                    <a:lnL>
                      <a:noFill/>
                    </a:lnL>
                    <a:lnR>
                      <a:noFill/>
                    </a:lnR>
                    <a:lnT>
                      <a:noFill/>
                    </a:lnT>
                    <a:lnB>
                      <a:noFill/>
                    </a:lnB>
                  </a:tcPr>
                </a:tc>
                <a:tc>
                  <a:txBody>
                    <a:bodyPr/>
                    <a:lstStyle/>
                    <a:p>
                      <a:pPr algn="l" fontAlgn="b"/>
                      <a:r>
                        <a:rPr lang="en-US" sz="1400" b="0" i="0" u="none" strike="noStrike" dirty="0">
                          <a:solidFill>
                            <a:srgbClr val="000000"/>
                          </a:solidFill>
                          <a:effectLst/>
                          <a:latin typeface="Calibri"/>
                        </a:rPr>
                        <a:t> understand the growth of use by field of knowledge. Time periods: daily, monthly, quarterly, yearly  </a:t>
                      </a:r>
                    </a:p>
                  </a:txBody>
                  <a:tcPr marL="11273" marR="11273" marT="11273" marB="0" anchor="b">
                    <a:lnL>
                      <a:noFill/>
                    </a:lnL>
                    <a:lnR>
                      <a:noFill/>
                    </a:lnR>
                    <a:lnT>
                      <a:noFill/>
                    </a:lnT>
                    <a:lnB>
                      <a:noFill/>
                    </a:lnB>
                  </a:tcPr>
                </a:tc>
              </a:tr>
              <a:tr h="335948">
                <a:tc>
                  <a:txBody>
                    <a:bodyPr/>
                    <a:lstStyle/>
                    <a:p>
                      <a:pPr algn="l" fontAlgn="b"/>
                      <a:r>
                        <a:rPr lang="en-US" sz="1400" b="0" i="0" u="none" strike="noStrike">
                          <a:solidFill>
                            <a:srgbClr val="000000"/>
                          </a:solidFill>
                          <a:effectLst/>
                          <a:latin typeface="Calibri"/>
                        </a:rPr>
                        <a:t>PC3 </a:t>
                      </a:r>
                    </a:p>
                  </a:txBody>
                  <a:tcPr marL="11273" marR="11273" marT="11273"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Number of projects by organization </a:t>
                      </a:r>
                    </a:p>
                  </a:txBody>
                  <a:tcPr marL="11273" marR="11273" marT="11273" marB="0" anchor="b">
                    <a:lnL>
                      <a:noFill/>
                    </a:lnL>
                    <a:lnR>
                      <a:noFill/>
                    </a:lnR>
                    <a:lnT>
                      <a:noFill/>
                    </a:lnT>
                    <a:lnB>
                      <a:noFill/>
                    </a:lnB>
                  </a:tcPr>
                </a:tc>
                <a:tc>
                  <a:txBody>
                    <a:bodyPr/>
                    <a:lstStyle/>
                    <a:p>
                      <a:pPr algn="l" fontAlgn="b"/>
                      <a:r>
                        <a:rPr lang="en-US" sz="1400" b="0" i="0" u="none" strike="noStrike" dirty="0">
                          <a:solidFill>
                            <a:srgbClr val="000000"/>
                          </a:solidFill>
                          <a:effectLst/>
                          <a:latin typeface="Calibri"/>
                        </a:rPr>
                        <a:t>  the cumulative number of projects by organization </a:t>
                      </a:r>
                    </a:p>
                  </a:txBody>
                  <a:tcPr marL="11273" marR="11273" marT="11273"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understand the growth of use by institution. Time periods: daily, monthly, qaurterly, yearly  </a:t>
                      </a:r>
                    </a:p>
                  </a:txBody>
                  <a:tcPr marL="11273" marR="11273" marT="11273" marB="0" anchor="b">
                    <a:lnL>
                      <a:noFill/>
                    </a:lnL>
                    <a:lnR>
                      <a:noFill/>
                    </a:lnR>
                    <a:lnT>
                      <a:noFill/>
                    </a:lnT>
                    <a:lnB>
                      <a:noFill/>
                    </a:lnB>
                  </a:tcPr>
                </a:tc>
              </a:tr>
              <a:tr h="335948">
                <a:tc>
                  <a:txBody>
                    <a:bodyPr/>
                    <a:lstStyle/>
                    <a:p>
                      <a:pPr algn="l" fontAlgn="b"/>
                      <a:r>
                        <a:rPr lang="en-US" sz="1400" b="0" i="0" u="none" strike="noStrike">
                          <a:solidFill>
                            <a:srgbClr val="000000"/>
                          </a:solidFill>
                          <a:effectLst/>
                          <a:latin typeface="Calibri"/>
                        </a:rPr>
                        <a:t>P.4 </a:t>
                      </a:r>
                    </a:p>
                  </a:txBody>
                  <a:tcPr marL="11273" marR="11273" marT="11273"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Technology in use   </a:t>
                      </a:r>
                    </a:p>
                  </a:txBody>
                  <a:tcPr marL="11273" marR="11273" marT="11273"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the percentage of technologies and software packages in use </a:t>
                      </a:r>
                    </a:p>
                  </a:txBody>
                  <a:tcPr marL="11273" marR="11273" marT="11273"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improve application-based services with desired technologies  </a:t>
                      </a:r>
                    </a:p>
                  </a:txBody>
                  <a:tcPr marL="11273" marR="11273" marT="11273" marB="0" anchor="b">
                    <a:lnL>
                      <a:noFill/>
                    </a:lnL>
                    <a:lnR>
                      <a:noFill/>
                    </a:lnR>
                    <a:lnT>
                      <a:noFill/>
                    </a:lnT>
                    <a:lnB>
                      <a:noFill/>
                    </a:lnB>
                  </a:tcPr>
                </a:tc>
              </a:tr>
              <a:tr h="335948">
                <a:tc>
                  <a:txBody>
                    <a:bodyPr/>
                    <a:lstStyle/>
                    <a:p>
                      <a:pPr algn="l" fontAlgn="b"/>
                      <a:r>
                        <a:rPr lang="en-US" sz="1400" b="0" i="0" u="none" strike="noStrike">
                          <a:solidFill>
                            <a:srgbClr val="000000"/>
                          </a:solidFill>
                          <a:effectLst/>
                          <a:latin typeface="Calibri"/>
                        </a:rPr>
                        <a:t>P.5 </a:t>
                      </a:r>
                    </a:p>
                  </a:txBody>
                  <a:tcPr marL="11273" marR="11273" marT="11273"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Technology desired </a:t>
                      </a:r>
                    </a:p>
                  </a:txBody>
                  <a:tcPr marL="11273" marR="11273" marT="11273" marB="0" anchor="b">
                    <a:lnL>
                      <a:noFill/>
                    </a:lnL>
                    <a:lnR>
                      <a:noFill/>
                    </a:lnR>
                    <a:lnT>
                      <a:noFill/>
                    </a:lnT>
                    <a:lnB>
                      <a:noFill/>
                    </a:lnB>
                  </a:tcPr>
                </a:tc>
                <a:tc>
                  <a:txBody>
                    <a:bodyPr/>
                    <a:lstStyle/>
                    <a:p>
                      <a:pPr algn="l" fontAlgn="b"/>
                      <a:r>
                        <a:rPr lang="en-US" sz="1400" b="0" i="0" u="none" strike="noStrike" dirty="0">
                          <a:solidFill>
                            <a:srgbClr val="000000"/>
                          </a:solidFill>
                          <a:effectLst/>
                          <a:latin typeface="Calibri"/>
                        </a:rPr>
                        <a:t>  the percentage of technologies and software packages preferred to use </a:t>
                      </a:r>
                    </a:p>
                  </a:txBody>
                  <a:tcPr marL="11273" marR="11273" marT="11273"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measure statistical needs of software packages in the cloud  </a:t>
                      </a:r>
                    </a:p>
                  </a:txBody>
                  <a:tcPr marL="11273" marR="11273" marT="11273" marB="0" anchor="b">
                    <a:lnL>
                      <a:noFill/>
                    </a:lnL>
                    <a:lnR>
                      <a:noFill/>
                    </a:lnR>
                    <a:lnT>
                      <a:noFill/>
                    </a:lnT>
                    <a:lnB>
                      <a:noFill/>
                    </a:lnB>
                  </a:tcPr>
                </a:tc>
              </a:tr>
              <a:tr h="173611">
                <a:tc>
                  <a:txBody>
                    <a:bodyPr/>
                    <a:lstStyle/>
                    <a:p>
                      <a:pPr algn="l" fontAlgn="b"/>
                      <a:endParaRPr lang="en-US" sz="1400" b="0" i="0" u="none" strike="noStrike">
                        <a:solidFill>
                          <a:srgbClr val="000000"/>
                        </a:solidFill>
                        <a:effectLst/>
                        <a:latin typeface="Calibri"/>
                      </a:endParaRPr>
                    </a:p>
                  </a:txBody>
                  <a:tcPr marL="11273" marR="11273" marT="11273" marB="0" anchor="b">
                    <a:lnL>
                      <a:noFill/>
                    </a:lnL>
                    <a:lnR>
                      <a:noFill/>
                    </a:lnR>
                    <a:lnT>
                      <a:noFill/>
                    </a:lnT>
                    <a:lnB>
                      <a:noFill/>
                    </a:lnB>
                  </a:tcPr>
                </a:tc>
                <a:tc>
                  <a:txBody>
                    <a:bodyPr/>
                    <a:lstStyle/>
                    <a:p>
                      <a:pPr algn="l" fontAlgn="b"/>
                      <a:endParaRPr lang="en-US" sz="1400" b="0" i="0" u="none" strike="noStrike">
                        <a:solidFill>
                          <a:srgbClr val="000000"/>
                        </a:solidFill>
                        <a:effectLst/>
                        <a:latin typeface="Calibri"/>
                      </a:endParaRPr>
                    </a:p>
                  </a:txBody>
                  <a:tcPr marL="11273" marR="11273" marT="11273" marB="0" anchor="b">
                    <a:lnL>
                      <a:noFill/>
                    </a:lnL>
                    <a:lnR>
                      <a:noFill/>
                    </a:lnR>
                    <a:lnT>
                      <a:noFill/>
                    </a:lnT>
                    <a:lnB>
                      <a:noFill/>
                    </a:lnB>
                  </a:tcPr>
                </a:tc>
                <a:tc>
                  <a:txBody>
                    <a:bodyPr/>
                    <a:lstStyle/>
                    <a:p>
                      <a:pPr algn="l" fontAlgn="b"/>
                      <a:endParaRPr lang="en-US" sz="1400" b="0" i="0" u="none" strike="noStrike" dirty="0">
                        <a:solidFill>
                          <a:srgbClr val="000000"/>
                        </a:solidFill>
                        <a:effectLst/>
                        <a:latin typeface="Calibri"/>
                      </a:endParaRPr>
                    </a:p>
                  </a:txBody>
                  <a:tcPr marL="11273" marR="11273" marT="11273" marB="0" anchor="b">
                    <a:lnL>
                      <a:noFill/>
                    </a:lnL>
                    <a:lnR>
                      <a:noFill/>
                    </a:lnR>
                    <a:lnT>
                      <a:noFill/>
                    </a:lnT>
                    <a:lnB>
                      <a:noFill/>
                    </a:lnB>
                  </a:tcPr>
                </a:tc>
                <a:tc>
                  <a:txBody>
                    <a:bodyPr/>
                    <a:lstStyle/>
                    <a:p>
                      <a:pPr algn="l" fontAlgn="b"/>
                      <a:endParaRPr lang="en-US" sz="1400" b="0" i="0" u="none" strike="noStrike">
                        <a:solidFill>
                          <a:srgbClr val="000000"/>
                        </a:solidFill>
                        <a:effectLst/>
                        <a:latin typeface="Calibri"/>
                      </a:endParaRPr>
                    </a:p>
                  </a:txBody>
                  <a:tcPr marL="11273" marR="11273" marT="11273" marB="0" anchor="b">
                    <a:lnL>
                      <a:noFill/>
                    </a:lnL>
                    <a:lnR>
                      <a:noFill/>
                    </a:lnR>
                    <a:lnT>
                      <a:noFill/>
                    </a:lnT>
                    <a:lnB>
                      <a:noFill/>
                    </a:lnB>
                  </a:tcPr>
                </a:tc>
              </a:tr>
              <a:tr h="173611">
                <a:tc gridSpan="4">
                  <a:txBody>
                    <a:bodyPr/>
                    <a:lstStyle/>
                    <a:p>
                      <a:pPr algn="l" fontAlgn="b"/>
                      <a:r>
                        <a:rPr lang="en-US" sz="1400" b="0" i="0" u="none" strike="noStrike">
                          <a:solidFill>
                            <a:srgbClr val="000000"/>
                          </a:solidFill>
                          <a:effectLst/>
                          <a:latin typeface="Calibri"/>
                        </a:rPr>
                        <a:t>User related metrics </a:t>
                      </a:r>
                    </a:p>
                  </a:txBody>
                  <a:tcPr marL="11273" marR="11273" marT="11273" marB="0" anchor="b">
                    <a:lnL>
                      <a:noFill/>
                    </a:lnL>
                    <a:lnR>
                      <a:noFill/>
                    </a:lnR>
                    <a:lnT>
                      <a:noFill/>
                    </a:lnT>
                    <a:lnB>
                      <a:noFill/>
                    </a:lnB>
                    <a:solidFill>
                      <a:srgbClr val="C5D9F1"/>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35948">
                <a:tc>
                  <a:txBody>
                    <a:bodyPr/>
                    <a:lstStyle/>
                    <a:p>
                      <a:pPr algn="l" fontAlgn="b"/>
                      <a:r>
                        <a:rPr lang="en-US" sz="1400" b="0" i="0" u="none" strike="noStrike">
                          <a:solidFill>
                            <a:srgbClr val="000000"/>
                          </a:solidFill>
                          <a:effectLst/>
                          <a:latin typeface="Calibri"/>
                        </a:rPr>
                        <a:t>U.1 </a:t>
                      </a:r>
                    </a:p>
                  </a:txBody>
                  <a:tcPr marL="11273" marR="11273" marT="11273"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User count                                     </a:t>
                      </a:r>
                    </a:p>
                  </a:txBody>
                  <a:tcPr marL="11273" marR="11273" marT="11273"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active users for the cloud                                           </a:t>
                      </a:r>
                    </a:p>
                  </a:txBody>
                  <a:tcPr marL="11273" marR="11273" marT="11273"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give an indication of how many users use the cloud  </a:t>
                      </a:r>
                    </a:p>
                  </a:txBody>
                  <a:tcPr marL="11273" marR="11273" marT="11273" marB="0" anchor="b">
                    <a:lnL>
                      <a:noFill/>
                    </a:lnL>
                    <a:lnR>
                      <a:noFill/>
                    </a:lnR>
                    <a:lnT>
                      <a:noFill/>
                    </a:lnT>
                    <a:lnB>
                      <a:noFill/>
                    </a:lnB>
                  </a:tcPr>
                </a:tc>
              </a:tr>
              <a:tr h="173611">
                <a:tc>
                  <a:txBody>
                    <a:bodyPr/>
                    <a:lstStyle/>
                    <a:p>
                      <a:pPr algn="l" fontAlgn="b"/>
                      <a:r>
                        <a:rPr lang="en-US" sz="1400" b="0" i="0" u="none" strike="noStrike">
                          <a:solidFill>
                            <a:srgbClr val="000000"/>
                          </a:solidFill>
                          <a:effectLst/>
                          <a:latin typeface="Calibri"/>
                        </a:rPr>
                        <a:t>U.6 </a:t>
                      </a:r>
                    </a:p>
                  </a:txBody>
                  <a:tcPr marL="11273" marR="11273" marT="11273"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Users by organization                   </a:t>
                      </a:r>
                    </a:p>
                  </a:txBody>
                  <a:tcPr marL="11273" marR="11273" marT="11273"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shows the the infrastructure used by organization      </a:t>
                      </a:r>
                    </a:p>
                  </a:txBody>
                  <a:tcPr marL="11273" marR="11273" marT="11273"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identify the users by organization    </a:t>
                      </a:r>
                    </a:p>
                  </a:txBody>
                  <a:tcPr marL="11273" marR="11273" marT="11273" marB="0" anchor="b">
                    <a:lnL>
                      <a:noFill/>
                    </a:lnL>
                    <a:lnR>
                      <a:noFill/>
                    </a:lnR>
                    <a:lnT>
                      <a:noFill/>
                    </a:lnT>
                    <a:lnB>
                      <a:noFill/>
                    </a:lnB>
                  </a:tcPr>
                </a:tc>
              </a:tr>
              <a:tr h="173611">
                <a:tc>
                  <a:txBody>
                    <a:bodyPr/>
                    <a:lstStyle/>
                    <a:p>
                      <a:pPr algn="l" fontAlgn="b"/>
                      <a:r>
                        <a:rPr lang="en-US" sz="1400" b="0" i="0" u="none" strike="noStrike">
                          <a:solidFill>
                            <a:srgbClr val="000000"/>
                          </a:solidFill>
                          <a:effectLst/>
                          <a:latin typeface="Calibri"/>
                        </a:rPr>
                        <a:t>U.2 </a:t>
                      </a:r>
                    </a:p>
                  </a:txBody>
                  <a:tcPr marL="11273" marR="11273" marT="11273"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Users by consumption (VM)           </a:t>
                      </a:r>
                    </a:p>
                  </a:txBody>
                  <a:tcPr marL="11273" marR="11273" marT="11273"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users that use the resources heavily e.g. top 10 users </a:t>
                      </a:r>
                    </a:p>
                  </a:txBody>
                  <a:tcPr marL="11273" marR="11273" marT="11273"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identify the users by VM usage   </a:t>
                      </a:r>
                    </a:p>
                  </a:txBody>
                  <a:tcPr marL="11273" marR="11273" marT="11273" marB="0" anchor="b">
                    <a:lnL>
                      <a:noFill/>
                    </a:lnL>
                    <a:lnR>
                      <a:noFill/>
                    </a:lnR>
                    <a:lnT>
                      <a:noFill/>
                    </a:lnT>
                    <a:lnB>
                      <a:noFill/>
                    </a:lnB>
                  </a:tcPr>
                </a:tc>
              </a:tr>
              <a:tr h="173611">
                <a:tc>
                  <a:txBody>
                    <a:bodyPr/>
                    <a:lstStyle/>
                    <a:p>
                      <a:pPr algn="l" fontAlgn="b"/>
                      <a:r>
                        <a:rPr lang="en-US" sz="1400" b="0" i="0" u="none" strike="noStrike">
                          <a:solidFill>
                            <a:srgbClr val="000000"/>
                          </a:solidFill>
                          <a:effectLst/>
                          <a:latin typeface="Calibri"/>
                        </a:rPr>
                        <a:t>U.3 </a:t>
                      </a:r>
                    </a:p>
                  </a:txBody>
                  <a:tcPr marL="11273" marR="11273" marT="11273"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Users by consumption (Storage)    </a:t>
                      </a:r>
                    </a:p>
                  </a:txBody>
                  <a:tcPr marL="11273" marR="11273" marT="11273"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users that use the resources heavily e.g. top 10 users </a:t>
                      </a:r>
                    </a:p>
                  </a:txBody>
                  <a:tcPr marL="11273" marR="11273" marT="11273"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identify the users by Storage usage  </a:t>
                      </a:r>
                    </a:p>
                  </a:txBody>
                  <a:tcPr marL="11273" marR="11273" marT="11273" marB="0" anchor="b">
                    <a:lnL>
                      <a:noFill/>
                    </a:lnL>
                    <a:lnR>
                      <a:noFill/>
                    </a:lnR>
                    <a:lnT>
                      <a:noFill/>
                    </a:lnT>
                    <a:lnB>
                      <a:noFill/>
                    </a:lnB>
                  </a:tcPr>
                </a:tc>
              </a:tr>
              <a:tr h="173611">
                <a:tc>
                  <a:txBody>
                    <a:bodyPr/>
                    <a:lstStyle/>
                    <a:p>
                      <a:pPr algn="l" fontAlgn="b"/>
                      <a:r>
                        <a:rPr lang="en-US" sz="1400" b="0" i="0" u="none" strike="noStrike">
                          <a:solidFill>
                            <a:srgbClr val="000000"/>
                          </a:solidFill>
                          <a:effectLst/>
                          <a:latin typeface="Calibri"/>
                        </a:rPr>
                        <a:t>U.4 </a:t>
                      </a:r>
                    </a:p>
                  </a:txBody>
                  <a:tcPr marL="11273" marR="11273" marT="11273"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Users by consumption (Network)  </a:t>
                      </a:r>
                    </a:p>
                  </a:txBody>
                  <a:tcPr marL="11273" marR="11273" marT="11273"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users that use the resources heavily e.g. top 10 users </a:t>
                      </a:r>
                    </a:p>
                  </a:txBody>
                  <a:tcPr marL="11273" marR="11273" marT="11273"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identify the users by Network usage   </a:t>
                      </a:r>
                    </a:p>
                  </a:txBody>
                  <a:tcPr marL="11273" marR="11273" marT="11273" marB="0" anchor="b">
                    <a:lnL>
                      <a:noFill/>
                    </a:lnL>
                    <a:lnR>
                      <a:noFill/>
                    </a:lnR>
                    <a:lnT>
                      <a:noFill/>
                    </a:lnT>
                    <a:lnB>
                      <a:noFill/>
                    </a:lnB>
                  </a:tcPr>
                </a:tc>
              </a:tr>
              <a:tr h="173611">
                <a:tc>
                  <a:txBody>
                    <a:bodyPr/>
                    <a:lstStyle/>
                    <a:p>
                      <a:pPr algn="l" fontAlgn="b"/>
                      <a:r>
                        <a:rPr lang="en-US" sz="1400" b="0" i="0" u="none" strike="noStrike">
                          <a:solidFill>
                            <a:srgbClr val="000000"/>
                          </a:solidFill>
                          <a:effectLst/>
                          <a:latin typeface="Calibri"/>
                        </a:rPr>
                        <a:t>U.5 </a:t>
                      </a:r>
                    </a:p>
                  </a:txBody>
                  <a:tcPr marL="11273" marR="11273" marT="11273"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Users by consumption (Image)      </a:t>
                      </a:r>
                    </a:p>
                  </a:txBody>
                  <a:tcPr marL="11273" marR="11273" marT="11273"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shows the most used images    </a:t>
                      </a:r>
                    </a:p>
                  </a:txBody>
                  <a:tcPr marL="11273" marR="11273" marT="11273"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identify popular images    </a:t>
                      </a:r>
                    </a:p>
                  </a:txBody>
                  <a:tcPr marL="11273" marR="11273" marT="11273" marB="0" anchor="b">
                    <a:lnL>
                      <a:noFill/>
                    </a:lnL>
                    <a:lnR>
                      <a:noFill/>
                    </a:lnR>
                    <a:lnT>
                      <a:noFill/>
                    </a:lnT>
                    <a:lnB>
                      <a:noFill/>
                    </a:lnB>
                  </a:tcPr>
                </a:tc>
              </a:tr>
              <a:tr h="173611">
                <a:tc>
                  <a:txBody>
                    <a:bodyPr/>
                    <a:lstStyle/>
                    <a:p>
                      <a:pPr algn="l" fontAlgn="b"/>
                      <a:r>
                        <a:rPr lang="en-US" sz="1400" b="0" i="0" u="none" strike="noStrike">
                          <a:solidFill>
                            <a:srgbClr val="000000"/>
                          </a:solidFill>
                          <a:effectLst/>
                          <a:latin typeface="Calibri"/>
                        </a:rPr>
                        <a:t>U.6 </a:t>
                      </a:r>
                    </a:p>
                  </a:txBody>
                  <a:tcPr marL="11273" marR="11273" marT="11273"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Users by consumption (Flavor)      </a:t>
                      </a:r>
                    </a:p>
                  </a:txBody>
                  <a:tcPr marL="11273" marR="11273" marT="11273"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shows the most used flavor      </a:t>
                      </a:r>
                    </a:p>
                  </a:txBody>
                  <a:tcPr marL="11273" marR="11273" marT="11273"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identify popular flavors    </a:t>
                      </a:r>
                    </a:p>
                  </a:txBody>
                  <a:tcPr marL="11273" marR="11273" marT="11273" marB="0" anchor="b">
                    <a:lnL>
                      <a:noFill/>
                    </a:lnL>
                    <a:lnR>
                      <a:noFill/>
                    </a:lnR>
                    <a:lnT>
                      <a:noFill/>
                    </a:lnT>
                    <a:lnB>
                      <a:noFill/>
                    </a:lnB>
                  </a:tcPr>
                </a:tc>
              </a:tr>
              <a:tr h="498285">
                <a:tc>
                  <a:txBody>
                    <a:bodyPr/>
                    <a:lstStyle/>
                    <a:p>
                      <a:pPr algn="l" fontAlgn="b"/>
                      <a:r>
                        <a:rPr lang="en-US" sz="1400" b="0" i="0" u="none" strike="noStrike">
                          <a:solidFill>
                            <a:srgbClr val="000000"/>
                          </a:solidFill>
                          <a:effectLst/>
                          <a:latin typeface="Calibri"/>
                        </a:rPr>
                        <a:t>U.7 </a:t>
                      </a:r>
                    </a:p>
                  </a:txBody>
                  <a:tcPr marL="11273" marR="11273" marT="11273"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Users by role                                 </a:t>
                      </a:r>
                    </a:p>
                  </a:txBody>
                  <a:tcPr marL="11273" marR="11273" marT="11273"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indicates usage by role             </a:t>
                      </a:r>
                    </a:p>
                  </a:txBody>
                  <a:tcPr marL="11273" marR="11273" marT="11273"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a user role defined in an account system with a percentage of the total numbers. e.g. how many class users vs researchers  </a:t>
                      </a:r>
                    </a:p>
                  </a:txBody>
                  <a:tcPr marL="11273" marR="11273" marT="11273" marB="0" anchor="b">
                    <a:lnL>
                      <a:noFill/>
                    </a:lnL>
                    <a:lnR>
                      <a:noFill/>
                    </a:lnR>
                    <a:lnT>
                      <a:noFill/>
                    </a:lnT>
                    <a:lnB>
                      <a:noFill/>
                    </a:lnB>
                  </a:tcPr>
                </a:tc>
              </a:tr>
              <a:tr h="335948">
                <a:tc>
                  <a:txBody>
                    <a:bodyPr/>
                    <a:lstStyle/>
                    <a:p>
                      <a:pPr algn="l" fontAlgn="b"/>
                      <a:r>
                        <a:rPr lang="en-US" sz="1400" b="0" i="0" u="none" strike="noStrike">
                          <a:solidFill>
                            <a:srgbClr val="000000"/>
                          </a:solidFill>
                          <a:effectLst/>
                          <a:latin typeface="Calibri"/>
                        </a:rPr>
                        <a:t>U.8 </a:t>
                      </a:r>
                    </a:p>
                  </a:txBody>
                  <a:tcPr marL="11273" marR="11273" marT="11273"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Users by project                            </a:t>
                      </a:r>
                    </a:p>
                  </a:txBody>
                  <a:tcPr marL="11273" marR="11273" marT="11273"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distribution of user count by project                   </a:t>
                      </a:r>
                    </a:p>
                  </a:txBody>
                  <a:tcPr marL="11273" marR="11273" marT="11273" marB="0" anchor="b">
                    <a:lnL>
                      <a:noFill/>
                    </a:lnL>
                    <a:lnR>
                      <a:noFill/>
                    </a:lnR>
                    <a:lnT>
                      <a:noFill/>
                    </a:lnT>
                    <a:lnB>
                      <a:noFill/>
                    </a:lnB>
                  </a:tcPr>
                </a:tc>
                <a:tc>
                  <a:txBody>
                    <a:bodyPr/>
                    <a:lstStyle/>
                    <a:p>
                      <a:pPr algn="l" fontAlgn="b"/>
                      <a:r>
                        <a:rPr lang="en-US" sz="1400" b="0" i="0" u="none" strike="noStrike" dirty="0">
                          <a:solidFill>
                            <a:srgbClr val="000000"/>
                          </a:solidFill>
                          <a:effectLst/>
                          <a:latin typeface="Calibri"/>
                        </a:rPr>
                        <a:t> assess quotas and limit that may be caused by user count  </a:t>
                      </a:r>
                    </a:p>
                  </a:txBody>
                  <a:tcPr marL="11273" marR="11273" marT="11273" marB="0" anchor="b">
                    <a:lnL>
                      <a:noFill/>
                    </a:lnL>
                    <a:lnR>
                      <a:noFill/>
                    </a:lnR>
                    <a:lnT>
                      <a:noFill/>
                    </a:lnT>
                    <a:lnB>
                      <a:noFill/>
                    </a:lnB>
                  </a:tcPr>
                </a:tc>
              </a:tr>
            </a:tbl>
          </a:graphicData>
        </a:graphic>
      </p:graphicFrame>
    </p:spTree>
    <p:extLst>
      <p:ext uri="{BB962C8B-B14F-4D97-AF65-F5344CB8AC3E}">
        <p14:creationId xmlns:p14="http://schemas.microsoft.com/office/powerpoint/2010/main" val="3629096931"/>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Metrics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57981644"/>
              </p:ext>
            </p:extLst>
          </p:nvPr>
        </p:nvGraphicFramePr>
        <p:xfrm>
          <a:off x="147053" y="991064"/>
          <a:ext cx="8809789" cy="5693908"/>
        </p:xfrm>
        <a:graphic>
          <a:graphicData uri="http://schemas.openxmlformats.org/drawingml/2006/table">
            <a:tbl>
              <a:tblPr/>
              <a:tblGrid>
                <a:gridCol w="543069"/>
                <a:gridCol w="2244686"/>
                <a:gridCol w="3234279"/>
                <a:gridCol w="2787755"/>
              </a:tblGrid>
              <a:tr h="173611">
                <a:tc gridSpan="4">
                  <a:txBody>
                    <a:bodyPr/>
                    <a:lstStyle/>
                    <a:p>
                      <a:pPr algn="l" fontAlgn="b"/>
                      <a:r>
                        <a:rPr lang="en-US" sz="1400" b="0" i="0" u="none" strike="noStrike">
                          <a:solidFill>
                            <a:srgbClr val="000000"/>
                          </a:solidFill>
                          <a:effectLst/>
                          <a:latin typeface="Calibri"/>
                        </a:rPr>
                        <a:t>Virtual machine metrics. </a:t>
                      </a:r>
                    </a:p>
                  </a:txBody>
                  <a:tcPr marL="11273" marR="11273" marT="11273" marB="0" anchor="b">
                    <a:lnL>
                      <a:noFill/>
                    </a:lnL>
                    <a:lnR>
                      <a:noFill/>
                    </a:lnR>
                    <a:lnT>
                      <a:noFill/>
                    </a:lnT>
                    <a:lnB>
                      <a:noFill/>
                    </a:lnB>
                    <a:solidFill>
                      <a:srgbClr val="C5D9F1"/>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173611">
                <a:tc>
                  <a:txBody>
                    <a:bodyPr/>
                    <a:lstStyle/>
                    <a:p>
                      <a:pPr algn="l" fontAlgn="b"/>
                      <a:r>
                        <a:rPr lang="en-US" sz="1400" b="0" i="0" u="none" strike="noStrike">
                          <a:solidFill>
                            <a:srgbClr val="000000"/>
                          </a:solidFill>
                          <a:effectLst/>
                          <a:latin typeface="Calibri"/>
                        </a:rPr>
                        <a:t>V.1 </a:t>
                      </a:r>
                    </a:p>
                  </a:txBody>
                  <a:tcPr marL="11273" marR="11273" marT="11273"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VM Count              </a:t>
                      </a:r>
                    </a:p>
                  </a:txBody>
                  <a:tcPr marL="11273" marR="11273" marT="11273"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counts the launched VM instances on the cloud </a:t>
                      </a:r>
                    </a:p>
                  </a:txBody>
                  <a:tcPr marL="11273" marR="11273" marT="11273"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assess utilization of the resources  </a:t>
                      </a:r>
                    </a:p>
                  </a:txBody>
                  <a:tcPr marL="11273" marR="11273" marT="11273" marB="0" anchor="b">
                    <a:lnL>
                      <a:noFill/>
                    </a:lnL>
                    <a:lnR>
                      <a:noFill/>
                    </a:lnR>
                    <a:lnT>
                      <a:noFill/>
                    </a:lnT>
                    <a:lnB>
                      <a:noFill/>
                    </a:lnB>
                  </a:tcPr>
                </a:tc>
              </a:tr>
              <a:tr h="335948">
                <a:tc>
                  <a:txBody>
                    <a:bodyPr/>
                    <a:lstStyle/>
                    <a:p>
                      <a:pPr algn="l" fontAlgn="b"/>
                      <a:r>
                        <a:rPr lang="en-US" sz="1400" b="0" i="0" u="none" strike="noStrike">
                          <a:solidFill>
                            <a:srgbClr val="000000"/>
                          </a:solidFill>
                          <a:effectLst/>
                          <a:latin typeface="Calibri"/>
                        </a:rPr>
                        <a:t>V.2 </a:t>
                      </a:r>
                    </a:p>
                  </a:txBody>
                  <a:tcPr marL="11273" marR="11273" marT="11273"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VM Count by role </a:t>
                      </a:r>
                    </a:p>
                  </a:txBody>
                  <a:tcPr marL="11273" marR="11273" marT="11273"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counts the VM by role </a:t>
                      </a:r>
                    </a:p>
                  </a:txBody>
                  <a:tcPr marL="11273" marR="11273" marT="11273"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asses utilization by role e.g. students vs. research use  </a:t>
                      </a:r>
                    </a:p>
                  </a:txBody>
                  <a:tcPr marL="11273" marR="11273" marT="11273" marB="0" anchor="b">
                    <a:lnL>
                      <a:noFill/>
                    </a:lnL>
                    <a:lnR>
                      <a:noFill/>
                    </a:lnR>
                    <a:lnT>
                      <a:noFill/>
                    </a:lnT>
                    <a:lnB>
                      <a:noFill/>
                    </a:lnB>
                  </a:tcPr>
                </a:tc>
              </a:tr>
              <a:tr h="173611">
                <a:tc>
                  <a:txBody>
                    <a:bodyPr/>
                    <a:lstStyle/>
                    <a:p>
                      <a:pPr algn="l" fontAlgn="b"/>
                      <a:r>
                        <a:rPr lang="en-US" sz="1400" b="0" i="0" u="none" strike="noStrike">
                          <a:solidFill>
                            <a:srgbClr val="000000"/>
                          </a:solidFill>
                          <a:effectLst/>
                          <a:latin typeface="Calibri"/>
                        </a:rPr>
                        <a:t>V.2 </a:t>
                      </a:r>
                    </a:p>
                  </a:txBody>
                  <a:tcPr marL="11273" marR="11273" marT="11273"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VM Count by organization </a:t>
                      </a:r>
                    </a:p>
                  </a:txBody>
                  <a:tcPr marL="11273" marR="11273" marT="11273"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counts the VM by organization </a:t>
                      </a:r>
                    </a:p>
                  </a:txBody>
                  <a:tcPr marL="11273" marR="11273" marT="11273"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asses utilization by organization  </a:t>
                      </a:r>
                    </a:p>
                  </a:txBody>
                  <a:tcPr marL="11273" marR="11273" marT="11273" marB="0" anchor="b">
                    <a:lnL>
                      <a:noFill/>
                    </a:lnL>
                    <a:lnR>
                      <a:noFill/>
                    </a:lnR>
                    <a:lnT>
                      <a:noFill/>
                    </a:lnT>
                    <a:lnB>
                      <a:noFill/>
                    </a:lnB>
                  </a:tcPr>
                </a:tc>
              </a:tr>
              <a:tr h="498285">
                <a:tc>
                  <a:txBody>
                    <a:bodyPr/>
                    <a:lstStyle/>
                    <a:p>
                      <a:pPr algn="l" fontAlgn="b"/>
                      <a:r>
                        <a:rPr lang="en-US" sz="1400" b="0" i="0" u="none" strike="noStrike">
                          <a:solidFill>
                            <a:srgbClr val="000000"/>
                          </a:solidFill>
                          <a:effectLst/>
                          <a:latin typeface="Calibri"/>
                        </a:rPr>
                        <a:t>V.3 </a:t>
                      </a:r>
                    </a:p>
                  </a:txBody>
                  <a:tcPr marL="11273" marR="11273" marT="11273"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VM Creation time </a:t>
                      </a:r>
                    </a:p>
                  </a:txBody>
                  <a:tcPr marL="11273" marR="11273" marT="11273"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shows when vms have been created </a:t>
                      </a:r>
                    </a:p>
                  </a:txBody>
                  <a:tcPr marL="11273" marR="11273" marT="11273"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Identification of long running VMs to check for security updates, reminders to terminate unused VMs  </a:t>
                      </a:r>
                    </a:p>
                  </a:txBody>
                  <a:tcPr marL="11273" marR="11273" marT="11273" marB="0" anchor="b">
                    <a:lnL>
                      <a:noFill/>
                    </a:lnL>
                    <a:lnR>
                      <a:noFill/>
                    </a:lnR>
                    <a:lnT>
                      <a:noFill/>
                    </a:lnT>
                    <a:lnB>
                      <a:noFill/>
                    </a:lnB>
                  </a:tcPr>
                </a:tc>
              </a:tr>
              <a:tr h="335948">
                <a:tc>
                  <a:txBody>
                    <a:bodyPr/>
                    <a:lstStyle/>
                    <a:p>
                      <a:pPr algn="l" fontAlgn="b"/>
                      <a:r>
                        <a:rPr lang="en-US" sz="1400" b="0" i="0" u="none" strike="noStrike">
                          <a:solidFill>
                            <a:srgbClr val="000000"/>
                          </a:solidFill>
                          <a:effectLst/>
                          <a:latin typeface="Calibri"/>
                        </a:rPr>
                        <a:t>V.4 </a:t>
                      </a:r>
                    </a:p>
                  </a:txBody>
                  <a:tcPr marL="11273" marR="11273" marT="11273"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VM Runtime sum   </a:t>
                      </a:r>
                    </a:p>
                  </a:txBody>
                  <a:tcPr marL="11273" marR="11273" marT="11273"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the total amount of runtime for launched instances </a:t>
                      </a:r>
                    </a:p>
                  </a:txBody>
                  <a:tcPr marL="11273" marR="11273" marT="11273"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one measurement for utilization of the resource  </a:t>
                      </a:r>
                    </a:p>
                  </a:txBody>
                  <a:tcPr marL="11273" marR="11273" marT="11273" marB="0" anchor="b">
                    <a:lnL>
                      <a:noFill/>
                    </a:lnL>
                    <a:lnR>
                      <a:noFill/>
                    </a:lnR>
                    <a:lnT>
                      <a:noFill/>
                    </a:lnT>
                    <a:lnB>
                      <a:noFill/>
                    </a:lnB>
                  </a:tcPr>
                </a:tc>
              </a:tr>
              <a:tr h="335948">
                <a:tc>
                  <a:txBody>
                    <a:bodyPr/>
                    <a:lstStyle/>
                    <a:p>
                      <a:pPr algn="l" fontAlgn="b"/>
                      <a:r>
                        <a:rPr lang="en-US" sz="1400" b="0" i="0" u="none" strike="noStrike">
                          <a:solidFill>
                            <a:srgbClr val="000000"/>
                          </a:solidFill>
                          <a:effectLst/>
                          <a:latin typeface="Calibri"/>
                        </a:rPr>
                        <a:t>V.5 </a:t>
                      </a:r>
                    </a:p>
                  </a:txBody>
                  <a:tcPr marL="11273" marR="11273" marT="11273" marB="0" anchor="b">
                    <a:lnL>
                      <a:noFill/>
                    </a:lnL>
                    <a:lnR>
                      <a:noFill/>
                    </a:lnR>
                    <a:lnT>
                      <a:noFill/>
                    </a:lnT>
                    <a:lnB>
                      <a:noFill/>
                    </a:lnB>
                  </a:tcPr>
                </a:tc>
                <a:tc>
                  <a:txBody>
                    <a:bodyPr/>
                    <a:lstStyle/>
                    <a:p>
                      <a:pPr algn="l" fontAlgn="b"/>
                      <a:r>
                        <a:rPr lang="fr-FR" sz="1400" b="0" i="0" u="none" strike="noStrike">
                          <a:solidFill>
                            <a:srgbClr val="000000"/>
                          </a:solidFill>
                          <a:effectLst/>
                          <a:latin typeface="Calibri"/>
                        </a:rPr>
                        <a:t> vCPU usage          </a:t>
                      </a:r>
                    </a:p>
                  </a:txBody>
                  <a:tcPr marL="11273" marR="11273" marT="11273"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the number of vCPU cores allocated to instances </a:t>
                      </a:r>
                    </a:p>
                  </a:txBody>
                  <a:tcPr marL="11273" marR="11273" marT="11273"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vCPU Usage is important for measuring system resource used  </a:t>
                      </a:r>
                    </a:p>
                  </a:txBody>
                  <a:tcPr marL="11273" marR="11273" marT="11273" marB="0" anchor="b">
                    <a:lnL>
                      <a:noFill/>
                    </a:lnL>
                    <a:lnR>
                      <a:noFill/>
                    </a:lnR>
                    <a:lnT>
                      <a:noFill/>
                    </a:lnT>
                    <a:lnB>
                      <a:noFill/>
                    </a:lnB>
                  </a:tcPr>
                </a:tc>
              </a:tr>
              <a:tr h="335948">
                <a:tc>
                  <a:txBody>
                    <a:bodyPr/>
                    <a:lstStyle/>
                    <a:p>
                      <a:pPr algn="l" fontAlgn="b"/>
                      <a:r>
                        <a:rPr lang="en-US" sz="1400" b="0" i="0" u="none" strike="noStrike">
                          <a:solidFill>
                            <a:srgbClr val="000000"/>
                          </a:solidFill>
                          <a:effectLst/>
                          <a:latin typeface="Calibri"/>
                        </a:rPr>
                        <a:t>V.6 </a:t>
                      </a:r>
                    </a:p>
                  </a:txBody>
                  <a:tcPr marL="11273" marR="11273" marT="11273"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Memory usage      </a:t>
                      </a:r>
                    </a:p>
                  </a:txBody>
                  <a:tcPr marL="11273" marR="11273" marT="11273"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the size of memories allocated to instances </a:t>
                      </a:r>
                    </a:p>
                  </a:txBody>
                  <a:tcPr marL="11273" marR="11273" marT="11273"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Memory Usage is important for measuring system resource used  </a:t>
                      </a:r>
                    </a:p>
                  </a:txBody>
                  <a:tcPr marL="11273" marR="11273" marT="11273" marB="0" anchor="b">
                    <a:lnL>
                      <a:noFill/>
                    </a:lnL>
                    <a:lnR>
                      <a:noFill/>
                    </a:lnR>
                    <a:lnT>
                      <a:noFill/>
                    </a:lnT>
                    <a:lnB>
                      <a:noFill/>
                    </a:lnB>
                  </a:tcPr>
                </a:tc>
              </a:tr>
              <a:tr h="335948">
                <a:tc>
                  <a:txBody>
                    <a:bodyPr/>
                    <a:lstStyle/>
                    <a:p>
                      <a:pPr algn="l" fontAlgn="b"/>
                      <a:r>
                        <a:rPr lang="en-US" sz="1400" b="0" i="0" u="none" strike="noStrike">
                          <a:solidFill>
                            <a:srgbClr val="000000"/>
                          </a:solidFill>
                          <a:effectLst/>
                          <a:latin typeface="Calibri"/>
                        </a:rPr>
                        <a:t>V.7 </a:t>
                      </a:r>
                    </a:p>
                  </a:txBody>
                  <a:tcPr marL="11273" marR="11273" marT="11273"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VM migration      </a:t>
                      </a:r>
                    </a:p>
                  </a:txBody>
                  <a:tcPr marL="11273" marR="11273" marT="11273"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the time it takes to migrate a VM </a:t>
                      </a:r>
                    </a:p>
                  </a:txBody>
                  <a:tcPr marL="11273" marR="11273" marT="11273"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moving vms may be needed in case of over utilization of a server  </a:t>
                      </a:r>
                    </a:p>
                  </a:txBody>
                  <a:tcPr marL="11273" marR="11273" marT="11273" marB="0" anchor="b">
                    <a:lnL>
                      <a:noFill/>
                    </a:lnL>
                    <a:lnR>
                      <a:noFill/>
                    </a:lnR>
                    <a:lnT>
                      <a:noFill/>
                    </a:lnT>
                    <a:lnB>
                      <a:noFill/>
                    </a:lnB>
                  </a:tcPr>
                </a:tc>
              </a:tr>
              <a:tr h="335948">
                <a:tc>
                  <a:txBody>
                    <a:bodyPr/>
                    <a:lstStyle/>
                    <a:p>
                      <a:pPr algn="l" fontAlgn="b"/>
                      <a:r>
                        <a:rPr lang="en-US" sz="1400" b="0" i="0" u="none" strike="noStrike">
                          <a:solidFill>
                            <a:srgbClr val="000000"/>
                          </a:solidFill>
                          <a:effectLst/>
                          <a:latin typeface="Calibri"/>
                        </a:rPr>
                        <a:t>V.8 </a:t>
                      </a:r>
                    </a:p>
                  </a:txBody>
                  <a:tcPr marL="11273" marR="11273" marT="11273" marB="0" anchor="b">
                    <a:lnL>
                      <a:noFill/>
                    </a:lnL>
                    <a:lnR>
                      <a:noFill/>
                    </a:lnR>
                    <a:lnT>
                      <a:noFill/>
                    </a:lnT>
                    <a:lnB>
                      <a:noFill/>
                    </a:lnB>
                  </a:tcPr>
                </a:tc>
                <a:tc>
                  <a:txBody>
                    <a:bodyPr/>
                    <a:lstStyle/>
                    <a:p>
                      <a:pPr algn="l" fontAlgn="b"/>
                      <a:r>
                        <a:rPr lang="en-US" sz="1400" b="0" i="0" u="none" strike="noStrike" dirty="0">
                          <a:solidFill>
                            <a:srgbClr val="000000"/>
                          </a:solidFill>
                          <a:effectLst/>
                          <a:latin typeface="Calibri"/>
                        </a:rPr>
                        <a:t> VM snapshot      </a:t>
                      </a:r>
                    </a:p>
                  </a:txBody>
                  <a:tcPr marL="11273" marR="11273" marT="11273"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the time it takes to snapshot a VM </a:t>
                      </a:r>
                    </a:p>
                  </a:txBody>
                  <a:tcPr marL="11273" marR="11273" marT="11273"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moving vms may be needed in case of over utilization of a server  </a:t>
                      </a:r>
                    </a:p>
                  </a:txBody>
                  <a:tcPr marL="11273" marR="11273" marT="11273" marB="0" anchor="b">
                    <a:lnL>
                      <a:noFill/>
                    </a:lnL>
                    <a:lnR>
                      <a:noFill/>
                    </a:lnR>
                    <a:lnT>
                      <a:noFill/>
                    </a:lnT>
                    <a:lnB>
                      <a:noFill/>
                    </a:lnB>
                  </a:tcPr>
                </a:tc>
              </a:tr>
              <a:tr h="335948">
                <a:tc>
                  <a:txBody>
                    <a:bodyPr/>
                    <a:lstStyle/>
                    <a:p>
                      <a:pPr algn="l" fontAlgn="b"/>
                      <a:r>
                        <a:rPr lang="en-US" sz="1400" b="0" i="0" u="none" strike="noStrike">
                          <a:solidFill>
                            <a:srgbClr val="000000"/>
                          </a:solidFill>
                          <a:effectLst/>
                          <a:latin typeface="Calibri"/>
                        </a:rPr>
                        <a:t>V.9 </a:t>
                      </a:r>
                    </a:p>
                  </a:txBody>
                  <a:tcPr marL="11273" marR="11273" marT="11273"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VM deletion      </a:t>
                      </a:r>
                    </a:p>
                  </a:txBody>
                  <a:tcPr marL="11273" marR="11273" marT="11273"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the time it takes to delete a VM </a:t>
                      </a:r>
                    </a:p>
                  </a:txBody>
                  <a:tcPr marL="11273" marR="11273" marT="11273"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users may be interested in how quickly they can delete the vm  </a:t>
                      </a:r>
                    </a:p>
                  </a:txBody>
                  <a:tcPr marL="11273" marR="11273" marT="11273" marB="0" anchor="b">
                    <a:lnL>
                      <a:noFill/>
                    </a:lnL>
                    <a:lnR>
                      <a:noFill/>
                    </a:lnR>
                    <a:lnT>
                      <a:noFill/>
                    </a:lnT>
                    <a:lnB>
                      <a:noFill/>
                    </a:lnB>
                  </a:tcPr>
                </a:tc>
              </a:tr>
              <a:tr h="335948">
                <a:tc>
                  <a:txBody>
                    <a:bodyPr/>
                    <a:lstStyle/>
                    <a:p>
                      <a:pPr algn="l" fontAlgn="b"/>
                      <a:r>
                        <a:rPr lang="en-US" sz="1400" b="0" i="0" u="none" strike="noStrike">
                          <a:solidFill>
                            <a:srgbClr val="000000"/>
                          </a:solidFill>
                          <a:effectLst/>
                          <a:latin typeface="Calibri"/>
                        </a:rPr>
                        <a:t>V.10 </a:t>
                      </a:r>
                    </a:p>
                  </a:txBody>
                  <a:tcPr marL="11273" marR="11273" marT="11273" marB="0" anchor="b">
                    <a:lnL>
                      <a:noFill/>
                    </a:lnL>
                    <a:lnR>
                      <a:noFill/>
                    </a:lnR>
                    <a:lnT>
                      <a:noFill/>
                    </a:lnT>
                    <a:lnB>
                      <a:noFill/>
                    </a:lnB>
                  </a:tcPr>
                </a:tc>
                <a:tc>
                  <a:txBody>
                    <a:bodyPr/>
                    <a:lstStyle/>
                    <a:p>
                      <a:pPr algn="l" fontAlgn="b"/>
                      <a:r>
                        <a:rPr lang="nl-NL" sz="1400" b="0" i="0" u="none" strike="noStrike">
                          <a:solidFill>
                            <a:srgbClr val="000000"/>
                          </a:solidFill>
                          <a:effectLst/>
                          <a:latin typeface="Calibri"/>
                        </a:rPr>
                        <a:t> VM boot      </a:t>
                      </a:r>
                    </a:p>
                  </a:txBody>
                  <a:tcPr marL="11273" marR="11273" marT="11273"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the time it takes to boot a VM </a:t>
                      </a:r>
                    </a:p>
                  </a:txBody>
                  <a:tcPr marL="11273" marR="11273" marT="11273"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users may be interested in how quickly they can boot  </a:t>
                      </a:r>
                    </a:p>
                  </a:txBody>
                  <a:tcPr marL="11273" marR="11273" marT="11273" marB="0" anchor="b">
                    <a:lnL>
                      <a:noFill/>
                    </a:lnL>
                    <a:lnR>
                      <a:noFill/>
                    </a:lnR>
                    <a:lnT>
                      <a:noFill/>
                    </a:lnT>
                    <a:lnB>
                      <a:noFill/>
                    </a:lnB>
                  </a:tcPr>
                </a:tc>
              </a:tr>
              <a:tr h="335948">
                <a:tc>
                  <a:txBody>
                    <a:bodyPr/>
                    <a:lstStyle/>
                    <a:p>
                      <a:pPr algn="l" fontAlgn="b"/>
                      <a:r>
                        <a:rPr lang="en-US" sz="1400" b="0" i="0" u="none" strike="noStrike">
                          <a:solidFill>
                            <a:srgbClr val="000000"/>
                          </a:solidFill>
                          <a:effectLst/>
                          <a:latin typeface="Calibri"/>
                        </a:rPr>
                        <a:t>V.11 </a:t>
                      </a:r>
                    </a:p>
                  </a:txBody>
                  <a:tcPr marL="11273" marR="11273" marT="11273"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VM admin time sum      </a:t>
                      </a:r>
                    </a:p>
                  </a:txBody>
                  <a:tcPr marL="11273" marR="11273" marT="11273" marB="0" anchor="b">
                    <a:lnL>
                      <a:noFill/>
                    </a:lnL>
                    <a:lnR>
                      <a:noFill/>
                    </a:lnR>
                    <a:lnT>
                      <a:noFill/>
                    </a:lnT>
                    <a:lnB>
                      <a:noFill/>
                    </a:lnB>
                  </a:tcPr>
                </a:tc>
                <a:tc>
                  <a:txBody>
                    <a:bodyPr/>
                    <a:lstStyle/>
                    <a:p>
                      <a:pPr algn="l" fontAlgn="b"/>
                      <a:r>
                        <a:rPr lang="en-US" sz="1400" b="0" i="0" u="none" strike="noStrike" dirty="0">
                          <a:solidFill>
                            <a:srgbClr val="000000"/>
                          </a:solidFill>
                          <a:effectLst/>
                          <a:latin typeface="Calibri"/>
                        </a:rPr>
                        <a:t> total time the cloud prepares a system so we can compare it to the actual runtime of the VMs </a:t>
                      </a:r>
                    </a:p>
                  </a:txBody>
                  <a:tcPr marL="11273" marR="11273" marT="11273" marB="0" anchor="b">
                    <a:lnL>
                      <a:noFill/>
                    </a:lnL>
                    <a:lnR>
                      <a:noFill/>
                    </a:lnR>
                    <a:lnT>
                      <a:noFill/>
                    </a:lnT>
                    <a:lnB>
                      <a:noFill/>
                    </a:lnB>
                  </a:tcPr>
                </a:tc>
                <a:tc>
                  <a:txBody>
                    <a:bodyPr/>
                    <a:lstStyle/>
                    <a:p>
                      <a:pPr algn="l" fontAlgn="b"/>
                      <a:r>
                        <a:rPr lang="en-US" sz="1400" b="0" i="0" u="none" strike="noStrike" dirty="0">
                          <a:solidFill>
                            <a:srgbClr val="000000"/>
                          </a:solidFill>
                          <a:effectLst/>
                          <a:latin typeface="Calibri"/>
                        </a:rPr>
                        <a:t> lead to ratio of preparation </a:t>
                      </a:r>
                      <a:r>
                        <a:rPr lang="en-US" sz="1400" b="0" i="0" u="none" strike="noStrike" dirty="0" err="1">
                          <a:solidFill>
                            <a:srgbClr val="000000"/>
                          </a:solidFill>
                          <a:effectLst/>
                          <a:latin typeface="Calibri"/>
                        </a:rPr>
                        <a:t>vs</a:t>
                      </a:r>
                      <a:r>
                        <a:rPr lang="en-US" sz="1400" b="0" i="0" u="none" strike="noStrike" dirty="0">
                          <a:solidFill>
                            <a:srgbClr val="000000"/>
                          </a:solidFill>
                          <a:effectLst/>
                          <a:latin typeface="Calibri"/>
                        </a:rPr>
                        <a:t> VM runtime  </a:t>
                      </a:r>
                    </a:p>
                  </a:txBody>
                  <a:tcPr marL="11273" marR="11273" marT="11273" marB="0" anchor="b">
                    <a:lnL>
                      <a:noFill/>
                    </a:lnL>
                    <a:lnR>
                      <a:noFill/>
                    </a:lnR>
                    <a:lnT>
                      <a:noFill/>
                    </a:lnT>
                    <a:lnB>
                      <a:noFill/>
                    </a:lnB>
                  </a:tcPr>
                </a:tc>
              </a:tr>
            </a:tbl>
          </a:graphicData>
        </a:graphic>
      </p:graphicFrame>
    </p:spTree>
    <p:extLst>
      <p:ext uri="{BB962C8B-B14F-4D97-AF65-F5344CB8AC3E}">
        <p14:creationId xmlns:p14="http://schemas.microsoft.com/office/powerpoint/2010/main" val="2480372440"/>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&amp; Flavor Metrics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142958206"/>
              </p:ext>
            </p:extLst>
          </p:nvPr>
        </p:nvGraphicFramePr>
        <p:xfrm>
          <a:off x="677666" y="1600200"/>
          <a:ext cx="7788667" cy="9185168"/>
        </p:xfrm>
        <a:graphic>
          <a:graphicData uri="http://schemas.openxmlformats.org/drawingml/2006/table">
            <a:tbl>
              <a:tblPr/>
              <a:tblGrid>
                <a:gridCol w="480123"/>
                <a:gridCol w="1984510"/>
                <a:gridCol w="2859401"/>
                <a:gridCol w="2464633"/>
              </a:tblGrid>
              <a:tr h="164309">
                <a:tc gridSpan="4">
                  <a:txBody>
                    <a:bodyPr/>
                    <a:lstStyle/>
                    <a:p>
                      <a:pPr algn="l" fontAlgn="b"/>
                      <a:r>
                        <a:rPr lang="en-US" sz="1400" b="0" i="0" u="none" strike="noStrike">
                          <a:solidFill>
                            <a:srgbClr val="000000"/>
                          </a:solidFill>
                          <a:effectLst/>
                          <a:latin typeface="Calibri"/>
                        </a:rPr>
                        <a:t>Image related metrics </a:t>
                      </a:r>
                    </a:p>
                  </a:txBody>
                  <a:tcPr marL="10669" marR="10669" marT="10669" marB="0" anchor="b">
                    <a:lnL>
                      <a:noFill/>
                    </a:lnL>
                    <a:lnR>
                      <a:noFill/>
                    </a:lnR>
                    <a:lnT>
                      <a:noFill/>
                    </a:lnT>
                    <a:lnB>
                      <a:noFill/>
                    </a:lnB>
                    <a:solidFill>
                      <a:srgbClr val="C5D9F1"/>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17948">
                <a:tc>
                  <a:txBody>
                    <a:bodyPr/>
                    <a:lstStyle/>
                    <a:p>
                      <a:pPr algn="l" fontAlgn="b"/>
                      <a:r>
                        <a:rPr lang="en-US" sz="1400" b="0" i="0" u="none" strike="noStrike">
                          <a:solidFill>
                            <a:srgbClr val="000000"/>
                          </a:solidFill>
                          <a:effectLst/>
                          <a:latin typeface="Calibri"/>
                        </a:rPr>
                        <a:t>I.1  </a:t>
                      </a:r>
                    </a:p>
                  </a:txBody>
                  <a:tcPr marL="10669" marR="10669" marT="10669" marB="0" anchor="b">
                    <a:lnL>
                      <a:noFill/>
                    </a:lnL>
                    <a:lnR>
                      <a:noFill/>
                    </a:lnR>
                    <a:lnT>
                      <a:noFill/>
                    </a:lnT>
                    <a:lnB>
                      <a:noFill/>
                    </a:lnB>
                  </a:tcPr>
                </a:tc>
                <a:tc>
                  <a:txBody>
                    <a:bodyPr/>
                    <a:lstStyle/>
                    <a:p>
                      <a:pPr algn="l" fontAlgn="b"/>
                      <a:r>
                        <a:rPr lang="en-US" sz="1400" b="0" i="0" u="none" strike="noStrike" dirty="0">
                          <a:solidFill>
                            <a:srgbClr val="000000"/>
                          </a:solidFill>
                          <a:effectLst/>
                          <a:latin typeface="Calibri"/>
                        </a:rPr>
                        <a:t> Image OS </a:t>
                      </a:r>
                    </a:p>
                  </a:txBody>
                  <a:tcPr marL="10669" marR="10669" marT="10669"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the distribution of the image OS  e.g. ubuntu14.04, centOS 7, or Fedora 22 </a:t>
                      </a:r>
                    </a:p>
                  </a:txBody>
                  <a:tcPr marL="10669" marR="10669" marT="10669"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assist to provide support  </a:t>
                      </a:r>
                    </a:p>
                  </a:txBody>
                  <a:tcPr marL="10669" marR="10669" marT="10669" marB="0" anchor="b">
                    <a:lnL>
                      <a:noFill/>
                    </a:lnL>
                    <a:lnR>
                      <a:noFill/>
                    </a:lnR>
                    <a:lnT>
                      <a:noFill/>
                    </a:lnT>
                    <a:lnB>
                      <a:noFill/>
                    </a:lnB>
                  </a:tcPr>
                </a:tc>
              </a:tr>
              <a:tr h="164309">
                <a:tc>
                  <a:txBody>
                    <a:bodyPr/>
                    <a:lstStyle/>
                    <a:p>
                      <a:pPr algn="l" fontAlgn="b"/>
                      <a:r>
                        <a:rPr lang="en-US" sz="1400" b="0" i="0" u="none" strike="noStrike">
                          <a:solidFill>
                            <a:srgbClr val="000000"/>
                          </a:solidFill>
                          <a:effectLst/>
                          <a:latin typeface="Calibri"/>
                        </a:rPr>
                        <a:t>I.2  </a:t>
                      </a:r>
                    </a:p>
                  </a:txBody>
                  <a:tcPr marL="10669" marR="10669" marT="10669"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Image creation date </a:t>
                      </a:r>
                    </a:p>
                  </a:txBody>
                  <a:tcPr marL="10669" marR="10669" marT="10669"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the creation date of the image  </a:t>
                      </a:r>
                    </a:p>
                  </a:txBody>
                  <a:tcPr marL="10669" marR="10669" marT="10669"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assist to provide security support  </a:t>
                      </a:r>
                    </a:p>
                  </a:txBody>
                  <a:tcPr marL="10669" marR="10669" marT="10669" marB="0" anchor="b">
                    <a:lnL>
                      <a:noFill/>
                    </a:lnL>
                    <a:lnR>
                      <a:noFill/>
                    </a:lnR>
                    <a:lnT>
                      <a:noFill/>
                    </a:lnT>
                    <a:lnB>
                      <a:noFill/>
                    </a:lnB>
                  </a:tcPr>
                </a:tc>
              </a:tr>
              <a:tr h="317948">
                <a:tc>
                  <a:txBody>
                    <a:bodyPr/>
                    <a:lstStyle/>
                    <a:p>
                      <a:pPr algn="l" fontAlgn="b"/>
                      <a:r>
                        <a:rPr lang="en-US" sz="1400" b="0" i="0" u="none" strike="noStrike">
                          <a:solidFill>
                            <a:srgbClr val="000000"/>
                          </a:solidFill>
                          <a:effectLst/>
                          <a:latin typeface="Calibri"/>
                        </a:rPr>
                        <a:t>I.3  </a:t>
                      </a:r>
                    </a:p>
                  </a:txBody>
                  <a:tcPr marL="10669" marR="10669" marT="10669"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Image upload date </a:t>
                      </a:r>
                    </a:p>
                  </a:txBody>
                  <a:tcPr marL="10669" marR="10669" marT="10669"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the time an image was uploaded to the image repository </a:t>
                      </a:r>
                    </a:p>
                  </a:txBody>
                  <a:tcPr marL="10669" marR="10669" marT="10669"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assist to provide security support  </a:t>
                      </a:r>
                    </a:p>
                  </a:txBody>
                  <a:tcPr marL="10669" marR="10669" marT="10669" marB="0" anchor="b">
                    <a:lnL>
                      <a:noFill/>
                    </a:lnL>
                    <a:lnR>
                      <a:noFill/>
                    </a:lnR>
                    <a:lnT>
                      <a:noFill/>
                    </a:lnT>
                    <a:lnB>
                      <a:noFill/>
                    </a:lnB>
                  </a:tcPr>
                </a:tc>
              </a:tr>
              <a:tr h="317948">
                <a:tc>
                  <a:txBody>
                    <a:bodyPr/>
                    <a:lstStyle/>
                    <a:p>
                      <a:pPr algn="l" fontAlgn="b"/>
                      <a:r>
                        <a:rPr lang="en-US" sz="1400" b="0" i="0" u="none" strike="noStrike">
                          <a:solidFill>
                            <a:srgbClr val="000000"/>
                          </a:solidFill>
                          <a:effectLst/>
                          <a:latin typeface="Calibri"/>
                        </a:rPr>
                        <a:t>I.4  </a:t>
                      </a:r>
                    </a:p>
                  </a:txBody>
                  <a:tcPr marL="10669" marR="10669" marT="10669"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Image modification date date </a:t>
                      </a:r>
                    </a:p>
                  </a:txBody>
                  <a:tcPr marL="10669" marR="10669" marT="10669"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the time an image was last modified in the  image repository </a:t>
                      </a:r>
                    </a:p>
                  </a:txBody>
                  <a:tcPr marL="10669" marR="10669" marT="10669"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assist to provide security support  </a:t>
                      </a:r>
                    </a:p>
                  </a:txBody>
                  <a:tcPr marL="10669" marR="10669" marT="10669" marB="0" anchor="b">
                    <a:lnL>
                      <a:noFill/>
                    </a:lnL>
                    <a:lnR>
                      <a:noFill/>
                    </a:lnR>
                    <a:lnT>
                      <a:noFill/>
                    </a:lnT>
                    <a:lnB>
                      <a:noFill/>
                    </a:lnB>
                  </a:tcPr>
                </a:tc>
              </a:tr>
              <a:tr h="164309">
                <a:tc>
                  <a:txBody>
                    <a:bodyPr/>
                    <a:lstStyle/>
                    <a:p>
                      <a:pPr algn="l" fontAlgn="b"/>
                      <a:r>
                        <a:rPr lang="en-US" sz="1400" b="0" i="0" u="none" strike="noStrike">
                          <a:solidFill>
                            <a:srgbClr val="000000"/>
                          </a:solidFill>
                          <a:effectLst/>
                          <a:latin typeface="Calibri"/>
                        </a:rPr>
                        <a:t>I.5  </a:t>
                      </a:r>
                    </a:p>
                  </a:txBody>
                  <a:tcPr marL="10669" marR="10669" marT="10669"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Image usage count </a:t>
                      </a:r>
                    </a:p>
                  </a:txBody>
                  <a:tcPr marL="10669" marR="10669" marT="10669"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the usage of the image by users  </a:t>
                      </a:r>
                    </a:p>
                  </a:txBody>
                  <a:tcPr marL="10669" marR="10669" marT="10669"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assist in removing unpopular images  </a:t>
                      </a:r>
                    </a:p>
                  </a:txBody>
                  <a:tcPr marL="10669" marR="10669" marT="10669" marB="0" anchor="b">
                    <a:lnL>
                      <a:noFill/>
                    </a:lnL>
                    <a:lnR>
                      <a:noFill/>
                    </a:lnR>
                    <a:lnT>
                      <a:noFill/>
                    </a:lnT>
                    <a:lnB>
                      <a:noFill/>
                    </a:lnB>
                  </a:tcPr>
                </a:tc>
              </a:tr>
              <a:tr h="164309">
                <a:tc>
                  <a:txBody>
                    <a:bodyPr/>
                    <a:lstStyle/>
                    <a:p>
                      <a:pPr algn="l" fontAlgn="b"/>
                      <a:r>
                        <a:rPr lang="en-US" sz="1400" b="0" i="0" u="none" strike="noStrike">
                          <a:solidFill>
                            <a:srgbClr val="000000"/>
                          </a:solidFill>
                          <a:effectLst/>
                          <a:latin typeface="Calibri"/>
                        </a:rPr>
                        <a:t>I.6  </a:t>
                      </a:r>
                    </a:p>
                  </a:txBody>
                  <a:tcPr marL="10669" marR="10669" marT="10669"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Image usage wall time </a:t>
                      </a:r>
                    </a:p>
                  </a:txBody>
                  <a:tcPr marL="10669" marR="10669" marT="10669"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the usage of the image by users  </a:t>
                      </a:r>
                    </a:p>
                  </a:txBody>
                  <a:tcPr marL="10669" marR="10669" marT="10669"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assist in removing unpopular images  </a:t>
                      </a:r>
                    </a:p>
                  </a:txBody>
                  <a:tcPr marL="10669" marR="10669" marT="10669" marB="0" anchor="b">
                    <a:lnL>
                      <a:noFill/>
                    </a:lnL>
                    <a:lnR>
                      <a:noFill/>
                    </a:lnR>
                    <a:lnT>
                      <a:noFill/>
                    </a:lnT>
                    <a:lnB>
                      <a:noFill/>
                    </a:lnB>
                  </a:tcPr>
                </a:tc>
              </a:tr>
              <a:tr h="471588">
                <a:tc>
                  <a:txBody>
                    <a:bodyPr/>
                    <a:lstStyle/>
                    <a:p>
                      <a:pPr algn="l" fontAlgn="b"/>
                      <a:r>
                        <a:rPr lang="en-US" sz="1400" b="0" i="0" u="none" strike="noStrike">
                          <a:solidFill>
                            <a:srgbClr val="000000"/>
                          </a:solidFill>
                          <a:effectLst/>
                          <a:latin typeface="Calibri"/>
                        </a:rPr>
                        <a:t>I.7  </a:t>
                      </a:r>
                    </a:p>
                  </a:txBody>
                  <a:tcPr marL="10669" marR="10669" marT="10669"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Image size </a:t>
                      </a:r>
                    </a:p>
                  </a:txBody>
                  <a:tcPr marL="10669" marR="10669" marT="10669"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the size of the image  </a:t>
                      </a:r>
                    </a:p>
                  </a:txBody>
                  <a:tcPr marL="10669" marR="10669" marT="10669"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assist in sizing the image store and giving indication on how boot times based on download size  </a:t>
                      </a:r>
                    </a:p>
                  </a:txBody>
                  <a:tcPr marL="10669" marR="10669" marT="10669" marB="0" anchor="b">
                    <a:lnL>
                      <a:noFill/>
                    </a:lnL>
                    <a:lnR>
                      <a:noFill/>
                    </a:lnR>
                    <a:lnT>
                      <a:noFill/>
                    </a:lnT>
                    <a:lnB>
                      <a:noFill/>
                    </a:lnB>
                  </a:tcPr>
                </a:tc>
              </a:tr>
              <a:tr h="317948">
                <a:tc>
                  <a:txBody>
                    <a:bodyPr/>
                    <a:lstStyle/>
                    <a:p>
                      <a:pPr algn="l" fontAlgn="b"/>
                      <a:r>
                        <a:rPr lang="en-US" sz="1400" b="0" i="0" u="none" strike="noStrike">
                          <a:solidFill>
                            <a:srgbClr val="000000"/>
                          </a:solidFill>
                          <a:effectLst/>
                          <a:latin typeface="Calibri"/>
                        </a:rPr>
                        <a:t>I.8  </a:t>
                      </a:r>
                    </a:p>
                  </a:txBody>
                  <a:tcPr marL="10669" marR="10669" marT="10669"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Image boot time </a:t>
                      </a:r>
                    </a:p>
                  </a:txBody>
                  <a:tcPr marL="10669" marR="10669" marT="10669"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the boot time of the image  </a:t>
                      </a:r>
                    </a:p>
                  </a:txBody>
                  <a:tcPr marL="10669" marR="10669" marT="10669"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assist in sizing the image store and giving indication on how boot time  </a:t>
                      </a:r>
                    </a:p>
                  </a:txBody>
                  <a:tcPr marL="10669" marR="10669" marT="10669" marB="0" anchor="b">
                    <a:lnL>
                      <a:noFill/>
                    </a:lnL>
                    <a:lnR>
                      <a:noFill/>
                    </a:lnR>
                    <a:lnT>
                      <a:noFill/>
                    </a:lnT>
                    <a:lnB>
                      <a:noFill/>
                    </a:lnB>
                  </a:tcPr>
                </a:tc>
              </a:tr>
              <a:tr h="317948">
                <a:tc>
                  <a:txBody>
                    <a:bodyPr/>
                    <a:lstStyle/>
                    <a:p>
                      <a:pPr algn="l" fontAlgn="b"/>
                      <a:r>
                        <a:rPr lang="en-US" sz="1400" b="0" i="0" u="none" strike="noStrike">
                          <a:solidFill>
                            <a:srgbClr val="000000"/>
                          </a:solidFill>
                          <a:effectLst/>
                          <a:latin typeface="Calibri"/>
                        </a:rPr>
                        <a:t>I.9  </a:t>
                      </a:r>
                    </a:p>
                  </a:txBody>
                  <a:tcPr marL="10669" marR="10669" marT="10669"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Image clone count </a:t>
                      </a:r>
                    </a:p>
                  </a:txBody>
                  <a:tcPr marL="10669" marR="10669" marT="10669"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number of times the image was cloned into a new image  </a:t>
                      </a:r>
                    </a:p>
                  </a:txBody>
                  <a:tcPr marL="10669" marR="10669" marT="10669"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assist in identifying common security risks through image pedigree  </a:t>
                      </a:r>
                    </a:p>
                  </a:txBody>
                  <a:tcPr marL="10669" marR="10669" marT="10669" marB="0" anchor="b">
                    <a:lnL>
                      <a:noFill/>
                    </a:lnL>
                    <a:lnR>
                      <a:noFill/>
                    </a:lnR>
                    <a:lnT>
                      <a:noFill/>
                    </a:lnT>
                    <a:lnB>
                      <a:noFill/>
                    </a:lnB>
                  </a:tcPr>
                </a:tc>
              </a:tr>
              <a:tr h="164309">
                <a:tc>
                  <a:txBody>
                    <a:bodyPr/>
                    <a:lstStyle/>
                    <a:p>
                      <a:pPr algn="l" fontAlgn="b"/>
                      <a:r>
                        <a:rPr lang="en-US" sz="1400" b="0" i="0" u="none" strike="noStrike">
                          <a:solidFill>
                            <a:srgbClr val="000000"/>
                          </a:solidFill>
                          <a:effectLst/>
                          <a:latin typeface="Calibri"/>
                        </a:rPr>
                        <a:t>I.10 </a:t>
                      </a:r>
                    </a:p>
                  </a:txBody>
                  <a:tcPr marL="10669" marR="10669" marT="10669"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Image by role </a:t>
                      </a:r>
                    </a:p>
                  </a:txBody>
                  <a:tcPr marL="10669" marR="10669" marT="10669"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images by role  </a:t>
                      </a:r>
                    </a:p>
                  </a:txBody>
                  <a:tcPr marL="10669" marR="10669" marT="10669"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show favourite images by role (e.g. students)  </a:t>
                      </a:r>
                    </a:p>
                  </a:txBody>
                  <a:tcPr marL="10669" marR="10669" marT="10669" marB="0" anchor="b">
                    <a:lnL>
                      <a:noFill/>
                    </a:lnL>
                    <a:lnR>
                      <a:noFill/>
                    </a:lnR>
                    <a:lnT>
                      <a:noFill/>
                    </a:lnT>
                    <a:lnB>
                      <a:noFill/>
                    </a:lnB>
                  </a:tcPr>
                </a:tc>
              </a:tr>
              <a:tr h="164309">
                <a:tc>
                  <a:txBody>
                    <a:bodyPr/>
                    <a:lstStyle/>
                    <a:p>
                      <a:pPr algn="l" fontAlgn="b"/>
                      <a:r>
                        <a:rPr lang="en-US" sz="1400" b="0" i="0" u="none" strike="noStrike">
                          <a:solidFill>
                            <a:srgbClr val="000000"/>
                          </a:solidFill>
                          <a:effectLst/>
                          <a:latin typeface="Calibri"/>
                        </a:rPr>
                        <a:t>I.10 </a:t>
                      </a:r>
                    </a:p>
                  </a:txBody>
                  <a:tcPr marL="10669" marR="10669" marT="10669"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Image by project </a:t>
                      </a:r>
                    </a:p>
                  </a:txBody>
                  <a:tcPr marL="10669" marR="10669" marT="10669"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images by project  </a:t>
                      </a:r>
                    </a:p>
                  </a:txBody>
                  <a:tcPr marL="10669" marR="10669" marT="10669"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show favourite images by role (e.g. students)  </a:t>
                      </a:r>
                    </a:p>
                  </a:txBody>
                  <a:tcPr marL="10669" marR="10669" marT="10669" marB="0" anchor="b">
                    <a:lnL>
                      <a:noFill/>
                    </a:lnL>
                    <a:lnR>
                      <a:noFill/>
                    </a:lnR>
                    <a:lnT>
                      <a:noFill/>
                    </a:lnT>
                    <a:lnB>
                      <a:noFill/>
                    </a:lnB>
                  </a:tcPr>
                </a:tc>
              </a:tr>
              <a:tr h="164309">
                <a:tc>
                  <a:txBody>
                    <a:bodyPr/>
                    <a:lstStyle/>
                    <a:p>
                      <a:pPr algn="l" fontAlgn="b"/>
                      <a:endParaRPr lang="en-US" sz="1400" b="0" i="0" u="none" strike="noStrike">
                        <a:solidFill>
                          <a:srgbClr val="000000"/>
                        </a:solidFill>
                        <a:effectLst/>
                        <a:latin typeface="Calibri"/>
                      </a:endParaRPr>
                    </a:p>
                  </a:txBody>
                  <a:tcPr marL="10669" marR="10669" marT="10669" marB="0" anchor="b">
                    <a:lnL>
                      <a:noFill/>
                    </a:lnL>
                    <a:lnR>
                      <a:noFill/>
                    </a:lnR>
                    <a:lnT>
                      <a:noFill/>
                    </a:lnT>
                    <a:lnB>
                      <a:noFill/>
                    </a:lnB>
                  </a:tcPr>
                </a:tc>
                <a:tc>
                  <a:txBody>
                    <a:bodyPr/>
                    <a:lstStyle/>
                    <a:p>
                      <a:pPr algn="l" fontAlgn="b"/>
                      <a:endParaRPr lang="en-US" sz="1400" b="0" i="0" u="none" strike="noStrike">
                        <a:solidFill>
                          <a:srgbClr val="000000"/>
                        </a:solidFill>
                        <a:effectLst/>
                        <a:latin typeface="Calibri"/>
                      </a:endParaRPr>
                    </a:p>
                  </a:txBody>
                  <a:tcPr marL="10669" marR="10669" marT="10669" marB="0" anchor="b">
                    <a:lnL>
                      <a:noFill/>
                    </a:lnL>
                    <a:lnR>
                      <a:noFill/>
                    </a:lnR>
                    <a:lnT>
                      <a:noFill/>
                    </a:lnT>
                    <a:lnB>
                      <a:noFill/>
                    </a:lnB>
                  </a:tcPr>
                </a:tc>
                <a:tc>
                  <a:txBody>
                    <a:bodyPr/>
                    <a:lstStyle/>
                    <a:p>
                      <a:pPr algn="l" fontAlgn="b"/>
                      <a:endParaRPr lang="en-US" sz="1400" b="0" i="0" u="none" strike="noStrike">
                        <a:solidFill>
                          <a:srgbClr val="000000"/>
                        </a:solidFill>
                        <a:effectLst/>
                        <a:latin typeface="Calibri"/>
                      </a:endParaRPr>
                    </a:p>
                  </a:txBody>
                  <a:tcPr marL="10669" marR="10669" marT="10669" marB="0" anchor="b">
                    <a:lnL>
                      <a:noFill/>
                    </a:lnL>
                    <a:lnR>
                      <a:noFill/>
                    </a:lnR>
                    <a:lnT>
                      <a:noFill/>
                    </a:lnT>
                    <a:lnB>
                      <a:noFill/>
                    </a:lnB>
                  </a:tcPr>
                </a:tc>
                <a:tc>
                  <a:txBody>
                    <a:bodyPr/>
                    <a:lstStyle/>
                    <a:p>
                      <a:pPr algn="l" fontAlgn="b"/>
                      <a:endParaRPr lang="en-US" sz="1400" b="0" i="0" u="none" strike="noStrike">
                        <a:solidFill>
                          <a:srgbClr val="000000"/>
                        </a:solidFill>
                        <a:effectLst/>
                        <a:latin typeface="Calibri"/>
                      </a:endParaRPr>
                    </a:p>
                  </a:txBody>
                  <a:tcPr marL="10669" marR="10669" marT="10669" marB="0" anchor="b">
                    <a:lnL>
                      <a:noFill/>
                    </a:lnL>
                    <a:lnR>
                      <a:noFill/>
                    </a:lnR>
                    <a:lnT>
                      <a:noFill/>
                    </a:lnT>
                    <a:lnB>
                      <a:noFill/>
                    </a:lnB>
                  </a:tcPr>
                </a:tc>
              </a:tr>
              <a:tr h="164309">
                <a:tc gridSpan="4">
                  <a:txBody>
                    <a:bodyPr/>
                    <a:lstStyle/>
                    <a:p>
                      <a:pPr algn="l" fontAlgn="b"/>
                      <a:r>
                        <a:rPr lang="en-US" sz="1400" b="0" i="0" u="none" strike="noStrike">
                          <a:solidFill>
                            <a:srgbClr val="000000"/>
                          </a:solidFill>
                          <a:effectLst/>
                          <a:latin typeface="Calibri"/>
                        </a:rPr>
                        <a:t>Flavor related metrics. </a:t>
                      </a:r>
                    </a:p>
                  </a:txBody>
                  <a:tcPr marL="10669" marR="10669" marT="10669" marB="0" anchor="b">
                    <a:lnL>
                      <a:noFill/>
                    </a:lnL>
                    <a:lnR>
                      <a:noFill/>
                    </a:lnR>
                    <a:lnT>
                      <a:noFill/>
                    </a:lnT>
                    <a:lnB>
                      <a:noFill/>
                    </a:lnB>
                    <a:solidFill>
                      <a:srgbClr val="C5D9F1"/>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164309">
                <a:tc>
                  <a:txBody>
                    <a:bodyPr/>
                    <a:lstStyle/>
                    <a:p>
                      <a:pPr algn="l" fontAlgn="b"/>
                      <a:r>
                        <a:rPr lang="en-US" sz="1400" b="0" i="0" u="none" strike="noStrike">
                          <a:solidFill>
                            <a:srgbClr val="000000"/>
                          </a:solidFill>
                          <a:effectLst/>
                          <a:latin typeface="Calibri"/>
                        </a:rPr>
                        <a:t>F.1 </a:t>
                      </a:r>
                    </a:p>
                  </a:txBody>
                  <a:tcPr marL="10669" marR="10669" marT="10669"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Flavor count</a:t>
                      </a:r>
                    </a:p>
                  </a:txBody>
                  <a:tcPr marL="10669" marR="10669" marT="10669"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a counts the usage of a specific flavor </a:t>
                      </a:r>
                    </a:p>
                  </a:txBody>
                  <a:tcPr marL="10669" marR="10669" marT="10669"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help assessing popularity of the flavor  </a:t>
                      </a:r>
                    </a:p>
                  </a:txBody>
                  <a:tcPr marL="10669" marR="10669" marT="10669" marB="0" anchor="b">
                    <a:lnL>
                      <a:noFill/>
                    </a:lnL>
                    <a:lnR>
                      <a:noFill/>
                    </a:lnR>
                    <a:lnT>
                      <a:noFill/>
                    </a:lnT>
                    <a:lnB>
                      <a:noFill/>
                    </a:lnB>
                  </a:tcPr>
                </a:tc>
              </a:tr>
              <a:tr h="164309">
                <a:tc>
                  <a:txBody>
                    <a:bodyPr/>
                    <a:lstStyle/>
                    <a:p>
                      <a:pPr algn="l" fontAlgn="b"/>
                      <a:r>
                        <a:rPr lang="en-US" sz="1400" b="0" i="0" u="none" strike="noStrike">
                          <a:solidFill>
                            <a:srgbClr val="000000"/>
                          </a:solidFill>
                          <a:effectLst/>
                          <a:latin typeface="Calibri"/>
                        </a:rPr>
                        <a:t>F.2 </a:t>
                      </a:r>
                    </a:p>
                  </a:txBody>
                  <a:tcPr marL="10669" marR="10669" marT="10669"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Flavor by user </a:t>
                      </a:r>
                    </a:p>
                  </a:txBody>
                  <a:tcPr marL="10669" marR="10669" marT="10669"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counts the usage of a specific flavor for a user </a:t>
                      </a:r>
                    </a:p>
                  </a:txBody>
                  <a:tcPr marL="10669" marR="10669" marT="10669"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help assessing popularity of the flavor   </a:t>
                      </a:r>
                    </a:p>
                  </a:txBody>
                  <a:tcPr marL="10669" marR="10669" marT="10669" marB="0" anchor="b">
                    <a:lnL>
                      <a:noFill/>
                    </a:lnL>
                    <a:lnR>
                      <a:noFill/>
                    </a:lnR>
                    <a:lnT>
                      <a:noFill/>
                    </a:lnT>
                    <a:lnB>
                      <a:noFill/>
                    </a:lnB>
                  </a:tcPr>
                </a:tc>
              </a:tr>
              <a:tr h="164309">
                <a:tc>
                  <a:txBody>
                    <a:bodyPr/>
                    <a:lstStyle/>
                    <a:p>
                      <a:pPr algn="l" fontAlgn="b"/>
                      <a:r>
                        <a:rPr lang="en-US" sz="1400" b="0" i="0" u="none" strike="noStrike">
                          <a:solidFill>
                            <a:srgbClr val="000000"/>
                          </a:solidFill>
                          <a:effectLst/>
                          <a:latin typeface="Calibri"/>
                        </a:rPr>
                        <a:t>F.3 </a:t>
                      </a:r>
                    </a:p>
                  </a:txBody>
                  <a:tcPr marL="10669" marR="10669" marT="10669"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Flavor by project </a:t>
                      </a:r>
                    </a:p>
                  </a:txBody>
                  <a:tcPr marL="10669" marR="10669" marT="10669"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counts the usage of a specific flavor for a project </a:t>
                      </a:r>
                    </a:p>
                  </a:txBody>
                  <a:tcPr marL="10669" marR="10669" marT="10669"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help assessing popularity of the flavor   </a:t>
                      </a:r>
                    </a:p>
                  </a:txBody>
                  <a:tcPr marL="10669" marR="10669" marT="10669" marB="0" anchor="b">
                    <a:lnL>
                      <a:noFill/>
                    </a:lnL>
                    <a:lnR>
                      <a:noFill/>
                    </a:lnR>
                    <a:lnT>
                      <a:noFill/>
                    </a:lnT>
                    <a:lnB>
                      <a:noFill/>
                    </a:lnB>
                  </a:tcPr>
                </a:tc>
              </a:tr>
              <a:tr h="164309">
                <a:tc>
                  <a:txBody>
                    <a:bodyPr/>
                    <a:lstStyle/>
                    <a:p>
                      <a:pPr algn="l" fontAlgn="b"/>
                      <a:r>
                        <a:rPr lang="en-US" sz="1400" b="0" i="0" u="none" strike="noStrike">
                          <a:solidFill>
                            <a:srgbClr val="000000"/>
                          </a:solidFill>
                          <a:effectLst/>
                          <a:latin typeface="Calibri"/>
                        </a:rPr>
                        <a:t>F.4 </a:t>
                      </a:r>
                    </a:p>
                  </a:txBody>
                  <a:tcPr marL="10669" marR="10669" marT="10669"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Flavor by image </a:t>
                      </a:r>
                    </a:p>
                  </a:txBody>
                  <a:tcPr marL="10669" marR="10669" marT="10669"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counts the usage of a specific flavor for an Image  </a:t>
                      </a:r>
                    </a:p>
                  </a:txBody>
                  <a:tcPr marL="10669" marR="10669" marT="10669"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help assessing popularity of the flavor   </a:t>
                      </a:r>
                    </a:p>
                  </a:txBody>
                  <a:tcPr marL="10669" marR="10669" marT="10669" marB="0" anchor="b">
                    <a:lnL>
                      <a:noFill/>
                    </a:lnL>
                    <a:lnR>
                      <a:noFill/>
                    </a:lnR>
                    <a:lnT>
                      <a:noFill/>
                    </a:lnT>
                    <a:lnB>
                      <a:noFill/>
                    </a:lnB>
                  </a:tcPr>
                </a:tc>
              </a:tr>
              <a:tr h="164309">
                <a:tc>
                  <a:txBody>
                    <a:bodyPr/>
                    <a:lstStyle/>
                    <a:p>
                      <a:pPr algn="l" fontAlgn="b"/>
                      <a:r>
                        <a:rPr lang="en-US" sz="1400" b="0" i="0" u="none" strike="noStrike">
                          <a:solidFill>
                            <a:srgbClr val="000000"/>
                          </a:solidFill>
                          <a:effectLst/>
                          <a:latin typeface="Calibri"/>
                        </a:rPr>
                        <a:t>F.5 </a:t>
                      </a:r>
                    </a:p>
                  </a:txBody>
                  <a:tcPr marL="10669" marR="10669" marT="10669"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Flavor by wall time </a:t>
                      </a:r>
                    </a:p>
                  </a:txBody>
                  <a:tcPr marL="10669" marR="10669" marT="10669"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counts the usage of a specific flavor for an Image  </a:t>
                      </a:r>
                    </a:p>
                  </a:txBody>
                  <a:tcPr marL="10669" marR="10669" marT="10669"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help assessing popularity of the flavor   </a:t>
                      </a:r>
                    </a:p>
                  </a:txBody>
                  <a:tcPr marL="10669" marR="10669" marT="10669" marB="0" anchor="b">
                    <a:lnL>
                      <a:noFill/>
                    </a:lnL>
                    <a:lnR>
                      <a:noFill/>
                    </a:lnR>
                    <a:lnT>
                      <a:noFill/>
                    </a:lnT>
                    <a:lnB>
                      <a:noFill/>
                    </a:lnB>
                  </a:tcPr>
                </a:tc>
              </a:tr>
              <a:tr h="164309">
                <a:tc>
                  <a:txBody>
                    <a:bodyPr/>
                    <a:lstStyle/>
                    <a:p>
                      <a:pPr algn="l" fontAlgn="b"/>
                      <a:r>
                        <a:rPr lang="en-US" sz="1400" b="0" i="0" u="none" strike="noStrike">
                          <a:solidFill>
                            <a:srgbClr val="000000"/>
                          </a:solidFill>
                          <a:effectLst/>
                          <a:latin typeface="Calibri"/>
                        </a:rPr>
                        <a:t>F.6 </a:t>
                      </a:r>
                    </a:p>
                  </a:txBody>
                  <a:tcPr marL="10669" marR="10669" marT="10669"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Flavor by core </a:t>
                      </a:r>
                    </a:p>
                  </a:txBody>
                  <a:tcPr marL="10669" marR="10669" marT="10669"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counts the usage of a specific flavor for an Image  </a:t>
                      </a:r>
                    </a:p>
                  </a:txBody>
                  <a:tcPr marL="10669" marR="10669" marT="10669"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help assessing popularity of the flavor   </a:t>
                      </a:r>
                    </a:p>
                  </a:txBody>
                  <a:tcPr marL="10669" marR="10669" marT="10669" marB="0" anchor="b">
                    <a:lnL>
                      <a:noFill/>
                    </a:lnL>
                    <a:lnR>
                      <a:noFill/>
                    </a:lnR>
                    <a:lnT>
                      <a:noFill/>
                    </a:lnT>
                    <a:lnB>
                      <a:noFill/>
                    </a:lnB>
                  </a:tcPr>
                </a:tc>
              </a:tr>
              <a:tr h="164309">
                <a:tc>
                  <a:txBody>
                    <a:bodyPr/>
                    <a:lstStyle/>
                    <a:p>
                      <a:pPr algn="l" fontAlgn="b"/>
                      <a:r>
                        <a:rPr lang="en-US" sz="1400" b="0" i="0" u="none" strike="noStrike">
                          <a:solidFill>
                            <a:srgbClr val="000000"/>
                          </a:solidFill>
                          <a:effectLst/>
                          <a:latin typeface="Calibri"/>
                        </a:rPr>
                        <a:t>F.7 </a:t>
                      </a:r>
                    </a:p>
                  </a:txBody>
                  <a:tcPr marL="10669" marR="10669" marT="10669"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Flavor by role </a:t>
                      </a:r>
                    </a:p>
                  </a:txBody>
                  <a:tcPr marL="10669" marR="10669" marT="10669" marB="0" anchor="b">
                    <a:lnL>
                      <a:noFill/>
                    </a:lnL>
                    <a:lnR>
                      <a:noFill/>
                    </a:lnR>
                    <a:lnT>
                      <a:noFill/>
                    </a:lnT>
                    <a:lnB>
                      <a:noFill/>
                    </a:lnB>
                  </a:tcPr>
                </a:tc>
                <a:tc>
                  <a:txBody>
                    <a:bodyPr/>
                    <a:lstStyle/>
                    <a:p>
                      <a:pPr algn="l" fontAlgn="b"/>
                      <a:r>
                        <a:rPr lang="en-US" sz="1400" b="0" i="0" u="none" strike="noStrike">
                          <a:solidFill>
                            <a:srgbClr val="000000"/>
                          </a:solidFill>
                          <a:effectLst/>
                          <a:latin typeface="Calibri"/>
                        </a:rPr>
                        <a:t> counts the usage of a specific flavor for an Image  </a:t>
                      </a:r>
                    </a:p>
                  </a:txBody>
                  <a:tcPr marL="10669" marR="10669" marT="10669" marB="0" anchor="b">
                    <a:lnL>
                      <a:noFill/>
                    </a:lnL>
                    <a:lnR>
                      <a:noFill/>
                    </a:lnR>
                    <a:lnT>
                      <a:noFill/>
                    </a:lnT>
                    <a:lnB>
                      <a:noFill/>
                    </a:lnB>
                  </a:tcPr>
                </a:tc>
                <a:tc>
                  <a:txBody>
                    <a:bodyPr/>
                    <a:lstStyle/>
                    <a:p>
                      <a:pPr algn="l" fontAlgn="b"/>
                      <a:r>
                        <a:rPr lang="en-US" sz="1400" b="0" i="0" u="none" strike="noStrike" dirty="0">
                          <a:solidFill>
                            <a:srgbClr val="000000"/>
                          </a:solidFill>
                          <a:effectLst/>
                          <a:latin typeface="Calibri"/>
                        </a:rPr>
                        <a:t> help assessing popularity of the flavor   </a:t>
                      </a:r>
                    </a:p>
                  </a:txBody>
                  <a:tcPr marL="10669" marR="10669" marT="10669" marB="0" anchor="b">
                    <a:lnL>
                      <a:noFill/>
                    </a:lnL>
                    <a:lnR>
                      <a:noFill/>
                    </a:lnR>
                    <a:lnT>
                      <a:noFill/>
                    </a:lnT>
                    <a:lnB>
                      <a:noFill/>
                    </a:lnB>
                  </a:tcPr>
                </a:tc>
              </a:tr>
            </a:tbl>
          </a:graphicData>
        </a:graphic>
      </p:graphicFrame>
    </p:spTree>
    <p:extLst>
      <p:ext uri="{BB962C8B-B14F-4D97-AF65-F5344CB8AC3E}">
        <p14:creationId xmlns:p14="http://schemas.microsoft.com/office/powerpoint/2010/main" val="508502789"/>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Metrics</a:t>
            </a:r>
            <a:endParaRPr lang="en-US" dirty="0"/>
          </a:p>
        </p:txBody>
      </p:sp>
      <p:graphicFrame>
        <p:nvGraphicFramePr>
          <p:cNvPr id="6" name="Content Placeholder 5"/>
          <p:cNvGraphicFramePr>
            <a:graphicFrameLocks noGrp="1"/>
          </p:cNvGraphicFramePr>
          <p:nvPr>
            <p:ph idx="1"/>
          </p:nvPr>
        </p:nvGraphicFramePr>
        <p:xfrm>
          <a:off x="457200" y="2700247"/>
          <a:ext cx="8229600" cy="2325869"/>
        </p:xfrm>
        <a:graphic>
          <a:graphicData uri="http://schemas.openxmlformats.org/drawingml/2006/table">
            <a:tbl>
              <a:tblPr/>
              <a:tblGrid>
                <a:gridCol w="507304"/>
                <a:gridCol w="2096857"/>
                <a:gridCol w="3021278"/>
                <a:gridCol w="2604161"/>
              </a:tblGrid>
              <a:tr h="173611">
                <a:tc gridSpan="4">
                  <a:txBody>
                    <a:bodyPr/>
                    <a:lstStyle/>
                    <a:p>
                      <a:pPr algn="l" fontAlgn="b"/>
                      <a:r>
                        <a:rPr lang="en-US" sz="1100" b="0" i="0" u="none" strike="noStrike">
                          <a:solidFill>
                            <a:srgbClr val="000000"/>
                          </a:solidFill>
                          <a:effectLst/>
                          <a:latin typeface="Calibri"/>
                        </a:rPr>
                        <a:t>Storage related metrics </a:t>
                      </a:r>
                    </a:p>
                  </a:txBody>
                  <a:tcPr marL="11273" marR="11273" marT="11273" marB="0" anchor="b">
                    <a:lnL>
                      <a:noFill/>
                    </a:lnL>
                    <a:lnR>
                      <a:noFill/>
                    </a:lnR>
                    <a:lnT>
                      <a:noFill/>
                    </a:lnT>
                    <a:lnB>
                      <a:noFill/>
                    </a:lnB>
                    <a:solidFill>
                      <a:srgbClr val="C5D9F1"/>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173611">
                <a:tc>
                  <a:txBody>
                    <a:bodyPr/>
                    <a:lstStyle/>
                    <a:p>
                      <a:pPr algn="l" fontAlgn="b"/>
                      <a:r>
                        <a:rPr lang="en-US" sz="1100" b="0" i="0" u="none" strike="noStrike">
                          <a:solidFill>
                            <a:srgbClr val="000000"/>
                          </a:solidFill>
                          <a:effectLst/>
                          <a:latin typeface="Calibri"/>
                        </a:rPr>
                        <a:t>D.1 </a:t>
                      </a:r>
                    </a:p>
                  </a:txBody>
                  <a:tcPr marL="11273" marR="11273" marT="11273" marB="0" anchor="b">
                    <a:lnL>
                      <a:noFill/>
                    </a:lnL>
                    <a:lnR>
                      <a:noFill/>
                    </a:lnR>
                    <a:lnT>
                      <a:noFill/>
                    </a:lnT>
                    <a:lnB>
                      <a:noFill/>
                    </a:lnB>
                  </a:tcPr>
                </a:tc>
                <a:tc>
                  <a:txBody>
                    <a:bodyPr/>
                    <a:lstStyle/>
                    <a:p>
                      <a:pPr algn="l" fontAlgn="b"/>
                      <a:r>
                        <a:rPr lang="da-DK" sz="1100" b="0" i="0" u="none" strike="noStrike">
                          <a:solidFill>
                            <a:srgbClr val="000000"/>
                          </a:solidFill>
                          <a:effectLst/>
                          <a:latin typeface="Calibri"/>
                        </a:rPr>
                        <a:t> Disk usage (total)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size of Disks allocated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measure total disk usage  </a:t>
                      </a:r>
                    </a:p>
                  </a:txBody>
                  <a:tcPr marL="11273" marR="11273" marT="11273" marB="0" anchor="b">
                    <a:lnL>
                      <a:noFill/>
                    </a:lnL>
                    <a:lnR>
                      <a:noFill/>
                    </a:lnR>
                    <a:lnT>
                      <a:noFill/>
                    </a:lnT>
                    <a:lnB>
                      <a:noFill/>
                    </a:lnB>
                  </a:tcPr>
                </a:tc>
              </a:tr>
              <a:tr h="173611">
                <a:tc>
                  <a:txBody>
                    <a:bodyPr/>
                    <a:lstStyle/>
                    <a:p>
                      <a:pPr algn="l" fontAlgn="b"/>
                      <a:r>
                        <a:rPr lang="en-US" sz="1100" b="0" i="0" u="none" strike="noStrike">
                          <a:solidFill>
                            <a:srgbClr val="000000"/>
                          </a:solidFill>
                          <a:effectLst/>
                          <a:latin typeface="Calibri"/>
                        </a:rPr>
                        <a:t>D.2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Disk usage by user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size of Disks allocated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measure disk usage by user </a:t>
                      </a:r>
                    </a:p>
                  </a:txBody>
                  <a:tcPr marL="11273" marR="11273" marT="11273" marB="0" anchor="b">
                    <a:lnL>
                      <a:noFill/>
                    </a:lnL>
                    <a:lnR>
                      <a:noFill/>
                    </a:lnR>
                    <a:lnT>
                      <a:noFill/>
                    </a:lnT>
                    <a:lnB>
                      <a:noFill/>
                    </a:lnB>
                  </a:tcPr>
                </a:tc>
              </a:tr>
              <a:tr h="173611">
                <a:tc>
                  <a:txBody>
                    <a:bodyPr/>
                    <a:lstStyle/>
                    <a:p>
                      <a:pPr algn="l" fontAlgn="b"/>
                      <a:r>
                        <a:rPr lang="en-US" sz="1100" b="0" i="0" u="none" strike="noStrike">
                          <a:solidFill>
                            <a:srgbClr val="000000"/>
                          </a:solidFill>
                          <a:effectLst/>
                          <a:latin typeface="Calibri"/>
                        </a:rPr>
                        <a:t>D.3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Disk usage by project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size of Disks allocated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measure disk usage by project  </a:t>
                      </a:r>
                    </a:p>
                  </a:txBody>
                  <a:tcPr marL="11273" marR="11273" marT="11273" marB="0" anchor="b">
                    <a:lnL>
                      <a:noFill/>
                    </a:lnL>
                    <a:lnR>
                      <a:noFill/>
                    </a:lnR>
                    <a:lnT>
                      <a:noFill/>
                    </a:lnT>
                    <a:lnB>
                      <a:noFill/>
                    </a:lnB>
                  </a:tcPr>
                </a:tc>
              </a:tr>
              <a:tr h="173611">
                <a:tc>
                  <a:txBody>
                    <a:bodyPr/>
                    <a:lstStyle/>
                    <a:p>
                      <a:pPr algn="l" fontAlgn="b"/>
                      <a:r>
                        <a:rPr lang="en-US" sz="1100" b="0" i="0" u="none" strike="noStrike">
                          <a:solidFill>
                            <a:srgbClr val="000000"/>
                          </a:solidFill>
                          <a:effectLst/>
                          <a:latin typeface="Calibri"/>
                        </a:rPr>
                        <a:t>D.4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Object usage (total)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size of Object Storage allocated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measure total object storage usage  </a:t>
                      </a:r>
                    </a:p>
                  </a:txBody>
                  <a:tcPr marL="11273" marR="11273" marT="11273" marB="0" anchor="b">
                    <a:lnL>
                      <a:noFill/>
                    </a:lnL>
                    <a:lnR>
                      <a:noFill/>
                    </a:lnR>
                    <a:lnT>
                      <a:noFill/>
                    </a:lnT>
                    <a:lnB>
                      <a:noFill/>
                    </a:lnB>
                  </a:tcPr>
                </a:tc>
              </a:tr>
              <a:tr h="173611">
                <a:tc>
                  <a:txBody>
                    <a:bodyPr/>
                    <a:lstStyle/>
                    <a:p>
                      <a:pPr algn="l" fontAlgn="b"/>
                      <a:r>
                        <a:rPr lang="en-US" sz="1100" b="0" i="0" u="none" strike="noStrike">
                          <a:solidFill>
                            <a:srgbClr val="000000"/>
                          </a:solidFill>
                          <a:effectLst/>
                          <a:latin typeface="Calibri"/>
                        </a:rPr>
                        <a:t>D.5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Object usage by user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size of Object Storage allocated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measure object storage usage by user </a:t>
                      </a:r>
                    </a:p>
                  </a:txBody>
                  <a:tcPr marL="11273" marR="11273" marT="11273" marB="0" anchor="b">
                    <a:lnL>
                      <a:noFill/>
                    </a:lnL>
                    <a:lnR>
                      <a:noFill/>
                    </a:lnR>
                    <a:lnT>
                      <a:noFill/>
                    </a:lnT>
                    <a:lnB>
                      <a:noFill/>
                    </a:lnB>
                  </a:tcPr>
                </a:tc>
              </a:tr>
              <a:tr h="173611">
                <a:tc>
                  <a:txBody>
                    <a:bodyPr/>
                    <a:lstStyle/>
                    <a:p>
                      <a:pPr algn="l" fontAlgn="b"/>
                      <a:r>
                        <a:rPr lang="en-US" sz="1100" b="0" i="0" u="none" strike="noStrike">
                          <a:solidFill>
                            <a:srgbClr val="000000"/>
                          </a:solidFill>
                          <a:effectLst/>
                          <a:latin typeface="Calibri"/>
                        </a:rPr>
                        <a:t>D.6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Object usage by project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size of Object Storage allocated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measure object storage usage by project  </a:t>
                      </a:r>
                    </a:p>
                  </a:txBody>
                  <a:tcPr marL="11273" marR="11273" marT="11273" marB="0" anchor="b">
                    <a:lnL>
                      <a:noFill/>
                    </a:lnL>
                    <a:lnR>
                      <a:noFill/>
                    </a:lnR>
                    <a:lnT>
                      <a:noFill/>
                    </a:lnT>
                    <a:lnB>
                      <a:noFill/>
                    </a:lnB>
                  </a:tcPr>
                </a:tc>
              </a:tr>
              <a:tr h="173611">
                <a:tc>
                  <a:txBody>
                    <a:bodyPr/>
                    <a:lstStyle/>
                    <a:p>
                      <a:pPr algn="l" fontAlgn="b"/>
                      <a:r>
                        <a:rPr lang="en-US" sz="1100" b="0" i="0" u="none" strike="noStrike">
                          <a:solidFill>
                            <a:srgbClr val="000000"/>
                          </a:solidFill>
                          <a:effectLst/>
                          <a:latin typeface="Calibri"/>
                        </a:rPr>
                        <a:t>D.7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Block usage (total)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size of Block Storage allocated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measure total block storage usage  </a:t>
                      </a:r>
                    </a:p>
                  </a:txBody>
                  <a:tcPr marL="11273" marR="11273" marT="11273" marB="0" anchor="b">
                    <a:lnL>
                      <a:noFill/>
                    </a:lnL>
                    <a:lnR>
                      <a:noFill/>
                    </a:lnR>
                    <a:lnT>
                      <a:noFill/>
                    </a:lnT>
                    <a:lnB>
                      <a:noFill/>
                    </a:lnB>
                  </a:tcPr>
                </a:tc>
              </a:tr>
              <a:tr h="173611">
                <a:tc>
                  <a:txBody>
                    <a:bodyPr/>
                    <a:lstStyle/>
                    <a:p>
                      <a:pPr algn="l" fontAlgn="b"/>
                      <a:r>
                        <a:rPr lang="en-US" sz="1100" b="0" i="0" u="none" strike="noStrike">
                          <a:solidFill>
                            <a:srgbClr val="000000"/>
                          </a:solidFill>
                          <a:effectLst/>
                          <a:latin typeface="Calibri"/>
                        </a:rPr>
                        <a:t>D.8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Block usage by user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size of Block Storage allocated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measure block storage usage by user </a:t>
                      </a:r>
                    </a:p>
                  </a:txBody>
                  <a:tcPr marL="11273" marR="11273" marT="11273" marB="0" anchor="b">
                    <a:lnL>
                      <a:noFill/>
                    </a:lnL>
                    <a:lnR>
                      <a:noFill/>
                    </a:lnR>
                    <a:lnT>
                      <a:noFill/>
                    </a:lnT>
                    <a:lnB>
                      <a:noFill/>
                    </a:lnB>
                  </a:tcPr>
                </a:tc>
              </a:tr>
              <a:tr h="173611">
                <a:tc>
                  <a:txBody>
                    <a:bodyPr/>
                    <a:lstStyle/>
                    <a:p>
                      <a:pPr algn="l" fontAlgn="b"/>
                      <a:r>
                        <a:rPr lang="en-US" sz="1100" b="0" i="0" u="none" strike="noStrike">
                          <a:solidFill>
                            <a:srgbClr val="000000"/>
                          </a:solidFill>
                          <a:effectLst/>
                          <a:latin typeface="Calibri"/>
                        </a:rPr>
                        <a:t>D.9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Block usage by project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size of Block Storage allocated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measure block storage usage by project   </a:t>
                      </a:r>
                    </a:p>
                  </a:txBody>
                  <a:tcPr marL="11273" marR="11273" marT="11273" marB="0" anchor="b">
                    <a:lnL>
                      <a:noFill/>
                    </a:lnL>
                    <a:lnR>
                      <a:noFill/>
                    </a:lnR>
                    <a:lnT>
                      <a:noFill/>
                    </a:lnT>
                    <a:lnB>
                      <a:noFill/>
                    </a:lnB>
                  </a:tcPr>
                </a:tc>
              </a:tr>
              <a:tr h="173611">
                <a:tc>
                  <a:txBody>
                    <a:bodyPr/>
                    <a:lstStyle/>
                    <a:p>
                      <a:pPr algn="l" fontAlgn="b"/>
                      <a:r>
                        <a:rPr lang="en-US" sz="1100" b="0" i="0" u="none" strike="noStrike">
                          <a:solidFill>
                            <a:srgbClr val="000000"/>
                          </a:solidFill>
                          <a:effectLst/>
                          <a:latin typeface="Calibri"/>
                        </a:rPr>
                        <a:t>D.10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File usage (total)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size of File Storage allocated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measure total file usage  </a:t>
                      </a:r>
                    </a:p>
                  </a:txBody>
                  <a:tcPr marL="11273" marR="11273" marT="11273" marB="0" anchor="b">
                    <a:lnL>
                      <a:noFill/>
                    </a:lnL>
                    <a:lnR>
                      <a:noFill/>
                    </a:lnR>
                    <a:lnT>
                      <a:noFill/>
                    </a:lnT>
                    <a:lnB>
                      <a:noFill/>
                    </a:lnB>
                  </a:tcPr>
                </a:tc>
              </a:tr>
              <a:tr h="173611">
                <a:tc>
                  <a:txBody>
                    <a:bodyPr/>
                    <a:lstStyle/>
                    <a:p>
                      <a:pPr algn="l" fontAlgn="b"/>
                      <a:r>
                        <a:rPr lang="en-US" sz="1100" b="0" i="0" u="none" strike="noStrike">
                          <a:solidFill>
                            <a:srgbClr val="000000"/>
                          </a:solidFill>
                          <a:effectLst/>
                          <a:latin typeface="Calibri"/>
                        </a:rPr>
                        <a:t>D.11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File usage by user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size of File Storage allocated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measure file usage by user  </a:t>
                      </a:r>
                    </a:p>
                  </a:txBody>
                  <a:tcPr marL="11273" marR="11273" marT="11273" marB="0" anchor="b">
                    <a:lnL>
                      <a:noFill/>
                    </a:lnL>
                    <a:lnR>
                      <a:noFill/>
                    </a:lnR>
                    <a:lnT>
                      <a:noFill/>
                    </a:lnT>
                    <a:lnB>
                      <a:noFill/>
                    </a:lnB>
                  </a:tcPr>
                </a:tc>
              </a:tr>
              <a:tr h="173611">
                <a:tc>
                  <a:txBody>
                    <a:bodyPr/>
                    <a:lstStyle/>
                    <a:p>
                      <a:pPr algn="l" fontAlgn="b"/>
                      <a:r>
                        <a:rPr lang="en-US" sz="1100" b="0" i="0" u="none" strike="noStrike">
                          <a:solidFill>
                            <a:srgbClr val="000000"/>
                          </a:solidFill>
                          <a:effectLst/>
                          <a:latin typeface="Calibri"/>
                        </a:rPr>
                        <a:t>D.12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File usage by project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size of File Storage allocated  </a:t>
                      </a:r>
                    </a:p>
                  </a:txBody>
                  <a:tcPr marL="11273" marR="11273" marT="11273"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a:rPr>
                        <a:t> measure file usage by project  </a:t>
                      </a:r>
                    </a:p>
                  </a:txBody>
                  <a:tcPr marL="11273" marR="11273" marT="11273" marB="0" anchor="b">
                    <a:lnL>
                      <a:noFill/>
                    </a:lnL>
                    <a:lnR>
                      <a:noFill/>
                    </a:lnR>
                    <a:lnT>
                      <a:noFill/>
                    </a:lnT>
                    <a:lnB>
                      <a:noFill/>
                    </a:lnB>
                  </a:tcPr>
                </a:tc>
              </a:tr>
            </a:tbl>
          </a:graphicData>
        </a:graphic>
      </p:graphicFrame>
    </p:spTree>
    <p:extLst>
      <p:ext uri="{BB962C8B-B14F-4D97-AF65-F5344CB8AC3E}">
        <p14:creationId xmlns:p14="http://schemas.microsoft.com/office/powerpoint/2010/main" val="105530947"/>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Metrics</a:t>
            </a:r>
            <a:endParaRPr lang="en-US" dirty="0"/>
          </a:p>
        </p:txBody>
      </p:sp>
      <p:graphicFrame>
        <p:nvGraphicFramePr>
          <p:cNvPr id="4" name="Content Placeholder 3"/>
          <p:cNvGraphicFramePr>
            <a:graphicFrameLocks noGrp="1"/>
          </p:cNvGraphicFramePr>
          <p:nvPr>
            <p:ph idx="1"/>
          </p:nvPr>
        </p:nvGraphicFramePr>
        <p:xfrm>
          <a:off x="457200" y="1683134"/>
          <a:ext cx="8229600" cy="4360095"/>
        </p:xfrm>
        <a:graphic>
          <a:graphicData uri="http://schemas.openxmlformats.org/drawingml/2006/table">
            <a:tbl>
              <a:tblPr/>
              <a:tblGrid>
                <a:gridCol w="507304"/>
                <a:gridCol w="2096857"/>
                <a:gridCol w="3021278"/>
                <a:gridCol w="2604161"/>
              </a:tblGrid>
              <a:tr h="173611">
                <a:tc gridSpan="4">
                  <a:txBody>
                    <a:bodyPr/>
                    <a:lstStyle/>
                    <a:p>
                      <a:pPr algn="l" fontAlgn="b"/>
                      <a:r>
                        <a:rPr lang="en-US" sz="1100" b="0" i="0" u="none" strike="noStrike">
                          <a:solidFill>
                            <a:srgbClr val="000000"/>
                          </a:solidFill>
                          <a:effectLst/>
                          <a:latin typeface="Calibri"/>
                        </a:rPr>
                        <a:t>Server related metrics </a:t>
                      </a:r>
                    </a:p>
                  </a:txBody>
                  <a:tcPr marL="11273" marR="11273" marT="11273" marB="0" anchor="b">
                    <a:lnL>
                      <a:noFill/>
                    </a:lnL>
                    <a:lnR>
                      <a:noFill/>
                    </a:lnR>
                    <a:lnT>
                      <a:noFill/>
                    </a:lnT>
                    <a:lnB>
                      <a:noFill/>
                    </a:lnB>
                    <a:solidFill>
                      <a:srgbClr val="C5D9F1"/>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173611">
                <a:tc>
                  <a:txBody>
                    <a:bodyPr/>
                    <a:lstStyle/>
                    <a:p>
                      <a:pPr algn="l" fontAlgn="b"/>
                      <a:r>
                        <a:rPr lang="en-US" sz="1100" b="0" i="0" u="none" strike="noStrike">
                          <a:solidFill>
                            <a:srgbClr val="000000"/>
                          </a:solidFill>
                          <a:effectLst/>
                          <a:latin typeface="Calibri"/>
                        </a:rPr>
                        <a:t>S.1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Node Distribution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a physical node distribution on the servers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indication of physical system balancing  </a:t>
                      </a:r>
                    </a:p>
                  </a:txBody>
                  <a:tcPr marL="11273" marR="11273" marT="11273" marB="0" anchor="b">
                    <a:lnL>
                      <a:noFill/>
                    </a:lnL>
                    <a:lnR>
                      <a:noFill/>
                    </a:lnR>
                    <a:lnT>
                      <a:noFill/>
                    </a:lnT>
                    <a:lnB>
                      <a:noFill/>
                    </a:lnB>
                  </a:tcPr>
                </a:tc>
              </a:tr>
              <a:tr h="335948">
                <a:tc>
                  <a:txBody>
                    <a:bodyPr/>
                    <a:lstStyle/>
                    <a:p>
                      <a:pPr algn="l" fontAlgn="b"/>
                      <a:r>
                        <a:rPr lang="en-US" sz="1100" b="0" i="0" u="none" strike="noStrike">
                          <a:solidFill>
                            <a:srgbClr val="000000"/>
                          </a:solidFill>
                          <a:effectLst/>
                          <a:latin typeface="Calibri"/>
                        </a:rPr>
                        <a:t>S.2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Power Consumption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the amount of energy used in the cloud platform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measure actual cost by Kilo Watt per hour (KWh)  </a:t>
                      </a:r>
                    </a:p>
                  </a:txBody>
                  <a:tcPr marL="11273" marR="11273" marT="11273" marB="0" anchor="b">
                    <a:lnL>
                      <a:noFill/>
                    </a:lnL>
                    <a:lnR>
                      <a:noFill/>
                    </a:lnR>
                    <a:lnT>
                      <a:noFill/>
                    </a:lnT>
                    <a:lnB>
                      <a:noFill/>
                    </a:lnB>
                  </a:tcPr>
                </a:tc>
              </a:tr>
              <a:tr h="335948">
                <a:tc>
                  <a:txBody>
                    <a:bodyPr/>
                    <a:lstStyle/>
                    <a:p>
                      <a:pPr algn="l" fontAlgn="b"/>
                      <a:r>
                        <a:rPr lang="en-US" sz="1100" b="0" i="0" u="none" strike="noStrike">
                          <a:solidFill>
                            <a:srgbClr val="000000"/>
                          </a:solidFill>
                          <a:effectLst/>
                          <a:latin typeface="Calibri"/>
                        </a:rPr>
                        <a:t>S.3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Availability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a percentage rate of available resources to accept a new request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provide cloud resources continuously  </a:t>
                      </a:r>
                    </a:p>
                  </a:txBody>
                  <a:tcPr marL="11273" marR="11273" marT="11273" marB="0" anchor="b">
                    <a:lnL>
                      <a:noFill/>
                    </a:lnL>
                    <a:lnR>
                      <a:noFill/>
                    </a:lnR>
                    <a:lnT>
                      <a:noFill/>
                    </a:lnT>
                    <a:lnB>
                      <a:noFill/>
                    </a:lnB>
                  </a:tcPr>
                </a:tc>
              </a:tr>
              <a:tr h="335948">
                <a:tc>
                  <a:txBody>
                    <a:bodyPr/>
                    <a:lstStyle/>
                    <a:p>
                      <a:pPr algn="l" fontAlgn="b"/>
                      <a:r>
                        <a:rPr lang="en-US" sz="1100" b="0" i="0" u="none" strike="noStrike">
                          <a:solidFill>
                            <a:srgbClr val="000000"/>
                          </a:solidFill>
                          <a:effectLst/>
                          <a:latin typeface="Calibri"/>
                        </a:rPr>
                        <a:t>S.3.1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Planned Outages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Some resources may be not avalable due to outages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accesses production level readiness of the system  </a:t>
                      </a:r>
                    </a:p>
                  </a:txBody>
                  <a:tcPr marL="11273" marR="11273" marT="11273" marB="0" anchor="b">
                    <a:lnL>
                      <a:noFill/>
                    </a:lnL>
                    <a:lnR>
                      <a:noFill/>
                    </a:lnR>
                    <a:lnT>
                      <a:noFill/>
                    </a:lnT>
                    <a:lnB>
                      <a:noFill/>
                    </a:lnB>
                  </a:tcPr>
                </a:tc>
              </a:tr>
              <a:tr h="173611">
                <a:tc>
                  <a:txBody>
                    <a:bodyPr/>
                    <a:lstStyle/>
                    <a:p>
                      <a:pPr algn="l" fontAlgn="b"/>
                      <a:r>
                        <a:rPr lang="en-US" sz="1100" b="0" i="0" u="none" strike="noStrike">
                          <a:solidFill>
                            <a:srgbClr val="000000"/>
                          </a:solidFill>
                          <a:effectLst/>
                          <a:latin typeface="Calibri"/>
                        </a:rPr>
                        <a:t>S.3.2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Unplanned Outages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Some resources may be not avalable due to outages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accesses reliability of the system  </a:t>
                      </a:r>
                    </a:p>
                  </a:txBody>
                  <a:tcPr marL="11273" marR="11273" marT="11273" marB="0" anchor="b">
                    <a:lnL>
                      <a:noFill/>
                    </a:lnL>
                    <a:lnR>
                      <a:noFill/>
                    </a:lnR>
                    <a:lnT>
                      <a:noFill/>
                    </a:lnT>
                    <a:lnB>
                      <a:noFill/>
                    </a:lnB>
                  </a:tcPr>
                </a:tc>
              </a:tr>
              <a:tr h="173611">
                <a:tc>
                  <a:txBody>
                    <a:bodyPr/>
                    <a:lstStyle/>
                    <a:p>
                      <a:pPr algn="l" fontAlgn="b"/>
                      <a:r>
                        <a:rPr lang="en-US" sz="1100" b="0" i="0" u="none" strike="noStrike">
                          <a:solidFill>
                            <a:srgbClr val="000000"/>
                          </a:solidFill>
                          <a:effectLst/>
                          <a:latin typeface="Calibri"/>
                        </a:rPr>
                        <a:t>S.3.3 </a:t>
                      </a:r>
                    </a:p>
                  </a:txBody>
                  <a:tcPr marL="11273" marR="11273" marT="11273" marB="0" anchor="b">
                    <a:lnL>
                      <a:noFill/>
                    </a:lnL>
                    <a:lnR>
                      <a:noFill/>
                    </a:lnR>
                    <a:lnT>
                      <a:noFill/>
                    </a:lnT>
                    <a:lnB>
                      <a:noFill/>
                    </a:lnB>
                  </a:tcPr>
                </a:tc>
                <a:tc>
                  <a:txBody>
                    <a:bodyPr/>
                    <a:lstStyle/>
                    <a:p>
                      <a:pPr algn="l" fontAlgn="b"/>
                      <a:r>
                        <a:rPr lang="nl-NL" sz="1100" b="0" i="0" u="none" strike="noStrike">
                          <a:solidFill>
                            <a:srgbClr val="000000"/>
                          </a:solidFill>
                          <a:effectLst/>
                          <a:latin typeface="Calibri"/>
                        </a:rPr>
                        <a:t> Broken HW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Hardware unavailable due to hardware failure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accesses reliability of the system  </a:t>
                      </a:r>
                    </a:p>
                  </a:txBody>
                  <a:tcPr marL="11273" marR="11273" marT="11273" marB="0" anchor="b">
                    <a:lnL>
                      <a:noFill/>
                    </a:lnL>
                    <a:lnR>
                      <a:noFill/>
                    </a:lnR>
                    <a:lnT>
                      <a:noFill/>
                    </a:lnT>
                    <a:lnB>
                      <a:noFill/>
                    </a:lnB>
                  </a:tcPr>
                </a:tc>
              </a:tr>
              <a:tr h="173611">
                <a:tc>
                  <a:txBody>
                    <a:bodyPr/>
                    <a:lstStyle/>
                    <a:p>
                      <a:pPr algn="l" fontAlgn="b"/>
                      <a:r>
                        <a:rPr lang="en-US" sz="1100" b="0" i="0" u="none" strike="noStrike">
                          <a:solidFill>
                            <a:srgbClr val="000000"/>
                          </a:solidFill>
                          <a:effectLst/>
                          <a:latin typeface="Calibri"/>
                        </a:rPr>
                        <a:t>S.3.4 </a:t>
                      </a:r>
                    </a:p>
                  </a:txBody>
                  <a:tcPr marL="11273" marR="11273" marT="11273" marB="0" anchor="b">
                    <a:lnL>
                      <a:noFill/>
                    </a:lnL>
                    <a:lnR>
                      <a:noFill/>
                    </a:lnR>
                    <a:lnT>
                      <a:noFill/>
                    </a:lnT>
                    <a:lnB>
                      <a:noFill/>
                    </a:lnB>
                  </a:tcPr>
                </a:tc>
                <a:tc>
                  <a:txBody>
                    <a:bodyPr/>
                    <a:lstStyle/>
                    <a:p>
                      <a:pPr algn="l" fontAlgn="b"/>
                      <a:r>
                        <a:rPr lang="nl-NL" sz="1100" b="0" i="0" u="none" strike="noStrike">
                          <a:solidFill>
                            <a:srgbClr val="000000"/>
                          </a:solidFill>
                          <a:effectLst/>
                          <a:latin typeface="Calibri"/>
                        </a:rPr>
                        <a:t> Broken SW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Hardware unavailable due to Software failure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accesses reliability of the system  </a:t>
                      </a:r>
                    </a:p>
                  </a:txBody>
                  <a:tcPr marL="11273" marR="11273" marT="11273" marB="0" anchor="b">
                    <a:lnL>
                      <a:noFill/>
                    </a:lnL>
                    <a:lnR>
                      <a:noFill/>
                    </a:lnR>
                    <a:lnT>
                      <a:noFill/>
                    </a:lnT>
                    <a:lnB>
                      <a:noFill/>
                    </a:lnB>
                  </a:tcPr>
                </a:tc>
              </a:tr>
              <a:tr h="335948">
                <a:tc>
                  <a:txBody>
                    <a:bodyPr/>
                    <a:lstStyle/>
                    <a:p>
                      <a:pPr algn="l" fontAlgn="b"/>
                      <a:r>
                        <a:rPr lang="en-US" sz="1100" b="0" i="0" u="none" strike="noStrike">
                          <a:solidFill>
                            <a:srgbClr val="000000"/>
                          </a:solidFill>
                          <a:effectLst/>
                          <a:latin typeface="Calibri"/>
                        </a:rPr>
                        <a:t>S.4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Capacity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an actual limit of a service or physical system in the cloud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let users know if they can still request resources  </a:t>
                      </a:r>
                    </a:p>
                  </a:txBody>
                  <a:tcPr marL="11273" marR="11273" marT="11273" marB="0" anchor="b">
                    <a:lnL>
                      <a:noFill/>
                    </a:lnL>
                    <a:lnR>
                      <a:noFill/>
                    </a:lnR>
                    <a:lnT>
                      <a:noFill/>
                    </a:lnT>
                    <a:lnB>
                      <a:noFill/>
                    </a:lnB>
                  </a:tcPr>
                </a:tc>
              </a:tr>
              <a:tr h="335948">
                <a:tc>
                  <a:txBody>
                    <a:bodyPr/>
                    <a:lstStyle/>
                    <a:p>
                      <a:pPr algn="l" fontAlgn="b"/>
                      <a:r>
                        <a:rPr lang="en-US" sz="1100" b="0" i="0" u="none" strike="noStrike">
                          <a:solidFill>
                            <a:srgbClr val="000000"/>
                          </a:solidFill>
                          <a:effectLst/>
                          <a:latin typeface="Calibri"/>
                        </a:rPr>
                        <a:t>S.5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Throughput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the performance of cloud services by measuring completed tasks, i.e. PaaS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measure service performance e.g. PaaS  </a:t>
                      </a:r>
                    </a:p>
                  </a:txBody>
                  <a:tcPr marL="11273" marR="11273" marT="11273" marB="0" anchor="b">
                    <a:lnL>
                      <a:noFill/>
                    </a:lnL>
                    <a:lnR>
                      <a:noFill/>
                    </a:lnR>
                    <a:lnT>
                      <a:noFill/>
                    </a:lnT>
                    <a:lnB>
                      <a:noFill/>
                    </a:lnB>
                  </a:tcPr>
                </a:tc>
              </a:tr>
              <a:tr h="335948">
                <a:tc>
                  <a:txBody>
                    <a:bodyPr/>
                    <a:lstStyle/>
                    <a:p>
                      <a:pPr algn="l" fontAlgn="b"/>
                      <a:r>
                        <a:rPr lang="en-US" sz="1100" b="0" i="0" u="none" strike="noStrike">
                          <a:solidFill>
                            <a:srgbClr val="000000"/>
                          </a:solidFill>
                          <a:effectLst/>
                          <a:latin typeface="Calibri"/>
                        </a:rPr>
                        <a:t>S.6 </a:t>
                      </a:r>
                    </a:p>
                  </a:txBody>
                  <a:tcPr marL="11273" marR="11273" marT="11273" marB="0" anchor="b">
                    <a:lnL>
                      <a:noFill/>
                    </a:lnL>
                    <a:lnR>
                      <a:noFill/>
                    </a:lnR>
                    <a:lnT>
                      <a:noFill/>
                    </a:lnT>
                    <a:lnB>
                      <a:noFill/>
                    </a:lnB>
                  </a:tcPr>
                </a:tc>
                <a:tc>
                  <a:txBody>
                    <a:bodyPr/>
                    <a:lstStyle/>
                    <a:p>
                      <a:pPr algn="l" fontAlgn="b"/>
                      <a:r>
                        <a:rPr lang="nl-NL" sz="1100" b="0" i="0" u="none" strike="noStrike">
                          <a:solidFill>
                            <a:srgbClr val="000000"/>
                          </a:solidFill>
                          <a:effectLst/>
                          <a:latin typeface="Calibri"/>
                        </a:rPr>
                        <a:t> CPU Speed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Indication of cpu speed in a heterongeneous cloud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understand an actual speed of CPUs over different cloud platforms  </a:t>
                      </a:r>
                    </a:p>
                  </a:txBody>
                  <a:tcPr marL="11273" marR="11273" marT="11273" marB="0" anchor="b">
                    <a:lnL>
                      <a:noFill/>
                    </a:lnL>
                    <a:lnR>
                      <a:noFill/>
                    </a:lnR>
                    <a:lnT>
                      <a:noFill/>
                    </a:lnT>
                    <a:lnB>
                      <a:noFill/>
                    </a:lnB>
                  </a:tcPr>
                </a:tc>
              </a:tr>
              <a:tr h="335948">
                <a:tc>
                  <a:txBody>
                    <a:bodyPr/>
                    <a:lstStyle/>
                    <a:p>
                      <a:pPr algn="l" fontAlgn="b"/>
                      <a:r>
                        <a:rPr lang="en-US" sz="1100" b="0" i="0" u="none" strike="noStrike">
                          <a:solidFill>
                            <a:srgbClr val="000000"/>
                          </a:solidFill>
                          <a:effectLst/>
                          <a:latin typeface="Calibri"/>
                        </a:rPr>
                        <a:t>S.6 </a:t>
                      </a:r>
                    </a:p>
                  </a:txBody>
                  <a:tcPr marL="11273" marR="11273" marT="11273" marB="0" anchor="b">
                    <a:lnL>
                      <a:noFill/>
                    </a:lnL>
                    <a:lnR>
                      <a:noFill/>
                    </a:lnR>
                    <a:lnT>
                      <a:noFill/>
                    </a:lnT>
                    <a:lnB>
                      <a:noFill/>
                    </a:lnB>
                  </a:tcPr>
                </a:tc>
                <a:tc>
                  <a:txBody>
                    <a:bodyPr/>
                    <a:lstStyle/>
                    <a:p>
                      <a:pPr algn="l" fontAlgn="b"/>
                      <a:r>
                        <a:rPr lang="hr-HR" sz="1100" b="0" i="0" u="none" strike="noStrike">
                          <a:solidFill>
                            <a:srgbClr val="000000"/>
                          </a:solidFill>
                          <a:effectLst/>
                          <a:latin typeface="Calibri"/>
                        </a:rPr>
                        <a:t> CPU Type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Indication of cpu type in a heterongeneous cloud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understand an actual speed of CPUs over different cloud platforms  </a:t>
                      </a:r>
                    </a:p>
                  </a:txBody>
                  <a:tcPr marL="11273" marR="11273" marT="11273" marB="0" anchor="b">
                    <a:lnL>
                      <a:noFill/>
                    </a:lnL>
                    <a:lnR>
                      <a:noFill/>
                    </a:lnR>
                    <a:lnT>
                      <a:noFill/>
                    </a:lnT>
                    <a:lnB>
                      <a:noFill/>
                    </a:lnB>
                  </a:tcPr>
                </a:tc>
              </a:tr>
              <a:tr h="335948">
                <a:tc>
                  <a:txBody>
                    <a:bodyPr/>
                    <a:lstStyle/>
                    <a:p>
                      <a:pPr algn="l" fontAlgn="b"/>
                      <a:r>
                        <a:rPr lang="en-US" sz="1100" b="0" i="0" u="none" strike="noStrike">
                          <a:solidFill>
                            <a:srgbClr val="000000"/>
                          </a:solidFill>
                          <a:effectLst/>
                          <a:latin typeface="Calibri"/>
                        </a:rPr>
                        <a:t>S.7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Memory Speed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the performance of cloud resources by clock speed of a memory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understand an actual speed of memories over different cloud platforms  </a:t>
                      </a:r>
                    </a:p>
                  </a:txBody>
                  <a:tcPr marL="11273" marR="11273" marT="11273" marB="0" anchor="b">
                    <a:lnL>
                      <a:noFill/>
                    </a:lnL>
                    <a:lnR>
                      <a:noFill/>
                    </a:lnR>
                    <a:lnT>
                      <a:noFill/>
                    </a:lnT>
                    <a:lnB>
                      <a:noFill/>
                    </a:lnB>
                  </a:tcPr>
                </a:tc>
              </a:tr>
              <a:tr h="335948">
                <a:tc>
                  <a:txBody>
                    <a:bodyPr/>
                    <a:lstStyle/>
                    <a:p>
                      <a:pPr algn="l" fontAlgn="b"/>
                      <a:r>
                        <a:rPr lang="en-US" sz="1100" b="0" i="0" u="none" strike="noStrike">
                          <a:solidFill>
                            <a:srgbClr val="000000"/>
                          </a:solidFill>
                          <a:effectLst/>
                          <a:latin typeface="Calibri"/>
                        </a:rPr>
                        <a:t>S.8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Disk type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the type of disk accessible on the server (SSD, ...)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specific disk type may be needed for certain experiments   </a:t>
                      </a:r>
                    </a:p>
                  </a:txBody>
                  <a:tcPr marL="11273" marR="11273" marT="11273" marB="0" anchor="b">
                    <a:lnL>
                      <a:noFill/>
                    </a:lnL>
                    <a:lnR>
                      <a:noFill/>
                    </a:lnR>
                    <a:lnT>
                      <a:noFill/>
                    </a:lnT>
                    <a:lnB>
                      <a:noFill/>
                    </a:lnB>
                  </a:tcPr>
                </a:tc>
              </a:tr>
              <a:tr h="335948">
                <a:tc>
                  <a:txBody>
                    <a:bodyPr/>
                    <a:lstStyle/>
                    <a:p>
                      <a:pPr algn="l" fontAlgn="b"/>
                      <a:r>
                        <a:rPr lang="en-US" sz="1100" b="0" i="0" u="none" strike="noStrike">
                          <a:solidFill>
                            <a:srgbClr val="000000"/>
                          </a:solidFill>
                          <a:effectLst/>
                          <a:latin typeface="Calibri"/>
                        </a:rPr>
                        <a:t>S.8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Disk Speed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the performance of cloud resources by read/write speed of a disk including SSD </a:t>
                      </a:r>
                    </a:p>
                  </a:txBody>
                  <a:tcPr marL="11273" marR="11273" marT="11273"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a:rPr>
                        <a:t> understand an actual speed of disks over different disk types </a:t>
                      </a:r>
                    </a:p>
                  </a:txBody>
                  <a:tcPr marL="11273" marR="11273" marT="11273" marB="0" anchor="b">
                    <a:lnL>
                      <a:noFill/>
                    </a:lnL>
                    <a:lnR>
                      <a:noFill/>
                    </a:lnR>
                    <a:lnT>
                      <a:noFill/>
                    </a:lnT>
                    <a:lnB>
                      <a:noFill/>
                    </a:lnB>
                  </a:tcPr>
                </a:tc>
              </a:tr>
            </a:tbl>
          </a:graphicData>
        </a:graphic>
      </p:graphicFrame>
    </p:spTree>
    <p:extLst>
      <p:ext uri="{BB962C8B-B14F-4D97-AF65-F5344CB8AC3E}">
        <p14:creationId xmlns:p14="http://schemas.microsoft.com/office/powerpoint/2010/main" val="1633904319"/>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&amp; Security Metrics</a:t>
            </a:r>
            <a:endParaRPr lang="en-US" dirty="0"/>
          </a:p>
        </p:txBody>
      </p:sp>
      <p:graphicFrame>
        <p:nvGraphicFramePr>
          <p:cNvPr id="4" name="Content Placeholder 3"/>
          <p:cNvGraphicFramePr>
            <a:graphicFrameLocks noGrp="1"/>
          </p:cNvGraphicFramePr>
          <p:nvPr>
            <p:ph idx="1"/>
          </p:nvPr>
        </p:nvGraphicFramePr>
        <p:xfrm>
          <a:off x="457200" y="1917684"/>
          <a:ext cx="8229600" cy="3890994"/>
        </p:xfrm>
        <a:graphic>
          <a:graphicData uri="http://schemas.openxmlformats.org/drawingml/2006/table">
            <a:tbl>
              <a:tblPr/>
              <a:tblGrid>
                <a:gridCol w="507304"/>
                <a:gridCol w="2096857"/>
                <a:gridCol w="3021278"/>
                <a:gridCol w="2604161"/>
              </a:tblGrid>
              <a:tr h="173611">
                <a:tc gridSpan="4">
                  <a:txBody>
                    <a:bodyPr/>
                    <a:lstStyle/>
                    <a:p>
                      <a:pPr algn="l" fontAlgn="b"/>
                      <a:r>
                        <a:rPr lang="en-US" sz="1100" b="0" i="0" u="none" strike="noStrike">
                          <a:solidFill>
                            <a:srgbClr val="000000"/>
                          </a:solidFill>
                          <a:effectLst/>
                          <a:latin typeface="Calibri"/>
                        </a:rPr>
                        <a:t>Network related metrics. </a:t>
                      </a:r>
                    </a:p>
                  </a:txBody>
                  <a:tcPr marL="11273" marR="11273" marT="11273" marB="0" anchor="b">
                    <a:lnL>
                      <a:noFill/>
                    </a:lnL>
                    <a:lnR>
                      <a:noFill/>
                    </a:lnR>
                    <a:lnT>
                      <a:noFill/>
                    </a:lnT>
                    <a:lnB>
                      <a:noFill/>
                    </a:lnB>
                    <a:solidFill>
                      <a:srgbClr val="C5D9F1"/>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35948">
                <a:tc>
                  <a:txBody>
                    <a:bodyPr/>
                    <a:lstStyle/>
                    <a:p>
                      <a:pPr algn="l" fontAlgn="b"/>
                      <a:r>
                        <a:rPr lang="en-US" sz="1100" b="0" i="0" u="none" strike="noStrike">
                          <a:solidFill>
                            <a:srgbClr val="000000"/>
                          </a:solidFill>
                          <a:effectLst/>
                          <a:latin typeface="Calibri"/>
                        </a:rPr>
                        <a:t>N.1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Latency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a network and application performance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Measure acceptability and strict latency expectation  </a:t>
                      </a:r>
                    </a:p>
                  </a:txBody>
                  <a:tcPr marL="11273" marR="11273" marT="11273" marB="0" anchor="b">
                    <a:lnL>
                      <a:noFill/>
                    </a:lnL>
                    <a:lnR>
                      <a:noFill/>
                    </a:lnR>
                    <a:lnT>
                      <a:noFill/>
                    </a:lnT>
                    <a:lnB>
                      <a:noFill/>
                    </a:lnB>
                  </a:tcPr>
                </a:tc>
              </a:tr>
              <a:tr h="173611">
                <a:tc>
                  <a:txBody>
                    <a:bodyPr/>
                    <a:lstStyle/>
                    <a:p>
                      <a:pPr algn="l" fontAlgn="b"/>
                      <a:r>
                        <a:rPr lang="en-US" sz="1100" b="0" i="0" u="none" strike="noStrike">
                          <a:solidFill>
                            <a:srgbClr val="000000"/>
                          </a:solidFill>
                          <a:effectLst/>
                          <a:latin typeface="Calibri"/>
                        </a:rPr>
                        <a:t>N.2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Network Throughput</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the actual amount of data delivered successfully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measure network performance  </a:t>
                      </a:r>
                    </a:p>
                  </a:txBody>
                  <a:tcPr marL="11273" marR="11273" marT="11273" marB="0" anchor="b">
                    <a:lnL>
                      <a:noFill/>
                    </a:lnL>
                    <a:lnR>
                      <a:noFill/>
                    </a:lnR>
                    <a:lnT>
                      <a:noFill/>
                    </a:lnT>
                    <a:lnB>
                      <a:noFill/>
                    </a:lnB>
                  </a:tcPr>
                </a:tc>
              </a:tr>
              <a:tr h="173611">
                <a:tc>
                  <a:txBody>
                    <a:bodyPr/>
                    <a:lstStyle/>
                    <a:p>
                      <a:pPr algn="l" fontAlgn="b"/>
                      <a:r>
                        <a:rPr lang="en-US" sz="1100" b="0" i="0" u="none" strike="noStrike">
                          <a:solidFill>
                            <a:srgbClr val="000000"/>
                          </a:solidFill>
                          <a:effectLst/>
                          <a:latin typeface="Calibri"/>
                        </a:rPr>
                        <a:t>N.3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public ips used (total)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number of public IPs used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May indicate resource abuse  </a:t>
                      </a:r>
                    </a:p>
                  </a:txBody>
                  <a:tcPr marL="11273" marR="11273" marT="11273" marB="0" anchor="b">
                    <a:lnL>
                      <a:noFill/>
                    </a:lnL>
                    <a:lnR>
                      <a:noFill/>
                    </a:lnR>
                    <a:lnT>
                      <a:noFill/>
                    </a:lnT>
                    <a:lnB>
                      <a:noFill/>
                    </a:lnB>
                  </a:tcPr>
                </a:tc>
              </a:tr>
              <a:tr h="173611">
                <a:tc>
                  <a:txBody>
                    <a:bodyPr/>
                    <a:lstStyle/>
                    <a:p>
                      <a:pPr algn="l" fontAlgn="b"/>
                      <a:r>
                        <a:rPr lang="en-US" sz="1100" b="0" i="0" u="none" strike="noStrike">
                          <a:solidFill>
                            <a:srgbClr val="000000"/>
                          </a:solidFill>
                          <a:effectLst/>
                          <a:latin typeface="Calibri"/>
                        </a:rPr>
                        <a:t>N.4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public ips used (by user)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number of public IPs used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May indicate resource abuse  </a:t>
                      </a:r>
                    </a:p>
                  </a:txBody>
                  <a:tcPr marL="11273" marR="11273" marT="11273" marB="0" anchor="b">
                    <a:lnL>
                      <a:noFill/>
                    </a:lnL>
                    <a:lnR>
                      <a:noFill/>
                    </a:lnR>
                    <a:lnT>
                      <a:noFill/>
                    </a:lnT>
                    <a:lnB>
                      <a:noFill/>
                    </a:lnB>
                  </a:tcPr>
                </a:tc>
              </a:tr>
              <a:tr h="173611">
                <a:tc>
                  <a:txBody>
                    <a:bodyPr/>
                    <a:lstStyle/>
                    <a:p>
                      <a:pPr algn="l" fontAlgn="b"/>
                      <a:r>
                        <a:rPr lang="en-US" sz="1100" b="0" i="0" u="none" strike="noStrike">
                          <a:solidFill>
                            <a:srgbClr val="000000"/>
                          </a:solidFill>
                          <a:effectLst/>
                          <a:latin typeface="Calibri"/>
                        </a:rPr>
                        <a:t>N.5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public ips used (by project)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number of public IPs used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May indicate resource abuse  </a:t>
                      </a:r>
                    </a:p>
                  </a:txBody>
                  <a:tcPr marL="11273" marR="11273" marT="11273" marB="0" anchor="b">
                    <a:lnL>
                      <a:noFill/>
                    </a:lnL>
                    <a:lnR>
                      <a:noFill/>
                    </a:lnR>
                    <a:lnT>
                      <a:noFill/>
                    </a:lnT>
                    <a:lnB>
                      <a:noFill/>
                    </a:lnB>
                  </a:tcPr>
                </a:tc>
              </a:tr>
              <a:tr h="173611">
                <a:tc>
                  <a:txBody>
                    <a:bodyPr/>
                    <a:lstStyle/>
                    <a:p>
                      <a:pPr algn="l" fontAlgn="b"/>
                      <a:r>
                        <a:rPr lang="en-US" sz="1100" b="0" i="0" u="none" strike="noStrike">
                          <a:solidFill>
                            <a:srgbClr val="000000"/>
                          </a:solidFill>
                          <a:effectLst/>
                          <a:latin typeface="Calibri"/>
                        </a:rPr>
                        <a:t>N.3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private ips used (total)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number of public IPs used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May indicate resource abuse  </a:t>
                      </a:r>
                    </a:p>
                  </a:txBody>
                  <a:tcPr marL="11273" marR="11273" marT="11273" marB="0" anchor="b">
                    <a:lnL>
                      <a:noFill/>
                    </a:lnL>
                    <a:lnR>
                      <a:noFill/>
                    </a:lnR>
                    <a:lnT>
                      <a:noFill/>
                    </a:lnT>
                    <a:lnB>
                      <a:noFill/>
                    </a:lnB>
                  </a:tcPr>
                </a:tc>
              </a:tr>
              <a:tr h="173611">
                <a:tc>
                  <a:txBody>
                    <a:bodyPr/>
                    <a:lstStyle/>
                    <a:p>
                      <a:pPr algn="l" fontAlgn="b"/>
                      <a:r>
                        <a:rPr lang="en-US" sz="1100" b="0" i="0" u="none" strike="noStrike">
                          <a:solidFill>
                            <a:srgbClr val="000000"/>
                          </a:solidFill>
                          <a:effectLst/>
                          <a:latin typeface="Calibri"/>
                        </a:rPr>
                        <a:t>N.4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private ips used (by user)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number of public IPs used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May indicate resource abuse  </a:t>
                      </a:r>
                    </a:p>
                  </a:txBody>
                  <a:tcPr marL="11273" marR="11273" marT="11273" marB="0" anchor="b">
                    <a:lnL>
                      <a:noFill/>
                    </a:lnL>
                    <a:lnR>
                      <a:noFill/>
                    </a:lnR>
                    <a:lnT>
                      <a:noFill/>
                    </a:lnT>
                    <a:lnB>
                      <a:noFill/>
                    </a:lnB>
                  </a:tcPr>
                </a:tc>
              </a:tr>
              <a:tr h="173611">
                <a:tc>
                  <a:txBody>
                    <a:bodyPr/>
                    <a:lstStyle/>
                    <a:p>
                      <a:pPr algn="l" fontAlgn="b"/>
                      <a:r>
                        <a:rPr lang="en-US" sz="1100" b="0" i="0" u="none" strike="noStrike">
                          <a:solidFill>
                            <a:srgbClr val="000000"/>
                          </a:solidFill>
                          <a:effectLst/>
                          <a:latin typeface="Calibri"/>
                        </a:rPr>
                        <a:t>N.5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private ips used (by project)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number of public IPs used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May indicate resource abuse  </a:t>
                      </a:r>
                    </a:p>
                  </a:txBody>
                  <a:tcPr marL="11273" marR="11273" marT="11273" marB="0" anchor="b">
                    <a:lnL>
                      <a:noFill/>
                    </a:lnL>
                    <a:lnR>
                      <a:noFill/>
                    </a:lnR>
                    <a:lnT>
                      <a:noFill/>
                    </a:lnT>
                    <a:lnB>
                      <a:noFill/>
                    </a:lnB>
                  </a:tcPr>
                </a:tc>
              </a:tr>
              <a:tr h="173611">
                <a:tc>
                  <a:txBody>
                    <a:bodyPr/>
                    <a:lstStyle/>
                    <a:p>
                      <a:pPr algn="l" fontAlgn="b"/>
                      <a:endParaRPr lang="en-US" sz="1100" b="0" i="0" u="none" strike="noStrike">
                        <a:solidFill>
                          <a:srgbClr val="000000"/>
                        </a:solidFill>
                        <a:effectLst/>
                        <a:latin typeface="Calibri"/>
                      </a:endParaRPr>
                    </a:p>
                  </a:txBody>
                  <a:tcPr marL="11273" marR="11273" marT="11273"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11273" marR="11273" marT="11273"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11273" marR="11273" marT="11273"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11273" marR="11273" marT="11273" marB="0" anchor="b">
                    <a:lnL>
                      <a:noFill/>
                    </a:lnL>
                    <a:lnR>
                      <a:noFill/>
                    </a:lnR>
                    <a:lnT>
                      <a:noFill/>
                    </a:lnT>
                    <a:lnB>
                      <a:noFill/>
                    </a:lnB>
                  </a:tcPr>
                </a:tc>
              </a:tr>
              <a:tr h="173611">
                <a:tc gridSpan="4">
                  <a:txBody>
                    <a:bodyPr/>
                    <a:lstStyle/>
                    <a:p>
                      <a:pPr algn="l" fontAlgn="b"/>
                      <a:r>
                        <a:rPr lang="en-US" sz="1100" b="0" i="0" u="none" strike="noStrike">
                          <a:solidFill>
                            <a:srgbClr val="000000"/>
                          </a:solidFill>
                          <a:effectLst/>
                          <a:latin typeface="Calibri"/>
                        </a:rPr>
                        <a:t>Security related metrics. </a:t>
                      </a:r>
                    </a:p>
                  </a:txBody>
                  <a:tcPr marL="11273" marR="11273" marT="11273" marB="0" anchor="b">
                    <a:lnL>
                      <a:noFill/>
                    </a:lnL>
                    <a:lnR>
                      <a:noFill/>
                    </a:lnR>
                    <a:lnT>
                      <a:noFill/>
                    </a:lnT>
                    <a:lnB>
                      <a:noFill/>
                    </a:lnB>
                    <a:solidFill>
                      <a:srgbClr val="C5D9F1"/>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35948">
                <a:tc>
                  <a:txBody>
                    <a:bodyPr/>
                    <a:lstStyle/>
                    <a:p>
                      <a:pPr algn="l" fontAlgn="b"/>
                      <a:r>
                        <a:rPr lang="en-US" sz="1100" b="0" i="0" u="none" strike="noStrike">
                          <a:solidFill>
                            <a:srgbClr val="000000"/>
                          </a:solidFill>
                          <a:effectLst/>
                          <a:latin typeface="Calibri"/>
                        </a:rPr>
                        <a:t>SEC.1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User login failure (IaaS)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count of login failures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May indicate security issue or misconfiguration.  </a:t>
                      </a:r>
                    </a:p>
                  </a:txBody>
                  <a:tcPr marL="11273" marR="11273" marT="11273" marB="0" anchor="b">
                    <a:lnL>
                      <a:noFill/>
                    </a:lnL>
                    <a:lnR>
                      <a:noFill/>
                    </a:lnR>
                    <a:lnT>
                      <a:noFill/>
                    </a:lnT>
                    <a:lnB>
                      <a:noFill/>
                    </a:lnB>
                  </a:tcPr>
                </a:tc>
              </a:tr>
              <a:tr h="173611">
                <a:tc>
                  <a:txBody>
                    <a:bodyPr/>
                    <a:lstStyle/>
                    <a:p>
                      <a:pPr algn="l" fontAlgn="b"/>
                      <a:r>
                        <a:rPr lang="en-US" sz="1100" b="0" i="0" u="none" strike="noStrike">
                          <a:solidFill>
                            <a:srgbClr val="000000"/>
                          </a:solidFill>
                          <a:effectLst/>
                          <a:latin typeface="Calibri"/>
                        </a:rPr>
                        <a:t>SEC.2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Image creation data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date an image was created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Assessing risks for outdated images.  </a:t>
                      </a:r>
                    </a:p>
                  </a:txBody>
                  <a:tcPr marL="11273" marR="11273" marT="11273" marB="0" anchor="b">
                    <a:lnL>
                      <a:noFill/>
                    </a:lnL>
                    <a:lnR>
                      <a:noFill/>
                    </a:lnR>
                    <a:lnT>
                      <a:noFill/>
                    </a:lnT>
                    <a:lnB>
                      <a:noFill/>
                    </a:lnB>
                  </a:tcPr>
                </a:tc>
              </a:tr>
              <a:tr h="335948">
                <a:tc>
                  <a:txBody>
                    <a:bodyPr/>
                    <a:lstStyle/>
                    <a:p>
                      <a:pPr algn="l" fontAlgn="b"/>
                      <a:r>
                        <a:rPr lang="en-US" sz="1100" b="0" i="0" u="none" strike="noStrike">
                          <a:solidFill>
                            <a:srgbClr val="000000"/>
                          </a:solidFill>
                          <a:effectLst/>
                          <a:latin typeface="Calibri"/>
                        </a:rPr>
                        <a:t>SEC.3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False portal users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lots of non users will create portal accounts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Assessing risks for users that intend to abuse the system.  </a:t>
                      </a:r>
                    </a:p>
                  </a:txBody>
                  <a:tcPr marL="11273" marR="11273" marT="11273" marB="0" anchor="b">
                    <a:lnL>
                      <a:noFill/>
                    </a:lnL>
                    <a:lnR>
                      <a:noFill/>
                    </a:lnR>
                    <a:lnT>
                      <a:noFill/>
                    </a:lnT>
                    <a:lnB>
                      <a:noFill/>
                    </a:lnB>
                  </a:tcPr>
                </a:tc>
              </a:tr>
              <a:tr h="335948">
                <a:tc>
                  <a:txBody>
                    <a:bodyPr/>
                    <a:lstStyle/>
                    <a:p>
                      <a:pPr algn="l" fontAlgn="b"/>
                      <a:r>
                        <a:rPr lang="en-US" sz="1100" b="0" i="0" u="none" strike="noStrike">
                          <a:solidFill>
                            <a:srgbClr val="000000"/>
                          </a:solidFill>
                          <a:effectLst/>
                          <a:latin typeface="Calibri"/>
                        </a:rPr>
                        <a:t>SEC.4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OS security test failure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run a security test against the image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indicate failuer to update image for known exploits.  </a:t>
                      </a:r>
                    </a:p>
                  </a:txBody>
                  <a:tcPr marL="11273" marR="11273" marT="11273" marB="0" anchor="b">
                    <a:lnL>
                      <a:noFill/>
                    </a:lnL>
                    <a:lnR>
                      <a:noFill/>
                    </a:lnR>
                    <a:lnT>
                      <a:noFill/>
                    </a:lnT>
                    <a:lnB>
                      <a:noFill/>
                    </a:lnB>
                  </a:tcPr>
                </a:tc>
              </a:tr>
              <a:tr h="173611">
                <a:tc>
                  <a:txBody>
                    <a:bodyPr/>
                    <a:lstStyle/>
                    <a:p>
                      <a:pPr algn="l" fontAlgn="b"/>
                      <a:r>
                        <a:rPr lang="en-US" sz="1100" b="0" i="0" u="none" strike="noStrike">
                          <a:solidFill>
                            <a:srgbClr val="000000"/>
                          </a:solidFill>
                          <a:effectLst/>
                          <a:latin typeface="Calibri"/>
                        </a:rPr>
                        <a:t>SEC.5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public ips used (total)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number of public IPs used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May indicate security risks  </a:t>
                      </a:r>
                    </a:p>
                  </a:txBody>
                  <a:tcPr marL="11273" marR="11273" marT="11273" marB="0" anchor="b">
                    <a:lnL>
                      <a:noFill/>
                    </a:lnL>
                    <a:lnR>
                      <a:noFill/>
                    </a:lnR>
                    <a:lnT>
                      <a:noFill/>
                    </a:lnT>
                    <a:lnB>
                      <a:noFill/>
                    </a:lnB>
                  </a:tcPr>
                </a:tc>
              </a:tr>
              <a:tr h="173611">
                <a:tc>
                  <a:txBody>
                    <a:bodyPr/>
                    <a:lstStyle/>
                    <a:p>
                      <a:pPr algn="l" fontAlgn="b"/>
                      <a:r>
                        <a:rPr lang="en-US" sz="1100" b="0" i="0" u="none" strike="noStrike">
                          <a:solidFill>
                            <a:srgbClr val="000000"/>
                          </a:solidFill>
                          <a:effectLst/>
                          <a:latin typeface="Calibri"/>
                        </a:rPr>
                        <a:t>SEC.6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public ips used (by user)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number of public IPs used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May indicate security risks  </a:t>
                      </a:r>
                    </a:p>
                  </a:txBody>
                  <a:tcPr marL="11273" marR="11273" marT="11273" marB="0" anchor="b">
                    <a:lnL>
                      <a:noFill/>
                    </a:lnL>
                    <a:lnR>
                      <a:noFill/>
                    </a:lnR>
                    <a:lnT>
                      <a:noFill/>
                    </a:lnT>
                    <a:lnB>
                      <a:noFill/>
                    </a:lnB>
                  </a:tcPr>
                </a:tc>
              </a:tr>
              <a:tr h="173611">
                <a:tc>
                  <a:txBody>
                    <a:bodyPr/>
                    <a:lstStyle/>
                    <a:p>
                      <a:pPr algn="l" fontAlgn="b"/>
                      <a:r>
                        <a:rPr lang="en-US" sz="1100" b="0" i="0" u="none" strike="noStrike">
                          <a:solidFill>
                            <a:srgbClr val="000000"/>
                          </a:solidFill>
                          <a:effectLst/>
                          <a:latin typeface="Calibri"/>
                        </a:rPr>
                        <a:t>SEC.7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public ips used (by project)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number of public IPs used </a:t>
                      </a:r>
                    </a:p>
                  </a:txBody>
                  <a:tcPr marL="11273" marR="11273" marT="11273"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a:rPr>
                        <a:t>  May indicate security risks  </a:t>
                      </a:r>
                    </a:p>
                  </a:txBody>
                  <a:tcPr marL="11273" marR="11273" marT="11273" marB="0" anchor="b">
                    <a:lnL>
                      <a:noFill/>
                    </a:lnL>
                    <a:lnR>
                      <a:noFill/>
                    </a:lnR>
                    <a:lnT>
                      <a:noFill/>
                    </a:lnT>
                    <a:lnB>
                      <a:noFill/>
                    </a:lnB>
                  </a:tcPr>
                </a:tc>
              </a:tr>
            </a:tbl>
          </a:graphicData>
        </a:graphic>
      </p:graphicFrame>
    </p:spTree>
    <p:extLst>
      <p:ext uri="{BB962C8B-B14F-4D97-AF65-F5344CB8AC3E}">
        <p14:creationId xmlns:p14="http://schemas.microsoft.com/office/powerpoint/2010/main" val="1863516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3285958" cy="1143000"/>
          </a:xfrm>
        </p:spPr>
        <p:txBody>
          <a:bodyPr>
            <a:normAutofit fontScale="90000"/>
          </a:bodyPr>
          <a:lstStyle/>
          <a:p>
            <a:r>
              <a:rPr lang="en-US" dirty="0" smtClean="0"/>
              <a:t>We are writing paper</a:t>
            </a:r>
            <a:endParaRPr lang="en-US" dirty="0"/>
          </a:p>
        </p:txBody>
      </p:sp>
      <p:sp>
        <p:nvSpPr>
          <p:cNvPr id="3" name="Text Placeholder 2"/>
          <p:cNvSpPr>
            <a:spLocks noGrp="1"/>
          </p:cNvSpPr>
          <p:nvPr>
            <p:ph type="body" idx="1"/>
          </p:nvPr>
        </p:nvSpPr>
        <p:spPr>
          <a:xfrm>
            <a:off x="457200" y="1600200"/>
            <a:ext cx="3660274" cy="4967573"/>
          </a:xfrm>
        </p:spPr>
        <p:txBody>
          <a:bodyPr/>
          <a:lstStyle/>
          <a:p>
            <a:r>
              <a:rPr lang="en-US" dirty="0" smtClean="0"/>
              <a:t>Current 20 pages draft 2 column ACM proceedings format</a:t>
            </a:r>
            <a:endParaRPr lang="en-US" dirty="0"/>
          </a:p>
        </p:txBody>
      </p:sp>
      <p:pic>
        <p:nvPicPr>
          <p:cNvPr id="4" name="Picture 3" descr="Screen Shot 2015-07-28 at 7.00.01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2093" y="401053"/>
            <a:ext cx="4734707" cy="5895474"/>
          </a:xfrm>
          <a:prstGeom prst="rect">
            <a:avLst/>
          </a:prstGeom>
        </p:spPr>
      </p:pic>
    </p:spTree>
    <p:extLst>
      <p:ext uri="{BB962C8B-B14F-4D97-AF65-F5344CB8AC3E}">
        <p14:creationId xmlns:p14="http://schemas.microsoft.com/office/powerpoint/2010/main" val="3031768446"/>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&amp; Location Metrics</a:t>
            </a:r>
            <a:endParaRPr lang="en-US" dirty="0"/>
          </a:p>
        </p:txBody>
      </p:sp>
      <p:graphicFrame>
        <p:nvGraphicFramePr>
          <p:cNvPr id="4" name="Content Placeholder 3"/>
          <p:cNvGraphicFramePr>
            <a:graphicFrameLocks noGrp="1"/>
          </p:cNvGraphicFramePr>
          <p:nvPr>
            <p:ph idx="1"/>
          </p:nvPr>
        </p:nvGraphicFramePr>
        <p:xfrm>
          <a:off x="457200" y="1772590"/>
          <a:ext cx="8229600" cy="4181182"/>
        </p:xfrm>
        <a:graphic>
          <a:graphicData uri="http://schemas.openxmlformats.org/drawingml/2006/table">
            <a:tbl>
              <a:tblPr/>
              <a:tblGrid>
                <a:gridCol w="507304"/>
                <a:gridCol w="2096857"/>
                <a:gridCol w="3021278"/>
                <a:gridCol w="2604161"/>
              </a:tblGrid>
              <a:tr h="173611">
                <a:tc gridSpan="4">
                  <a:txBody>
                    <a:bodyPr/>
                    <a:lstStyle/>
                    <a:p>
                      <a:pPr algn="l" fontAlgn="b"/>
                      <a:r>
                        <a:rPr lang="en-US" sz="1100" b="0" i="0" u="none" strike="noStrike">
                          <a:solidFill>
                            <a:srgbClr val="000000"/>
                          </a:solidFill>
                          <a:effectLst/>
                          <a:latin typeface="Calibri"/>
                        </a:rPr>
                        <a:t>Service related metrics. </a:t>
                      </a:r>
                    </a:p>
                  </a:txBody>
                  <a:tcPr marL="11273" marR="11273" marT="11273" marB="0" anchor="b">
                    <a:lnL>
                      <a:noFill/>
                    </a:lnL>
                    <a:lnR>
                      <a:noFill/>
                    </a:lnR>
                    <a:lnT>
                      <a:noFill/>
                    </a:lnT>
                    <a:lnB>
                      <a:noFill/>
                    </a:lnB>
                    <a:solidFill>
                      <a:srgbClr val="C5D9F1"/>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173611">
                <a:tc>
                  <a:txBody>
                    <a:bodyPr/>
                    <a:lstStyle/>
                    <a:p>
                      <a:pPr algn="l" fontAlgn="b"/>
                      <a:r>
                        <a:rPr lang="en-US" sz="1100" b="0" i="0" u="none" strike="noStrike">
                          <a:solidFill>
                            <a:srgbClr val="000000"/>
                          </a:solidFill>
                          <a:effectLst/>
                          <a:latin typeface="Calibri"/>
                        </a:rPr>
                        <a:t>SV.1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Help desk outage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the outage time of the help desk.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impacts the user support.  </a:t>
                      </a:r>
                    </a:p>
                  </a:txBody>
                  <a:tcPr marL="11273" marR="11273" marT="11273" marB="0" anchor="b">
                    <a:lnL>
                      <a:noFill/>
                    </a:lnL>
                    <a:lnR>
                      <a:noFill/>
                    </a:lnR>
                    <a:lnT>
                      <a:noFill/>
                    </a:lnT>
                    <a:lnB>
                      <a:noFill/>
                    </a:lnB>
                  </a:tcPr>
                </a:tc>
              </a:tr>
              <a:tr h="173611">
                <a:tc>
                  <a:txBody>
                    <a:bodyPr/>
                    <a:lstStyle/>
                    <a:p>
                      <a:pPr algn="l" fontAlgn="b"/>
                      <a:r>
                        <a:rPr lang="en-US" sz="1100" b="0" i="0" u="none" strike="noStrike">
                          <a:solidFill>
                            <a:srgbClr val="000000"/>
                          </a:solidFill>
                          <a:effectLst/>
                          <a:latin typeface="Calibri"/>
                        </a:rPr>
                        <a:t>SV.2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Portal desk outage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the outage time of the portal.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impacts the user support.  </a:t>
                      </a:r>
                    </a:p>
                  </a:txBody>
                  <a:tcPr marL="11273" marR="11273" marT="11273" marB="0" anchor="b">
                    <a:lnL>
                      <a:noFill/>
                    </a:lnL>
                    <a:lnR>
                      <a:noFill/>
                    </a:lnR>
                    <a:lnT>
                      <a:noFill/>
                    </a:lnT>
                    <a:lnB>
                      <a:noFill/>
                    </a:lnB>
                  </a:tcPr>
                </a:tc>
              </a:tr>
              <a:tr h="335948">
                <a:tc>
                  <a:txBody>
                    <a:bodyPr/>
                    <a:lstStyle/>
                    <a:p>
                      <a:pPr algn="l" fontAlgn="b"/>
                      <a:r>
                        <a:rPr lang="en-US" sz="1100" b="0" i="0" u="none" strike="noStrike">
                          <a:solidFill>
                            <a:srgbClr val="000000"/>
                          </a:solidFill>
                          <a:effectLst/>
                          <a:latin typeface="Calibri"/>
                        </a:rPr>
                        <a:t>SV.3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AA outage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the outage time of the authentication and authorization service.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impacts the usability.  </a:t>
                      </a:r>
                    </a:p>
                  </a:txBody>
                  <a:tcPr marL="11273" marR="11273" marT="11273" marB="0" anchor="b">
                    <a:lnL>
                      <a:noFill/>
                    </a:lnL>
                    <a:lnR>
                      <a:noFill/>
                    </a:lnR>
                    <a:lnT>
                      <a:noFill/>
                    </a:lnT>
                    <a:lnB>
                      <a:noFill/>
                    </a:lnB>
                  </a:tcPr>
                </a:tc>
              </a:tr>
              <a:tr h="173611">
                <a:tc>
                  <a:txBody>
                    <a:bodyPr/>
                    <a:lstStyle/>
                    <a:p>
                      <a:pPr algn="l" fontAlgn="b"/>
                      <a:r>
                        <a:rPr lang="en-US" sz="1100" b="0" i="0" u="none" strike="noStrike">
                          <a:solidFill>
                            <a:srgbClr val="000000"/>
                          </a:solidFill>
                          <a:effectLst/>
                          <a:latin typeface="Calibri"/>
                        </a:rPr>
                        <a:t>SV.4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VM outage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the outage time of the VM management service.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impacts the usability.  </a:t>
                      </a:r>
                    </a:p>
                  </a:txBody>
                  <a:tcPr marL="11273" marR="11273" marT="11273" marB="0" anchor="b">
                    <a:lnL>
                      <a:noFill/>
                    </a:lnL>
                    <a:lnR>
                      <a:noFill/>
                    </a:lnR>
                    <a:lnT>
                      <a:noFill/>
                    </a:lnT>
                    <a:lnB>
                      <a:noFill/>
                    </a:lnB>
                  </a:tcPr>
                </a:tc>
              </a:tr>
              <a:tr h="173611">
                <a:tc>
                  <a:txBody>
                    <a:bodyPr/>
                    <a:lstStyle/>
                    <a:p>
                      <a:pPr algn="l" fontAlgn="b"/>
                      <a:r>
                        <a:rPr lang="en-US" sz="1100" b="0" i="0" u="none" strike="noStrike">
                          <a:solidFill>
                            <a:srgbClr val="000000"/>
                          </a:solidFill>
                          <a:effectLst/>
                          <a:latin typeface="Calibri"/>
                        </a:rPr>
                        <a:t>SV.5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Network outage (LAN)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the outage time of the Network service.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impacts the usability.  </a:t>
                      </a:r>
                    </a:p>
                  </a:txBody>
                  <a:tcPr marL="11273" marR="11273" marT="11273" marB="0" anchor="b">
                    <a:lnL>
                      <a:noFill/>
                    </a:lnL>
                    <a:lnR>
                      <a:noFill/>
                    </a:lnR>
                    <a:lnT>
                      <a:noFill/>
                    </a:lnT>
                    <a:lnB>
                      <a:noFill/>
                    </a:lnB>
                  </a:tcPr>
                </a:tc>
              </a:tr>
              <a:tr h="173611">
                <a:tc>
                  <a:txBody>
                    <a:bodyPr/>
                    <a:lstStyle/>
                    <a:p>
                      <a:pPr algn="l" fontAlgn="b"/>
                      <a:r>
                        <a:rPr lang="en-US" sz="1100" b="0" i="0" u="none" strike="noStrike">
                          <a:solidFill>
                            <a:srgbClr val="000000"/>
                          </a:solidFill>
                          <a:effectLst/>
                          <a:latin typeface="Calibri"/>
                        </a:rPr>
                        <a:t>SV.6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Network outage (WAN)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the outage time of the Network service.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impacts the usability.  </a:t>
                      </a:r>
                    </a:p>
                  </a:txBody>
                  <a:tcPr marL="11273" marR="11273" marT="11273" marB="0" anchor="b">
                    <a:lnL>
                      <a:noFill/>
                    </a:lnL>
                    <a:lnR>
                      <a:noFill/>
                    </a:lnR>
                    <a:lnT>
                      <a:noFill/>
                    </a:lnT>
                    <a:lnB>
                      <a:noFill/>
                    </a:lnB>
                  </a:tcPr>
                </a:tc>
              </a:tr>
              <a:tr h="335948">
                <a:tc>
                  <a:txBody>
                    <a:bodyPr/>
                    <a:lstStyle/>
                    <a:p>
                      <a:pPr algn="l" fontAlgn="b"/>
                      <a:r>
                        <a:rPr lang="en-US" sz="1100" b="0" i="0" u="none" strike="noStrike">
                          <a:solidFill>
                            <a:srgbClr val="000000"/>
                          </a:solidFill>
                          <a:effectLst/>
                          <a:latin typeface="Calibri"/>
                        </a:rPr>
                        <a:t>SV.7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Policy action time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time it takes to execute a specific policy such as reserving a number of servers and freeing them up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assess  special user service requests  </a:t>
                      </a:r>
                    </a:p>
                  </a:txBody>
                  <a:tcPr marL="11273" marR="11273" marT="11273" marB="0" anchor="b">
                    <a:lnL>
                      <a:noFill/>
                    </a:lnL>
                    <a:lnR>
                      <a:noFill/>
                    </a:lnR>
                    <a:lnT>
                      <a:noFill/>
                    </a:lnT>
                    <a:lnB>
                      <a:noFill/>
                    </a:lnB>
                  </a:tcPr>
                </a:tc>
              </a:tr>
              <a:tr h="173611">
                <a:tc>
                  <a:txBody>
                    <a:bodyPr/>
                    <a:lstStyle/>
                    <a:p>
                      <a:pPr algn="l" fontAlgn="b"/>
                      <a:r>
                        <a:rPr lang="en-US" sz="1100" b="0" i="0" u="none" strike="noStrike">
                          <a:solidFill>
                            <a:srgbClr val="000000"/>
                          </a:solidFill>
                          <a:effectLst/>
                          <a:latin typeface="Calibri"/>
                        </a:rPr>
                        <a:t>SV.7.1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Recovery time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time it takes to recover from a specific failure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assess fault tolerance ability  </a:t>
                      </a:r>
                    </a:p>
                  </a:txBody>
                  <a:tcPr marL="11273" marR="11273" marT="11273" marB="0" anchor="b">
                    <a:lnL>
                      <a:noFill/>
                    </a:lnL>
                    <a:lnR>
                      <a:noFill/>
                    </a:lnR>
                    <a:lnT>
                      <a:noFill/>
                    </a:lnT>
                    <a:lnB>
                      <a:noFill/>
                    </a:lnB>
                  </a:tcPr>
                </a:tc>
              </a:tr>
              <a:tr h="335948">
                <a:tc>
                  <a:txBody>
                    <a:bodyPr/>
                    <a:lstStyle/>
                    <a:p>
                      <a:pPr algn="l" fontAlgn="b"/>
                      <a:r>
                        <a:rPr lang="en-US" sz="1100" b="0" i="0" u="none" strike="noStrike">
                          <a:solidFill>
                            <a:srgbClr val="000000"/>
                          </a:solidFill>
                          <a:effectLst/>
                          <a:latin typeface="Calibri"/>
                        </a:rPr>
                        <a:t>SV.8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Deployment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time it takes to deploy the cloud framework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assess operational readiness of the framework   </a:t>
                      </a:r>
                    </a:p>
                  </a:txBody>
                  <a:tcPr marL="11273" marR="11273" marT="11273" marB="0" anchor="b">
                    <a:lnL>
                      <a:noFill/>
                    </a:lnL>
                    <a:lnR>
                      <a:noFill/>
                    </a:lnR>
                    <a:lnT>
                      <a:noFill/>
                    </a:lnT>
                    <a:lnB>
                      <a:noFill/>
                    </a:lnB>
                  </a:tcPr>
                </a:tc>
              </a:tr>
              <a:tr h="985297">
                <a:tc>
                  <a:txBody>
                    <a:bodyPr/>
                    <a:lstStyle/>
                    <a:p>
                      <a:pPr algn="l" fontAlgn="b"/>
                      <a:r>
                        <a:rPr lang="en-US" sz="1100" b="0" i="0" u="none" strike="noStrike">
                          <a:solidFill>
                            <a:srgbClr val="000000"/>
                          </a:solidFill>
                          <a:effectLst/>
                          <a:latin typeface="Calibri"/>
                        </a:rPr>
                        <a:t>SV.9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Billing rate/Cost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ability to convert into a service uint. This may be a difficult metric as a variety of service units may have to be considered and some clouds are not about CPU hours offered but about services easily rendered to the users. However through a benchmark we can establish an approximate service unit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make users aware of the cost  </a:t>
                      </a:r>
                    </a:p>
                  </a:txBody>
                  <a:tcPr marL="11273" marR="11273" marT="11273" marB="0" anchor="b">
                    <a:lnL>
                      <a:noFill/>
                    </a:lnL>
                    <a:lnR>
                      <a:noFill/>
                    </a:lnR>
                    <a:lnT>
                      <a:noFill/>
                    </a:lnT>
                    <a:lnB>
                      <a:noFill/>
                    </a:lnB>
                  </a:tcPr>
                </a:tc>
              </a:tr>
              <a:tr h="173611">
                <a:tc>
                  <a:txBody>
                    <a:bodyPr/>
                    <a:lstStyle/>
                    <a:p>
                      <a:pPr algn="l" fontAlgn="b"/>
                      <a:endParaRPr lang="en-US" sz="1100" b="0" i="0" u="none" strike="noStrike">
                        <a:solidFill>
                          <a:srgbClr val="000000"/>
                        </a:solidFill>
                        <a:effectLst/>
                        <a:latin typeface="Calibri"/>
                      </a:endParaRPr>
                    </a:p>
                  </a:txBody>
                  <a:tcPr marL="11273" marR="11273" marT="11273"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11273" marR="11273" marT="11273"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11273" marR="11273" marT="11273"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11273" marR="11273" marT="11273" marB="0" anchor="b">
                    <a:lnL>
                      <a:noFill/>
                    </a:lnL>
                    <a:lnR>
                      <a:noFill/>
                    </a:lnR>
                    <a:lnT>
                      <a:noFill/>
                    </a:lnT>
                    <a:lnB>
                      <a:noFill/>
                    </a:lnB>
                  </a:tcPr>
                </a:tc>
              </a:tr>
              <a:tr h="173611">
                <a:tc gridSpan="4">
                  <a:txBody>
                    <a:bodyPr/>
                    <a:lstStyle/>
                    <a:p>
                      <a:pPr algn="l" fontAlgn="b"/>
                      <a:r>
                        <a:rPr lang="en-US" sz="1100" b="0" i="0" u="none" strike="noStrike">
                          <a:solidFill>
                            <a:srgbClr val="000000"/>
                          </a:solidFill>
                          <a:effectLst/>
                          <a:latin typeface="Calibri"/>
                        </a:rPr>
                        <a:t>Region related metrics. </a:t>
                      </a:r>
                    </a:p>
                  </a:txBody>
                  <a:tcPr marL="11273" marR="11273" marT="11273" marB="0" anchor="b">
                    <a:lnL>
                      <a:noFill/>
                    </a:lnL>
                    <a:lnR>
                      <a:noFill/>
                    </a:lnR>
                    <a:lnT>
                      <a:noFill/>
                    </a:lnT>
                    <a:lnB>
                      <a:noFill/>
                    </a:lnB>
                    <a:solidFill>
                      <a:srgbClr val="C5D9F1"/>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35948">
                <a:tc>
                  <a:txBody>
                    <a:bodyPr/>
                    <a:lstStyle/>
                    <a:p>
                      <a:pPr algn="l" fontAlgn="b"/>
                      <a:r>
                        <a:rPr lang="en-US" sz="1100" b="0" i="0" u="none" strike="noStrike">
                          <a:solidFill>
                            <a:srgbClr val="000000"/>
                          </a:solidFill>
                          <a:effectLst/>
                          <a:latin typeface="Calibri"/>
                        </a:rPr>
                        <a:t>R.1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Location </a:t>
                      </a:r>
                    </a:p>
                  </a:txBody>
                  <a:tcPr marL="11273" marR="11273" marT="11273"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  a geographical location of a user. </a:t>
                      </a:r>
                    </a:p>
                  </a:txBody>
                  <a:tcPr marL="11273" marR="11273" marT="11273"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a:rPr>
                        <a:t>  Location is important for resource availability to different regions.  </a:t>
                      </a:r>
                    </a:p>
                  </a:txBody>
                  <a:tcPr marL="11273" marR="11273" marT="11273" marB="0" anchor="b">
                    <a:lnL>
                      <a:noFill/>
                    </a:lnL>
                    <a:lnR>
                      <a:noFill/>
                    </a:lnR>
                    <a:lnT>
                      <a:noFill/>
                    </a:lnT>
                    <a:lnB>
                      <a:noFill/>
                    </a:lnB>
                  </a:tcPr>
                </a:tc>
              </a:tr>
            </a:tbl>
          </a:graphicData>
        </a:graphic>
      </p:graphicFrame>
    </p:spTree>
    <p:extLst>
      <p:ext uri="{BB962C8B-B14F-4D97-AF65-F5344CB8AC3E}">
        <p14:creationId xmlns:p14="http://schemas.microsoft.com/office/powerpoint/2010/main" val="29309895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ctrTitle"/>
          </p:nvPr>
        </p:nvSpPr>
        <p:spPr>
          <a:xfrm>
            <a:off x="685800" y="2111123"/>
            <a:ext cx="7772400" cy="1546399"/>
          </a:xfrm>
          <a:prstGeom prst="rect">
            <a:avLst/>
          </a:prstGeom>
        </p:spPr>
        <p:txBody>
          <a:bodyPr lIns="91425" tIns="91425" rIns="91425" bIns="91425" anchor="b" anchorCtr="0">
            <a:noAutofit/>
          </a:bodyPr>
          <a:lstStyle/>
          <a:p>
            <a:pPr>
              <a:spcBef>
                <a:spcPts val="0"/>
              </a:spcBef>
              <a:buNone/>
            </a:pPr>
            <a:r>
              <a:rPr lang="en"/>
              <a:t>We will select 10 slides from this</a:t>
            </a:r>
          </a:p>
        </p:txBody>
      </p:sp>
      <p:sp>
        <p:nvSpPr>
          <p:cNvPr id="164" name="Shape 164"/>
          <p:cNvSpPr txBox="1">
            <a:spLocks noGrp="1"/>
          </p:cNvSpPr>
          <p:nvPr>
            <p:ph type="subTitle" idx="1"/>
          </p:nvPr>
        </p:nvSpPr>
        <p:spPr>
          <a:xfrm>
            <a:off x="685800" y="3786738"/>
            <a:ext cx="7772400" cy="1046399"/>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893274764"/>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457200" y="274637"/>
            <a:ext cx="8229600" cy="1143200"/>
          </a:xfrm>
          <a:prstGeom prst="rect">
            <a:avLst/>
          </a:prstGeom>
        </p:spPr>
        <p:txBody>
          <a:bodyPr lIns="91425" tIns="91425" rIns="91425" bIns="91425" anchor="b" anchorCtr="0">
            <a:noAutofit/>
          </a:bodyPr>
          <a:lstStyle/>
          <a:p>
            <a:pPr>
              <a:spcBef>
                <a:spcPts val="0"/>
              </a:spcBef>
              <a:buNone/>
            </a:pPr>
            <a:r>
              <a:rPr lang="en"/>
              <a:t>Public Clouds</a:t>
            </a:r>
          </a:p>
        </p:txBody>
      </p:sp>
      <p:sp>
        <p:nvSpPr>
          <p:cNvPr id="170" name="Shape 170"/>
          <p:cNvSpPr txBox="1">
            <a:spLocks noGrp="1"/>
          </p:cNvSpPr>
          <p:nvPr>
            <p:ph type="body" idx="1"/>
          </p:nvPr>
        </p:nvSpPr>
        <p:spPr>
          <a:xfrm>
            <a:off x="457200" y="1600201"/>
            <a:ext cx="8229600" cy="4967599"/>
          </a:xfrm>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Char char="●"/>
            </a:pPr>
            <a:r>
              <a:rPr lang="en"/>
              <a:t>Access to resources</a:t>
            </a:r>
          </a:p>
          <a:p>
            <a:pPr marL="914400" lvl="1" indent="-381000" rtl="0">
              <a:spcBef>
                <a:spcPts val="0"/>
              </a:spcBef>
              <a:buClr>
                <a:schemeClr val="dk1"/>
              </a:buClr>
              <a:buSzPct val="80000"/>
              <a:buFont typeface="Courier New"/>
              <a:buChar char="o"/>
            </a:pPr>
            <a:r>
              <a:rPr lang="en"/>
              <a:t>$ (demand paid by $ brings supply)</a:t>
            </a:r>
          </a:p>
          <a:p>
            <a:pPr marL="457200" lvl="0" indent="-419100" rtl="0">
              <a:spcBef>
                <a:spcPts val="0"/>
              </a:spcBef>
              <a:buClr>
                <a:schemeClr val="dk1"/>
              </a:buClr>
              <a:buSzPct val="100000"/>
              <a:buFont typeface="Arial"/>
              <a:buChar char="●"/>
            </a:pPr>
            <a:r>
              <a:rPr lang="en"/>
              <a:t>Kind of access</a:t>
            </a:r>
          </a:p>
          <a:p>
            <a:pPr marL="914400" lvl="1" indent="-381000" rtl="0">
              <a:spcBef>
                <a:spcPts val="0"/>
              </a:spcBef>
              <a:buClr>
                <a:schemeClr val="dk1"/>
              </a:buClr>
              <a:buSzPct val="80000"/>
              <a:buFont typeface="Courier New"/>
              <a:buChar char="o"/>
            </a:pPr>
            <a:r>
              <a:rPr lang="en"/>
              <a:t>individual, small group</a:t>
            </a:r>
          </a:p>
          <a:p>
            <a:pPr marL="914400" lvl="1" indent="-381000" rtl="0">
              <a:spcBef>
                <a:spcPts val="0"/>
              </a:spcBef>
              <a:buClr>
                <a:schemeClr val="dk1"/>
              </a:buClr>
              <a:buSzPct val="80000"/>
              <a:buFont typeface="Courier New"/>
              <a:buChar char="o"/>
            </a:pPr>
            <a:r>
              <a:rPr lang="en"/>
              <a:t>hosted service</a:t>
            </a:r>
          </a:p>
          <a:p>
            <a:pPr marL="914400" lvl="1" indent="-381000" rtl="0">
              <a:spcBef>
                <a:spcPts val="0"/>
              </a:spcBef>
              <a:buClr>
                <a:schemeClr val="dk1"/>
              </a:buClr>
              <a:buSzPct val="80000"/>
              <a:buFont typeface="Courier New"/>
              <a:buChar char="o"/>
            </a:pPr>
            <a:r>
              <a:rPr lang="en"/>
              <a:t>production services</a:t>
            </a:r>
          </a:p>
          <a:p>
            <a:pPr marL="457200" lvl="0" indent="-419100" rtl="0">
              <a:spcBef>
                <a:spcPts val="0"/>
              </a:spcBef>
              <a:buClr>
                <a:schemeClr val="dk1"/>
              </a:buClr>
              <a:buSzPct val="100000"/>
              <a:buFont typeface="Arial"/>
              <a:buChar char="●"/>
            </a:pPr>
            <a:r>
              <a:rPr lang="en"/>
              <a:t>Academic users do use public clouds</a:t>
            </a:r>
          </a:p>
          <a:p>
            <a:pPr marL="914400" lvl="1" indent="-381000" rtl="0">
              <a:spcBef>
                <a:spcPts val="0"/>
              </a:spcBef>
              <a:buClr>
                <a:schemeClr val="dk1"/>
              </a:buClr>
              <a:buSzPct val="80000"/>
              <a:buFont typeface="Courier New"/>
              <a:buChar char="o"/>
            </a:pPr>
            <a:r>
              <a:rPr lang="en"/>
              <a:t>Azure, HP, AWS, Rackspace </a:t>
            </a:r>
          </a:p>
          <a:p>
            <a:pPr marL="1371600" lvl="2" indent="-381000">
              <a:spcBef>
                <a:spcPts val="0"/>
              </a:spcBef>
              <a:buClr>
                <a:schemeClr val="dk1"/>
              </a:buClr>
              <a:buSzPct val="80000"/>
              <a:buFont typeface="Wingdings"/>
              <a:buChar char="§"/>
            </a:pPr>
            <a:r>
              <a:rPr lang="en"/>
              <a:t>(discounted, spot pricing)</a:t>
            </a:r>
          </a:p>
        </p:txBody>
      </p:sp>
    </p:spTree>
    <p:extLst>
      <p:ext uri="{BB962C8B-B14F-4D97-AF65-F5344CB8AC3E}">
        <p14:creationId xmlns:p14="http://schemas.microsoft.com/office/powerpoint/2010/main" val="2448131928"/>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457200" y="4"/>
            <a:ext cx="8229600" cy="1143200"/>
          </a:xfrm>
          <a:prstGeom prst="rect">
            <a:avLst/>
          </a:prstGeom>
        </p:spPr>
        <p:txBody>
          <a:bodyPr lIns="91425" tIns="91425" rIns="91425" bIns="91425" anchor="b" anchorCtr="0">
            <a:noAutofit/>
          </a:bodyPr>
          <a:lstStyle/>
          <a:p>
            <a:pPr>
              <a:spcBef>
                <a:spcPts val="0"/>
              </a:spcBef>
              <a:buNone/>
            </a:pPr>
            <a:r>
              <a:rPr lang="en"/>
              <a:t>Academic Cloud Computing (no $)</a:t>
            </a:r>
          </a:p>
        </p:txBody>
      </p:sp>
      <p:sp>
        <p:nvSpPr>
          <p:cNvPr id="176" name="Shape 176"/>
          <p:cNvSpPr txBox="1">
            <a:spLocks noGrp="1"/>
          </p:cNvSpPr>
          <p:nvPr>
            <p:ph type="body" idx="1"/>
          </p:nvPr>
        </p:nvSpPr>
        <p:spPr>
          <a:xfrm>
            <a:off x="457200" y="763834"/>
            <a:ext cx="8229600" cy="4967599"/>
          </a:xfrm>
          <a:prstGeom prst="rect">
            <a:avLst/>
          </a:prstGeom>
        </p:spPr>
        <p:txBody>
          <a:bodyPr lIns="91425" tIns="91425" rIns="91425" bIns="91425" anchor="t" anchorCtr="0">
            <a:noAutofit/>
          </a:bodyPr>
          <a:lstStyle/>
          <a:p>
            <a:pPr marL="457200" lvl="0" indent="-381000" rtl="0">
              <a:spcBef>
                <a:spcPts val="0"/>
              </a:spcBef>
              <a:buClr>
                <a:schemeClr val="dk1"/>
              </a:buClr>
              <a:buSzPct val="100000"/>
              <a:buFont typeface="Arial"/>
              <a:buChar char="●"/>
            </a:pPr>
            <a:r>
              <a:rPr lang="en" sz="2400"/>
              <a:t>Access to resources </a:t>
            </a:r>
          </a:p>
          <a:p>
            <a:pPr marL="914400" lvl="1" indent="-381000" rtl="0">
              <a:spcBef>
                <a:spcPts val="0"/>
              </a:spcBef>
              <a:buClr>
                <a:schemeClr val="dk1"/>
              </a:buClr>
              <a:buSzPct val="80000"/>
              <a:buFont typeface="Courier New"/>
              <a:buChar char="o"/>
            </a:pPr>
            <a:r>
              <a:rPr lang="en"/>
              <a:t>based on merit (demand may exceed supply)</a:t>
            </a:r>
          </a:p>
          <a:p>
            <a:pPr marL="914400" lvl="1" indent="-381000" rtl="0">
              <a:spcBef>
                <a:spcPts val="0"/>
              </a:spcBef>
              <a:buClr>
                <a:schemeClr val="dk1"/>
              </a:buClr>
              <a:buSzPct val="80000"/>
              <a:buFont typeface="Courier New"/>
              <a:buChar char="o"/>
            </a:pPr>
            <a:r>
              <a:rPr lang="en"/>
              <a:t>based on affiliation</a:t>
            </a:r>
          </a:p>
          <a:p>
            <a:pPr marL="914400" lvl="1" indent="-381000" rtl="0">
              <a:spcBef>
                <a:spcPts val="0"/>
              </a:spcBef>
              <a:buClr>
                <a:schemeClr val="dk1"/>
              </a:buClr>
              <a:buSzPct val="80000"/>
              <a:buFont typeface="Courier New"/>
              <a:buChar char="o"/>
            </a:pPr>
            <a:r>
              <a:rPr lang="en"/>
              <a:t>based on funding of the resource by group</a:t>
            </a:r>
          </a:p>
          <a:p>
            <a:pPr marL="914400" lvl="1" indent="-381000" rtl="0">
              <a:spcBef>
                <a:spcPts val="0"/>
              </a:spcBef>
              <a:buClr>
                <a:schemeClr val="dk1"/>
              </a:buClr>
              <a:buSzPct val="80000"/>
              <a:buFont typeface="Courier New"/>
              <a:buChar char="o"/>
            </a:pPr>
            <a:r>
              <a:rPr lang="en"/>
              <a:t>based on organization (IT vs school) </a:t>
            </a:r>
          </a:p>
          <a:p>
            <a:pPr marL="457200" lvl="0" indent="-381000" rtl="0">
              <a:spcBef>
                <a:spcPts val="0"/>
              </a:spcBef>
              <a:buClr>
                <a:schemeClr val="dk1"/>
              </a:buClr>
              <a:buSzPct val="100000"/>
              <a:buFont typeface="Arial"/>
              <a:buChar char="●"/>
            </a:pPr>
            <a:r>
              <a:rPr lang="en" sz="2400"/>
              <a:t>Kind of allocations</a:t>
            </a:r>
          </a:p>
          <a:p>
            <a:pPr marL="914400" lvl="1" indent="-381000" rtl="0">
              <a:spcBef>
                <a:spcPts val="0"/>
              </a:spcBef>
              <a:buClr>
                <a:schemeClr val="dk1"/>
              </a:buClr>
              <a:buSzPct val="80000"/>
              <a:buFont typeface="Courier New"/>
              <a:buChar char="o"/>
            </a:pPr>
            <a:r>
              <a:rPr lang="en"/>
              <a:t>Project based</a:t>
            </a:r>
          </a:p>
          <a:p>
            <a:pPr marL="1371600" lvl="2" indent="-381000" rtl="0">
              <a:spcBef>
                <a:spcPts val="0"/>
              </a:spcBef>
              <a:buClr>
                <a:schemeClr val="dk1"/>
              </a:buClr>
              <a:buSzPct val="80000"/>
              <a:buFont typeface="Wingdings"/>
              <a:buChar char="§"/>
            </a:pPr>
            <a:r>
              <a:rPr lang="en"/>
              <a:t>individual, medium, large groups</a:t>
            </a:r>
          </a:p>
          <a:p>
            <a:pPr marL="914400" lvl="1" indent="-381000" rtl="0">
              <a:spcBef>
                <a:spcPts val="0"/>
              </a:spcBef>
              <a:buClr>
                <a:schemeClr val="dk1"/>
              </a:buClr>
              <a:buSzPct val="80000"/>
              <a:buFont typeface="Courier New"/>
              <a:buChar char="o"/>
            </a:pPr>
            <a:r>
              <a:rPr lang="en"/>
              <a:t>Portal/Gateway based</a:t>
            </a:r>
          </a:p>
          <a:p>
            <a:pPr marL="1371600" lvl="2" indent="-381000" rtl="0">
              <a:spcBef>
                <a:spcPts val="0"/>
              </a:spcBef>
              <a:buClr>
                <a:schemeClr val="dk1"/>
              </a:buClr>
              <a:buSzPct val="80000"/>
              <a:buFont typeface="Wingdings"/>
              <a:buChar char="§"/>
            </a:pPr>
            <a:r>
              <a:rPr lang="en"/>
              <a:t>many users</a:t>
            </a:r>
          </a:p>
          <a:p>
            <a:pPr marL="1371600" lvl="2" indent="-381000" rtl="0">
              <a:spcBef>
                <a:spcPts val="0"/>
              </a:spcBef>
              <a:buClr>
                <a:schemeClr val="dk1"/>
              </a:buClr>
              <a:buSzPct val="80000"/>
              <a:buFont typeface="Wingdings"/>
              <a:buChar char="§"/>
            </a:pPr>
            <a:r>
              <a:rPr lang="en"/>
              <a:t>access to specialized science services</a:t>
            </a:r>
          </a:p>
          <a:p>
            <a:pPr marL="457200" lvl="0" indent="-381000" rtl="0">
              <a:spcBef>
                <a:spcPts val="0"/>
              </a:spcBef>
              <a:buClr>
                <a:schemeClr val="dk1"/>
              </a:buClr>
              <a:buSzPct val="100000"/>
              <a:buFont typeface="Arial"/>
              <a:buChar char="●"/>
            </a:pPr>
            <a:r>
              <a:rPr lang="en" sz="2400"/>
              <a:t>Integration of public commercial clouds</a:t>
            </a:r>
          </a:p>
          <a:p>
            <a:pPr lvl="0">
              <a:spcBef>
                <a:spcPts val="0"/>
              </a:spcBef>
              <a:buNone/>
            </a:pPr>
            <a:endParaRPr/>
          </a:p>
        </p:txBody>
      </p:sp>
    </p:spTree>
    <p:extLst>
      <p:ext uri="{BB962C8B-B14F-4D97-AF65-F5344CB8AC3E}">
        <p14:creationId xmlns:p14="http://schemas.microsoft.com/office/powerpoint/2010/main" val="1009210252"/>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457200" y="274637"/>
            <a:ext cx="8229600" cy="1143200"/>
          </a:xfrm>
          <a:prstGeom prst="rect">
            <a:avLst/>
          </a:prstGeom>
        </p:spPr>
        <p:txBody>
          <a:bodyPr lIns="91425" tIns="91425" rIns="91425" bIns="91425" anchor="b" anchorCtr="0">
            <a:noAutofit/>
          </a:bodyPr>
          <a:lstStyle/>
          <a:p>
            <a:pPr>
              <a:spcBef>
                <a:spcPts val="0"/>
              </a:spcBef>
              <a:buNone/>
            </a:pPr>
            <a:r>
              <a:rPr lang="en"/>
              <a:t>Which Academic Clouds Exist? </a:t>
            </a:r>
          </a:p>
        </p:txBody>
      </p:sp>
      <p:sp>
        <p:nvSpPr>
          <p:cNvPr id="182" name="Shape 182"/>
          <p:cNvSpPr txBox="1">
            <a:spLocks noGrp="1"/>
          </p:cNvSpPr>
          <p:nvPr>
            <p:ph type="body" idx="1"/>
          </p:nvPr>
        </p:nvSpPr>
        <p:spPr>
          <a:xfrm>
            <a:off x="457200" y="1600201"/>
            <a:ext cx="8229600" cy="4967599"/>
          </a:xfrm>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Char char="●"/>
            </a:pPr>
            <a:r>
              <a:rPr lang="en"/>
              <a:t>FutureGrid</a:t>
            </a:r>
          </a:p>
          <a:p>
            <a:pPr marL="457200" lvl="0" indent="-419100" rtl="0">
              <a:spcBef>
                <a:spcPts val="0"/>
              </a:spcBef>
              <a:buClr>
                <a:schemeClr val="dk1"/>
              </a:buClr>
              <a:buSzPct val="100000"/>
              <a:buFont typeface="Arial"/>
              <a:buChar char="●"/>
            </a:pPr>
            <a:r>
              <a:rPr lang="en"/>
              <a:t>FutureSystems</a:t>
            </a:r>
          </a:p>
          <a:p>
            <a:pPr marL="457200" lvl="0" indent="-419100" rtl="0">
              <a:spcBef>
                <a:spcPts val="0"/>
              </a:spcBef>
              <a:buClr>
                <a:schemeClr val="dk1"/>
              </a:buClr>
              <a:buSzPct val="100000"/>
              <a:buFont typeface="Arial"/>
              <a:buChar char="●"/>
            </a:pPr>
            <a:r>
              <a:rPr lang="en"/>
              <a:t>Chameleon Cloud</a:t>
            </a:r>
          </a:p>
          <a:p>
            <a:pPr marL="457200" lvl="0" indent="-419100" rtl="0">
              <a:spcBef>
                <a:spcPts val="0"/>
              </a:spcBef>
              <a:buClr>
                <a:schemeClr val="dk1"/>
              </a:buClr>
              <a:buSzPct val="100000"/>
              <a:buFont typeface="Arial"/>
              <a:buChar char="●"/>
            </a:pPr>
            <a:r>
              <a:rPr lang="en"/>
              <a:t>CloudLab </a:t>
            </a:r>
          </a:p>
          <a:p>
            <a:pPr marL="457200" lvl="0" indent="-419100" rtl="0">
              <a:spcBef>
                <a:spcPts val="0"/>
              </a:spcBef>
              <a:buClr>
                <a:schemeClr val="dk1"/>
              </a:buClr>
              <a:buSzPct val="100000"/>
              <a:buFont typeface="Arial"/>
              <a:buChar char="●"/>
            </a:pPr>
            <a:r>
              <a:rPr lang="en"/>
              <a:t>Jetstream</a:t>
            </a:r>
          </a:p>
          <a:p>
            <a:pPr marL="457200" lvl="0" indent="-419100" rtl="0">
              <a:spcBef>
                <a:spcPts val="0"/>
              </a:spcBef>
              <a:buClr>
                <a:schemeClr val="dk1"/>
              </a:buClr>
              <a:buSzPct val="100000"/>
              <a:buFont typeface="Arial"/>
              <a:buChar char="●"/>
            </a:pPr>
            <a:r>
              <a:rPr lang="en"/>
              <a:t>RedCloud</a:t>
            </a:r>
          </a:p>
          <a:p>
            <a:pPr marL="457200" lvl="0" indent="-419100">
              <a:spcBef>
                <a:spcPts val="0"/>
              </a:spcBef>
              <a:buClr>
                <a:schemeClr val="dk1"/>
              </a:buClr>
              <a:buSzPct val="100000"/>
              <a:buFont typeface="Arial"/>
              <a:buChar char="●"/>
            </a:pPr>
            <a:r>
              <a:rPr lang="en"/>
              <a:t>....</a:t>
            </a:r>
          </a:p>
        </p:txBody>
      </p:sp>
    </p:spTree>
    <p:extLst>
      <p:ext uri="{BB962C8B-B14F-4D97-AF65-F5344CB8AC3E}">
        <p14:creationId xmlns:p14="http://schemas.microsoft.com/office/powerpoint/2010/main" val="905759110"/>
      </p:ext>
    </p:extLst>
  </p:cSld>
  <p:clrMapOvr>
    <a:masterClrMapping/>
  </p:clrMapOvr>
  <p:transition xmlns:p14="http://schemas.microsoft.com/office/powerpoint/2010/main" spd="slow">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491425" y="381104"/>
            <a:ext cx="8229600" cy="1143200"/>
          </a:xfrm>
          <a:prstGeom prst="rect">
            <a:avLst/>
          </a:prstGeom>
        </p:spPr>
        <p:txBody>
          <a:bodyPr lIns="91425" tIns="91425" rIns="91425" bIns="91425" anchor="b" anchorCtr="0">
            <a:noAutofit/>
          </a:bodyPr>
          <a:lstStyle/>
          <a:p>
            <a:pPr>
              <a:spcBef>
                <a:spcPts val="0"/>
              </a:spcBef>
              <a:buNone/>
            </a:pPr>
            <a:r>
              <a:rPr lang="en"/>
              <a:t>Example: Types of Resources influencing metrics</a:t>
            </a:r>
          </a:p>
        </p:txBody>
      </p:sp>
      <p:sp>
        <p:nvSpPr>
          <p:cNvPr id="188" name="Shape 188"/>
          <p:cNvSpPr txBox="1">
            <a:spLocks noGrp="1"/>
          </p:cNvSpPr>
          <p:nvPr>
            <p:ph type="body" idx="1"/>
          </p:nvPr>
        </p:nvSpPr>
        <p:spPr>
          <a:xfrm>
            <a:off x="457200" y="1600201"/>
            <a:ext cx="8229600" cy="4967599"/>
          </a:xfrm>
          <a:prstGeom prst="rect">
            <a:avLst/>
          </a:prstGeom>
        </p:spPr>
        <p:txBody>
          <a:bodyPr lIns="91425" tIns="91425" rIns="91425" bIns="91425" anchor="t" anchorCtr="0">
            <a:noAutofit/>
          </a:bodyPr>
          <a:lstStyle/>
          <a:p>
            <a:pPr marL="457200" lvl="0" indent="-381000" rtl="0">
              <a:spcBef>
                <a:spcPts val="0"/>
              </a:spcBef>
              <a:buClr>
                <a:schemeClr val="dk1"/>
              </a:buClr>
              <a:buSzPct val="100000"/>
              <a:buFont typeface="Arial"/>
              <a:buChar char="●"/>
            </a:pPr>
            <a:r>
              <a:rPr lang="en" sz="2400"/>
              <a:t>MRI, Instruments with cloud usage</a:t>
            </a:r>
          </a:p>
          <a:p>
            <a:pPr marL="457200" lvl="0" indent="-381000" rtl="0">
              <a:spcBef>
                <a:spcPts val="0"/>
              </a:spcBef>
              <a:buClr>
                <a:schemeClr val="dk1"/>
              </a:buClr>
              <a:buSzPct val="100000"/>
              <a:buFont typeface="Arial"/>
              <a:buChar char="●"/>
            </a:pPr>
            <a:r>
              <a:rPr lang="en" sz="2400"/>
              <a:t>Networks, Internal and external networks (Internet2)</a:t>
            </a:r>
          </a:p>
          <a:p>
            <a:pPr marL="457200" lvl="0" indent="-381000" rtl="0">
              <a:spcBef>
                <a:spcPts val="0"/>
              </a:spcBef>
              <a:buClr>
                <a:schemeClr val="dk1"/>
              </a:buClr>
              <a:buSzPct val="100000"/>
              <a:buFont typeface="Arial"/>
              <a:buChar char="●"/>
            </a:pPr>
            <a:r>
              <a:rPr lang="en" sz="2400"/>
              <a:t>Storage, where to keep the data</a:t>
            </a:r>
          </a:p>
          <a:p>
            <a:pPr marL="457200" lvl="0" indent="-381000" rtl="0">
              <a:spcBef>
                <a:spcPts val="0"/>
              </a:spcBef>
              <a:buClr>
                <a:schemeClr val="dk1"/>
              </a:buClr>
              <a:buSzPct val="100000"/>
              <a:buFont typeface="Arial"/>
              <a:buChar char="●"/>
            </a:pPr>
            <a:r>
              <a:rPr lang="en" sz="2400"/>
              <a:t>Power</a:t>
            </a:r>
          </a:p>
          <a:p>
            <a:pPr marL="457200" lvl="0" indent="-381000" rtl="0">
              <a:spcBef>
                <a:spcPts val="0"/>
              </a:spcBef>
              <a:buClr>
                <a:schemeClr val="dk1"/>
              </a:buClr>
              <a:buSzPct val="100000"/>
              <a:buFont typeface="Arial"/>
              <a:buChar char="●"/>
            </a:pPr>
            <a:r>
              <a:rPr lang="en" sz="2400"/>
              <a:t>Operating system, project specific small specialized footprint vs. generalized science OS</a:t>
            </a:r>
          </a:p>
          <a:p>
            <a:pPr marL="457200" lvl="0" indent="-381000" rtl="0">
              <a:spcBef>
                <a:spcPts val="0"/>
              </a:spcBef>
              <a:buClr>
                <a:schemeClr val="dk1"/>
              </a:buClr>
              <a:buSzPct val="100000"/>
              <a:buFont typeface="Arial"/>
              <a:buChar char="●"/>
            </a:pPr>
            <a:r>
              <a:rPr lang="en" sz="2400"/>
              <a:t>Appliances, customized for project/class</a:t>
            </a:r>
          </a:p>
          <a:p>
            <a:pPr marL="457200" lvl="0" indent="-381000" rtl="0">
              <a:spcBef>
                <a:spcPts val="0"/>
              </a:spcBef>
              <a:buClr>
                <a:schemeClr val="dk1"/>
              </a:buClr>
              <a:buSzPct val="100000"/>
              <a:buFont typeface="Arial"/>
              <a:buChar char="●"/>
            </a:pPr>
            <a:r>
              <a:rPr lang="en" sz="2400"/>
              <a:t>Services, require uptime to serve for longer period </a:t>
            </a:r>
          </a:p>
          <a:p>
            <a:pPr rtl="0">
              <a:spcBef>
                <a:spcPts val="0"/>
              </a:spcBef>
              <a:buNone/>
            </a:pPr>
            <a:r>
              <a:rPr lang="en" sz="2400" b="1">
                <a:solidFill>
                  <a:srgbClr val="990000"/>
                </a:solidFill>
              </a:rPr>
              <a:t>=&gt; Multitude of information sources and metrics</a:t>
            </a:r>
          </a:p>
          <a:p>
            <a:pPr lvl="0">
              <a:spcBef>
                <a:spcPts val="0"/>
              </a:spcBef>
              <a:buNone/>
            </a:pPr>
            <a:endParaRPr sz="2400"/>
          </a:p>
        </p:txBody>
      </p:sp>
    </p:spTree>
    <p:extLst>
      <p:ext uri="{BB962C8B-B14F-4D97-AF65-F5344CB8AC3E}">
        <p14:creationId xmlns:p14="http://schemas.microsoft.com/office/powerpoint/2010/main" val="1726262380"/>
      </p:ext>
    </p:extLst>
  </p:cSld>
  <p:clrMapOvr>
    <a:masterClrMapping/>
  </p:clrMapOvr>
  <p:transition xmlns:p14="http://schemas.microsoft.com/office/powerpoint/2010/main" spd="slow">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457200" y="-143695"/>
            <a:ext cx="8229600" cy="1143200"/>
          </a:xfrm>
          <a:prstGeom prst="rect">
            <a:avLst/>
          </a:prstGeom>
        </p:spPr>
        <p:txBody>
          <a:bodyPr lIns="91425" tIns="91425" rIns="91425" bIns="91425" anchor="b" anchorCtr="0">
            <a:noAutofit/>
          </a:bodyPr>
          <a:lstStyle/>
          <a:p>
            <a:pPr>
              <a:spcBef>
                <a:spcPts val="0"/>
              </a:spcBef>
              <a:buNone/>
            </a:pPr>
            <a:r>
              <a:rPr lang="en"/>
              <a:t>Examples: Why Metrics?</a:t>
            </a:r>
          </a:p>
        </p:txBody>
      </p:sp>
      <p:sp>
        <p:nvSpPr>
          <p:cNvPr id="194" name="Shape 194"/>
          <p:cNvSpPr txBox="1">
            <a:spLocks noGrp="1"/>
          </p:cNvSpPr>
          <p:nvPr>
            <p:ph type="body" idx="1"/>
          </p:nvPr>
        </p:nvSpPr>
        <p:spPr>
          <a:xfrm>
            <a:off x="457200" y="801734"/>
            <a:ext cx="8229600" cy="4967599"/>
          </a:xfrm>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Char char="●"/>
            </a:pPr>
            <a:r>
              <a:rPr lang="en"/>
              <a:t>Long term planning for resource</a:t>
            </a:r>
          </a:p>
          <a:p>
            <a:pPr marL="914400" lvl="1" indent="-381000" rtl="0">
              <a:spcBef>
                <a:spcPts val="0"/>
              </a:spcBef>
              <a:buClr>
                <a:schemeClr val="dk1"/>
              </a:buClr>
              <a:buSzPct val="80000"/>
              <a:buFont typeface="Courier New"/>
              <a:buChar char="o"/>
            </a:pPr>
            <a:r>
              <a:rPr lang="en"/>
              <a:t>demand vs supply (do we need more resources, can resources be used otherwise)                 </a:t>
            </a:r>
          </a:p>
          <a:p>
            <a:pPr marL="457200" lvl="0" indent="-419100" rtl="0">
              <a:spcBef>
                <a:spcPts val="0"/>
              </a:spcBef>
              <a:buClr>
                <a:schemeClr val="dk1"/>
              </a:buClr>
              <a:buSzPct val="100000"/>
              <a:buFont typeface="Arial"/>
              <a:buChar char="●"/>
            </a:pPr>
            <a:r>
              <a:rPr lang="en"/>
              <a:t>Current status of resource</a:t>
            </a:r>
          </a:p>
          <a:p>
            <a:pPr marL="914400" lvl="1" indent="-381000" rtl="0">
              <a:spcBef>
                <a:spcPts val="0"/>
              </a:spcBef>
              <a:buClr>
                <a:schemeClr val="dk1"/>
              </a:buClr>
              <a:buSzPct val="80000"/>
              <a:buFont typeface="Courier New"/>
              <a:buChar char="o"/>
            </a:pPr>
            <a:r>
              <a:rPr lang="en"/>
              <a:t>is system operating normal and can I use now </a:t>
            </a:r>
          </a:p>
          <a:p>
            <a:pPr marL="457200" lvl="0" indent="-419100" rtl="0">
              <a:spcBef>
                <a:spcPts val="0"/>
              </a:spcBef>
              <a:buClr>
                <a:schemeClr val="dk1"/>
              </a:buClr>
              <a:buSzPct val="100000"/>
              <a:buFont typeface="Arial"/>
              <a:buChar char="●"/>
            </a:pPr>
            <a:r>
              <a:rPr lang="en"/>
              <a:t>Reporting </a:t>
            </a:r>
          </a:p>
          <a:p>
            <a:pPr marL="914400" lvl="1" indent="-381000" rtl="0">
              <a:spcBef>
                <a:spcPts val="0"/>
              </a:spcBef>
              <a:buClr>
                <a:schemeClr val="dk1"/>
              </a:buClr>
              <a:buSzPct val="80000"/>
              <a:buFont typeface="Courier New"/>
              <a:buChar char="o"/>
            </a:pPr>
            <a:r>
              <a:rPr lang="en"/>
              <a:t>Automate quarterly reporting to show how the system is used</a:t>
            </a:r>
          </a:p>
          <a:p>
            <a:pPr marL="457200" lvl="0" indent="-419100" rtl="0">
              <a:spcBef>
                <a:spcPts val="0"/>
              </a:spcBef>
              <a:buClr>
                <a:schemeClr val="dk1"/>
              </a:buClr>
              <a:buSzPct val="100000"/>
              <a:buFont typeface="Arial"/>
              <a:buChar char="●"/>
            </a:pPr>
            <a:r>
              <a:rPr lang="en"/>
              <a:t>Auditing</a:t>
            </a:r>
          </a:p>
          <a:p>
            <a:pPr marL="914400" lvl="1" indent="-381000" rtl="0">
              <a:spcBef>
                <a:spcPts val="0"/>
              </a:spcBef>
              <a:buClr>
                <a:schemeClr val="dk1"/>
              </a:buClr>
              <a:buSzPct val="80000"/>
              <a:buFont typeface="Courier New"/>
              <a:buChar char="o"/>
            </a:pPr>
            <a:r>
              <a:rPr lang="en"/>
              <a:t>Help detailed auditing of the system for security reasons.</a:t>
            </a:r>
          </a:p>
        </p:txBody>
      </p:sp>
    </p:spTree>
    <p:extLst>
      <p:ext uri="{BB962C8B-B14F-4D97-AF65-F5344CB8AC3E}">
        <p14:creationId xmlns:p14="http://schemas.microsoft.com/office/powerpoint/2010/main" val="615118721"/>
      </p:ext>
    </p:extLst>
  </p:cSld>
  <p:clrMapOvr>
    <a:masterClrMapping/>
  </p:clrMapOvr>
  <p:transition xmlns:p14="http://schemas.microsoft.com/office/powerpoint/2010/main" spd="slow">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457200" y="274637"/>
            <a:ext cx="8229600" cy="1143200"/>
          </a:xfrm>
          <a:prstGeom prst="rect">
            <a:avLst/>
          </a:prstGeom>
        </p:spPr>
        <p:txBody>
          <a:bodyPr lIns="91425" tIns="91425" rIns="91425" bIns="91425" anchor="b" anchorCtr="0">
            <a:noAutofit/>
          </a:bodyPr>
          <a:lstStyle/>
          <a:p>
            <a:pPr>
              <a:spcBef>
                <a:spcPts val="0"/>
              </a:spcBef>
              <a:buNone/>
            </a:pPr>
            <a:r>
              <a:rPr lang="en"/>
              <a:t>=&gt; Timing of Metrics</a:t>
            </a:r>
          </a:p>
        </p:txBody>
      </p:sp>
      <p:sp>
        <p:nvSpPr>
          <p:cNvPr id="200" name="Shape 200"/>
          <p:cNvSpPr txBox="1">
            <a:spLocks noGrp="1"/>
          </p:cNvSpPr>
          <p:nvPr>
            <p:ph type="body" idx="1"/>
          </p:nvPr>
        </p:nvSpPr>
        <p:spPr>
          <a:xfrm>
            <a:off x="457200" y="1600201"/>
            <a:ext cx="8229600" cy="4967599"/>
          </a:xfrm>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Char char="●"/>
            </a:pPr>
            <a:r>
              <a:rPr lang="en"/>
              <a:t>Period</a:t>
            </a:r>
          </a:p>
          <a:p>
            <a:pPr marL="914400" lvl="1" indent="-381000" rtl="0">
              <a:spcBef>
                <a:spcPts val="0"/>
              </a:spcBef>
              <a:buClr>
                <a:schemeClr val="dk1"/>
              </a:buClr>
              <a:buSzPct val="80000"/>
              <a:buFont typeface="Courier New"/>
              <a:buChar char="o"/>
            </a:pPr>
            <a:r>
              <a:rPr lang="en"/>
              <a:t>Metric applied over period of time</a:t>
            </a:r>
          </a:p>
          <a:p>
            <a:pPr marL="457200" lvl="0" indent="-419100" rtl="0">
              <a:spcBef>
                <a:spcPts val="0"/>
              </a:spcBef>
              <a:buClr>
                <a:schemeClr val="dk1"/>
              </a:buClr>
              <a:buSzPct val="100000"/>
              <a:buFont typeface="Arial"/>
              <a:buChar char="●"/>
            </a:pPr>
            <a:r>
              <a:rPr lang="en"/>
              <a:t>Real time</a:t>
            </a:r>
          </a:p>
          <a:p>
            <a:pPr marL="914400" lvl="1" indent="-381000" rtl="0">
              <a:spcBef>
                <a:spcPts val="0"/>
              </a:spcBef>
              <a:buClr>
                <a:schemeClr val="dk1"/>
              </a:buClr>
              <a:buSzPct val="80000"/>
              <a:buFont typeface="Courier New"/>
              <a:buChar char="o"/>
            </a:pPr>
            <a:r>
              <a:rPr lang="en"/>
              <a:t>Metrics applied now</a:t>
            </a:r>
          </a:p>
          <a:p>
            <a:pPr marL="457200" lvl="0" indent="-419100" rtl="0">
              <a:spcBef>
                <a:spcPts val="0"/>
              </a:spcBef>
              <a:buClr>
                <a:schemeClr val="dk1"/>
              </a:buClr>
              <a:buSzPct val="100000"/>
              <a:buFont typeface="Arial"/>
              <a:buChar char="●"/>
            </a:pPr>
            <a:r>
              <a:rPr lang="en"/>
              <a:t>Time to Live</a:t>
            </a:r>
          </a:p>
          <a:p>
            <a:pPr marL="914400" lvl="1" indent="-381000">
              <a:spcBef>
                <a:spcPts val="0"/>
              </a:spcBef>
              <a:buClr>
                <a:schemeClr val="dk1"/>
              </a:buClr>
              <a:buSzPct val="80000"/>
              <a:buFont typeface="Courier New"/>
              <a:buChar char="o"/>
            </a:pPr>
            <a:r>
              <a:rPr lang="en"/>
              <a:t>Collected data for Metrics may expire and need to be recalculated or is no longer of importance</a:t>
            </a:r>
          </a:p>
        </p:txBody>
      </p:sp>
    </p:spTree>
    <p:extLst>
      <p:ext uri="{BB962C8B-B14F-4D97-AF65-F5344CB8AC3E}">
        <p14:creationId xmlns:p14="http://schemas.microsoft.com/office/powerpoint/2010/main" val="4101150113"/>
      </p:ext>
    </p:extLst>
  </p:cSld>
  <p:clrMapOvr>
    <a:masterClrMapping/>
  </p:clrMapOvr>
  <p:transition xmlns:p14="http://schemas.microsoft.com/office/powerpoint/2010/main" spd="slow">
    <p:cu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457200" y="274637"/>
            <a:ext cx="8229600" cy="1143200"/>
          </a:xfrm>
          <a:prstGeom prst="rect">
            <a:avLst/>
          </a:prstGeom>
        </p:spPr>
        <p:txBody>
          <a:bodyPr lIns="91425" tIns="91425" rIns="91425" bIns="91425" anchor="b" anchorCtr="0">
            <a:noAutofit/>
          </a:bodyPr>
          <a:lstStyle/>
          <a:p>
            <a:pPr>
              <a:spcBef>
                <a:spcPts val="0"/>
              </a:spcBef>
              <a:buNone/>
            </a:pPr>
            <a:r>
              <a:rPr lang="en"/>
              <a:t>Cloud Metrics</a:t>
            </a:r>
          </a:p>
        </p:txBody>
      </p:sp>
      <p:sp>
        <p:nvSpPr>
          <p:cNvPr id="206" name="Shape 206"/>
          <p:cNvSpPr txBox="1">
            <a:spLocks noGrp="1"/>
          </p:cNvSpPr>
          <p:nvPr>
            <p:ph type="body" idx="1"/>
          </p:nvPr>
        </p:nvSpPr>
        <p:spPr>
          <a:xfrm>
            <a:off x="457200" y="1600201"/>
            <a:ext cx="8229600" cy="4967599"/>
          </a:xfrm>
          <a:prstGeom prst="rect">
            <a:avLst/>
          </a:prstGeom>
        </p:spPr>
        <p:txBody>
          <a:bodyPr lIns="91425" tIns="91425" rIns="91425" bIns="91425" anchor="t" anchorCtr="0">
            <a:noAutofit/>
          </a:bodyPr>
          <a:lstStyle/>
          <a:p>
            <a:pPr rtl="0">
              <a:spcBef>
                <a:spcPts val="0"/>
              </a:spcBef>
              <a:buNone/>
            </a:pPr>
            <a:r>
              <a:rPr lang="en" sz="2400"/>
              <a:t>Collect resource usage and performance data in the cloud platforms including failure information (errors)</a:t>
            </a:r>
          </a:p>
          <a:p>
            <a:pPr marL="457200" lvl="0" indent="-381000" rtl="0">
              <a:spcBef>
                <a:spcPts val="0"/>
              </a:spcBef>
              <a:buClr>
                <a:schemeClr val="dk1"/>
              </a:buClr>
              <a:buSzPct val="100000"/>
              <a:buFont typeface="Arial"/>
              <a:buChar char="●"/>
            </a:pPr>
            <a:r>
              <a:rPr lang="en" sz="2400"/>
              <a:t>Support multiple cloud platforms: OpenStack, Eucalyptus, Nimbus</a:t>
            </a:r>
          </a:p>
          <a:p>
            <a:pPr marL="457200" lvl="0" indent="-381000" rtl="0">
              <a:spcBef>
                <a:spcPts val="0"/>
              </a:spcBef>
              <a:buClr>
                <a:schemeClr val="dk1"/>
              </a:buClr>
              <a:buSzPct val="100000"/>
              <a:buFont typeface="Arial"/>
              <a:buChar char="●"/>
            </a:pPr>
            <a:r>
              <a:rPr lang="en" sz="2400"/>
              <a:t>Integrated view of usage data across multiple clouds</a:t>
            </a:r>
          </a:p>
          <a:p>
            <a:pPr marL="457200" lvl="0" indent="-381000" rtl="0">
              <a:spcBef>
                <a:spcPts val="0"/>
              </a:spcBef>
              <a:buClr>
                <a:schemeClr val="dk1"/>
              </a:buClr>
              <a:buSzPct val="100000"/>
              <a:buFont typeface="Arial"/>
              <a:buChar char="●"/>
            </a:pPr>
            <a:r>
              <a:rPr lang="en" sz="2400"/>
              <a:t>Dynamic and static reports in PDF, CSV, or web pages</a:t>
            </a:r>
          </a:p>
          <a:p>
            <a:pPr marL="457200" lvl="0" indent="-381000" rtl="0">
              <a:spcBef>
                <a:spcPts val="0"/>
              </a:spcBef>
              <a:buClr>
                <a:schemeClr val="dk1"/>
              </a:buClr>
              <a:buSzPct val="100000"/>
              <a:buFont typeface="Arial"/>
              <a:buChar char="●"/>
            </a:pPr>
            <a:r>
              <a:rPr lang="en" sz="2400"/>
              <a:t>Metric classification according to user roles such as system administrator, project leader, or general user</a:t>
            </a:r>
          </a:p>
          <a:p>
            <a:pPr marL="457200" lvl="0" indent="-381000">
              <a:spcBef>
                <a:spcPts val="0"/>
              </a:spcBef>
              <a:buClr>
                <a:schemeClr val="dk1"/>
              </a:buClr>
              <a:buSzPct val="100000"/>
              <a:buFont typeface="Arial"/>
              <a:buChar char="●"/>
            </a:pPr>
            <a:r>
              <a:rPr lang="en" sz="2400"/>
              <a:t>Audit of user behavior by system log analysis</a:t>
            </a:r>
          </a:p>
        </p:txBody>
      </p:sp>
    </p:spTree>
    <p:extLst>
      <p:ext uri="{BB962C8B-B14F-4D97-AF65-F5344CB8AC3E}">
        <p14:creationId xmlns:p14="http://schemas.microsoft.com/office/powerpoint/2010/main" val="438318766"/>
      </p:ext>
    </p:extLst>
  </p:cSld>
  <p:clrMapOvr>
    <a:masterClrMapping/>
  </p:clrMapOvr>
  <p:transition xmlns:p14="http://schemas.microsoft.com/office/powerpoint/2010/main" spd="slow">
    <p:cu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457200" y="274637"/>
            <a:ext cx="8229600" cy="1143200"/>
          </a:xfrm>
          <a:prstGeom prst="rect">
            <a:avLst/>
          </a:prstGeom>
        </p:spPr>
        <p:txBody>
          <a:bodyPr lIns="91425" tIns="91425" rIns="91425" bIns="91425" anchor="b" anchorCtr="0">
            <a:noAutofit/>
          </a:bodyPr>
          <a:lstStyle/>
          <a:p>
            <a:pPr>
              <a:spcBef>
                <a:spcPts val="0"/>
              </a:spcBef>
              <a:buNone/>
            </a:pPr>
            <a:r>
              <a:rPr lang="en"/>
              <a:t>Previous &amp; Current Work</a:t>
            </a:r>
          </a:p>
        </p:txBody>
      </p:sp>
      <p:sp>
        <p:nvSpPr>
          <p:cNvPr id="212" name="Shape 212"/>
          <p:cNvSpPr txBox="1">
            <a:spLocks noGrp="1"/>
          </p:cNvSpPr>
          <p:nvPr>
            <p:ph type="body" idx="1"/>
          </p:nvPr>
        </p:nvSpPr>
        <p:spPr>
          <a:xfrm>
            <a:off x="457200" y="1600201"/>
            <a:ext cx="8229600" cy="4967599"/>
          </a:xfrm>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Char char="●"/>
            </a:pPr>
            <a:r>
              <a:rPr lang="en"/>
              <a:t>FutureGrid</a:t>
            </a:r>
          </a:p>
          <a:p>
            <a:pPr marL="457200" lvl="0" indent="-419100" rtl="0">
              <a:spcBef>
                <a:spcPts val="0"/>
              </a:spcBef>
              <a:buClr>
                <a:schemeClr val="dk1"/>
              </a:buClr>
              <a:buSzPct val="100000"/>
              <a:buFont typeface="Arial"/>
              <a:buChar char="●"/>
            </a:pPr>
            <a:r>
              <a:rPr lang="en"/>
              <a:t>Aqua</a:t>
            </a:r>
          </a:p>
          <a:p>
            <a:pPr marL="457200" lvl="0" indent="-419100">
              <a:spcBef>
                <a:spcPts val="0"/>
              </a:spcBef>
              <a:buClr>
                <a:schemeClr val="dk1"/>
              </a:buClr>
              <a:buSzPct val="100000"/>
              <a:buFont typeface="Arial"/>
              <a:buChar char="●"/>
            </a:pPr>
            <a:r>
              <a:rPr lang="en"/>
              <a:t>Scientific Impact</a:t>
            </a:r>
          </a:p>
        </p:txBody>
      </p:sp>
    </p:spTree>
    <p:extLst>
      <p:ext uri="{BB962C8B-B14F-4D97-AF65-F5344CB8AC3E}">
        <p14:creationId xmlns:p14="http://schemas.microsoft.com/office/powerpoint/2010/main" val="2269912382"/>
      </p:ext>
    </p:extLst>
  </p:cSld>
  <p:clrMapOvr>
    <a:masterClrMapping/>
  </p:clrMapOvr>
  <p:transition xmlns:p14="http://schemas.microsoft.com/office/powerpoint/2010/mai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0" y="-15977"/>
            <a:ext cx="4056081" cy="1143200"/>
          </a:xfrm>
          <a:prstGeom prst="rect">
            <a:avLst/>
          </a:prstGeom>
        </p:spPr>
        <p:txBody>
          <a:bodyPr lIns="91425" tIns="91425" rIns="91425" bIns="91425" anchor="b" anchorCtr="0">
            <a:noAutofit/>
          </a:bodyPr>
          <a:lstStyle/>
          <a:p>
            <a:pPr>
              <a:spcBef>
                <a:spcPts val="0"/>
              </a:spcBef>
              <a:buNone/>
            </a:pPr>
            <a:r>
              <a:rPr lang="en" dirty="0"/>
              <a:t>Scientific Impact</a:t>
            </a:r>
          </a:p>
        </p:txBody>
      </p:sp>
      <p:sp>
        <p:nvSpPr>
          <p:cNvPr id="63" name="Shape 63"/>
          <p:cNvSpPr txBox="1">
            <a:spLocks noGrp="1"/>
          </p:cNvSpPr>
          <p:nvPr>
            <p:ph type="body" idx="1"/>
          </p:nvPr>
        </p:nvSpPr>
        <p:spPr>
          <a:xfrm>
            <a:off x="87076" y="1092201"/>
            <a:ext cx="4111551" cy="4967599"/>
          </a:xfrm>
          <a:prstGeom prst="rect">
            <a:avLst/>
          </a:prstGeom>
        </p:spPr>
        <p:txBody>
          <a:bodyPr lIns="91425" tIns="91425" rIns="91425" bIns="91425" anchor="t" anchorCtr="0">
            <a:noAutofit/>
          </a:bodyPr>
          <a:lstStyle/>
          <a:p>
            <a:pPr lvl="0" rtl="0">
              <a:spcBef>
                <a:spcPts val="0"/>
              </a:spcBef>
              <a:buClr>
                <a:srgbClr val="000000"/>
              </a:buClr>
              <a:buSzPct val="45833"/>
              <a:buNone/>
            </a:pPr>
            <a:r>
              <a:rPr lang="en" sz="2400" dirty="0"/>
              <a:t>Evaluate impact via publications</a:t>
            </a:r>
          </a:p>
          <a:p>
            <a:pPr marL="457200" lvl="0" indent="-381000" rtl="0">
              <a:spcBef>
                <a:spcPts val="0"/>
              </a:spcBef>
              <a:buClr>
                <a:schemeClr val="dk1"/>
              </a:buClr>
              <a:buSzPct val="100000"/>
              <a:buFont typeface="Arial"/>
              <a:buChar char="●"/>
            </a:pPr>
            <a:r>
              <a:rPr lang="en" sz="2400" dirty="0"/>
              <a:t>Obtaining citation data</a:t>
            </a:r>
          </a:p>
          <a:p>
            <a:pPr marL="457200" lvl="0" indent="-381000" rtl="0">
              <a:spcBef>
                <a:spcPts val="0"/>
              </a:spcBef>
              <a:buClr>
                <a:schemeClr val="dk1"/>
              </a:buClr>
              <a:buSzPct val="100000"/>
              <a:buFont typeface="Arial"/>
              <a:buChar char="●"/>
            </a:pPr>
            <a:r>
              <a:rPr lang="en" sz="2400" dirty="0"/>
              <a:t>Metrics</a:t>
            </a:r>
          </a:p>
          <a:p>
            <a:pPr marL="914400" lvl="1" indent="-381000" rtl="0">
              <a:spcBef>
                <a:spcPts val="0"/>
              </a:spcBef>
              <a:buClr>
                <a:schemeClr val="dk1"/>
              </a:buClr>
              <a:buSzPct val="133333"/>
              <a:buFont typeface="Courier New"/>
              <a:buChar char="o"/>
            </a:pPr>
            <a:r>
              <a:rPr lang="en" sz="1800" dirty="0"/>
              <a:t>Number of publications; Citation count</a:t>
            </a:r>
          </a:p>
          <a:p>
            <a:pPr marL="914400" lvl="1" indent="-342900" rtl="0">
              <a:spcBef>
                <a:spcPts val="0"/>
              </a:spcBef>
              <a:buClr>
                <a:schemeClr val="dk1"/>
              </a:buClr>
              <a:buSzPct val="100000"/>
              <a:buFont typeface="Courier New"/>
              <a:buChar char="o"/>
            </a:pPr>
            <a:r>
              <a:rPr lang="en" sz="1800" dirty="0"/>
              <a:t>H-index; G-index</a:t>
            </a:r>
          </a:p>
          <a:p>
            <a:pPr marL="914400" lvl="1" indent="-342900" rtl="0">
              <a:spcBef>
                <a:spcPts val="0"/>
              </a:spcBef>
              <a:buClr>
                <a:schemeClr val="dk1"/>
              </a:buClr>
              <a:buSzPct val="100000"/>
              <a:buFont typeface="Courier New"/>
              <a:buChar char="o"/>
            </a:pPr>
            <a:r>
              <a:rPr lang="en" sz="1800" dirty="0"/>
              <a:t>Relative ranking of citation count within same journal issue</a:t>
            </a:r>
          </a:p>
          <a:p>
            <a:pPr marL="914400" lvl="1" indent="-342900" rtl="0">
              <a:spcBef>
                <a:spcPts val="0"/>
              </a:spcBef>
              <a:buClr>
                <a:schemeClr val="dk1"/>
              </a:buClr>
              <a:buSzPct val="100000"/>
              <a:buFont typeface="Courier New"/>
              <a:buChar char="o"/>
            </a:pPr>
            <a:r>
              <a:rPr lang="en" sz="1800" dirty="0"/>
              <a:t>Correlating impact metrics with usage data</a:t>
            </a:r>
          </a:p>
          <a:p>
            <a:pPr marL="914400" lvl="1" indent="-342900" rtl="0">
              <a:spcBef>
                <a:spcPts val="0"/>
              </a:spcBef>
              <a:buClr>
                <a:srgbClr val="FF0000"/>
              </a:buClr>
              <a:buSzPct val="100000"/>
              <a:buFont typeface="Courier New"/>
              <a:buChar char="o"/>
            </a:pPr>
            <a:r>
              <a:rPr lang="en" sz="1800" dirty="0">
                <a:solidFill>
                  <a:srgbClr val="FF0000"/>
                </a:solidFill>
              </a:rPr>
              <a:t>Peer Comparison</a:t>
            </a:r>
          </a:p>
          <a:p>
            <a:pPr lvl="0">
              <a:spcBef>
                <a:spcPts val="0"/>
              </a:spcBef>
              <a:buNone/>
            </a:pPr>
            <a:endParaRPr dirty="0"/>
          </a:p>
        </p:txBody>
      </p:sp>
      <p:pic>
        <p:nvPicPr>
          <p:cNvPr id="64" name="Shape 64"/>
          <p:cNvPicPr preferRelativeResize="0"/>
          <p:nvPr/>
        </p:nvPicPr>
        <p:blipFill>
          <a:blip r:embed="rId3">
            <a:alphaModFix/>
          </a:blip>
          <a:stretch>
            <a:fillRect/>
          </a:stretch>
        </p:blipFill>
        <p:spPr>
          <a:xfrm>
            <a:off x="4056081" y="1059534"/>
            <a:ext cx="5087919" cy="6857997"/>
          </a:xfrm>
          <a:prstGeom prst="rect">
            <a:avLst/>
          </a:prstGeom>
          <a:noFill/>
          <a:ln>
            <a:noFill/>
          </a:ln>
        </p:spPr>
      </p:pic>
      <p:pic>
        <p:nvPicPr>
          <p:cNvPr id="65" name="Shape 65"/>
          <p:cNvPicPr preferRelativeResize="0"/>
          <p:nvPr/>
        </p:nvPicPr>
        <p:blipFill>
          <a:blip r:embed="rId4">
            <a:alphaModFix/>
          </a:blip>
          <a:stretch>
            <a:fillRect/>
          </a:stretch>
        </p:blipFill>
        <p:spPr>
          <a:xfrm>
            <a:off x="4056081" y="43534"/>
            <a:ext cx="5087919" cy="1473967"/>
          </a:xfrm>
          <a:prstGeom prst="rect">
            <a:avLst/>
          </a:prstGeom>
          <a:noFill/>
          <a:ln>
            <a:noFill/>
          </a:ln>
        </p:spPr>
      </p:pic>
    </p:spTree>
    <p:extLst>
      <p:ext uri="{BB962C8B-B14F-4D97-AF65-F5344CB8AC3E}">
        <p14:creationId xmlns:p14="http://schemas.microsoft.com/office/powerpoint/2010/main" val="2588904910"/>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Shape 217"/>
          <p:cNvSpPr txBox="1">
            <a:spLocks noGrp="1"/>
          </p:cNvSpPr>
          <p:nvPr>
            <p:ph type="title"/>
          </p:nvPr>
        </p:nvSpPr>
        <p:spPr>
          <a:xfrm>
            <a:off x="457200" y="274637"/>
            <a:ext cx="8229600" cy="1143200"/>
          </a:xfrm>
          <a:prstGeom prst="rect">
            <a:avLst/>
          </a:prstGeom>
        </p:spPr>
        <p:txBody>
          <a:bodyPr lIns="91425" tIns="91425" rIns="91425" bIns="91425" anchor="b" anchorCtr="0">
            <a:noAutofit/>
          </a:bodyPr>
          <a:lstStyle/>
          <a:p>
            <a:pPr lvl="0" rtl="0">
              <a:spcBef>
                <a:spcPts val="0"/>
              </a:spcBef>
              <a:buNone/>
            </a:pPr>
            <a:r>
              <a:rPr lang="en"/>
              <a:t>Discussion</a:t>
            </a:r>
          </a:p>
        </p:txBody>
      </p:sp>
      <p:sp>
        <p:nvSpPr>
          <p:cNvPr id="218" name="Shape 218"/>
          <p:cNvSpPr txBox="1">
            <a:spLocks noGrp="1"/>
          </p:cNvSpPr>
          <p:nvPr>
            <p:ph type="body" idx="1"/>
          </p:nvPr>
        </p:nvSpPr>
        <p:spPr>
          <a:xfrm>
            <a:off x="457200" y="1600201"/>
            <a:ext cx="8229600" cy="4967599"/>
          </a:xfrm>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Char char="●"/>
            </a:pPr>
            <a:r>
              <a:rPr lang="en"/>
              <a:t>IaaS cloud</a:t>
            </a:r>
          </a:p>
          <a:p>
            <a:pPr marL="914400" lvl="1" indent="-342900" rtl="0">
              <a:spcBef>
                <a:spcPts val="0"/>
              </a:spcBef>
              <a:buClr>
                <a:schemeClr val="dk1"/>
              </a:buClr>
              <a:buSzPct val="100000"/>
              <a:buFont typeface="Courier New"/>
              <a:buChar char="o"/>
            </a:pPr>
            <a:r>
              <a:rPr lang="en" sz="1800"/>
              <a:t>SUs/CPU Hours (HPC) -&gt; VM Core Hours (Cloud)</a:t>
            </a:r>
          </a:p>
          <a:p>
            <a:pPr marL="914400" lvl="1" indent="-342900" rtl="0">
              <a:spcBef>
                <a:spcPts val="0"/>
              </a:spcBef>
              <a:buClr>
                <a:schemeClr val="dk1"/>
              </a:buClr>
              <a:buSzPct val="100000"/>
              <a:buFont typeface="Courier New"/>
              <a:buChar char="o"/>
            </a:pPr>
            <a:r>
              <a:rPr lang="en" sz="1800"/>
              <a:t>Job status/errors -&gt; Request success/error rate and distribution</a:t>
            </a:r>
          </a:p>
          <a:p>
            <a:pPr marL="914400" lvl="1" indent="-342900" rtl="0">
              <a:spcBef>
                <a:spcPts val="0"/>
              </a:spcBef>
              <a:buClr>
                <a:schemeClr val="dk1"/>
              </a:buClr>
              <a:buSzPct val="100000"/>
              <a:buFont typeface="Courier New"/>
              <a:buChar char="o"/>
            </a:pPr>
            <a:r>
              <a:rPr lang="en" sz="1800"/>
              <a:t>Memory and Storage (RAMs; block device; object store)</a:t>
            </a:r>
          </a:p>
          <a:p>
            <a:pPr marL="914400" lvl="1" indent="-342900" rtl="0">
              <a:spcBef>
                <a:spcPts val="0"/>
              </a:spcBef>
              <a:buClr>
                <a:schemeClr val="dk1"/>
              </a:buClr>
              <a:buSzPct val="100000"/>
              <a:buFont typeface="Courier New"/>
              <a:buChar char="o"/>
            </a:pPr>
            <a:r>
              <a:rPr lang="en" sz="1800"/>
              <a:t>Other resources: Public IPs; Network resources</a:t>
            </a:r>
          </a:p>
          <a:p>
            <a:pPr marL="914400" lvl="1" indent="-342900" rtl="0">
              <a:spcBef>
                <a:spcPts val="0"/>
              </a:spcBef>
              <a:buClr>
                <a:schemeClr val="dk1"/>
              </a:buClr>
              <a:buSzPct val="100000"/>
              <a:buFont typeface="Courier New"/>
              <a:buChar char="o"/>
            </a:pPr>
            <a:r>
              <a:rPr lang="en" sz="1800"/>
              <a:t>Data Mashup: IaaS and data center information (e.g. power, network) </a:t>
            </a:r>
          </a:p>
          <a:p>
            <a:pPr marL="457200" lvl="0" indent="-419100" rtl="0">
              <a:spcBef>
                <a:spcPts val="0"/>
              </a:spcBef>
              <a:buClr>
                <a:schemeClr val="dk1"/>
              </a:buClr>
              <a:buSzPct val="100000"/>
              <a:buFont typeface="Arial"/>
              <a:buChar char="●"/>
            </a:pPr>
            <a:r>
              <a:rPr lang="en"/>
              <a:t>What about PaaS and SaaS?</a:t>
            </a:r>
          </a:p>
          <a:p>
            <a:pPr marL="914400" lvl="1" indent="-342900" rtl="0">
              <a:spcBef>
                <a:spcPts val="0"/>
              </a:spcBef>
              <a:buClr>
                <a:schemeClr val="dk1"/>
              </a:buClr>
              <a:buSzPct val="100000"/>
              <a:buFont typeface="Courier New"/>
              <a:buChar char="o"/>
            </a:pPr>
            <a:r>
              <a:rPr lang="en" sz="1800"/>
              <a:t>The operation model?</a:t>
            </a:r>
          </a:p>
          <a:p>
            <a:pPr marL="1371600" lvl="2" indent="-342900" rtl="0">
              <a:spcBef>
                <a:spcPts val="0"/>
              </a:spcBef>
              <a:buClr>
                <a:schemeClr val="dk1"/>
              </a:buClr>
              <a:buSzPct val="100000"/>
              <a:buFont typeface="Wingdings"/>
              <a:buChar char="§"/>
            </a:pPr>
            <a:r>
              <a:rPr lang="en" sz="1800"/>
              <a:t>portal/gateway in front end, VMs in back end?</a:t>
            </a:r>
          </a:p>
          <a:p>
            <a:pPr marL="914400" lvl="1" indent="-342900" rtl="0">
              <a:spcBef>
                <a:spcPts val="0"/>
              </a:spcBef>
              <a:buClr>
                <a:schemeClr val="dk1"/>
              </a:buClr>
              <a:buSzPct val="100000"/>
              <a:buFont typeface="Courier New"/>
              <a:buChar char="o"/>
            </a:pPr>
            <a:r>
              <a:rPr lang="en" sz="1800"/>
              <a:t>What measures are available and being collected?</a:t>
            </a:r>
          </a:p>
        </p:txBody>
      </p:sp>
    </p:spTree>
    <p:extLst>
      <p:ext uri="{BB962C8B-B14F-4D97-AF65-F5344CB8AC3E}">
        <p14:creationId xmlns:p14="http://schemas.microsoft.com/office/powerpoint/2010/main" val="3441495677"/>
      </p:ext>
    </p:extLst>
  </p:cSld>
  <p:clrMapOvr>
    <a:masterClrMapping/>
  </p:clrMapOvr>
  <p:transition xmlns:p14="http://schemas.microsoft.com/office/powerpoint/2010/main" spd="slow">
    <p:cu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a:spLocks noGrp="1"/>
          </p:cNvSpPr>
          <p:nvPr>
            <p:ph type="title"/>
          </p:nvPr>
        </p:nvSpPr>
        <p:spPr>
          <a:xfrm>
            <a:off x="457200" y="274637"/>
            <a:ext cx="8229600" cy="1143200"/>
          </a:xfrm>
          <a:prstGeom prst="rect">
            <a:avLst/>
          </a:prstGeom>
        </p:spPr>
        <p:txBody>
          <a:bodyPr lIns="91425" tIns="91425" rIns="91425" bIns="91425" anchor="b" anchorCtr="0">
            <a:noAutofit/>
          </a:bodyPr>
          <a:lstStyle/>
          <a:p>
            <a:pPr lvl="0" rtl="0">
              <a:spcBef>
                <a:spcPts val="0"/>
              </a:spcBef>
              <a:buNone/>
            </a:pPr>
            <a:r>
              <a:rPr lang="en"/>
              <a:t>Discussion - cont’d</a:t>
            </a:r>
          </a:p>
        </p:txBody>
      </p:sp>
      <p:sp>
        <p:nvSpPr>
          <p:cNvPr id="224" name="Shape 224"/>
          <p:cNvSpPr txBox="1">
            <a:spLocks noGrp="1"/>
          </p:cNvSpPr>
          <p:nvPr>
            <p:ph type="body" idx="1"/>
          </p:nvPr>
        </p:nvSpPr>
        <p:spPr>
          <a:xfrm>
            <a:off x="457200" y="1575334"/>
            <a:ext cx="8229600" cy="4967599"/>
          </a:xfrm>
          <a:prstGeom prst="rect">
            <a:avLst/>
          </a:prstGeom>
        </p:spPr>
        <p:txBody>
          <a:bodyPr lIns="91425" tIns="91425" rIns="91425" bIns="91425" anchor="t" anchorCtr="0">
            <a:noAutofit/>
          </a:bodyPr>
          <a:lstStyle/>
          <a:p>
            <a:pPr marL="457200" marR="0" lvl="0" indent="-419100" algn="l" rtl="0">
              <a:lnSpc>
                <a:spcPct val="100000"/>
              </a:lnSpc>
              <a:spcBef>
                <a:spcPts val="600"/>
              </a:spcBef>
              <a:spcAft>
                <a:spcPts val="0"/>
              </a:spcAft>
              <a:buClr>
                <a:schemeClr val="dk1"/>
              </a:buClr>
              <a:buSzPct val="100000"/>
              <a:buFont typeface="Arial"/>
              <a:buChar char="●"/>
            </a:pPr>
            <a:r>
              <a:rPr lang="en"/>
              <a:t>Information about target systems within TAS/XMS?</a:t>
            </a:r>
          </a:p>
          <a:p>
            <a:pPr marL="914400" marR="0" lvl="1" indent="-342900" algn="l" rtl="0">
              <a:lnSpc>
                <a:spcPct val="100000"/>
              </a:lnSpc>
              <a:spcBef>
                <a:spcPts val="600"/>
              </a:spcBef>
              <a:spcAft>
                <a:spcPts val="0"/>
              </a:spcAft>
              <a:buClr>
                <a:schemeClr val="dk1"/>
              </a:buClr>
              <a:buSzPct val="100000"/>
              <a:buFont typeface="Courier New"/>
              <a:buChar char="o"/>
            </a:pPr>
            <a:r>
              <a:rPr lang="en" sz="1800"/>
              <a:t>Jetstream - (atmosphere front end + openstack; providing list of preconfigured images (with applications within) for users to launch)</a:t>
            </a:r>
          </a:p>
          <a:p>
            <a:pPr marL="1371600" marR="0" lvl="2" indent="-342900" algn="l" rtl="0">
              <a:lnSpc>
                <a:spcPct val="100000"/>
              </a:lnSpc>
              <a:spcBef>
                <a:spcPts val="600"/>
              </a:spcBef>
              <a:spcAft>
                <a:spcPts val="0"/>
              </a:spcAft>
              <a:buClr>
                <a:schemeClr val="dk1"/>
              </a:buClr>
              <a:buSzPct val="100000"/>
              <a:buFont typeface="Wingdings"/>
              <a:buChar char="§"/>
            </a:pPr>
            <a:r>
              <a:rPr lang="en" sz="1800"/>
              <a:t>atmosphere - </a:t>
            </a:r>
            <a:r>
              <a:rPr lang="en" sz="1800" u="sng">
                <a:solidFill>
                  <a:schemeClr val="hlink"/>
                </a:solidFill>
                <a:hlinkClick r:id="rId3"/>
              </a:rPr>
              <a:t>http://www.iplantcollaborative.org/ci/atmosphere</a:t>
            </a:r>
          </a:p>
          <a:p>
            <a:pPr marL="1828800" marR="0" lvl="3" indent="-342900" algn="l" rtl="0">
              <a:lnSpc>
                <a:spcPct val="100000"/>
              </a:lnSpc>
              <a:spcBef>
                <a:spcPts val="600"/>
              </a:spcBef>
              <a:spcAft>
                <a:spcPts val="0"/>
              </a:spcAft>
              <a:buClr>
                <a:schemeClr val="dk1"/>
              </a:buClr>
              <a:buSzPct val="60000"/>
              <a:buFont typeface="Arial"/>
              <a:buChar char="●"/>
            </a:pPr>
            <a:r>
              <a:rPr lang="en"/>
              <a:t>“Statistical reporting for total CPU hours, memory usages, total instances and applications launched by users. Also statistical methods for each instances/applications (listing favorite application, etc.)”</a:t>
            </a:r>
          </a:p>
        </p:txBody>
      </p:sp>
    </p:spTree>
    <p:extLst>
      <p:ext uri="{BB962C8B-B14F-4D97-AF65-F5344CB8AC3E}">
        <p14:creationId xmlns:p14="http://schemas.microsoft.com/office/powerpoint/2010/main" val="2753128605"/>
      </p:ext>
    </p:extLst>
  </p:cSld>
  <p:clrMapOvr>
    <a:masterClrMapping/>
  </p:clrMapOvr>
  <p:transition xmlns:p14="http://schemas.microsoft.com/office/powerpoint/2010/main" spd="slow">
    <p:cu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457200" y="274637"/>
            <a:ext cx="8229600" cy="1143200"/>
          </a:xfrm>
          <a:prstGeom prst="rect">
            <a:avLst/>
          </a:prstGeom>
        </p:spPr>
        <p:txBody>
          <a:bodyPr lIns="91425" tIns="91425" rIns="91425" bIns="91425" anchor="b" anchorCtr="0">
            <a:noAutofit/>
          </a:bodyPr>
          <a:lstStyle/>
          <a:p>
            <a:pPr>
              <a:spcBef>
                <a:spcPts val="0"/>
              </a:spcBef>
              <a:buNone/>
            </a:pPr>
            <a:r>
              <a:rPr lang="en"/>
              <a:t>Conclusion</a:t>
            </a:r>
          </a:p>
        </p:txBody>
      </p:sp>
      <p:sp>
        <p:nvSpPr>
          <p:cNvPr id="230" name="Shape 230"/>
          <p:cNvSpPr txBox="1">
            <a:spLocks noGrp="1"/>
          </p:cNvSpPr>
          <p:nvPr>
            <p:ph type="body" idx="1"/>
          </p:nvPr>
        </p:nvSpPr>
        <p:spPr>
          <a:xfrm>
            <a:off x="457200" y="1600201"/>
            <a:ext cx="8229600" cy="4967599"/>
          </a:xfrm>
          <a:prstGeom prst="rect">
            <a:avLst/>
          </a:prstGeom>
        </p:spPr>
        <p:txBody>
          <a:bodyPr lIns="91425" tIns="91425" rIns="91425" bIns="91425" anchor="t" anchorCtr="0">
            <a:noAutofit/>
          </a:bodyPr>
          <a:lstStyle/>
          <a:p>
            <a:pPr marL="457200" lvl="0" indent="-342900" rtl="0">
              <a:spcBef>
                <a:spcPts val="0"/>
              </a:spcBef>
              <a:buClr>
                <a:schemeClr val="dk1"/>
              </a:buClr>
              <a:buSzPct val="100000"/>
              <a:buFont typeface="Arial"/>
              <a:buChar char="●"/>
            </a:pPr>
            <a:r>
              <a:rPr lang="en" sz="1800"/>
              <a:t>Integrated metrics</a:t>
            </a:r>
          </a:p>
          <a:p>
            <a:pPr marL="914400" lvl="1" indent="-342900" rtl="0">
              <a:spcBef>
                <a:spcPts val="0"/>
              </a:spcBef>
              <a:buClr>
                <a:schemeClr val="dk1"/>
              </a:buClr>
              <a:buSzPct val="100000"/>
              <a:buFont typeface="Courier New"/>
              <a:buChar char="o"/>
            </a:pPr>
            <a:r>
              <a:rPr lang="en" sz="1800"/>
              <a:t>Mashup of data for metrics </a:t>
            </a:r>
          </a:p>
          <a:p>
            <a:pPr marL="914400" lvl="1" indent="-342900" rtl="0">
              <a:spcBef>
                <a:spcPts val="0"/>
              </a:spcBef>
              <a:buClr>
                <a:schemeClr val="dk1"/>
              </a:buClr>
              <a:buSzPct val="100000"/>
              <a:buFont typeface="Courier New"/>
              <a:buChar char="o"/>
            </a:pPr>
            <a:r>
              <a:rPr lang="en" sz="1800"/>
              <a:t>Academic Cloud</a:t>
            </a:r>
          </a:p>
          <a:p>
            <a:pPr marL="914400" lvl="1" indent="-342900" rtl="0">
              <a:spcBef>
                <a:spcPts val="0"/>
              </a:spcBef>
              <a:buClr>
                <a:schemeClr val="dk1"/>
              </a:buClr>
              <a:buSzPct val="100000"/>
              <a:buFont typeface="Courier New"/>
              <a:buChar char="o"/>
            </a:pPr>
            <a:r>
              <a:rPr lang="en" sz="1800"/>
              <a:t>Public Cloud</a:t>
            </a:r>
          </a:p>
          <a:p>
            <a:pPr marL="457200" lvl="0" indent="-342900" rtl="0">
              <a:spcBef>
                <a:spcPts val="0"/>
              </a:spcBef>
              <a:buClr>
                <a:schemeClr val="dk1"/>
              </a:buClr>
              <a:buSzPct val="100000"/>
              <a:buFont typeface="Arial"/>
              <a:buChar char="●"/>
            </a:pPr>
            <a:r>
              <a:rPr lang="en" sz="1800"/>
              <a:t>IaaS, PaaS, SaaS</a:t>
            </a:r>
          </a:p>
          <a:p>
            <a:pPr marL="914400" lvl="1" indent="-342900" rtl="0">
              <a:spcBef>
                <a:spcPts val="0"/>
              </a:spcBef>
              <a:buClr>
                <a:schemeClr val="dk1"/>
              </a:buClr>
              <a:buSzPct val="100000"/>
              <a:buFont typeface="Courier New"/>
              <a:buChar char="o"/>
            </a:pPr>
            <a:r>
              <a:rPr lang="en" sz="1800"/>
              <a:t>Network, storage, power</a:t>
            </a:r>
          </a:p>
          <a:p>
            <a:pPr marL="457200" lvl="0" indent="-342900" rtl="0">
              <a:spcBef>
                <a:spcPts val="0"/>
              </a:spcBef>
              <a:buClr>
                <a:schemeClr val="dk1"/>
              </a:buClr>
              <a:buSzPct val="100000"/>
              <a:buFont typeface="Arial"/>
              <a:buChar char="●"/>
            </a:pPr>
            <a:r>
              <a:rPr lang="en" sz="1800"/>
              <a:t>Access Restrictions</a:t>
            </a:r>
          </a:p>
          <a:p>
            <a:pPr marL="914400" lvl="1" indent="-342900" rtl="0">
              <a:spcBef>
                <a:spcPts val="0"/>
              </a:spcBef>
              <a:buClr>
                <a:schemeClr val="dk1"/>
              </a:buClr>
              <a:buSzPct val="100000"/>
              <a:buFont typeface="Courier New"/>
              <a:buChar char="o"/>
            </a:pPr>
            <a:r>
              <a:rPr lang="en" sz="1800"/>
              <a:t>Role, Project, …  </a:t>
            </a:r>
          </a:p>
          <a:p>
            <a:pPr marL="914400" lvl="1" indent="-342900" rtl="0">
              <a:spcBef>
                <a:spcPts val="0"/>
              </a:spcBef>
              <a:buClr>
                <a:schemeClr val="dk1"/>
              </a:buClr>
              <a:buSzPct val="100000"/>
              <a:buFont typeface="Courier New"/>
              <a:buChar char="o"/>
            </a:pPr>
            <a:r>
              <a:rPr lang="en" sz="1800"/>
              <a:t>Some data is typically not available to users (power, mashup)</a:t>
            </a:r>
          </a:p>
          <a:p>
            <a:pPr marL="457200" lvl="0" indent="-342900">
              <a:spcBef>
                <a:spcPts val="0"/>
              </a:spcBef>
              <a:buClr>
                <a:schemeClr val="dk1"/>
              </a:buClr>
              <a:buSzPct val="100000"/>
              <a:buFont typeface="Arial"/>
              <a:buChar char="●"/>
            </a:pPr>
            <a:r>
              <a:rPr lang="en" sz="1800"/>
              <a:t>Scientific Impact</a:t>
            </a:r>
          </a:p>
        </p:txBody>
      </p:sp>
    </p:spTree>
    <p:extLst>
      <p:ext uri="{BB962C8B-B14F-4D97-AF65-F5344CB8AC3E}">
        <p14:creationId xmlns:p14="http://schemas.microsoft.com/office/powerpoint/2010/main" val="283409969"/>
      </p:ext>
    </p:extLst>
  </p:cSld>
  <p:clrMapOvr>
    <a:masterClrMapping/>
  </p:clrMapOvr>
  <p:transition xmlns:p14="http://schemas.microsoft.com/office/powerpoint/2010/mai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0" y="0"/>
            <a:ext cx="9143999" cy="816351"/>
          </a:xfrm>
          <a:prstGeom prst="rect">
            <a:avLst/>
          </a:prstGeom>
        </p:spPr>
        <p:txBody>
          <a:bodyPr lIns="91425" tIns="91425" rIns="91425" bIns="91425" anchor="b" anchorCtr="0">
            <a:noAutofit/>
          </a:bodyPr>
          <a:lstStyle/>
          <a:p>
            <a:pPr>
              <a:spcBef>
                <a:spcPts val="0"/>
              </a:spcBef>
              <a:buNone/>
            </a:pPr>
            <a:r>
              <a:rPr lang="en" dirty="0"/>
              <a:t>Project Metrics (not included in XRAS)</a:t>
            </a:r>
          </a:p>
        </p:txBody>
      </p:sp>
      <p:pic>
        <p:nvPicPr>
          <p:cNvPr id="71" name="Shape 71"/>
          <p:cNvPicPr preferRelativeResize="0"/>
          <p:nvPr/>
        </p:nvPicPr>
        <p:blipFill>
          <a:blip r:embed="rId3">
            <a:alphaModFix/>
          </a:blip>
          <a:stretch>
            <a:fillRect/>
          </a:stretch>
        </p:blipFill>
        <p:spPr>
          <a:xfrm>
            <a:off x="1360702" y="1964532"/>
            <a:ext cx="6219923" cy="4893464"/>
          </a:xfrm>
          <a:prstGeom prst="rect">
            <a:avLst/>
          </a:prstGeom>
          <a:noFill/>
          <a:ln>
            <a:noFill/>
          </a:ln>
        </p:spPr>
      </p:pic>
      <p:sp>
        <p:nvSpPr>
          <p:cNvPr id="72" name="Shape 72"/>
          <p:cNvSpPr txBox="1">
            <a:spLocks noGrp="1"/>
          </p:cNvSpPr>
          <p:nvPr>
            <p:ph type="body" idx="1"/>
          </p:nvPr>
        </p:nvSpPr>
        <p:spPr>
          <a:xfrm>
            <a:off x="457200" y="918033"/>
            <a:ext cx="8229600" cy="1166000"/>
          </a:xfrm>
          <a:prstGeom prst="rect">
            <a:avLst/>
          </a:prstGeom>
        </p:spPr>
        <p:txBody>
          <a:bodyPr lIns="91425" tIns="91425" rIns="91425" bIns="91425" anchor="t" anchorCtr="0">
            <a:noAutofit/>
          </a:bodyPr>
          <a:lstStyle/>
          <a:p>
            <a:pPr marL="457200" lvl="0" indent="-381000" rtl="0">
              <a:spcBef>
                <a:spcPts val="0"/>
              </a:spcBef>
              <a:buClr>
                <a:schemeClr val="dk1"/>
              </a:buClr>
              <a:buSzPct val="100000"/>
              <a:buFont typeface="Arial"/>
              <a:buChar char="●"/>
            </a:pPr>
            <a:r>
              <a:rPr lang="en" sz="2400"/>
              <a:t>FG &amp; FS have specific technology request metrics</a:t>
            </a:r>
          </a:p>
          <a:p>
            <a:pPr marL="457200" lvl="0" indent="0">
              <a:spcBef>
                <a:spcPts val="0"/>
              </a:spcBef>
              <a:buNone/>
            </a:pPr>
            <a:r>
              <a:rPr lang="en" sz="1400"/>
              <a:t>https://portal.futuresystems.org/projects-statistics</a:t>
            </a:r>
          </a:p>
        </p:txBody>
      </p:sp>
    </p:spTree>
    <p:extLst>
      <p:ext uri="{BB962C8B-B14F-4D97-AF65-F5344CB8AC3E}">
        <p14:creationId xmlns:p14="http://schemas.microsoft.com/office/powerpoint/2010/main" val="2868220576"/>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57200" y="274637"/>
            <a:ext cx="8229600" cy="1143200"/>
          </a:xfrm>
          <a:prstGeom prst="rect">
            <a:avLst/>
          </a:prstGeom>
        </p:spPr>
        <p:txBody>
          <a:bodyPr lIns="91425" tIns="91425" rIns="91425" bIns="91425" anchor="b" anchorCtr="0">
            <a:noAutofit/>
          </a:bodyPr>
          <a:lstStyle/>
          <a:p>
            <a:pPr lvl="0" rtl="0">
              <a:spcBef>
                <a:spcPts val="0"/>
              </a:spcBef>
              <a:buNone/>
            </a:pPr>
            <a:r>
              <a:rPr lang="en"/>
              <a:t>What is Cloud Computing?</a:t>
            </a:r>
          </a:p>
        </p:txBody>
      </p:sp>
      <p:sp>
        <p:nvSpPr>
          <p:cNvPr id="78" name="Shape 78"/>
          <p:cNvSpPr txBox="1">
            <a:spLocks noGrp="1"/>
          </p:cNvSpPr>
          <p:nvPr>
            <p:ph type="body" idx="1"/>
          </p:nvPr>
        </p:nvSpPr>
        <p:spPr>
          <a:xfrm>
            <a:off x="457200" y="1600201"/>
            <a:ext cx="8229600" cy="4967599"/>
          </a:xfrm>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Char char="●"/>
            </a:pPr>
            <a:r>
              <a:rPr lang="en"/>
              <a:t>NIST </a:t>
            </a:r>
          </a:p>
          <a:p>
            <a:pPr marL="914400" lvl="1" indent="-381000" rtl="0">
              <a:spcBef>
                <a:spcPts val="0"/>
              </a:spcBef>
              <a:buClr>
                <a:schemeClr val="dk1"/>
              </a:buClr>
              <a:buSzPct val="80000"/>
              <a:buFont typeface="Courier New"/>
              <a:buChar char="o"/>
            </a:pPr>
            <a:r>
              <a:rPr lang="en"/>
              <a:t>SaaS - </a:t>
            </a:r>
            <a:r>
              <a:rPr lang="en" sz="1800"/>
              <a:t>Mahout, Spark,</a:t>
            </a:r>
            <a:r>
              <a:rPr lang="en"/>
              <a:t> </a:t>
            </a:r>
            <a:r>
              <a:rPr lang="en" sz="1800"/>
              <a:t>HelpDesk, XRAS, ...</a:t>
            </a:r>
          </a:p>
          <a:p>
            <a:pPr marL="914400" lvl="1" indent="-381000" rtl="0">
              <a:spcBef>
                <a:spcPts val="0"/>
              </a:spcBef>
              <a:buClr>
                <a:schemeClr val="dk1"/>
              </a:buClr>
              <a:buSzPct val="80000"/>
              <a:buFont typeface="Courier New"/>
              <a:buChar char="o"/>
            </a:pPr>
            <a:r>
              <a:rPr lang="en"/>
              <a:t>PaaS - </a:t>
            </a:r>
            <a:r>
              <a:rPr lang="en" sz="1800"/>
              <a:t>Hadoop, HPC in the Cloud, Virtual Clusters, Azure, ...</a:t>
            </a:r>
          </a:p>
          <a:p>
            <a:pPr marL="914400" lvl="1" indent="-381000" rtl="0">
              <a:spcBef>
                <a:spcPts val="0"/>
              </a:spcBef>
              <a:buClr>
                <a:schemeClr val="dk1"/>
              </a:buClr>
              <a:buSzPct val="80000"/>
              <a:buFont typeface="Courier New"/>
              <a:buChar char="o"/>
            </a:pPr>
            <a:r>
              <a:rPr lang="en"/>
              <a:t>IaaS  - </a:t>
            </a:r>
            <a:r>
              <a:rPr lang="en" sz="1800"/>
              <a:t>OpenStack, Docker, AWS, Eucalyptus, Azure, ...</a:t>
            </a:r>
            <a:br>
              <a:rPr lang="en" sz="1800"/>
            </a:br>
            <a:endParaRPr lang="en" sz="1800"/>
          </a:p>
          <a:p>
            <a:pPr marL="457200" lvl="0" indent="-419100" rtl="0">
              <a:spcBef>
                <a:spcPts val="0"/>
              </a:spcBef>
              <a:buClr>
                <a:schemeClr val="dk1"/>
              </a:buClr>
              <a:buSzPct val="100000"/>
              <a:buFont typeface="Arial"/>
              <a:buChar char="●"/>
            </a:pPr>
            <a:r>
              <a:rPr lang="en"/>
              <a:t>Note:</a:t>
            </a:r>
          </a:p>
          <a:p>
            <a:pPr marL="914400" lvl="1" indent="-381000" rtl="0">
              <a:spcBef>
                <a:spcPts val="0"/>
              </a:spcBef>
              <a:buClr>
                <a:schemeClr val="dk1"/>
              </a:buClr>
              <a:buSzPct val="80000"/>
              <a:buFont typeface="Courier New"/>
              <a:buChar char="o"/>
            </a:pPr>
            <a:r>
              <a:rPr lang="en"/>
              <a:t>a) It is more than IaaS …</a:t>
            </a:r>
          </a:p>
          <a:p>
            <a:pPr marL="914400" lvl="1" indent="-381000" rtl="0">
              <a:spcBef>
                <a:spcPts val="0"/>
              </a:spcBef>
              <a:buClr>
                <a:schemeClr val="dk1"/>
              </a:buClr>
              <a:buSzPct val="80000"/>
              <a:buFont typeface="Courier New"/>
              <a:buChar char="o"/>
            </a:pPr>
            <a:r>
              <a:rPr lang="en"/>
              <a:t>b) Different virtualization technologies …</a:t>
            </a:r>
          </a:p>
          <a:p>
            <a:pPr marL="1371600" lvl="2" indent="-381000" rtl="0">
              <a:spcBef>
                <a:spcPts val="0"/>
              </a:spcBef>
              <a:buClr>
                <a:schemeClr val="dk1"/>
              </a:buClr>
              <a:buSzPct val="80000"/>
              <a:buFont typeface="Wingdings"/>
              <a:buChar char="§"/>
            </a:pPr>
            <a:r>
              <a:rPr lang="en"/>
              <a:t>virtual machines, container virtualization</a:t>
            </a:r>
          </a:p>
          <a:p>
            <a:pPr lvl="0" rtl="0">
              <a:spcBef>
                <a:spcPts val="0"/>
              </a:spcBef>
              <a:buNone/>
            </a:pPr>
            <a:endParaRPr/>
          </a:p>
        </p:txBody>
      </p:sp>
    </p:spTree>
    <p:extLst>
      <p:ext uri="{BB962C8B-B14F-4D97-AF65-F5344CB8AC3E}">
        <p14:creationId xmlns:p14="http://schemas.microsoft.com/office/powerpoint/2010/main" val="4072863835"/>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457200" y="274637"/>
            <a:ext cx="8229600" cy="1143200"/>
          </a:xfrm>
          <a:prstGeom prst="rect">
            <a:avLst/>
          </a:prstGeom>
        </p:spPr>
        <p:txBody>
          <a:bodyPr lIns="91425" tIns="91425" rIns="91425" bIns="91425" anchor="b" anchorCtr="0">
            <a:noAutofit/>
          </a:bodyPr>
          <a:lstStyle/>
          <a:p>
            <a:pPr lvl="0" rtl="0">
              <a:spcBef>
                <a:spcPts val="0"/>
              </a:spcBef>
              <a:buNone/>
            </a:pPr>
            <a:r>
              <a:rPr lang="en"/>
              <a:t>Cloud Metrics (Screenshots FG/FS)</a:t>
            </a:r>
          </a:p>
        </p:txBody>
      </p:sp>
      <p:sp>
        <p:nvSpPr>
          <p:cNvPr id="84" name="Shape 84"/>
          <p:cNvSpPr txBox="1">
            <a:spLocks noGrp="1"/>
          </p:cNvSpPr>
          <p:nvPr>
            <p:ph type="body" idx="1"/>
          </p:nvPr>
        </p:nvSpPr>
        <p:spPr>
          <a:xfrm>
            <a:off x="457200" y="1600201"/>
            <a:ext cx="8229600" cy="4967599"/>
          </a:xfrm>
          <a:prstGeom prst="rect">
            <a:avLst/>
          </a:prstGeom>
        </p:spPr>
        <p:txBody>
          <a:bodyPr lIns="91425" tIns="91425" rIns="91425" bIns="91425" anchor="t" anchorCtr="0">
            <a:noAutofit/>
          </a:bodyPr>
          <a:lstStyle/>
          <a:p>
            <a:pPr lvl="0" rtl="0">
              <a:spcBef>
                <a:spcPts val="0"/>
              </a:spcBef>
              <a:buNone/>
            </a:pPr>
            <a:r>
              <a:rPr lang="en" sz="1000">
                <a:solidFill>
                  <a:srgbClr val="000000"/>
                </a:solidFill>
              </a:rPr>
              <a:t>Host Usage</a:t>
            </a:r>
          </a:p>
          <a:p>
            <a:pPr lvl="0" rtl="0">
              <a:spcBef>
                <a:spcPts val="0"/>
              </a:spcBef>
              <a:buNone/>
            </a:pPr>
            <a:endParaRPr/>
          </a:p>
        </p:txBody>
      </p:sp>
      <p:pic>
        <p:nvPicPr>
          <p:cNvPr id="85" name="Shape 85"/>
          <p:cNvPicPr preferRelativeResize="0"/>
          <p:nvPr/>
        </p:nvPicPr>
        <p:blipFill>
          <a:blip r:embed="rId3">
            <a:alphaModFix/>
          </a:blip>
          <a:stretch>
            <a:fillRect/>
          </a:stretch>
        </p:blipFill>
        <p:spPr>
          <a:xfrm>
            <a:off x="246216" y="1600201"/>
            <a:ext cx="3226722" cy="2006599"/>
          </a:xfrm>
          <a:prstGeom prst="rect">
            <a:avLst/>
          </a:prstGeom>
          <a:noFill/>
          <a:ln w="9525" cap="flat" cmpd="sng">
            <a:solidFill>
              <a:schemeClr val="dk2"/>
            </a:solidFill>
            <a:prstDash val="solid"/>
            <a:round/>
            <a:headEnd type="none" w="med" len="med"/>
            <a:tailEnd type="none" w="med" len="med"/>
          </a:ln>
        </p:spPr>
      </p:pic>
      <p:pic>
        <p:nvPicPr>
          <p:cNvPr id="86" name="Shape 86"/>
          <p:cNvPicPr preferRelativeResize="0"/>
          <p:nvPr/>
        </p:nvPicPr>
        <p:blipFill>
          <a:blip r:embed="rId4">
            <a:alphaModFix/>
          </a:blip>
          <a:stretch>
            <a:fillRect/>
          </a:stretch>
        </p:blipFill>
        <p:spPr>
          <a:xfrm>
            <a:off x="3578001" y="1600200"/>
            <a:ext cx="1987999" cy="2006600"/>
          </a:xfrm>
          <a:prstGeom prst="rect">
            <a:avLst/>
          </a:prstGeom>
          <a:noFill/>
          <a:ln w="9525" cap="flat" cmpd="sng">
            <a:solidFill>
              <a:schemeClr val="dk2"/>
            </a:solidFill>
            <a:prstDash val="solid"/>
            <a:round/>
            <a:headEnd type="none" w="med" len="med"/>
            <a:tailEnd type="none" w="med" len="med"/>
          </a:ln>
        </p:spPr>
      </p:pic>
      <p:pic>
        <p:nvPicPr>
          <p:cNvPr id="87" name="Shape 87"/>
          <p:cNvPicPr preferRelativeResize="0"/>
          <p:nvPr/>
        </p:nvPicPr>
        <p:blipFill>
          <a:blip r:embed="rId5">
            <a:alphaModFix/>
          </a:blip>
          <a:stretch>
            <a:fillRect/>
          </a:stretch>
        </p:blipFill>
        <p:spPr>
          <a:xfrm>
            <a:off x="457200" y="4233933"/>
            <a:ext cx="2255894" cy="2314499"/>
          </a:xfrm>
          <a:prstGeom prst="rect">
            <a:avLst/>
          </a:prstGeom>
          <a:noFill/>
          <a:ln w="9525" cap="flat" cmpd="sng">
            <a:solidFill>
              <a:schemeClr val="dk2"/>
            </a:solidFill>
            <a:prstDash val="solid"/>
            <a:round/>
            <a:headEnd type="none" w="med" len="med"/>
            <a:tailEnd type="none" w="med" len="med"/>
          </a:ln>
        </p:spPr>
      </p:pic>
      <p:pic>
        <p:nvPicPr>
          <p:cNvPr id="88" name="Shape 88"/>
          <p:cNvPicPr preferRelativeResize="0"/>
          <p:nvPr/>
        </p:nvPicPr>
        <p:blipFill>
          <a:blip r:embed="rId6">
            <a:alphaModFix/>
          </a:blip>
          <a:stretch>
            <a:fillRect/>
          </a:stretch>
        </p:blipFill>
        <p:spPr>
          <a:xfrm>
            <a:off x="3261026" y="4275200"/>
            <a:ext cx="2621949" cy="2231965"/>
          </a:xfrm>
          <a:prstGeom prst="rect">
            <a:avLst/>
          </a:prstGeom>
          <a:noFill/>
          <a:ln w="9525" cap="flat" cmpd="sng">
            <a:solidFill>
              <a:schemeClr val="dk2"/>
            </a:solidFill>
            <a:prstDash val="solid"/>
            <a:round/>
            <a:headEnd type="none" w="med" len="med"/>
            <a:tailEnd type="none" w="med" len="med"/>
          </a:ln>
        </p:spPr>
      </p:pic>
      <p:pic>
        <p:nvPicPr>
          <p:cNvPr id="89" name="Shape 89"/>
          <p:cNvPicPr preferRelativeResize="0"/>
          <p:nvPr/>
        </p:nvPicPr>
        <p:blipFill>
          <a:blip r:embed="rId7">
            <a:alphaModFix/>
          </a:blip>
          <a:stretch>
            <a:fillRect/>
          </a:stretch>
        </p:blipFill>
        <p:spPr>
          <a:xfrm>
            <a:off x="6176426" y="1599350"/>
            <a:ext cx="2510375" cy="2008311"/>
          </a:xfrm>
          <a:prstGeom prst="rect">
            <a:avLst/>
          </a:prstGeom>
          <a:noFill/>
          <a:ln w="9525" cap="flat" cmpd="sng">
            <a:solidFill>
              <a:schemeClr val="dk2"/>
            </a:solidFill>
            <a:prstDash val="solid"/>
            <a:round/>
            <a:headEnd type="none" w="med" len="med"/>
            <a:tailEnd type="none" w="med" len="med"/>
          </a:ln>
        </p:spPr>
      </p:pic>
      <p:pic>
        <p:nvPicPr>
          <p:cNvPr id="90" name="Shape 90"/>
          <p:cNvPicPr preferRelativeResize="0"/>
          <p:nvPr/>
        </p:nvPicPr>
        <p:blipFill>
          <a:blip r:embed="rId8">
            <a:alphaModFix/>
          </a:blip>
          <a:stretch>
            <a:fillRect/>
          </a:stretch>
        </p:blipFill>
        <p:spPr>
          <a:xfrm>
            <a:off x="6137051" y="4355515"/>
            <a:ext cx="2589125" cy="2071332"/>
          </a:xfrm>
          <a:prstGeom prst="rect">
            <a:avLst/>
          </a:prstGeom>
          <a:noFill/>
          <a:ln w="9525" cap="flat" cmpd="sng">
            <a:solidFill>
              <a:schemeClr val="dk2"/>
            </a:solidFill>
            <a:prstDash val="solid"/>
            <a:round/>
            <a:headEnd type="none" w="med" len="med"/>
            <a:tailEnd type="none" w="med" len="med"/>
          </a:ln>
        </p:spPr>
      </p:pic>
      <p:sp>
        <p:nvSpPr>
          <p:cNvPr id="91" name="Shape 91"/>
          <p:cNvSpPr txBox="1"/>
          <p:nvPr/>
        </p:nvSpPr>
        <p:spPr>
          <a:xfrm>
            <a:off x="1304187" y="3606800"/>
            <a:ext cx="865500" cy="388000"/>
          </a:xfrm>
          <a:prstGeom prst="rect">
            <a:avLst/>
          </a:prstGeom>
          <a:noFill/>
          <a:ln>
            <a:noFill/>
          </a:ln>
        </p:spPr>
        <p:txBody>
          <a:bodyPr lIns="91425" tIns="91425" rIns="91425" bIns="91425" anchor="t" anchorCtr="0">
            <a:noAutofit/>
          </a:bodyPr>
          <a:lstStyle/>
          <a:p>
            <a:pPr lvl="0" rtl="0">
              <a:spcBef>
                <a:spcPts val="0"/>
              </a:spcBef>
              <a:buNone/>
            </a:pPr>
            <a:r>
              <a:rPr lang="en" sz="1000"/>
              <a:t>Host Usage</a:t>
            </a:r>
          </a:p>
        </p:txBody>
      </p:sp>
      <p:sp>
        <p:nvSpPr>
          <p:cNvPr id="92" name="Shape 92"/>
          <p:cNvSpPr txBox="1"/>
          <p:nvPr/>
        </p:nvSpPr>
        <p:spPr>
          <a:xfrm>
            <a:off x="3970050" y="3606800"/>
            <a:ext cx="1203900" cy="388000"/>
          </a:xfrm>
          <a:prstGeom prst="rect">
            <a:avLst/>
          </a:prstGeom>
          <a:noFill/>
          <a:ln>
            <a:noFill/>
          </a:ln>
        </p:spPr>
        <p:txBody>
          <a:bodyPr lIns="91425" tIns="91425" rIns="91425" bIns="91425" anchor="t" anchorCtr="0">
            <a:noAutofit/>
          </a:bodyPr>
          <a:lstStyle/>
          <a:p>
            <a:pPr lvl="0" rtl="0">
              <a:spcBef>
                <a:spcPts val="0"/>
              </a:spcBef>
              <a:buNone/>
            </a:pPr>
            <a:r>
              <a:rPr lang="en" sz="1000"/>
              <a:t>Monthly changes </a:t>
            </a:r>
          </a:p>
        </p:txBody>
      </p:sp>
      <p:sp>
        <p:nvSpPr>
          <p:cNvPr id="93" name="Shape 93"/>
          <p:cNvSpPr txBox="1"/>
          <p:nvPr/>
        </p:nvSpPr>
        <p:spPr>
          <a:xfrm>
            <a:off x="6863550" y="3606800"/>
            <a:ext cx="1437000" cy="388000"/>
          </a:xfrm>
          <a:prstGeom prst="rect">
            <a:avLst/>
          </a:prstGeom>
          <a:noFill/>
          <a:ln>
            <a:noFill/>
          </a:ln>
        </p:spPr>
        <p:txBody>
          <a:bodyPr lIns="91425" tIns="91425" rIns="91425" bIns="91425" anchor="t" anchorCtr="0">
            <a:noAutofit/>
          </a:bodyPr>
          <a:lstStyle/>
          <a:p>
            <a:pPr lvl="0" rtl="0">
              <a:spcBef>
                <a:spcPts val="0"/>
              </a:spcBef>
              <a:buNone/>
            </a:pPr>
            <a:r>
              <a:rPr lang="en" sz="800"/>
              <a:t>Instructor vs Student Usage</a:t>
            </a:r>
          </a:p>
        </p:txBody>
      </p:sp>
      <p:sp>
        <p:nvSpPr>
          <p:cNvPr id="94" name="Shape 94"/>
          <p:cNvSpPr txBox="1"/>
          <p:nvPr/>
        </p:nvSpPr>
        <p:spPr>
          <a:xfrm>
            <a:off x="866649" y="6507167"/>
            <a:ext cx="1437000" cy="388000"/>
          </a:xfrm>
          <a:prstGeom prst="rect">
            <a:avLst/>
          </a:prstGeom>
          <a:noFill/>
          <a:ln>
            <a:noFill/>
          </a:ln>
        </p:spPr>
        <p:txBody>
          <a:bodyPr lIns="91425" tIns="91425" rIns="91425" bIns="91425" anchor="t" anchorCtr="0">
            <a:noAutofit/>
          </a:bodyPr>
          <a:lstStyle/>
          <a:p>
            <a:pPr lvl="0" rtl="0">
              <a:spcBef>
                <a:spcPts val="0"/>
              </a:spcBef>
              <a:buNone/>
            </a:pPr>
            <a:r>
              <a:rPr lang="en" sz="1000"/>
              <a:t>Runtime Distribution</a:t>
            </a:r>
          </a:p>
        </p:txBody>
      </p:sp>
      <p:sp>
        <p:nvSpPr>
          <p:cNvPr id="95" name="Shape 95"/>
          <p:cNvSpPr txBox="1"/>
          <p:nvPr/>
        </p:nvSpPr>
        <p:spPr>
          <a:xfrm>
            <a:off x="3992250" y="6473967"/>
            <a:ext cx="1203900" cy="350800"/>
          </a:xfrm>
          <a:prstGeom prst="rect">
            <a:avLst/>
          </a:prstGeom>
          <a:noFill/>
          <a:ln>
            <a:noFill/>
          </a:ln>
        </p:spPr>
        <p:txBody>
          <a:bodyPr lIns="91425" tIns="91425" rIns="91425" bIns="91425" anchor="t" anchorCtr="0">
            <a:noAutofit/>
          </a:bodyPr>
          <a:lstStyle/>
          <a:p>
            <a:pPr lvl="0" rtl="0">
              <a:spcBef>
                <a:spcPts val="0"/>
              </a:spcBef>
              <a:buNone/>
            </a:pPr>
            <a:r>
              <a:rPr lang="en" sz="1000"/>
              <a:t>Project Leader</a:t>
            </a:r>
          </a:p>
        </p:txBody>
      </p:sp>
      <p:sp>
        <p:nvSpPr>
          <p:cNvPr id="96" name="Shape 96"/>
          <p:cNvSpPr txBox="1"/>
          <p:nvPr/>
        </p:nvSpPr>
        <p:spPr>
          <a:xfrm>
            <a:off x="6758569" y="6426833"/>
            <a:ext cx="1346100" cy="350800"/>
          </a:xfrm>
          <a:prstGeom prst="rect">
            <a:avLst/>
          </a:prstGeom>
          <a:noFill/>
          <a:ln>
            <a:noFill/>
          </a:ln>
        </p:spPr>
        <p:txBody>
          <a:bodyPr lIns="91425" tIns="91425" rIns="91425" bIns="91425" anchor="t" anchorCtr="0">
            <a:noAutofit/>
          </a:bodyPr>
          <a:lstStyle/>
          <a:p>
            <a:pPr lvl="0" rtl="0">
              <a:spcBef>
                <a:spcPts val="0"/>
              </a:spcBef>
              <a:buNone/>
            </a:pPr>
            <a:r>
              <a:rPr lang="en" sz="1000"/>
              <a:t>Resource Utilization</a:t>
            </a:r>
          </a:p>
        </p:txBody>
      </p:sp>
    </p:spTree>
    <p:extLst>
      <p:ext uri="{BB962C8B-B14F-4D97-AF65-F5344CB8AC3E}">
        <p14:creationId xmlns:p14="http://schemas.microsoft.com/office/powerpoint/2010/main" val="2242296335"/>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457200" y="274637"/>
            <a:ext cx="8229600" cy="1143200"/>
          </a:xfrm>
          <a:prstGeom prst="rect">
            <a:avLst/>
          </a:prstGeom>
        </p:spPr>
        <p:txBody>
          <a:bodyPr lIns="91425" tIns="91425" rIns="91425" bIns="91425" anchor="b" anchorCtr="0">
            <a:noAutofit/>
          </a:bodyPr>
          <a:lstStyle/>
          <a:p>
            <a:pPr>
              <a:spcBef>
                <a:spcPts val="0"/>
              </a:spcBef>
              <a:buNone/>
            </a:pPr>
            <a:r>
              <a:rPr lang="en"/>
              <a:t>Whe Metrics for Academic Clouds? </a:t>
            </a:r>
          </a:p>
        </p:txBody>
      </p:sp>
      <p:sp>
        <p:nvSpPr>
          <p:cNvPr id="102" name="Shape 102"/>
          <p:cNvSpPr txBox="1">
            <a:spLocks noGrp="1"/>
          </p:cNvSpPr>
          <p:nvPr>
            <p:ph type="body" idx="1"/>
          </p:nvPr>
        </p:nvSpPr>
        <p:spPr>
          <a:xfrm>
            <a:off x="457200" y="1600201"/>
            <a:ext cx="8229600" cy="4967599"/>
          </a:xfrm>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Char char="●"/>
            </a:pPr>
            <a:r>
              <a:rPr lang="en"/>
              <a:t>Publicly funded resources are expensive</a:t>
            </a:r>
          </a:p>
          <a:p>
            <a:pPr marL="457200" lvl="0" indent="-419100" rtl="0">
              <a:spcBef>
                <a:spcPts val="0"/>
              </a:spcBef>
              <a:buClr>
                <a:schemeClr val="dk1"/>
              </a:buClr>
              <a:buSzPct val="100000"/>
              <a:buFont typeface="Arial"/>
              <a:buChar char="●"/>
            </a:pPr>
            <a:r>
              <a:rPr lang="en"/>
              <a:t>Metrics help </a:t>
            </a:r>
          </a:p>
          <a:p>
            <a:pPr marL="914400" lvl="1" indent="-381000" rtl="0">
              <a:spcBef>
                <a:spcPts val="0"/>
              </a:spcBef>
              <a:buClr>
                <a:schemeClr val="dk1"/>
              </a:buClr>
              <a:buSzPct val="80000"/>
              <a:buFont typeface="Courier New"/>
              <a:buChar char="o"/>
            </a:pPr>
            <a:r>
              <a:rPr lang="en"/>
              <a:t>assessing if resources are used according to policies</a:t>
            </a:r>
          </a:p>
          <a:p>
            <a:pPr marL="914400" lvl="1" indent="-381000" rtl="0">
              <a:spcBef>
                <a:spcPts val="0"/>
              </a:spcBef>
              <a:buClr>
                <a:schemeClr val="dk1"/>
              </a:buClr>
              <a:buSzPct val="80000"/>
              <a:buFont typeface="Courier New"/>
              <a:buChar char="o"/>
            </a:pPr>
            <a:r>
              <a:rPr lang="en"/>
              <a:t>identifying bottlenecks</a:t>
            </a:r>
          </a:p>
          <a:p>
            <a:pPr marL="914400" lvl="1" indent="-381000" rtl="0">
              <a:spcBef>
                <a:spcPts val="0"/>
              </a:spcBef>
              <a:buClr>
                <a:schemeClr val="dk1"/>
              </a:buClr>
              <a:buSzPct val="80000"/>
              <a:buFont typeface="Courier New"/>
              <a:buChar char="o"/>
            </a:pPr>
            <a:r>
              <a:rPr lang="en"/>
              <a:t>providing users information about the system to let them know if the resource can satisfy their demands</a:t>
            </a:r>
          </a:p>
          <a:p>
            <a:pPr lvl="0">
              <a:spcBef>
                <a:spcPts val="0"/>
              </a:spcBef>
              <a:buNone/>
            </a:pPr>
            <a:endParaRPr/>
          </a:p>
        </p:txBody>
      </p:sp>
    </p:spTree>
    <p:extLst>
      <p:ext uri="{BB962C8B-B14F-4D97-AF65-F5344CB8AC3E}">
        <p14:creationId xmlns:p14="http://schemas.microsoft.com/office/powerpoint/2010/main" val="4189265477"/>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186</TotalTime>
  <Words>3937</Words>
  <Application>Microsoft Macintosh PowerPoint</Application>
  <PresentationFormat>On-screen Show (4:3)</PresentationFormat>
  <Paragraphs>696</Paragraphs>
  <Slides>52</Slides>
  <Notes>26</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Cloud Metrics for Academic Resource Providers</vt:lpstr>
      <vt:lpstr>Acknowledgement</vt:lpstr>
      <vt:lpstr>Extensive Expertise in Metrics Work</vt:lpstr>
      <vt:lpstr>We are writing paper</vt:lpstr>
      <vt:lpstr>Scientific Impact</vt:lpstr>
      <vt:lpstr>Project Metrics (not included in XRAS)</vt:lpstr>
      <vt:lpstr>What is Cloud Computing?</vt:lpstr>
      <vt:lpstr>Cloud Metrics (Screenshots FG/FS)</vt:lpstr>
      <vt:lpstr>Whe Metrics for Academic Clouds? </vt:lpstr>
      <vt:lpstr>Why Metrics (Not just clouds)?</vt:lpstr>
      <vt:lpstr>Where do we need metrics?</vt:lpstr>
      <vt:lpstr>Aspects of Cloud Metrics</vt:lpstr>
      <vt:lpstr>PowerPoint Presentation</vt:lpstr>
      <vt:lpstr>Error and Alert Metrics</vt:lpstr>
      <vt:lpstr>HPC vs Cloud metrics</vt:lpstr>
      <vt:lpstr>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&amp; User Metrics</vt:lpstr>
      <vt:lpstr>VM Metrics</vt:lpstr>
      <vt:lpstr>Image &amp; Flavor Metrics</vt:lpstr>
      <vt:lpstr>Storage Metrics</vt:lpstr>
      <vt:lpstr>Server Metrics</vt:lpstr>
      <vt:lpstr>Network &amp; Security Metrics</vt:lpstr>
      <vt:lpstr>Service &amp; Location Metrics</vt:lpstr>
      <vt:lpstr>We will select 10 slides from this</vt:lpstr>
      <vt:lpstr>Public Clouds</vt:lpstr>
      <vt:lpstr>Academic Cloud Computing (no $)</vt:lpstr>
      <vt:lpstr>Which Academic Clouds Exist? </vt:lpstr>
      <vt:lpstr>Example: Types of Resources influencing metrics</vt:lpstr>
      <vt:lpstr>Examples: Why Metrics?</vt:lpstr>
      <vt:lpstr>=&gt; Timing of Metrics</vt:lpstr>
      <vt:lpstr>Cloud Metrics</vt:lpstr>
      <vt:lpstr>Previous &amp; Current Work</vt:lpstr>
      <vt:lpstr>Discussion</vt:lpstr>
      <vt:lpstr>Discussion - cont’d</vt:lpstr>
      <vt:lpstr>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Metrics for Academic Resource Providers</dc:title>
  <dc:creator>gvl</dc:creator>
  <cp:lastModifiedBy>gvl</cp:lastModifiedBy>
  <cp:revision>10</cp:revision>
  <dcterms:created xsi:type="dcterms:W3CDTF">2015-07-28T03:14:40Z</dcterms:created>
  <dcterms:modified xsi:type="dcterms:W3CDTF">2015-07-28T14:22:08Z</dcterms:modified>
</cp:coreProperties>
</file>