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01" autoAdjust="0"/>
    <p:restoredTop sz="94692" autoAdjust="0"/>
  </p:normalViewPr>
  <p:slideViewPr>
    <p:cSldViewPr snapToGrid="0" snapToObjects="1" showGuides="1">
      <p:cViewPr varScale="1">
        <p:scale>
          <a:sx n="23" d="100"/>
          <a:sy n="23" d="100"/>
        </p:scale>
        <p:origin x="2154" y="54"/>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dirty="0"/>
              <a:t>For assistance with this research poster template visit: </a:t>
            </a:r>
            <a:r>
              <a:rPr lang="en-US" sz="2000" dirty="0">
                <a:hlinkClick r:id="rId3"/>
              </a:rPr>
              <a:t>https://www.posterpresentations.com/helpdesk.html</a:t>
            </a:r>
            <a:endParaRPr lang="en-US" sz="2000"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9948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finance.yahoo.com/cryptocurrencies"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a:extLst>
              <a:ext uri="{FF2B5EF4-FFF2-40B4-BE49-F238E27FC236}">
                <a16:creationId xmlns:a16="http://schemas.microsoft.com/office/drawing/2014/main" id="{0F2A6444-9847-B04A-BCCD-561BB20E8891}"/>
              </a:ext>
            </a:extLst>
          </p:cNvPr>
          <p:cNvSpPr>
            <a:spLocks noGrp="1"/>
          </p:cNvSpPr>
          <p:nvPr>
            <p:ph type="body" sz="quarter" idx="10"/>
          </p:nvPr>
        </p:nvSpPr>
        <p:spPr>
          <a:xfrm>
            <a:off x="427923" y="6378481"/>
            <a:ext cx="10056813" cy="3939518"/>
          </a:xfrm>
        </p:spPr>
        <p:txBody>
          <a:bodyPr/>
          <a:lstStyle/>
          <a:p>
            <a:pPr algn="just"/>
            <a:r>
              <a:rPr lang="en-US" sz="2800" dirty="0"/>
              <a:t>Blockchain is an open, distributed ledger that records transactions of cryptocurrency. This new blockchain technology is becoming an increasingly popular alternative to mainstream transactions through traditional banks</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800" dirty="0"/>
              <a:t>. These transactions utilize cryptocurrency, an attractive blockchain-based investment of today's age, particularly in Bitcoin. However, the U.S. Securities and Exchange Commission warns that high-risk accompanies these investments</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t>.</a:t>
            </a:r>
          </a:p>
          <a:p>
            <a:endParaRPr lang="en-US" dirty="0"/>
          </a:p>
        </p:txBody>
      </p:sp>
      <p:sp>
        <p:nvSpPr>
          <p:cNvPr id="37" name="Text Placeholder 36">
            <a:extLst>
              <a:ext uri="{FF2B5EF4-FFF2-40B4-BE49-F238E27FC236}">
                <a16:creationId xmlns:a16="http://schemas.microsoft.com/office/drawing/2014/main" id="{0DB12AA2-5823-524E-9857-0571DC4432D0}"/>
              </a:ext>
            </a:extLst>
          </p:cNvPr>
          <p:cNvSpPr>
            <a:spLocks noGrp="1"/>
          </p:cNvSpPr>
          <p:nvPr>
            <p:ph type="body" sz="quarter" idx="11"/>
          </p:nvPr>
        </p:nvSpPr>
        <p:spPr/>
        <p:txBody>
          <a:bodyPr/>
          <a:lstStyle/>
          <a:p>
            <a:r>
              <a:rPr lang="en-US" dirty="0"/>
              <a:t>INTRODUCTION</a:t>
            </a:r>
          </a:p>
        </p:txBody>
      </p:sp>
      <p:sp>
        <p:nvSpPr>
          <p:cNvPr id="38" name="Text Placeholder 37">
            <a:extLst>
              <a:ext uri="{FF2B5EF4-FFF2-40B4-BE49-F238E27FC236}">
                <a16:creationId xmlns:a16="http://schemas.microsoft.com/office/drawing/2014/main" id="{F63753BF-FDB2-8143-8E67-8B34A42CA76F}"/>
              </a:ext>
            </a:extLst>
          </p:cNvPr>
          <p:cNvSpPr>
            <a:spLocks noGrp="1"/>
          </p:cNvSpPr>
          <p:nvPr>
            <p:ph type="body" sz="quarter" idx="20"/>
          </p:nvPr>
        </p:nvSpPr>
        <p:spPr>
          <a:xfrm>
            <a:off x="446074" y="25855056"/>
            <a:ext cx="10050462" cy="754045"/>
          </a:xfrm>
        </p:spPr>
        <p:txBody>
          <a:bodyPr/>
          <a:lstStyle/>
          <a:p>
            <a:r>
              <a:rPr lang="en-US" dirty="0"/>
              <a:t>PURPOSE</a:t>
            </a:r>
          </a:p>
        </p:txBody>
      </p:sp>
      <p:sp>
        <p:nvSpPr>
          <p:cNvPr id="39" name="Text Placeholder 38">
            <a:extLst>
              <a:ext uri="{FF2B5EF4-FFF2-40B4-BE49-F238E27FC236}">
                <a16:creationId xmlns:a16="http://schemas.microsoft.com/office/drawing/2014/main" id="{DD7D60A5-F0A7-0C4B-A13B-4331F1031EF3}"/>
              </a:ext>
            </a:extLst>
          </p:cNvPr>
          <p:cNvSpPr>
            <a:spLocks noGrp="1"/>
          </p:cNvSpPr>
          <p:nvPr>
            <p:ph type="body" sz="quarter" idx="21"/>
          </p:nvPr>
        </p:nvSpPr>
        <p:spPr>
          <a:xfrm>
            <a:off x="11428410" y="10947041"/>
            <a:ext cx="10048874" cy="11406177"/>
          </a:xfrm>
        </p:spPr>
        <p:txBody>
          <a:bodyPr/>
          <a:lstStyle/>
          <a:p>
            <a:pPr algn="just"/>
            <a:r>
              <a:rPr lang="en-US" sz="2800" dirty="0"/>
              <a:t>This project’s code was inspired by </a:t>
            </a:r>
            <a:r>
              <a:rPr lang="en-US" sz="2800" dirty="0" err="1"/>
              <a:t>Serafeim</a:t>
            </a:r>
            <a:r>
              <a:rPr lang="en-US" sz="2800" dirty="0"/>
              <a:t> Loukas</a:t>
            </a:r>
            <a:r>
              <a:rPr lang="en-US" sz="2800" baseline="30000" dirty="0">
                <a:effectLst/>
                <a:ea typeface="Calibri" panose="020F0502020204030204" pitchFamily="34" charset="0"/>
              </a:rPr>
              <a:t>9</a:t>
            </a:r>
            <a:r>
              <a:rPr lang="en-US" sz="2800" dirty="0"/>
              <a:t> and Viraf’s</a:t>
            </a:r>
            <a:r>
              <a:rPr lang="en-US" sz="2800" baseline="30000" dirty="0">
                <a:effectLst/>
                <a:ea typeface="Calibri" panose="020F0502020204030204" pitchFamily="34" charset="0"/>
              </a:rPr>
              <a:t>10</a:t>
            </a:r>
            <a:r>
              <a:rPr lang="en-US" sz="2800" dirty="0"/>
              <a:t> programs, which we modified to predict cryptocurrency instead of stocks. This project used LSTM to predict the price because its structure allows for the learning of features through different time-steps, remembering patterns in data. This neural network can also selectively choose which data points to use and which to disregard for the model</a:t>
            </a:r>
            <a:r>
              <a:rPr lang="en-US" sz="2800" baseline="30000" dirty="0">
                <a:effectLst/>
                <a:ea typeface="Calibri" panose="020F0502020204030204" pitchFamily="34" charset="0"/>
              </a:rPr>
              <a:t>11</a:t>
            </a:r>
            <a:r>
              <a:rPr lang="en-US" sz="2800" dirty="0"/>
              <a:t>. For example, this experiment's code isolated only the close values since we intended to predict closing price.</a:t>
            </a:r>
          </a:p>
          <a:p>
            <a:pPr algn="just"/>
            <a:r>
              <a:rPr lang="en-US" sz="2800" dirty="0"/>
              <a:t>Firstly, the program received input such as “EOS-USD” or “BTC-USD” to know which cryptocurrency to predict. A complete list of acceptable inputs is under the Symbol column at </a:t>
            </a:r>
            <a:r>
              <a:rPr lang="en-US" sz="2800" dirty="0">
                <a:hlinkClick r:id="rId3"/>
              </a:rPr>
              <a:t>https://finance.yahoo.com/cryptocurrencies</a:t>
            </a:r>
            <a:r>
              <a:rPr lang="en-US" sz="2800" dirty="0"/>
              <a:t> but theoretically, the program could analyze traditional stocks as well. </a:t>
            </a:r>
          </a:p>
          <a:p>
            <a:pPr algn="just"/>
            <a:r>
              <a:rPr lang="en-US" sz="2800" dirty="0"/>
              <a:t>Then, the program downloaded the historical data for the corresponding coin through </a:t>
            </a:r>
            <a:r>
              <a:rPr lang="en-US" sz="2800" dirty="0" err="1"/>
              <a:t>yfinance</a:t>
            </a:r>
            <a:r>
              <a:rPr lang="en-US" sz="2800" dirty="0"/>
              <a:t>. This Python module retrieved the cryptocurrency’s historical data from Yahoo Finance. The data underwent normalization for optimization of the model. Next, the Close data (the price that the currency has at the end of the day) were split into two sets— a training set and a test set— to assess the model’s accuracy through a training model. The training model was run through a layer of LSTM, a dropout layer to prevent overfitting, and a dense layer to give the model a memory capacity. The program ran the model through 50 epochs, which are phases of LSTM training to build the prediction’s accuracy.</a:t>
            </a:r>
          </a:p>
        </p:txBody>
      </p:sp>
      <p:sp>
        <p:nvSpPr>
          <p:cNvPr id="40" name="Text Placeholder 39">
            <a:extLst>
              <a:ext uri="{FF2B5EF4-FFF2-40B4-BE49-F238E27FC236}">
                <a16:creationId xmlns:a16="http://schemas.microsoft.com/office/drawing/2014/main" id="{DB63D5B4-F56D-F34D-B0AE-A7B170C05402}"/>
              </a:ext>
            </a:extLst>
          </p:cNvPr>
          <p:cNvSpPr>
            <a:spLocks noGrp="1"/>
          </p:cNvSpPr>
          <p:nvPr>
            <p:ph type="body" sz="quarter" idx="22"/>
          </p:nvPr>
        </p:nvSpPr>
        <p:spPr/>
        <p:txBody>
          <a:bodyPr/>
          <a:lstStyle/>
          <a:p>
            <a:r>
              <a:rPr lang="en-US" dirty="0"/>
              <a:t>METHODS</a:t>
            </a:r>
          </a:p>
        </p:txBody>
      </p:sp>
      <p:sp>
        <p:nvSpPr>
          <p:cNvPr id="41" name="Text Placeholder 40">
            <a:extLst>
              <a:ext uri="{FF2B5EF4-FFF2-40B4-BE49-F238E27FC236}">
                <a16:creationId xmlns:a16="http://schemas.microsoft.com/office/drawing/2014/main" id="{59641915-31EC-8644-AC69-705C50234EE2}"/>
              </a:ext>
            </a:extLst>
          </p:cNvPr>
          <p:cNvSpPr>
            <a:spLocks noGrp="1"/>
          </p:cNvSpPr>
          <p:nvPr>
            <p:ph type="body" sz="quarter" idx="23"/>
          </p:nvPr>
        </p:nvSpPr>
        <p:spPr>
          <a:xfrm>
            <a:off x="22417094" y="21915952"/>
            <a:ext cx="10048874" cy="4339627"/>
          </a:xfrm>
        </p:spPr>
        <p:txBody>
          <a:bodyPr/>
          <a:lstStyle/>
          <a:p>
            <a:pPr algn="just"/>
            <a:r>
              <a:rPr lang="en-US" sz="2800" dirty="0"/>
              <a:t>The predicted models proved to be quite accurate. For example, the prediction for EOS-USD had a mean squared error of 0.485 USD, only off by half a dollar. At first glance, the results look promising as the predictions have minimal deviation from the true values. However, upon closer look, the values lag by one day, which is a sign that they are only viewing the previous day and mimicking those values. Furthermore, the model cannot go several days or years into the future because there is no data to run on, such as opening price or volume. </a:t>
            </a:r>
          </a:p>
        </p:txBody>
      </p:sp>
      <p:sp>
        <p:nvSpPr>
          <p:cNvPr id="42" name="Text Placeholder 41">
            <a:extLst>
              <a:ext uri="{FF2B5EF4-FFF2-40B4-BE49-F238E27FC236}">
                <a16:creationId xmlns:a16="http://schemas.microsoft.com/office/drawing/2014/main" id="{3D09A43D-0CA9-FA45-8EBC-DF88723DE982}"/>
              </a:ext>
            </a:extLst>
          </p:cNvPr>
          <p:cNvSpPr>
            <a:spLocks noGrp="1"/>
          </p:cNvSpPr>
          <p:nvPr>
            <p:ph type="body" sz="quarter" idx="24"/>
          </p:nvPr>
        </p:nvSpPr>
        <p:spPr>
          <a:xfrm>
            <a:off x="11428410" y="22280031"/>
            <a:ext cx="10058400" cy="754045"/>
          </a:xfrm>
        </p:spPr>
        <p:txBody>
          <a:bodyPr/>
          <a:lstStyle/>
          <a:p>
            <a:r>
              <a:rPr lang="en-US" dirty="0"/>
              <a:t>RESULTS</a:t>
            </a:r>
          </a:p>
        </p:txBody>
      </p:sp>
      <p:sp>
        <p:nvSpPr>
          <p:cNvPr id="43" name="Text Placeholder 42">
            <a:extLst>
              <a:ext uri="{FF2B5EF4-FFF2-40B4-BE49-F238E27FC236}">
                <a16:creationId xmlns:a16="http://schemas.microsoft.com/office/drawing/2014/main" id="{696668C2-4B7D-8049-89BE-9A9E6DC945CD}"/>
              </a:ext>
            </a:extLst>
          </p:cNvPr>
          <p:cNvSpPr>
            <a:spLocks noGrp="1"/>
          </p:cNvSpPr>
          <p:nvPr>
            <p:ph type="body" sz="quarter" idx="25"/>
          </p:nvPr>
        </p:nvSpPr>
        <p:spPr>
          <a:xfrm>
            <a:off x="22299773" y="26466401"/>
            <a:ext cx="10047018" cy="754045"/>
          </a:xfrm>
        </p:spPr>
        <p:txBody>
          <a:bodyPr/>
          <a:lstStyle/>
          <a:p>
            <a:r>
              <a:rPr lang="en-US" dirty="0"/>
              <a:t>CONCLUSIONS</a:t>
            </a:r>
          </a:p>
        </p:txBody>
      </p:sp>
      <p:sp>
        <p:nvSpPr>
          <p:cNvPr id="44" name="Text Placeholder 43">
            <a:extLst>
              <a:ext uri="{FF2B5EF4-FFF2-40B4-BE49-F238E27FC236}">
                <a16:creationId xmlns:a16="http://schemas.microsoft.com/office/drawing/2014/main" id="{F790F30D-4CD4-D74B-89A1-7C1855591193}"/>
              </a:ext>
            </a:extLst>
          </p:cNvPr>
          <p:cNvSpPr>
            <a:spLocks noGrp="1"/>
          </p:cNvSpPr>
          <p:nvPr>
            <p:ph type="body" sz="quarter" idx="26"/>
          </p:nvPr>
        </p:nvSpPr>
        <p:spPr>
          <a:xfrm>
            <a:off x="22299773" y="27296133"/>
            <a:ext cx="10047018" cy="5749244"/>
          </a:xfrm>
        </p:spPr>
        <p:txBody>
          <a:bodyPr/>
          <a:lstStyle/>
          <a:p>
            <a:pPr algn="just"/>
            <a:r>
              <a:rPr lang="en-US" sz="2800" dirty="0"/>
              <a:t>The experiment is confounded by the nature of stock prices: they follow random walk theory, which means that the nature in which they move follows a random walk: the changes in price do not necessarily happen as a result of previous changes. Thus, this nature of stocks contradicts the very architecture of this experiment because long short-term memory assumes that the values have an effect on one another.</a:t>
            </a:r>
          </a:p>
          <a:p>
            <a:pPr algn="just"/>
            <a:r>
              <a:rPr lang="en-US" sz="2800" dirty="0"/>
              <a:t>For future research, a program can scrape tweets from influencers' Twitter pages so that a model can guess whether public discussion of a cryptocurrency is favorable or unfavorable (and whether the price will increase as a result).</a:t>
            </a:r>
          </a:p>
          <a:p>
            <a:pPr algn="just"/>
            <a:endParaRPr lang="en-US" dirty="0"/>
          </a:p>
        </p:txBody>
      </p:sp>
      <p:sp>
        <p:nvSpPr>
          <p:cNvPr id="45" name="Text Placeholder 44">
            <a:extLst>
              <a:ext uri="{FF2B5EF4-FFF2-40B4-BE49-F238E27FC236}">
                <a16:creationId xmlns:a16="http://schemas.microsoft.com/office/drawing/2014/main" id="{F4726095-0CD1-F84B-9E0B-977323FE90F8}"/>
              </a:ext>
            </a:extLst>
          </p:cNvPr>
          <p:cNvSpPr>
            <a:spLocks noGrp="1"/>
          </p:cNvSpPr>
          <p:nvPr>
            <p:ph type="body" sz="quarter" idx="27"/>
          </p:nvPr>
        </p:nvSpPr>
        <p:spPr>
          <a:xfrm>
            <a:off x="33390292" y="5647345"/>
            <a:ext cx="10047018" cy="754045"/>
          </a:xfrm>
        </p:spPr>
        <p:txBody>
          <a:bodyPr/>
          <a:lstStyle/>
          <a:p>
            <a:r>
              <a:rPr lang="en-US" dirty="0"/>
              <a:t>REFERENCES</a:t>
            </a:r>
          </a:p>
        </p:txBody>
      </p:sp>
      <p:sp>
        <p:nvSpPr>
          <p:cNvPr id="46" name="Text Placeholder 45">
            <a:extLst>
              <a:ext uri="{FF2B5EF4-FFF2-40B4-BE49-F238E27FC236}">
                <a16:creationId xmlns:a16="http://schemas.microsoft.com/office/drawing/2014/main" id="{2B8AC2C4-25A0-9F4B-9635-C0E300CC7D41}"/>
              </a:ext>
            </a:extLst>
          </p:cNvPr>
          <p:cNvSpPr>
            <a:spLocks noGrp="1"/>
          </p:cNvSpPr>
          <p:nvPr>
            <p:ph type="body" sz="quarter" idx="28"/>
          </p:nvPr>
        </p:nvSpPr>
        <p:spPr>
          <a:xfrm>
            <a:off x="33390292" y="6386009"/>
            <a:ext cx="10052050" cy="17352420"/>
          </a:xfrm>
        </p:spPr>
        <p:txBody>
          <a:bodyPr/>
          <a:lstStyle/>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800" dirty="0"/>
              <a:t>Iansiti, M., &amp; Lakhani, K. R. (2018, February). </a:t>
            </a:r>
            <a:r>
              <a:rPr lang="en-US" sz="2800" i="1" dirty="0"/>
              <a:t>The Truth About Blockchain. </a:t>
            </a:r>
            <a:r>
              <a:rPr lang="en-US" sz="2800" dirty="0"/>
              <a:t>Harvard Business Review. https://hbr.org/2017/01/the-truth-about-blockchain</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t>Schock, L. (n.d.). </a:t>
            </a:r>
            <a:r>
              <a:rPr lang="en-US" sz="2800" i="1" dirty="0"/>
              <a:t>Thinking About Buying the Latest New Cryptocurrency or Token?.</a:t>
            </a:r>
            <a:r>
              <a:rPr lang="en-US" sz="2800" dirty="0"/>
              <a:t> https://www.investor.gov/additional-resources/spotlight/directors-take/thinking-about-buying-latest-new-cryptocurrency-or </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800" dirty="0"/>
              <a:t>Fleischer, J. (2021, July 26). </a:t>
            </a:r>
            <a:r>
              <a:rPr lang="en-US" sz="2800" i="1" dirty="0" err="1"/>
              <a:t>yfinance-lstm.ipynb</a:t>
            </a:r>
            <a:r>
              <a:rPr lang="en-US" sz="2800" i="1" dirty="0"/>
              <a:t> </a:t>
            </a:r>
            <a:r>
              <a:rPr lang="en-US" sz="2800" i="1" dirty="0" err="1"/>
              <a:t>Jupyter</a:t>
            </a:r>
            <a:r>
              <a:rPr lang="en-US" sz="2800" i="1" dirty="0"/>
              <a:t> Notebook.</a:t>
            </a:r>
            <a:r>
              <a:rPr lang="en-US" sz="2800" dirty="0"/>
              <a:t> GitHub. https://github.com/cybertraining-dsc/su21-reu-361/blob/main/project/code/yfinance-lstm.ipynb</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800" dirty="0"/>
              <a:t>Yahoo Finance. (n.d.). </a:t>
            </a:r>
            <a:r>
              <a:rPr lang="en-US" sz="2800" i="1" dirty="0"/>
              <a:t>EOS USD (EOS-USD).</a:t>
            </a:r>
            <a:r>
              <a:rPr lang="en-US" sz="2800" dirty="0"/>
              <a:t> https://finance.yahoo.com/quote/EOS-USD/history?p=EOS-USD</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2800" dirty="0"/>
              <a:t>Hochreiter, S., &amp; </a:t>
            </a:r>
            <a:r>
              <a:rPr lang="en-US" sz="2800" dirty="0" err="1"/>
              <a:t>Schmidhuber</a:t>
            </a:r>
            <a:r>
              <a:rPr lang="en-US" sz="2800" dirty="0"/>
              <a:t>, J. (1997). Long Short-Term Memory. </a:t>
            </a:r>
            <a:r>
              <a:rPr lang="en-US" sz="2800" i="1" dirty="0"/>
              <a:t>Neural Computation, </a:t>
            </a:r>
            <a:r>
              <a:rPr lang="en-US" sz="2800" dirty="0"/>
              <a:t>9(8), 1735-1780. https://www.bioinf.jku.at/publications/older/2604.pdf</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800" dirty="0"/>
              <a:t>Olah, C. (2015, August 27). </a:t>
            </a:r>
            <a:r>
              <a:rPr lang="en-US" sz="2800" i="1" dirty="0"/>
              <a:t>Understanding LSTM Networks.</a:t>
            </a:r>
            <a:r>
              <a:rPr lang="en-US" sz="2800" dirty="0"/>
              <a:t> https://colah.github.io/posts/2015-08-Understanding-LSTMs/</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800" dirty="0"/>
              <a:t>Green, J. S. (2018, July 19). Understanding cryptocurrency market fluctuations. </a:t>
            </a:r>
            <a:r>
              <a:rPr lang="en-US" sz="2800" i="1" dirty="0"/>
              <a:t>The Daily Telegraph</a:t>
            </a:r>
            <a:r>
              <a:rPr lang="en-US" sz="2800" dirty="0"/>
              <a:t>. https://www.telegraph.co.uk/business/business-reporter/cryptocurrency-market-fluctuations/</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2800" dirty="0"/>
              <a:t>Shroff, R. (2020, February 14). </a:t>
            </a:r>
            <a:r>
              <a:rPr lang="en-US" sz="2800" i="1" dirty="0"/>
              <a:t>When Blockchain Meets Artificial Intelligence</a:t>
            </a:r>
            <a:r>
              <a:rPr lang="en-US" sz="2800" dirty="0"/>
              <a:t>. Medium. https://medium.com/swlh/when-blockchain-meets-artificial-intelligence-e448968d0482</a:t>
            </a:r>
          </a:p>
          <a:p>
            <a:pPr algn="just"/>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9</a:t>
            </a:r>
            <a:r>
              <a:rPr lang="en-US" sz="2800" dirty="0"/>
              <a:t>Loukas, S. (2020, July 10). </a:t>
            </a:r>
            <a:r>
              <a:rPr lang="en-US" sz="2800" i="1" dirty="0"/>
              <a:t>Time-Series Forecasting: Predicting Stock Prices Using An LSTM Model. </a:t>
            </a:r>
            <a:r>
              <a:rPr lang="en-US" sz="2800" dirty="0"/>
              <a:t>Towards Data Science. https://towardsdatascience.com/lstm-time-series-forecasting-predicting-stock-prices-using-an-lstm-model-6223e9644a2f</a:t>
            </a:r>
          </a:p>
          <a:p>
            <a:pPr algn="just"/>
            <a:r>
              <a:rPr lang="en-US" sz="2800" baseline="30000" dirty="0"/>
              <a:t>10</a:t>
            </a:r>
            <a:r>
              <a:rPr lang="en-US" sz="2800" dirty="0"/>
              <a:t>Viraf. (2020, June 29). </a:t>
            </a:r>
            <a:r>
              <a:rPr lang="en-US" sz="2800" i="1" dirty="0"/>
              <a:t>How (NOT) To Predict Stock Prices With LSTMs. </a:t>
            </a:r>
            <a:r>
              <a:rPr lang="en-US" sz="2800" dirty="0"/>
              <a:t>Towards Data Science. https://towardsdatascience.com/how-not-to-predict-stock-prices-with-lstms-a51f564ccbca</a:t>
            </a:r>
          </a:p>
          <a:p>
            <a:pPr algn="just"/>
            <a:r>
              <a:rPr lang="en-US" sz="2800" baseline="30000" dirty="0"/>
              <a:t>11</a:t>
            </a:r>
            <a:r>
              <a:rPr lang="en-US" sz="2800" dirty="0"/>
              <a:t>Zomer, D. (2020, June 17). </a:t>
            </a:r>
            <a:r>
              <a:rPr lang="en-US" sz="2800" i="1" dirty="0"/>
              <a:t>Using machine learning to predict future bitcoin prices</a:t>
            </a:r>
            <a:r>
              <a:rPr lang="en-US" sz="2800" dirty="0"/>
              <a:t>. Towards Data Science. https://towardsdatascience.com/using-machine-learning-to-predict-future-bitcoin-prices-6637e7bfa58f</a:t>
            </a:r>
          </a:p>
          <a:p>
            <a:pPr algn="just"/>
            <a:endParaRPr lang="en-US" sz="2800" dirty="0"/>
          </a:p>
        </p:txBody>
      </p:sp>
      <p:sp>
        <p:nvSpPr>
          <p:cNvPr id="47" name="Text Placeholder 46">
            <a:extLst>
              <a:ext uri="{FF2B5EF4-FFF2-40B4-BE49-F238E27FC236}">
                <a16:creationId xmlns:a16="http://schemas.microsoft.com/office/drawing/2014/main" id="{9F604B69-C2C8-2544-A164-8790CE2FE0EE}"/>
              </a:ext>
            </a:extLst>
          </p:cNvPr>
          <p:cNvSpPr>
            <a:spLocks noGrp="1"/>
          </p:cNvSpPr>
          <p:nvPr>
            <p:ph type="body" sz="quarter" idx="29"/>
          </p:nvPr>
        </p:nvSpPr>
        <p:spPr>
          <a:xfrm>
            <a:off x="33390292" y="23229380"/>
            <a:ext cx="10047018" cy="754045"/>
          </a:xfrm>
        </p:spPr>
        <p:txBody>
          <a:bodyPr/>
          <a:lstStyle/>
          <a:p>
            <a:r>
              <a:rPr lang="en-US" dirty="0"/>
              <a:t>ACKNOWLEDGMENTS</a:t>
            </a:r>
          </a:p>
        </p:txBody>
      </p:sp>
      <p:sp>
        <p:nvSpPr>
          <p:cNvPr id="48" name="Text Placeholder 47">
            <a:extLst>
              <a:ext uri="{FF2B5EF4-FFF2-40B4-BE49-F238E27FC236}">
                <a16:creationId xmlns:a16="http://schemas.microsoft.com/office/drawing/2014/main" id="{C30A5107-3244-AC42-A25E-6C1303C0E474}"/>
              </a:ext>
            </a:extLst>
          </p:cNvPr>
          <p:cNvSpPr>
            <a:spLocks noGrp="1"/>
          </p:cNvSpPr>
          <p:nvPr>
            <p:ph type="body" sz="quarter" idx="30"/>
          </p:nvPr>
        </p:nvSpPr>
        <p:spPr>
          <a:xfrm>
            <a:off x="33390292" y="23983425"/>
            <a:ext cx="10052050" cy="5718466"/>
          </a:xfrm>
        </p:spPr>
        <p:txBody>
          <a:bodyPr/>
          <a:lstStyle/>
          <a:p>
            <a:pPr algn="just"/>
            <a:r>
              <a:rPr lang="en-US" sz="2800" dirty="0"/>
              <a:t>The original research summarized in the following was supported, in part, by National Science Foundation Subaward FAMU C-5083 (Florida Georgia Louis Stokes Alliance for Minority Participation). Any opinions, findings, and conclusions or recommendations expressed in this material are those of the authors and do not necessarily reflect the views of the funding agency.</a:t>
            </a:r>
          </a:p>
          <a:p>
            <a:pPr algn="just"/>
            <a:r>
              <a:rPr lang="en-US" sz="2800" dirty="0"/>
              <a:t>Thank you to Dr. Gregor von Laszewski, Dr. </a:t>
            </a:r>
            <a:r>
              <a:rPr lang="en-US" sz="2800" dirty="0" err="1"/>
              <a:t>Yohn</a:t>
            </a:r>
            <a:r>
              <a:rPr lang="en-US" sz="2800" dirty="0"/>
              <a:t> Jairo Parra Bautista, and Dr. Carlos </a:t>
            </a:r>
            <a:r>
              <a:rPr lang="en-US" sz="2800" dirty="0" err="1"/>
              <a:t>Theran</a:t>
            </a:r>
            <a:r>
              <a:rPr lang="en-US" sz="2800" dirty="0"/>
              <a:t> for their invaluable guidance. Furthermore, thank you to Florida A&amp;M University for graciously funding this scientific excursion and Miami Dade College School of Science for this research opportunity.</a:t>
            </a:r>
          </a:p>
        </p:txBody>
      </p:sp>
      <p:sp>
        <p:nvSpPr>
          <p:cNvPr id="50" name="Text Placeholder 49">
            <a:extLst>
              <a:ext uri="{FF2B5EF4-FFF2-40B4-BE49-F238E27FC236}">
                <a16:creationId xmlns:a16="http://schemas.microsoft.com/office/drawing/2014/main" id="{C2910D8E-46C3-C840-886B-BAB0CB7B1A54}"/>
              </a:ext>
            </a:extLst>
          </p:cNvPr>
          <p:cNvSpPr>
            <a:spLocks noGrp="1"/>
          </p:cNvSpPr>
          <p:nvPr>
            <p:ph type="body" sz="quarter" idx="150"/>
          </p:nvPr>
        </p:nvSpPr>
        <p:spPr/>
        <p:txBody>
          <a:bodyPr>
            <a:noAutofit/>
          </a:bodyPr>
          <a:lstStyle/>
          <a:p>
            <a:r>
              <a:rPr lang="en-US" sz="4400" i="1" baseline="30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r>
              <a:rPr lang="en-US" sz="44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Miami Dade College, Kendall Campus, Miami, FL </a:t>
            </a:r>
            <a:r>
              <a:rPr lang="en-US" sz="4400" i="1" baseline="30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r>
              <a:rPr lang="en-US" sz="44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Florida Agricultural and Mechanical University, Tallahassee, FL </a:t>
            </a:r>
            <a:r>
              <a:rPr lang="en-US" sz="4400" i="1" baseline="30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r>
              <a:rPr lang="en-US" sz="44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Indiana University, Bloomington, IN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400" dirty="0"/>
          </a:p>
        </p:txBody>
      </p:sp>
      <p:sp>
        <p:nvSpPr>
          <p:cNvPr id="51" name="Text Placeholder 50">
            <a:extLst>
              <a:ext uri="{FF2B5EF4-FFF2-40B4-BE49-F238E27FC236}">
                <a16:creationId xmlns:a16="http://schemas.microsoft.com/office/drawing/2014/main" id="{BDF0B969-CD95-0944-8737-D08D34C476B3}"/>
              </a:ext>
            </a:extLst>
          </p:cNvPr>
          <p:cNvSpPr>
            <a:spLocks noGrp="1"/>
          </p:cNvSpPr>
          <p:nvPr>
            <p:ph type="body" sz="quarter" idx="151"/>
          </p:nvPr>
        </p:nvSpPr>
        <p:spPr/>
        <p:txBody>
          <a:bodyPr>
            <a:normAutofit fontScale="92500"/>
          </a:bodyPr>
          <a:lstStyle/>
          <a:p>
            <a:pPr marL="0" marR="0" algn="ctr">
              <a:lnSpc>
                <a:spcPct val="107000"/>
              </a:lnSpc>
              <a:spcBef>
                <a:spcPts val="0"/>
              </a:spcBef>
              <a:spcAft>
                <a:spcPts val="800"/>
              </a:spcAft>
            </a:pPr>
            <a:r>
              <a:rPr lang="en-US" sz="5400" i="1" kern="1800" dirty="0">
                <a:effectLst/>
                <a:latin typeface="Arial" panose="020B0604020202020204" pitchFamily="34" charset="0"/>
                <a:ea typeface="Times New Roman" panose="02020603050405020304" pitchFamily="18" charset="0"/>
                <a:cs typeface="Times New Roman" panose="02020603050405020304" pitchFamily="18" charset="0"/>
              </a:rPr>
              <a:t>Jacques Fleischer</a:t>
            </a:r>
            <a:r>
              <a:rPr lang="en-US" sz="5400" i="1" baseline="30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r>
              <a:rPr lang="en-US" sz="5400" i="1" kern="1800" dirty="0">
                <a:effectLst/>
                <a:latin typeface="Arial" panose="020B0604020202020204" pitchFamily="34" charset="0"/>
                <a:ea typeface="Times New Roman" panose="02020603050405020304" pitchFamily="18" charset="0"/>
                <a:cs typeface="Times New Roman" panose="02020603050405020304" pitchFamily="18" charset="0"/>
              </a:rPr>
              <a:t>, Carlos </a:t>
            </a:r>
            <a:r>
              <a:rPr lang="en-US" sz="5400" i="1" kern="1800" dirty="0" err="1">
                <a:effectLst/>
                <a:latin typeface="Arial" panose="020B0604020202020204" pitchFamily="34" charset="0"/>
                <a:ea typeface="Times New Roman" panose="02020603050405020304" pitchFamily="18" charset="0"/>
                <a:cs typeface="Times New Roman" panose="02020603050405020304" pitchFamily="18" charset="0"/>
              </a:rPr>
              <a:t>Theran</a:t>
            </a:r>
            <a:r>
              <a:rPr lang="en-US" sz="5400" i="1" kern="1800" dirty="0">
                <a:effectLst/>
                <a:latin typeface="Arial" panose="020B0604020202020204" pitchFamily="34" charset="0"/>
                <a:ea typeface="Times New Roman" panose="02020603050405020304" pitchFamily="18" charset="0"/>
                <a:cs typeface="Times New Roman" panose="02020603050405020304" pitchFamily="18" charset="0"/>
              </a:rPr>
              <a:t>, Ph.D.</a:t>
            </a:r>
            <a:r>
              <a:rPr lang="en-US" sz="5400" i="1" kern="1800" baseline="300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5400" i="1" kern="18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5400" i="1" kern="1800" dirty="0" err="1">
                <a:effectLst/>
                <a:latin typeface="Arial" panose="020B0604020202020204" pitchFamily="34" charset="0"/>
                <a:ea typeface="Times New Roman" panose="02020603050405020304" pitchFamily="18" charset="0"/>
                <a:cs typeface="Times New Roman" panose="02020603050405020304" pitchFamily="18" charset="0"/>
              </a:rPr>
              <a:t>Yohn</a:t>
            </a:r>
            <a:r>
              <a:rPr lang="en-US" sz="5400" i="1" kern="1800" dirty="0">
                <a:effectLst/>
                <a:latin typeface="Arial" panose="020B0604020202020204" pitchFamily="34" charset="0"/>
                <a:ea typeface="Times New Roman" panose="02020603050405020304" pitchFamily="18" charset="0"/>
                <a:cs typeface="Times New Roman" panose="02020603050405020304" pitchFamily="18" charset="0"/>
              </a:rPr>
              <a:t> Jairo Parra Bautista, Ph.D.</a:t>
            </a:r>
            <a:r>
              <a:rPr lang="en-US" sz="5400" i="1" kern="1800" baseline="300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5400" i="1" kern="1800" dirty="0">
                <a:effectLst/>
                <a:latin typeface="Arial" panose="020B0604020202020204" pitchFamily="34" charset="0"/>
                <a:ea typeface="Times New Roman" panose="02020603050405020304" pitchFamily="18" charset="0"/>
                <a:cs typeface="Times New Roman" panose="02020603050405020304" pitchFamily="18" charset="0"/>
              </a:rPr>
              <a:t>, and Gregor von Laszewski, Ph.D.</a:t>
            </a:r>
            <a:r>
              <a:rPr lang="en-US" sz="5400" i="1" kern="1800" baseline="300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Text Placeholder 51">
            <a:extLst>
              <a:ext uri="{FF2B5EF4-FFF2-40B4-BE49-F238E27FC236}">
                <a16:creationId xmlns:a16="http://schemas.microsoft.com/office/drawing/2014/main" id="{C4A2D127-A4E7-9141-990F-AA95CFF9149E}"/>
              </a:ext>
            </a:extLst>
          </p:cNvPr>
          <p:cNvSpPr>
            <a:spLocks noGrp="1"/>
          </p:cNvSpPr>
          <p:nvPr>
            <p:ph type="body" sz="quarter" idx="153"/>
          </p:nvPr>
        </p:nvSpPr>
        <p:spPr>
          <a:xfrm>
            <a:off x="1891146" y="465813"/>
            <a:ext cx="40108909" cy="1637973"/>
          </a:xfrm>
        </p:spPr>
        <p:txBody>
          <a:bodyPr>
            <a:noAutofit/>
          </a:bodyPr>
          <a:lstStyle/>
          <a:p>
            <a:r>
              <a:rPr lang="en-US" sz="8500" dirty="0">
                <a:latin typeface="Arial" panose="020B0604020202020204" pitchFamily="34" charset="0"/>
                <a:cs typeface="Arial" panose="020B0604020202020204" pitchFamily="34" charset="0"/>
              </a:rPr>
              <a:t>Time Series Analysis of Blockchain-Based Cryptocurrency Price Changes</a:t>
            </a:r>
          </a:p>
        </p:txBody>
      </p:sp>
      <p:pic>
        <p:nvPicPr>
          <p:cNvPr id="5" name="Picture 4">
            <a:extLst>
              <a:ext uri="{FF2B5EF4-FFF2-40B4-BE49-F238E27FC236}">
                <a16:creationId xmlns:a16="http://schemas.microsoft.com/office/drawing/2014/main" id="{91F6B217-579A-4DC4-A77D-4B64EA32C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61" y="10653815"/>
            <a:ext cx="9405264" cy="5374436"/>
          </a:xfrm>
          <a:prstGeom prst="rect">
            <a:avLst/>
          </a:prstGeom>
        </p:spPr>
      </p:pic>
      <p:pic>
        <p:nvPicPr>
          <p:cNvPr id="7" name="Picture 6">
            <a:extLst>
              <a:ext uri="{FF2B5EF4-FFF2-40B4-BE49-F238E27FC236}">
                <a16:creationId xmlns:a16="http://schemas.microsoft.com/office/drawing/2014/main" id="{D06F208F-A7A0-4ED2-837E-409FF4E3E290}"/>
              </a:ext>
            </a:extLst>
          </p:cNvPr>
          <p:cNvPicPr>
            <a:picLocks noChangeAspect="1"/>
          </p:cNvPicPr>
          <p:nvPr/>
        </p:nvPicPr>
        <p:blipFill rotWithShape="1">
          <a:blip r:embed="rId5">
            <a:extLst>
              <a:ext uri="{28A0092B-C50C-407E-A947-70E740481C1C}">
                <a14:useLocalDpi xmlns:a14="http://schemas.microsoft.com/office/drawing/2010/main" val="0"/>
              </a:ext>
            </a:extLst>
          </a:blip>
          <a:srcRect t="17727" b="12368"/>
          <a:stretch/>
        </p:blipFill>
        <p:spPr>
          <a:xfrm>
            <a:off x="11428410" y="7012815"/>
            <a:ext cx="10044771" cy="3510951"/>
          </a:xfrm>
          <a:prstGeom prst="rect">
            <a:avLst/>
          </a:prstGeom>
        </p:spPr>
      </p:pic>
      <p:pic>
        <p:nvPicPr>
          <p:cNvPr id="26" name="Picture 25">
            <a:extLst>
              <a:ext uri="{FF2B5EF4-FFF2-40B4-BE49-F238E27FC236}">
                <a16:creationId xmlns:a16="http://schemas.microsoft.com/office/drawing/2014/main" id="{2E441474-AB06-4473-97BA-F3D78253983C}"/>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65557" y="550227"/>
            <a:ext cx="1445326" cy="1477237"/>
          </a:xfrm>
          <a:prstGeom prst="rect">
            <a:avLst/>
          </a:prstGeom>
        </p:spPr>
      </p:pic>
      <p:pic>
        <p:nvPicPr>
          <p:cNvPr id="9" name="Picture 8">
            <a:extLst>
              <a:ext uri="{FF2B5EF4-FFF2-40B4-BE49-F238E27FC236}">
                <a16:creationId xmlns:a16="http://schemas.microsoft.com/office/drawing/2014/main" id="{EC148ACC-D8C1-4D87-AE68-27F4D8550B92}"/>
              </a:ext>
            </a:extLst>
          </p:cNvPr>
          <p:cNvPicPr>
            <a:picLocks noChangeAspect="1"/>
          </p:cNvPicPr>
          <p:nvPr/>
        </p:nvPicPr>
        <p:blipFill rotWithShape="1">
          <a:blip r:embed="rId7">
            <a:extLst>
              <a:ext uri="{28A0092B-C50C-407E-A947-70E740481C1C}">
                <a14:useLocalDpi xmlns:a14="http://schemas.microsoft.com/office/drawing/2010/main" val="0"/>
              </a:ext>
            </a:extLst>
          </a:blip>
          <a:srcRect l="8426" t="8930" r="1818" b="6877"/>
          <a:stretch/>
        </p:blipFill>
        <p:spPr>
          <a:xfrm>
            <a:off x="2834073" y="21586060"/>
            <a:ext cx="5105400" cy="3727450"/>
          </a:xfrm>
          <a:prstGeom prst="rect">
            <a:avLst/>
          </a:prstGeom>
        </p:spPr>
      </p:pic>
      <p:pic>
        <p:nvPicPr>
          <p:cNvPr id="11" name="Picture 10">
            <a:extLst>
              <a:ext uri="{FF2B5EF4-FFF2-40B4-BE49-F238E27FC236}">
                <a16:creationId xmlns:a16="http://schemas.microsoft.com/office/drawing/2014/main" id="{1C54263C-6D96-4DBF-9FF2-369AECAC1B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9399" y="31817181"/>
            <a:ext cx="3176510" cy="1009791"/>
          </a:xfrm>
          <a:prstGeom prst="rect">
            <a:avLst/>
          </a:prstGeom>
        </p:spPr>
      </p:pic>
      <p:pic>
        <p:nvPicPr>
          <p:cNvPr id="13" name="Picture 12">
            <a:extLst>
              <a:ext uri="{FF2B5EF4-FFF2-40B4-BE49-F238E27FC236}">
                <a16:creationId xmlns:a16="http://schemas.microsoft.com/office/drawing/2014/main" id="{E0816DF1-7EEB-41D5-9706-9F487C4D54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89176" y="23768967"/>
            <a:ext cx="8494601" cy="5663067"/>
          </a:xfrm>
          <a:prstGeom prst="rect">
            <a:avLst/>
          </a:prstGeom>
        </p:spPr>
      </p:pic>
      <p:pic>
        <p:nvPicPr>
          <p:cNvPr id="15" name="Picture 14">
            <a:extLst>
              <a:ext uri="{FF2B5EF4-FFF2-40B4-BE49-F238E27FC236}">
                <a16:creationId xmlns:a16="http://schemas.microsoft.com/office/drawing/2014/main" id="{84727D7F-9C80-46D1-8ABF-A59CA863B0D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539886" y="340216"/>
            <a:ext cx="1902456" cy="1902456"/>
          </a:xfrm>
          <a:prstGeom prst="rect">
            <a:avLst/>
          </a:prstGeom>
        </p:spPr>
      </p:pic>
      <p:sp>
        <p:nvSpPr>
          <p:cNvPr id="49" name="Text Placeholder 48">
            <a:extLst>
              <a:ext uri="{FF2B5EF4-FFF2-40B4-BE49-F238E27FC236}">
                <a16:creationId xmlns:a16="http://schemas.microsoft.com/office/drawing/2014/main" id="{AC9A0136-349D-E440-97B8-7E3C51A64FAD}"/>
              </a:ext>
            </a:extLst>
          </p:cNvPr>
          <p:cNvSpPr>
            <a:spLocks noGrp="1"/>
          </p:cNvSpPr>
          <p:nvPr>
            <p:ph type="body" sz="quarter" idx="96"/>
          </p:nvPr>
        </p:nvSpPr>
        <p:spPr>
          <a:xfrm>
            <a:off x="427923" y="26594095"/>
            <a:ext cx="10056813" cy="5718466"/>
          </a:xfrm>
        </p:spPr>
        <p:txBody>
          <a:bodyPr/>
          <a:lstStyle/>
          <a:p>
            <a:pPr algn="just"/>
            <a:r>
              <a:rPr lang="en-US" sz="2800" dirty="0"/>
              <a:t>We used Artificial Intelligence (AI) to predict the prices' behavior and counteract cryptocurrency’s severe volatility, which can scare away possible investors</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2800" dirty="0"/>
              <a:t>. For example, an up-and-coming innovation is the automatic trading of “digital investment assets” by AI, which will hugely outperform trading conducted by humans</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2800" dirty="0"/>
              <a:t>. This innovation would not be possible without the construction of a program that can pinpoint an ideal time to buy and sell; this project sought to serve as a foundation for such.</a:t>
            </a:r>
          </a:p>
          <a:p>
            <a:pPr algn="just"/>
            <a:r>
              <a:rPr lang="en-US" sz="2800" dirty="0"/>
              <a:t>Prediction can be a boon for insights into investments with potentially great returns. These findings can contribute to a positive cycle of attracting investors to a coin, which results in a price increase, which repeats.</a:t>
            </a:r>
            <a:endParaRPr lang="en-US" dirty="0"/>
          </a:p>
        </p:txBody>
      </p:sp>
      <p:sp>
        <p:nvSpPr>
          <p:cNvPr id="35" name="Text Placeholder 35">
            <a:extLst>
              <a:ext uri="{FF2B5EF4-FFF2-40B4-BE49-F238E27FC236}">
                <a16:creationId xmlns:a16="http://schemas.microsoft.com/office/drawing/2014/main" id="{073EB597-7BC3-490A-9877-381D4DEDCBCC}"/>
              </a:ext>
            </a:extLst>
          </p:cNvPr>
          <p:cNvSpPr txBox="1">
            <a:spLocks/>
          </p:cNvSpPr>
          <p:nvPr/>
        </p:nvSpPr>
        <p:spPr>
          <a:xfrm>
            <a:off x="413419" y="16802207"/>
            <a:ext cx="10056813" cy="433962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a:r>
              <a:rPr lang="en-US" sz="2800" dirty="0"/>
              <a:t>Cryptocurrency’s price is extremely volatile, proving difficult for investors. To understand its price behavior, we used long short-term memory (LSTM), a neural network (form of AI) which ingests information and processes data using a “gradient-based learning algorithm”</a:t>
            </a:r>
            <a:r>
              <a:rPr lang="en-US" sz="2800" baseline="300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2800" dirty="0"/>
              <a:t>. The data helps the algorithm learn patterns in time-series: line graphs of regularly occurring data points. We employed LSTM neural networks to analyze cryptocurrency price data so that the model can attempt to predict the latest 200 days of their future price.</a:t>
            </a:r>
          </a:p>
        </p:txBody>
      </p:sp>
      <p:sp>
        <p:nvSpPr>
          <p:cNvPr id="16" name="TextBox 15">
            <a:extLst>
              <a:ext uri="{FF2B5EF4-FFF2-40B4-BE49-F238E27FC236}">
                <a16:creationId xmlns:a16="http://schemas.microsoft.com/office/drawing/2014/main" id="{5A2AF17C-DB8D-4D20-AAC9-DD73B51937C8}"/>
              </a:ext>
            </a:extLst>
          </p:cNvPr>
          <p:cNvSpPr txBox="1"/>
          <p:nvPr/>
        </p:nvSpPr>
        <p:spPr>
          <a:xfrm>
            <a:off x="551861" y="16028251"/>
            <a:ext cx="966982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1:</a:t>
            </a:r>
            <a:r>
              <a:rPr lang="en-US" sz="2000" dirty="0">
                <a:latin typeface="Times New Roman" panose="02020603050405020304" pitchFamily="18" charset="0"/>
                <a:cs typeface="Times New Roman" panose="02020603050405020304" pitchFamily="18" charset="0"/>
              </a:rPr>
              <a:t> Line graph of volatile EOS-USD price from 1 July 2017 to 22 July 2021. Generated using </a:t>
            </a:r>
            <a:r>
              <a:rPr lang="en-US" sz="2000" dirty="0" err="1">
                <a:latin typeface="Times New Roman" panose="02020603050405020304" pitchFamily="18" charset="0"/>
                <a:cs typeface="Times New Roman" panose="02020603050405020304" pitchFamily="18" charset="0"/>
              </a:rPr>
              <a:t>yfinance-lstm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utilizing price data from Yahoo Finance</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t>
            </a:r>
          </a:p>
        </p:txBody>
      </p:sp>
      <p:sp>
        <p:nvSpPr>
          <p:cNvPr id="53" name="TextBox 52">
            <a:extLst>
              <a:ext uri="{FF2B5EF4-FFF2-40B4-BE49-F238E27FC236}">
                <a16:creationId xmlns:a16="http://schemas.microsoft.com/office/drawing/2014/main" id="{DB3ECE4D-E880-4DDB-8E14-CF9AE6312406}"/>
              </a:ext>
            </a:extLst>
          </p:cNvPr>
          <p:cNvSpPr txBox="1"/>
          <p:nvPr/>
        </p:nvSpPr>
        <p:spPr>
          <a:xfrm>
            <a:off x="503224" y="25287994"/>
            <a:ext cx="966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2:</a:t>
            </a:r>
            <a:r>
              <a:rPr lang="en-US" sz="2000" dirty="0">
                <a:latin typeface="Times New Roman" panose="02020603050405020304" pitchFamily="18" charset="0"/>
                <a:cs typeface="Times New Roman" panose="02020603050405020304" pitchFamily="18" charset="0"/>
              </a:rPr>
              <a:t> Visual depiction of one layer of long short-term memory</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4CB3381C-AED7-41D3-92CB-58B40E121BAD}"/>
              </a:ext>
            </a:extLst>
          </p:cNvPr>
          <p:cNvSpPr txBox="1"/>
          <p:nvPr/>
        </p:nvSpPr>
        <p:spPr>
          <a:xfrm>
            <a:off x="11622697" y="29549761"/>
            <a:ext cx="9669825"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4:</a:t>
            </a:r>
            <a:r>
              <a:rPr lang="en-US" sz="2000" dirty="0">
                <a:latin typeface="Times New Roman" panose="02020603050405020304" pitchFamily="18" charset="0"/>
                <a:cs typeface="Times New Roman" panose="02020603050405020304" pitchFamily="18" charset="0"/>
              </a:rPr>
              <a:t> EOS-USD price overlayed with the latest 200 days predicted by LSTM. Generated using </a:t>
            </a:r>
            <a:r>
              <a:rPr lang="en-US" sz="2000" dirty="0" err="1">
                <a:latin typeface="Times New Roman" panose="02020603050405020304" pitchFamily="18" charset="0"/>
                <a:cs typeface="Times New Roman" panose="02020603050405020304" pitchFamily="18" charset="0"/>
              </a:rPr>
              <a:t>yfinance-lstm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 blue line is the actual price that the cryptocurrency had that day whereas the red is the predicted price.</a:t>
            </a:r>
          </a:p>
        </p:txBody>
      </p:sp>
      <p:pic>
        <p:nvPicPr>
          <p:cNvPr id="18" name="Picture 17">
            <a:extLst>
              <a:ext uri="{FF2B5EF4-FFF2-40B4-BE49-F238E27FC236}">
                <a16:creationId xmlns:a16="http://schemas.microsoft.com/office/drawing/2014/main" id="{8D6F38E0-E1B1-41DF-A7B2-93A2AEEC3C28}"/>
              </a:ext>
            </a:extLst>
          </p:cNvPr>
          <p:cNvPicPr>
            <a:picLocks noChangeAspect="1"/>
          </p:cNvPicPr>
          <p:nvPr/>
        </p:nvPicPr>
        <p:blipFill rotWithShape="1">
          <a:blip r:embed="rId11">
            <a:extLst>
              <a:ext uri="{28A0092B-C50C-407E-A947-70E740481C1C}">
                <a14:useLocalDpi xmlns:a14="http://schemas.microsoft.com/office/drawing/2010/main" val="0"/>
              </a:ext>
            </a:extLst>
          </a:blip>
          <a:srcRect t="9096" r="3011"/>
          <a:stretch/>
        </p:blipFill>
        <p:spPr>
          <a:xfrm>
            <a:off x="23359592" y="6297306"/>
            <a:ext cx="8140185" cy="5086346"/>
          </a:xfrm>
          <a:prstGeom prst="rect">
            <a:avLst/>
          </a:prstGeom>
        </p:spPr>
      </p:pic>
      <p:sp>
        <p:nvSpPr>
          <p:cNvPr id="55" name="Text Placeholder 42">
            <a:extLst>
              <a:ext uri="{FF2B5EF4-FFF2-40B4-BE49-F238E27FC236}">
                <a16:creationId xmlns:a16="http://schemas.microsoft.com/office/drawing/2014/main" id="{247DBC15-27FA-4B1C-9F78-6813112D6BE6}"/>
              </a:ext>
            </a:extLst>
          </p:cNvPr>
          <p:cNvSpPr txBox="1">
            <a:spLocks/>
          </p:cNvSpPr>
          <p:nvPr/>
        </p:nvSpPr>
        <p:spPr>
          <a:xfrm>
            <a:off x="22332430" y="21124063"/>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DISCUSSION</a:t>
            </a:r>
          </a:p>
        </p:txBody>
      </p:sp>
      <p:pic>
        <p:nvPicPr>
          <p:cNvPr id="23" name="Picture 22">
            <a:extLst>
              <a:ext uri="{FF2B5EF4-FFF2-40B4-BE49-F238E27FC236}">
                <a16:creationId xmlns:a16="http://schemas.microsoft.com/office/drawing/2014/main" id="{56857DDB-F37A-430D-B554-6AE5264A08D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383240" y="12650666"/>
            <a:ext cx="10166195" cy="7675817"/>
          </a:xfrm>
          <a:prstGeom prst="rect">
            <a:avLst/>
          </a:prstGeom>
        </p:spPr>
      </p:pic>
      <p:sp>
        <p:nvSpPr>
          <p:cNvPr id="56" name="TextBox 55">
            <a:extLst>
              <a:ext uri="{FF2B5EF4-FFF2-40B4-BE49-F238E27FC236}">
                <a16:creationId xmlns:a16="http://schemas.microsoft.com/office/drawing/2014/main" id="{8BAEFB36-ED1F-4192-AAD3-ADAB9170FB8D}"/>
              </a:ext>
            </a:extLst>
          </p:cNvPr>
          <p:cNvSpPr txBox="1"/>
          <p:nvPr/>
        </p:nvSpPr>
        <p:spPr>
          <a:xfrm>
            <a:off x="11418884" y="10622876"/>
            <a:ext cx="966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3:</a:t>
            </a:r>
            <a:r>
              <a:rPr lang="en-US" sz="2000" dirty="0">
                <a:latin typeface="Times New Roman" panose="02020603050405020304" pitchFamily="18" charset="0"/>
                <a:cs typeface="Times New Roman" panose="02020603050405020304" pitchFamily="18" charset="0"/>
              </a:rPr>
              <a:t> The process of producing LSTM timeseries based on cryptocurrency price.</a:t>
            </a:r>
          </a:p>
        </p:txBody>
      </p:sp>
      <p:sp>
        <p:nvSpPr>
          <p:cNvPr id="34" name="TextBox 33">
            <a:extLst>
              <a:ext uri="{FF2B5EF4-FFF2-40B4-BE49-F238E27FC236}">
                <a16:creationId xmlns:a16="http://schemas.microsoft.com/office/drawing/2014/main" id="{AC151A53-01FB-4F1C-921D-D2C9CF6C53A4}"/>
              </a:ext>
            </a:extLst>
          </p:cNvPr>
          <p:cNvSpPr txBox="1"/>
          <p:nvPr/>
        </p:nvSpPr>
        <p:spPr>
          <a:xfrm>
            <a:off x="22598875" y="11383652"/>
            <a:ext cx="966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5: </a:t>
            </a:r>
            <a:r>
              <a:rPr lang="en-US" sz="2000" dirty="0">
                <a:latin typeface="Times New Roman" panose="02020603050405020304" pitchFamily="18" charset="0"/>
                <a:cs typeface="Times New Roman" panose="02020603050405020304" pitchFamily="18" charset="0"/>
              </a:rPr>
              <a:t>A zoomed-in version of Figure 4, whose x and y axes were scaled for readability.</a:t>
            </a:r>
          </a:p>
        </p:txBody>
      </p:sp>
      <p:sp>
        <p:nvSpPr>
          <p:cNvPr id="57" name="TextBox 56">
            <a:extLst>
              <a:ext uri="{FF2B5EF4-FFF2-40B4-BE49-F238E27FC236}">
                <a16:creationId xmlns:a16="http://schemas.microsoft.com/office/drawing/2014/main" id="{3076E7DA-49AC-4EE4-A62D-95ED9ED740C6}"/>
              </a:ext>
            </a:extLst>
          </p:cNvPr>
          <p:cNvSpPr txBox="1"/>
          <p:nvPr/>
        </p:nvSpPr>
        <p:spPr>
          <a:xfrm>
            <a:off x="22488128" y="20385577"/>
            <a:ext cx="966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6: </a:t>
            </a:r>
            <a:r>
              <a:rPr lang="en-US" sz="2000" dirty="0">
                <a:latin typeface="Times New Roman" panose="02020603050405020304" pitchFamily="18" charset="0"/>
                <a:cs typeface="Times New Roman" panose="02020603050405020304" pitchFamily="18" charset="0"/>
              </a:rPr>
              <a:t>EOS, Dogecoin, Ethereum, and Bitcoin prediction models.</a:t>
            </a:r>
          </a:p>
        </p:txBody>
      </p:sp>
      <p:sp>
        <p:nvSpPr>
          <p:cNvPr id="58" name="TextBox 57">
            <a:extLst>
              <a:ext uri="{FF2B5EF4-FFF2-40B4-BE49-F238E27FC236}">
                <a16:creationId xmlns:a16="http://schemas.microsoft.com/office/drawing/2014/main" id="{3FA9C841-F966-4B2D-97D4-C7119274EC7B}"/>
              </a:ext>
            </a:extLst>
          </p:cNvPr>
          <p:cNvSpPr txBox="1"/>
          <p:nvPr/>
        </p:nvSpPr>
        <p:spPr>
          <a:xfrm>
            <a:off x="593264" y="21063015"/>
            <a:ext cx="96698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LSTM Layer Data Processing</a:t>
            </a:r>
          </a:p>
        </p:txBody>
      </p:sp>
      <p:sp>
        <p:nvSpPr>
          <p:cNvPr id="59" name="TextBox 58">
            <a:extLst>
              <a:ext uri="{FF2B5EF4-FFF2-40B4-BE49-F238E27FC236}">
                <a16:creationId xmlns:a16="http://schemas.microsoft.com/office/drawing/2014/main" id="{6BA6B5F4-E07A-4318-831B-44923FCAD123}"/>
              </a:ext>
            </a:extLst>
          </p:cNvPr>
          <p:cNvSpPr txBox="1"/>
          <p:nvPr/>
        </p:nvSpPr>
        <p:spPr>
          <a:xfrm>
            <a:off x="413419" y="10091061"/>
            <a:ext cx="96698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EOS-USD Cryptocurrency Price Data</a:t>
            </a:r>
          </a:p>
        </p:txBody>
      </p:sp>
      <p:sp>
        <p:nvSpPr>
          <p:cNvPr id="60" name="TextBox 59">
            <a:extLst>
              <a:ext uri="{FF2B5EF4-FFF2-40B4-BE49-F238E27FC236}">
                <a16:creationId xmlns:a16="http://schemas.microsoft.com/office/drawing/2014/main" id="{FB1B42FE-395E-40A3-9362-EB3F1627F4E5}"/>
              </a:ext>
            </a:extLst>
          </p:cNvPr>
          <p:cNvSpPr txBox="1"/>
          <p:nvPr/>
        </p:nvSpPr>
        <p:spPr>
          <a:xfrm>
            <a:off x="11620914" y="23245747"/>
            <a:ext cx="96698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EOS-USD Prediction Model</a:t>
            </a:r>
          </a:p>
        </p:txBody>
      </p:sp>
      <p:sp>
        <p:nvSpPr>
          <p:cNvPr id="61" name="TextBox 60">
            <a:extLst>
              <a:ext uri="{FF2B5EF4-FFF2-40B4-BE49-F238E27FC236}">
                <a16:creationId xmlns:a16="http://schemas.microsoft.com/office/drawing/2014/main" id="{F98B3822-C2EB-4C28-8D0F-5A612DA4474B}"/>
              </a:ext>
            </a:extLst>
          </p:cNvPr>
          <p:cNvSpPr txBox="1"/>
          <p:nvPr/>
        </p:nvSpPr>
        <p:spPr>
          <a:xfrm>
            <a:off x="11601563" y="6464459"/>
            <a:ext cx="96698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Prediction Program Architecture</a:t>
            </a:r>
          </a:p>
        </p:txBody>
      </p:sp>
      <p:sp>
        <p:nvSpPr>
          <p:cNvPr id="62" name="TextBox 61">
            <a:extLst>
              <a:ext uri="{FF2B5EF4-FFF2-40B4-BE49-F238E27FC236}">
                <a16:creationId xmlns:a16="http://schemas.microsoft.com/office/drawing/2014/main" id="{EE53DE0F-6FF1-4F92-9329-E8F78FF20D23}"/>
              </a:ext>
            </a:extLst>
          </p:cNvPr>
          <p:cNvSpPr txBox="1"/>
          <p:nvPr/>
        </p:nvSpPr>
        <p:spPr>
          <a:xfrm>
            <a:off x="22651765" y="5700985"/>
            <a:ext cx="96698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Zoomed-In EOS-USD Prediction Model</a:t>
            </a:r>
          </a:p>
        </p:txBody>
      </p:sp>
      <p:sp>
        <p:nvSpPr>
          <p:cNvPr id="63" name="TextBox 62">
            <a:extLst>
              <a:ext uri="{FF2B5EF4-FFF2-40B4-BE49-F238E27FC236}">
                <a16:creationId xmlns:a16="http://schemas.microsoft.com/office/drawing/2014/main" id="{0787D51C-F76E-4978-A5B1-E20747069BC8}"/>
              </a:ext>
            </a:extLst>
          </p:cNvPr>
          <p:cNvSpPr txBox="1"/>
          <p:nvPr/>
        </p:nvSpPr>
        <p:spPr>
          <a:xfrm>
            <a:off x="22521026" y="12050614"/>
            <a:ext cx="96698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Other Cryptocurrencies’ Prediction Models</a:t>
            </a:r>
          </a:p>
        </p:txBody>
      </p:sp>
      <p:pic>
        <p:nvPicPr>
          <p:cNvPr id="3" name="Picture 2">
            <a:extLst>
              <a:ext uri="{FF2B5EF4-FFF2-40B4-BE49-F238E27FC236}">
                <a16:creationId xmlns:a16="http://schemas.microsoft.com/office/drawing/2014/main" id="{18AF9D74-8036-46B7-A7AF-AFDBFA7C065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793146" y="2693571"/>
            <a:ext cx="1403141" cy="1772635"/>
          </a:xfrm>
          <a:prstGeom prst="rect">
            <a:avLst/>
          </a:prstGeom>
        </p:spPr>
      </p:pic>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11390</TotalTime>
  <Words>1508</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Jacques Fleischer</cp:lastModifiedBy>
  <cp:revision>84</cp:revision>
  <dcterms:created xsi:type="dcterms:W3CDTF">2012-02-03T19:11:35Z</dcterms:created>
  <dcterms:modified xsi:type="dcterms:W3CDTF">2021-12-03T01:24:22Z</dcterms:modified>
</cp:coreProperties>
</file>