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370" r:id="rId2"/>
    <p:sldId id="371" r:id="rId3"/>
    <p:sldId id="408" r:id="rId4"/>
    <p:sldId id="372" r:id="rId5"/>
    <p:sldId id="391" r:id="rId6"/>
    <p:sldId id="384" r:id="rId7"/>
    <p:sldId id="440" r:id="rId8"/>
    <p:sldId id="439" r:id="rId9"/>
    <p:sldId id="441" r:id="rId10"/>
    <p:sldId id="401" r:id="rId11"/>
    <p:sldId id="414" r:id="rId12"/>
    <p:sldId id="432" r:id="rId13"/>
    <p:sldId id="433" r:id="rId14"/>
    <p:sldId id="434" r:id="rId15"/>
    <p:sldId id="416" r:id="rId16"/>
    <p:sldId id="419" r:id="rId17"/>
    <p:sldId id="430" r:id="rId18"/>
    <p:sldId id="422" r:id="rId19"/>
    <p:sldId id="421" r:id="rId20"/>
    <p:sldId id="393" r:id="rId21"/>
    <p:sldId id="431" r:id="rId22"/>
    <p:sldId id="385" r:id="rId23"/>
    <p:sldId id="402" r:id="rId24"/>
    <p:sldId id="411" r:id="rId25"/>
    <p:sldId id="426" r:id="rId26"/>
    <p:sldId id="412" r:id="rId27"/>
    <p:sldId id="427" r:id="rId28"/>
    <p:sldId id="413" r:id="rId29"/>
    <p:sldId id="428" r:id="rId30"/>
    <p:sldId id="429" r:id="rId31"/>
    <p:sldId id="424" r:id="rId32"/>
    <p:sldId id="409" r:id="rId33"/>
    <p:sldId id="417" r:id="rId34"/>
    <p:sldId id="418" r:id="rId35"/>
    <p:sldId id="435" r:id="rId36"/>
    <p:sldId id="436" r:id="rId37"/>
    <p:sldId id="438" r:id="rId38"/>
  </p:sldIdLst>
  <p:sldSz cx="9144000" cy="6858000" type="screen4x3"/>
  <p:notesSz cx="6858000" cy="9144000"/>
  <p:custDataLst>
    <p:tags r:id="rId4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1" autoAdjust="0"/>
    <p:restoredTop sz="84383" autoAdjust="0"/>
  </p:normalViewPr>
  <p:slideViewPr>
    <p:cSldViewPr snapToGrid="0" snapToObjects="1">
      <p:cViewPr varScale="1">
        <p:scale>
          <a:sx n="72" d="100"/>
          <a:sy n="72" d="100"/>
        </p:scale>
        <p:origin x="-1496" y="-112"/>
      </p:cViewPr>
      <p:guideLst>
        <p:guide orient="horz" pos="2160"/>
        <p:guide pos="2880"/>
      </p:guideLst>
    </p:cSldViewPr>
  </p:slideViewPr>
  <p:outlineViewPr>
    <p:cViewPr>
      <p:scale>
        <a:sx n="33" d="100"/>
        <a:sy n="33" d="100"/>
      </p:scale>
      <p:origin x="0" y="644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tags" Target="tags/tag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pieChart>
        <c:varyColors val="1"/>
        <c:ser>
          <c:idx val="0"/>
          <c:order val="0"/>
          <c:tx>
            <c:strRef>
              <c:f>Sheet1!$B$1</c:f>
              <c:strCache>
                <c:ptCount val="1"/>
                <c:pt idx="0">
                  <c:v>Number of Publications</c:v>
                </c:pt>
              </c:strCache>
            </c:strRef>
          </c:tx>
          <c:dLbls>
            <c:showLegendKey val="0"/>
            <c:showVal val="0"/>
            <c:showCatName val="0"/>
            <c:showSerName val="0"/>
            <c:showPercent val="1"/>
            <c:showBubbleSize val="0"/>
            <c:showLeaderLines val="1"/>
          </c:dLbls>
          <c:cat>
            <c:strRef>
              <c:f>Sheet1!$A$2:$A$3</c:f>
              <c:strCache>
                <c:ptCount val="2"/>
                <c:pt idx="0">
                  <c:v>XSEDE</c:v>
                </c:pt>
                <c:pt idx="1">
                  <c:v>TAS</c:v>
                </c:pt>
              </c:strCache>
            </c:strRef>
          </c:cat>
          <c:val>
            <c:numRef>
              <c:f>Sheet1!$B$2:$B$3</c:f>
              <c:numCache>
                <c:formatCode>General</c:formatCode>
                <c:ptCount val="2"/>
                <c:pt idx="0">
                  <c:v>1061.0</c:v>
                </c:pt>
                <c:pt idx="1">
                  <c:v>140000.0</c:v>
                </c:pt>
              </c:numCache>
            </c:numRef>
          </c:val>
        </c:ser>
        <c:dLbls>
          <c:showLegendKey val="0"/>
          <c:showVal val="0"/>
          <c:showCatName val="0"/>
          <c:showSerName val="0"/>
          <c:showPercent val="1"/>
          <c:showBubbleSize val="0"/>
          <c:showLeaderLines val="1"/>
        </c:dLbls>
        <c:firstSliceAng val="0"/>
      </c:pieChart>
    </c:plotArea>
    <c:legend>
      <c:legendPos val="t"/>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pieChart>
        <c:varyColors val="1"/>
        <c:ser>
          <c:idx val="0"/>
          <c:order val="0"/>
          <c:tx>
            <c:strRef>
              <c:f>Sheet1!$B$1</c:f>
              <c:strCache>
                <c:ptCount val="1"/>
                <c:pt idx="0">
                  <c:v>Compared Users</c:v>
                </c:pt>
              </c:strCache>
            </c:strRef>
          </c:tx>
          <c:dLbls>
            <c:showLegendKey val="0"/>
            <c:showVal val="0"/>
            <c:showCatName val="0"/>
            <c:showSerName val="0"/>
            <c:showPercent val="1"/>
            <c:showBubbleSize val="0"/>
            <c:showLeaderLines val="1"/>
          </c:dLbls>
          <c:cat>
            <c:strRef>
              <c:f>Sheet1!$A$2:$A$3</c:f>
              <c:strCache>
                <c:ptCount val="2"/>
                <c:pt idx="0">
                  <c:v>TeraGrid</c:v>
                </c:pt>
                <c:pt idx="1">
                  <c:v>TAS</c:v>
                </c:pt>
              </c:strCache>
            </c:strRef>
          </c:cat>
          <c:val>
            <c:numRef>
              <c:f>Sheet1!$B$2:$B$3</c:f>
              <c:numCache>
                <c:formatCode>General</c:formatCode>
                <c:ptCount val="2"/>
                <c:pt idx="0">
                  <c:v>112.0</c:v>
                </c:pt>
                <c:pt idx="1">
                  <c:v>20000.0</c:v>
                </c:pt>
              </c:numCache>
            </c:numRef>
          </c:val>
        </c:ser>
        <c:dLbls>
          <c:showLegendKey val="0"/>
          <c:showVal val="0"/>
          <c:showCatName val="0"/>
          <c:showSerName val="0"/>
          <c:showPercent val="1"/>
          <c:showBubbleSize val="0"/>
          <c:showLeaderLines val="1"/>
        </c:dLbls>
        <c:firstSliceAng val="0"/>
      </c:pieChart>
    </c:plotArea>
    <c:legend>
      <c:legendPos val="t"/>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448E7E-BF38-AA4D-9ACD-A131BF812C78}" type="datetimeFigureOut">
              <a:rPr lang="en-US" smtClean="0"/>
              <a:t>4/3/15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72916-1AE8-9542-A42C-676A221E1CC3}" type="slidenum">
              <a:rPr lang="en-US" smtClean="0"/>
              <a:t>‹#›</a:t>
            </a:fld>
            <a:endParaRPr lang="en-US"/>
          </a:p>
        </p:txBody>
      </p:sp>
    </p:spTree>
    <p:extLst>
      <p:ext uri="{BB962C8B-B14F-4D97-AF65-F5344CB8AC3E}">
        <p14:creationId xmlns:p14="http://schemas.microsoft.com/office/powerpoint/2010/main" val="25001074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Based on all</a:t>
            </a:r>
            <a:r>
              <a:rPr lang="en-US" baseline="0" dirty="0" smtClean="0"/>
              <a:t> publications mined (not necessarily XD related)</a:t>
            </a:r>
          </a:p>
          <a:p>
            <a:r>
              <a:rPr lang="en-US" baseline="0" dirty="0" smtClean="0"/>
              <a:t>This possibly shows that (general) impact metrics IMPACT the allocations received.</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Based on all</a:t>
            </a:r>
            <a:r>
              <a:rPr lang="en-US" baseline="0" dirty="0" smtClean="0"/>
              <a:t> publications mined (not necessarily XD related)</a:t>
            </a:r>
          </a:p>
          <a:p>
            <a:r>
              <a:rPr lang="en-US" baseline="0" dirty="0" smtClean="0"/>
              <a:t>This possibly shows that (general) impact metrics IMPACT the allocations received.</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Observed</a:t>
            </a:r>
            <a:r>
              <a:rPr lang="en-US" baseline="0" dirty="0" smtClean="0"/>
              <a:t>: </a:t>
            </a:r>
            <a:r>
              <a:rPr lang="en-US" dirty="0" smtClean="0"/>
              <a:t>Positive correlation between the impact metrics and the allocation of the</a:t>
            </a:r>
            <a:r>
              <a:rPr lang="en-US" baseline="0" dirty="0" smtClean="0"/>
              <a:t> field of science</a:t>
            </a:r>
          </a:p>
          <a:p>
            <a:endParaRPr lang="en-US" baseline="0" dirty="0" smtClean="0"/>
          </a:p>
          <a:p>
            <a:r>
              <a:rPr lang="en-US" baseline="0" dirty="0" smtClean="0"/>
              <a:t>Each dot is a field of science, the size indicates the number of projects in the FOS</a:t>
            </a:r>
          </a:p>
          <a:p>
            <a:r>
              <a:rPr lang="en-US" baseline="0" dirty="0" smtClean="0"/>
              <a:t>X axis is just an index, sorted by descending order of size of field of science</a:t>
            </a:r>
          </a:p>
          <a:p>
            <a:endParaRPr lang="en-US" baseline="0" dirty="0" smtClean="0"/>
          </a:p>
          <a:p>
            <a:r>
              <a:rPr lang="en-US" baseline="0" dirty="0" smtClean="0"/>
              <a:t>Y axis is correlation coefficient between the impact metrics and the resource allocation</a:t>
            </a:r>
          </a:p>
          <a:p>
            <a:endParaRPr lang="en-US" baseline="0" dirty="0" smtClean="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The three problems mentioned here: </a:t>
            </a:r>
            <a:r>
              <a:rPr lang="en-US" baseline="0" dirty="0" smtClean="0"/>
              <a:t>XD impact in general (how to justify the funding XD received?); individual impact within XD (how to compare individuals based on XD relevant impact); general achievement/reputation for prospective XD PIs/users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Observed</a:t>
            </a:r>
            <a:r>
              <a:rPr lang="en-US" baseline="0" dirty="0" smtClean="0"/>
              <a:t>: </a:t>
            </a:r>
            <a:r>
              <a:rPr lang="en-US" dirty="0" smtClean="0"/>
              <a:t>Positive correlation between the impact metrics and the allocation of the</a:t>
            </a:r>
            <a:r>
              <a:rPr lang="en-US" baseline="0" dirty="0" smtClean="0"/>
              <a:t> field of science</a:t>
            </a:r>
          </a:p>
          <a:p>
            <a:endParaRPr lang="en-US" baseline="0" dirty="0" smtClean="0"/>
          </a:p>
          <a:p>
            <a:r>
              <a:rPr lang="en-US" baseline="0" dirty="0" smtClean="0"/>
              <a:t>Each dot is a field of science, the size indicates the number of projects in the FOS</a:t>
            </a:r>
          </a:p>
          <a:p>
            <a:r>
              <a:rPr lang="en-US" baseline="0" dirty="0" smtClean="0"/>
              <a:t>X axis is just an index, sorted by descending order of size of field of science</a:t>
            </a:r>
          </a:p>
          <a:p>
            <a:endParaRPr lang="en-US" baseline="0" dirty="0" smtClean="0"/>
          </a:p>
          <a:p>
            <a:r>
              <a:rPr lang="en-US" baseline="0" dirty="0" smtClean="0"/>
              <a:t>Y axis is correlation coefficient between the impact metrics and the resource allocation</a:t>
            </a:r>
          </a:p>
          <a:p>
            <a:endParaRPr lang="en-US" baseline="0" dirty="0" smtClean="0"/>
          </a:p>
          <a:p>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The impact metrics data will be updated at end of month, and</a:t>
            </a:r>
            <a:r>
              <a:rPr lang="en-US" baseline="0" dirty="0" smtClean="0"/>
              <a:t> then this slide will be updated too.</a:t>
            </a:r>
          </a:p>
          <a:p>
            <a:endParaRPr lang="en-US" baseline="0" dirty="0" smtClean="0"/>
          </a:p>
          <a:p>
            <a:r>
              <a:rPr lang="en-US" baseline="0" dirty="0" smtClean="0"/>
              <a:t>There are total 20K users </a:t>
            </a:r>
          </a:p>
          <a:p>
            <a:endParaRPr lang="en-US" baseline="0" dirty="0" smtClean="0"/>
          </a:p>
          <a:p>
            <a:r>
              <a:rPr lang="en-US" baseline="0" dirty="0" smtClean="0"/>
              <a:t>From which 1191 have at least one publication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What metrics are being used by others</a:t>
            </a:r>
            <a:r>
              <a:rPr lang="en-US" baseline="0" dirty="0" smtClean="0"/>
              <a:t> to measure researchers; funded projects, etc.</a:t>
            </a:r>
          </a:p>
          <a:p>
            <a:r>
              <a:rPr lang="en-US" baseline="0" dirty="0" err="1" smtClean="0"/>
              <a:t>Nanohub</a:t>
            </a:r>
            <a:r>
              <a:rPr lang="en-US" baseline="0" dirty="0" smtClean="0"/>
              <a:t>:</a:t>
            </a:r>
          </a:p>
          <a:p>
            <a:pPr lvl="2"/>
            <a:r>
              <a:rPr lang="en-US" sz="1800" dirty="0" smtClean="0"/>
              <a:t>A ‘citation’ is a published work that cites/refers </a:t>
            </a:r>
            <a:r>
              <a:rPr lang="en-US" sz="1800" dirty="0" err="1" smtClean="0"/>
              <a:t>nanohub</a:t>
            </a:r>
            <a:r>
              <a:rPr lang="en-US" sz="1800" dirty="0" smtClean="0"/>
              <a:t> site or its related content</a:t>
            </a:r>
          </a:p>
          <a:p>
            <a:pPr lvl="2"/>
            <a:r>
              <a:rPr lang="en-US" sz="1800" dirty="0" smtClean="0"/>
              <a:t>Secondary citation is the citation of the above defined ‘citation’</a:t>
            </a:r>
          </a:p>
          <a:p>
            <a:pPr lvl="2"/>
            <a:r>
              <a:rPr lang="en-US" sz="1800" dirty="0" smtClean="0"/>
              <a:t>Statistical distributions of the ‘citation’ related data based on different criteria (author’s organization; topic area – research, education, and so on; continent; cited/referred tools/content; cited year; publication type)</a:t>
            </a:r>
          </a:p>
          <a:p>
            <a:pPr lvl="2"/>
            <a:r>
              <a:rPr lang="en-US" sz="1800" dirty="0" smtClean="0"/>
              <a:t>Overall secondary citation and h-index computed</a:t>
            </a:r>
            <a:endParaRPr lang="en" sz="1800" dirty="0" smtClean="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Automatic approach – to</a:t>
            </a:r>
            <a:r>
              <a:rPr lang="en-US" baseline="0" dirty="0" smtClean="0"/>
              <a:t> get the ‘in general’ metrics indicating individual researcher’s achievement.</a:t>
            </a:r>
          </a:p>
          <a:p>
            <a:r>
              <a:rPr lang="en-US" baseline="0" dirty="0" smtClean="0"/>
              <a:t>User provided data – a) via XD portal, XD related publications to compute XD related metrics. The data is very limited since the </a:t>
            </a:r>
            <a:r>
              <a:rPr lang="en-US" baseline="0" dirty="0" err="1" smtClean="0"/>
              <a:t>biblio</a:t>
            </a:r>
            <a:r>
              <a:rPr lang="en-US" baseline="0" dirty="0" smtClean="0"/>
              <a:t> upload is an optional but not required, and users typically don’t feel motivated to do that. While getting more such data, the XD related metrics would be increasing significantly.</a:t>
            </a:r>
          </a:p>
          <a:p>
            <a:r>
              <a:rPr lang="en-US" baseline="0" dirty="0" smtClean="0"/>
              <a:t>User provided data – b) Based on Google scholar profile id to retrieve the publication list has been done in the proof of concept work. So if the users are providing such information via the XD portal or via POPS as part of the allocation request process, we can try this approach to automatically get user vetted publications list.</a:t>
            </a:r>
          </a:p>
          <a:p>
            <a:r>
              <a:rPr lang="en-US" baseline="0" dirty="0" smtClean="0"/>
              <a:t>Citation data via Google Scholar seems working fine, although quite slowly. In the future this process might be kept running to find citation for new publications; or updating the old data if all completed.</a:t>
            </a:r>
            <a:endParaRPr lang="en-US" dirty="0" smtClean="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The</a:t>
            </a:r>
            <a:r>
              <a:rPr lang="en-US" baseline="0" dirty="0" smtClean="0"/>
              <a:t> 3 highlighted points of the architecture view.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lang="en-US" dirty="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49E6AE-4DB5-B44C-A9AE-3E93A4B88DAA}"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1B30E-293B-2C46-812A-5EC87BFA781F}"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49E6AE-4DB5-B44C-A9AE-3E93A4B88DAA}"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49E6AE-4DB5-B44C-A9AE-3E93A4B88DAA}"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139808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49E6AE-4DB5-B44C-A9AE-3E93A4B88DAA}"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lang="en-US" dirty="0"/>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9E6AE-4DB5-B44C-A9AE-3E93A4B88DAA}"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1B30E-293B-2C46-812A-5EC87BFA781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49E6AE-4DB5-B44C-A9AE-3E93A4B88DAA}" type="datetimeFigureOut">
              <a:rPr lang="en-US" smtClean="0"/>
              <a:t>4/3/15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49E6AE-4DB5-B44C-A9AE-3E93A4B88DAA}" type="datetimeFigureOut">
              <a:rPr lang="en-US" smtClean="0"/>
              <a:t>4/3/15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A1B30E-293B-2C46-812A-5EC87BFA781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49E6AE-4DB5-B44C-A9AE-3E93A4B88DAA}" type="datetimeFigureOut">
              <a:rPr lang="en-US" smtClean="0"/>
              <a:t>4/3/15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9E6AE-4DB5-B44C-A9AE-3E93A4B88DAA}" type="datetimeFigureOut">
              <a:rPr lang="en-US" smtClean="0"/>
              <a:t>4/3/15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49E6AE-4DB5-B44C-A9AE-3E93A4B88DAA}" type="datetimeFigureOut">
              <a:rPr lang="en-US" smtClean="0"/>
              <a:t>4/3/15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1B30E-293B-2C46-812A-5EC87BFA781F}"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49E6AE-4DB5-B44C-A9AE-3E93A4B88DAA}" type="datetimeFigureOut">
              <a:rPr lang="en-US" smtClean="0"/>
              <a:t>4/3/15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1B30E-293B-2C46-812A-5EC87BFA781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377904"/>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71078" y="18288"/>
            <a:ext cx="2781721" cy="329184"/>
          </a:xfrm>
          <a:prstGeom prst="rect">
            <a:avLst/>
          </a:prstGeom>
        </p:spPr>
        <p:txBody>
          <a:bodyPr vert="horz" lIns="91440" tIns="45720" rIns="91440" bIns="45720" rtlCol="0" anchor="ctr"/>
          <a:lstStyle>
            <a:lvl1pPr algn="l">
              <a:defRPr sz="1200">
                <a:solidFill>
                  <a:srgbClr val="FFFFFF"/>
                </a:solidFill>
              </a:defRPr>
            </a:lvl1pPr>
          </a:lstStyle>
          <a:p>
            <a:fld id="{9249E6AE-4DB5-B44C-A9AE-3E93A4B88DAA}" type="datetimeFigureOut">
              <a:rPr lang="en-US" smtClean="0"/>
              <a:t>4/3/15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7A1B30E-293B-2C46-812A-5EC87BFA781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1" r:id="rId12"/>
  </p:sldLayoutIdLst>
  <p:txStyles>
    <p:titleStyle>
      <a:lvl1pPr algn="ctr" defTabSz="914400" rtl="0" eaLnBrk="1" latinLnBrk="0" hangingPunct="1">
        <a:spcBef>
          <a:spcPct val="0"/>
        </a:spcBef>
        <a:buNone/>
        <a:defRPr sz="4000" b="1" kern="1200" spc="-100" baseline="0">
          <a:solidFill>
            <a:schemeClr val="tx2"/>
          </a:solidFill>
          <a:latin typeface="+mj-lt"/>
          <a:ea typeface="+mj-ea"/>
          <a:cs typeface="Chalkboard"/>
        </a:defRPr>
      </a:lvl1pPr>
    </p:titleStyle>
    <p:bodyStyle>
      <a:lvl1pPr marL="182880" indent="-182880" algn="l" defTabSz="914400" rtl="0" eaLnBrk="1" latinLnBrk="0" hangingPunct="1">
        <a:spcBef>
          <a:spcPct val="20000"/>
        </a:spcBef>
        <a:buClrTx/>
        <a:buSzPct val="85000"/>
        <a:buFont typeface="Arial"/>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Tx/>
        <a:buSzPct val="85000"/>
        <a:buFont typeface="Lucida Grande"/>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1.xml"/><Relationship Id="rId3"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0.emf"/></Relationships>
</file>

<file path=ppt/slides/_rels/slide26.xml.rels><?xml version="1.0" encoding="UTF-8" standalone="yes"?>
<Relationships xmlns="http://schemas.openxmlformats.org/package/2006/relationships"><Relationship Id="rId3" Type="http://schemas.openxmlformats.org/officeDocument/2006/relationships/hyperlink" Target="http://tas.futuregrid.org" TargetMode="External"/><Relationship Id="rId4" Type="http://schemas.openxmlformats.org/officeDocument/2006/relationships/image" Target="../media/image11.emf"/><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3" Type="http://schemas.openxmlformats.org/officeDocument/2006/relationships/hyperlink" Target="http://tas.futuregrid.org" TargetMode="External"/><Relationship Id="rId4" Type="http://schemas.openxmlformats.org/officeDocument/2006/relationships/image" Target="../media/image11.emf"/><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emf"/></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1" y="1218847"/>
            <a:ext cx="9144001" cy="1546474"/>
          </a:xfrm>
          <a:prstGeom prst="rect">
            <a:avLst/>
          </a:prstGeom>
        </p:spPr>
        <p:txBody>
          <a:bodyPr lIns="91425" tIns="91425" rIns="91425" bIns="91425" anchor="b" anchorCtr="0">
            <a:noAutofit/>
          </a:bodyPr>
          <a:lstStyle/>
          <a:p>
            <a:pPr>
              <a:buNone/>
            </a:pPr>
            <a:r>
              <a:rPr lang="en-US" dirty="0" smtClean="0">
                <a:solidFill>
                  <a:srgbClr val="000090"/>
                </a:solidFill>
              </a:rPr>
              <a:t>TAS - Evaluating </a:t>
            </a:r>
            <a:r>
              <a:rPr lang="en" dirty="0" smtClean="0">
                <a:solidFill>
                  <a:srgbClr val="000090"/>
                </a:solidFill>
              </a:rPr>
              <a:t>Scientific </a:t>
            </a:r>
            <a:r>
              <a:rPr lang="en" dirty="0">
                <a:solidFill>
                  <a:srgbClr val="000090"/>
                </a:solidFill>
              </a:rPr>
              <a:t>Impact</a:t>
            </a:r>
          </a:p>
        </p:txBody>
      </p:sp>
      <p:sp>
        <p:nvSpPr>
          <p:cNvPr id="31" name="Shape 31"/>
          <p:cNvSpPr txBox="1">
            <a:spLocks noGrp="1"/>
          </p:cNvSpPr>
          <p:nvPr>
            <p:ph type="subTitle" idx="1"/>
          </p:nvPr>
        </p:nvSpPr>
        <p:spPr>
          <a:xfrm>
            <a:off x="103947" y="4613894"/>
            <a:ext cx="7705569" cy="1701388"/>
          </a:xfrm>
          <a:prstGeom prst="rect">
            <a:avLst/>
          </a:prstGeom>
        </p:spPr>
        <p:txBody>
          <a:bodyPr lIns="91425" tIns="91425" rIns="91425" bIns="91425" anchor="t" anchorCtr="0">
            <a:noAutofit/>
          </a:bodyPr>
          <a:lstStyle/>
          <a:p>
            <a:r>
              <a:rPr lang="en" b="1" dirty="0" smtClean="0">
                <a:solidFill>
                  <a:srgbClr val="000090"/>
                </a:solidFill>
                <a:latin typeface="+mj-lt"/>
                <a:cs typeface="Chalkboard"/>
              </a:rPr>
              <a:t>Gregor </a:t>
            </a:r>
            <a:r>
              <a:rPr lang="en" b="1" dirty="0">
                <a:solidFill>
                  <a:srgbClr val="000090"/>
                </a:solidFill>
                <a:latin typeface="+mj-lt"/>
                <a:cs typeface="Chalkboard"/>
              </a:rPr>
              <a:t>von </a:t>
            </a:r>
            <a:r>
              <a:rPr lang="en" b="1" dirty="0" smtClean="0">
                <a:solidFill>
                  <a:srgbClr val="000090"/>
                </a:solidFill>
                <a:latin typeface="+mj-lt"/>
                <a:cs typeface="Chalkboard"/>
              </a:rPr>
              <a:t>Laszewski</a:t>
            </a:r>
            <a:r>
              <a:rPr lang="en-US" b="1" dirty="0">
                <a:solidFill>
                  <a:srgbClr val="000090"/>
                </a:solidFill>
                <a:latin typeface="+mj-lt"/>
                <a:cs typeface="Chalkboard"/>
              </a:rPr>
              <a:t> </a:t>
            </a:r>
            <a:r>
              <a:rPr lang="en-US" b="1" dirty="0" smtClean="0">
                <a:solidFill>
                  <a:srgbClr val="000090"/>
                </a:solidFill>
                <a:latin typeface="+mj-lt"/>
                <a:cs typeface="Chalkboard"/>
              </a:rPr>
              <a:t>and </a:t>
            </a:r>
            <a:r>
              <a:rPr lang="en" b="1" dirty="0" smtClean="0">
                <a:solidFill>
                  <a:srgbClr val="000090"/>
                </a:solidFill>
                <a:latin typeface="+mj-lt"/>
                <a:cs typeface="Chalkboard"/>
              </a:rPr>
              <a:t>Fugang Wang</a:t>
            </a:r>
            <a:endParaRPr lang="en-US" b="1" dirty="0" smtClean="0">
              <a:solidFill>
                <a:srgbClr val="000090"/>
              </a:solidFill>
              <a:latin typeface="+mj-lt"/>
              <a:cs typeface="Chalkboard"/>
            </a:endParaRPr>
          </a:p>
          <a:p>
            <a:pPr lvl="0" rtl="0">
              <a:buNone/>
            </a:pPr>
            <a:r>
              <a:rPr lang="en-US" b="1" dirty="0" smtClean="0">
                <a:solidFill>
                  <a:srgbClr val="000090"/>
                </a:solidFill>
                <a:latin typeface="+mj-lt"/>
                <a:cs typeface="Chalkboard"/>
              </a:rPr>
              <a:t>The TAS Team</a:t>
            </a:r>
          </a:p>
          <a:p>
            <a:pPr lvl="0" rtl="0">
              <a:buNone/>
            </a:pPr>
            <a:r>
              <a:rPr lang="en-US" b="1" dirty="0" smtClean="0">
                <a:solidFill>
                  <a:srgbClr val="000090"/>
                </a:solidFill>
                <a:latin typeface="+mj-lt"/>
                <a:cs typeface="Chalkboard"/>
              </a:rPr>
              <a:t>NSF - October 7</a:t>
            </a:r>
          </a:p>
          <a:p>
            <a:pPr lvl="0" rtl="0">
              <a:buNone/>
            </a:pPr>
            <a:r>
              <a:rPr lang="en-US" b="1" dirty="0" smtClean="0">
                <a:solidFill>
                  <a:srgbClr val="000090"/>
                </a:solidFill>
                <a:latin typeface="+mj-lt"/>
                <a:cs typeface="Chalkboard"/>
              </a:rPr>
              <a:t>Effort total: 0.6FTE </a:t>
            </a:r>
            <a:endParaRPr lang="en" b="1" dirty="0">
              <a:solidFill>
                <a:srgbClr val="000090"/>
              </a:solidFill>
              <a:latin typeface="+mj-lt"/>
              <a:cs typeface="Chalkboard"/>
            </a:endParaRPr>
          </a:p>
        </p:txBody>
      </p:sp>
    </p:spTree>
    <p:extLst>
      <p:ext uri="{BB962C8B-B14F-4D97-AF65-F5344CB8AC3E}">
        <p14:creationId xmlns:p14="http://schemas.microsoft.com/office/powerpoint/2010/main" val="245276620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Our effort contributes to 99% of the data</a:t>
            </a:r>
            <a:endParaRPr lang="en-US" dirty="0"/>
          </a:p>
        </p:txBody>
      </p:sp>
      <p:sp>
        <p:nvSpPr>
          <p:cNvPr id="7" name="Text Placeholder 6"/>
          <p:cNvSpPr>
            <a:spLocks noGrp="1"/>
          </p:cNvSpPr>
          <p:nvPr>
            <p:ph type="body" idx="1"/>
          </p:nvPr>
        </p:nvSpPr>
        <p:spPr>
          <a:xfrm>
            <a:off x="457200" y="1036638"/>
            <a:ext cx="3931920" cy="639762"/>
          </a:xfrm>
        </p:spPr>
        <p:txBody>
          <a:bodyPr/>
          <a:lstStyle/>
          <a:p>
            <a:r>
              <a:rPr lang="en-US" dirty="0"/>
              <a:t>Who has contributed to the data?</a:t>
            </a:r>
          </a:p>
        </p:txBody>
      </p:sp>
      <p:sp>
        <p:nvSpPr>
          <p:cNvPr id="9" name="Text Placeholder 8"/>
          <p:cNvSpPr>
            <a:spLocks noGrp="1"/>
          </p:cNvSpPr>
          <p:nvPr>
            <p:ph type="body" sz="quarter" idx="3"/>
          </p:nvPr>
        </p:nvSpPr>
        <p:spPr>
          <a:xfrm>
            <a:off x="4754880" y="1036638"/>
            <a:ext cx="3931920" cy="639762"/>
          </a:xfrm>
        </p:spPr>
        <p:txBody>
          <a:bodyPr/>
          <a:lstStyle/>
          <a:p>
            <a:r>
              <a:rPr lang="en-US" dirty="0" smtClean="0"/>
              <a:t>Previous TG Study</a:t>
            </a:r>
            <a:endParaRPr lang="en-US" dirty="0"/>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3147290696"/>
              </p:ext>
            </p:extLst>
          </p:nvPr>
        </p:nvGraphicFramePr>
        <p:xfrm>
          <a:off x="457200" y="1798638"/>
          <a:ext cx="3932238" cy="3951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12"/>
          <p:cNvGraphicFramePr>
            <a:graphicFrameLocks noGrp="1"/>
          </p:cNvGraphicFramePr>
          <p:nvPr>
            <p:ph sz="quarter" idx="4"/>
            <p:extLst>
              <p:ext uri="{D42A27DB-BD31-4B8C-83A1-F6EECF244321}">
                <p14:modId xmlns:p14="http://schemas.microsoft.com/office/powerpoint/2010/main" val="836805483"/>
              </p:ext>
            </p:extLst>
          </p:nvPr>
        </p:nvGraphicFramePr>
        <p:xfrm>
          <a:off x="4754563" y="1798638"/>
          <a:ext cx="3932237" cy="3951288"/>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 Placeholder 2"/>
          <p:cNvSpPr txBox="1">
            <a:spLocks/>
          </p:cNvSpPr>
          <p:nvPr/>
        </p:nvSpPr>
        <p:spPr>
          <a:xfrm>
            <a:off x="4627027" y="5381986"/>
            <a:ext cx="4516973" cy="1209025"/>
          </a:xfrm>
          <a:prstGeom prst="rect">
            <a:avLst/>
          </a:prstGeom>
          <a:noFill/>
          <a:ln w="44450" cap="flat" cmpd="sng" algn="ctr">
            <a:noFill/>
            <a:prstDash val="solid"/>
          </a:ln>
          <a:effectLst/>
        </p:spPr>
        <p:txBody>
          <a:bodyPr vert="horz" lIns="91440" tIns="45720" rIns="91440" bIns="45720" rtlCol="0" anchor="ctr">
            <a:normAutofit/>
          </a:bodyPr>
          <a:lstStyle>
            <a:lvl1pPr marL="0" indent="0" algn="ctr" defTabSz="914400" rtl="0" eaLnBrk="1" latinLnBrk="0" hangingPunct="1">
              <a:spcBef>
                <a:spcPct val="20000"/>
              </a:spcBef>
              <a:buClr>
                <a:schemeClr val="accent1"/>
              </a:buClr>
              <a:buSzPct val="85000"/>
              <a:buFont typeface="Arial" pitchFamily="34" charset="0"/>
              <a:buNone/>
              <a:defRPr sz="2000" b="0" kern="1200">
                <a:solidFill>
                  <a:schemeClr val="tx2"/>
                </a:solidFill>
                <a:latin typeface="+mn-lt"/>
                <a:ea typeface="+mn-ea"/>
                <a:cs typeface="+mn-cs"/>
              </a:defRPr>
            </a:lvl1pPr>
            <a:lvl2pPr marL="457200" indent="0" algn="l" defTabSz="914400" rtl="0" eaLnBrk="1" latinLnBrk="0" hangingPunct="1">
              <a:spcBef>
                <a:spcPct val="20000"/>
              </a:spcBef>
              <a:buClr>
                <a:schemeClr val="accent1"/>
              </a:buClr>
              <a:buSzPct val="85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Clr>
                <a:schemeClr val="accent1"/>
              </a:buClr>
              <a:buSzPct val="9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Clr>
                <a:schemeClr val="accent1"/>
              </a:buClr>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Clr>
                <a:schemeClr val="accent1"/>
              </a:buClr>
              <a:buSzPct val="100000"/>
              <a:buFont typeface="Arial" pitchFamily="34" charset="0"/>
              <a:buNone/>
              <a:defRPr sz="1600" b="1" kern="1200" baseline="0">
                <a:solidFill>
                  <a:schemeClr val="tx1"/>
                </a:solidFill>
                <a:latin typeface="+mn-lt"/>
                <a:ea typeface="+mn-ea"/>
                <a:cs typeface="+mn-cs"/>
              </a:defRPr>
            </a:lvl5pPr>
            <a:lvl6pPr marL="2286000" indent="0" algn="l" defTabSz="914400" rtl="0" eaLnBrk="1" latinLnBrk="0" hangingPunct="1">
              <a:spcBef>
                <a:spcPct val="20000"/>
              </a:spcBef>
              <a:buClr>
                <a:schemeClr val="accent1"/>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Clr>
                <a:schemeClr val="accent1"/>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Clr>
                <a:schemeClr val="accent1"/>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Clr>
                <a:schemeClr val="accent1"/>
              </a:buClr>
              <a:buFont typeface="Arial" pitchFamily="34" charset="0"/>
              <a:buNone/>
              <a:defRPr sz="1600" b="1" kern="1200">
                <a:solidFill>
                  <a:schemeClr val="tx1"/>
                </a:solidFill>
                <a:latin typeface="+mn-lt"/>
                <a:ea typeface="+mn-ea"/>
                <a:cs typeface="+mn-cs"/>
              </a:defRPr>
            </a:lvl9pPr>
          </a:lstStyle>
          <a:p>
            <a:pPr algn="l"/>
            <a:r>
              <a:rPr lang="en-US" sz="1200" dirty="0" smtClean="0">
                <a:cs typeface="Chalkboard"/>
              </a:rPr>
              <a:t>How and where the </a:t>
            </a:r>
            <a:r>
              <a:rPr lang="en-US" sz="1200" dirty="0" err="1" smtClean="0">
                <a:cs typeface="Chalkboard"/>
              </a:rPr>
              <a:t>TeraGrid</a:t>
            </a:r>
            <a:r>
              <a:rPr lang="en-US" sz="1200" dirty="0" smtClean="0">
                <a:cs typeface="Chalkboard"/>
              </a:rPr>
              <a:t> supercomputing infrastructure benefits science, Johan </a:t>
            </a:r>
            <a:r>
              <a:rPr lang="en-US" sz="1200" dirty="0" err="1" smtClean="0">
                <a:cs typeface="Chalkboard"/>
              </a:rPr>
              <a:t>Bollen</a:t>
            </a:r>
            <a:r>
              <a:rPr lang="en-US" sz="1200" baseline="30000" dirty="0" smtClean="0">
                <a:cs typeface="Chalkboard"/>
              </a:rPr>
              <a:t> </a:t>
            </a:r>
            <a:r>
              <a:rPr lang="en-US" sz="1200" dirty="0" smtClean="0">
                <a:cs typeface="Chalkboard"/>
              </a:rPr>
              <a:t>, Geoffrey Fox, </a:t>
            </a:r>
            <a:r>
              <a:rPr lang="en-US" sz="1200" dirty="0" err="1" smtClean="0">
                <a:cs typeface="Chalkboard"/>
              </a:rPr>
              <a:t>Prashant</a:t>
            </a:r>
            <a:r>
              <a:rPr lang="en-US" sz="1200" dirty="0" smtClean="0">
                <a:cs typeface="Chalkboard"/>
              </a:rPr>
              <a:t> Raj </a:t>
            </a:r>
            <a:r>
              <a:rPr lang="en-US" sz="1200" dirty="0" err="1" smtClean="0">
                <a:cs typeface="Chalkboard"/>
              </a:rPr>
              <a:t>Singhal</a:t>
            </a:r>
            <a:r>
              <a:rPr lang="en-US" sz="1200" dirty="0" smtClean="0">
                <a:cs typeface="Chalkboard"/>
              </a:rPr>
              <a:t>, </a:t>
            </a:r>
            <a:r>
              <a:rPr lang="fi-FI" sz="1200" dirty="0" smtClean="0">
                <a:cs typeface="Chalkboard"/>
              </a:rPr>
              <a:t>DOI: 10.1016/j.joi.2010.09.004, Journal of </a:t>
            </a:r>
            <a:r>
              <a:rPr lang="fi-FI" sz="1200" dirty="0" err="1" smtClean="0">
                <a:cs typeface="Chalkboard"/>
              </a:rPr>
              <a:t>Informatics</a:t>
            </a:r>
            <a:r>
              <a:rPr lang="fi-FI" sz="1200" dirty="0" smtClean="0">
                <a:cs typeface="Chalkboard"/>
              </a:rPr>
              <a:t>, </a:t>
            </a:r>
            <a:r>
              <a:rPr lang="en-US" sz="1200" dirty="0" smtClean="0">
                <a:solidFill>
                  <a:srgbClr val="000000"/>
                </a:solidFill>
                <a:ea typeface="Lucida Grande"/>
                <a:cs typeface="Chalkboard"/>
              </a:rPr>
              <a:t>Volume 5, Issue 1, January 2011, Pages 114–121</a:t>
            </a:r>
            <a:endParaRPr lang="en-US" sz="1200" dirty="0">
              <a:cs typeface="Chalkboard"/>
            </a:endParaRPr>
          </a:p>
        </p:txBody>
      </p:sp>
    </p:spTree>
    <p:extLst>
      <p:ext uri="{BB962C8B-B14F-4D97-AF65-F5344CB8AC3E}">
        <p14:creationId xmlns:p14="http://schemas.microsoft.com/office/powerpoint/2010/main" val="15248747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0" y="11036"/>
            <a:ext cx="9144000" cy="1143000"/>
          </a:xfrm>
          <a:prstGeom prst="rect">
            <a:avLst/>
          </a:prstGeom>
        </p:spPr>
        <p:txBody>
          <a:bodyPr lIns="91425" tIns="91425" rIns="91425" bIns="91425" anchor="b" anchorCtr="0">
            <a:noAutofit/>
          </a:bodyPr>
          <a:lstStyle/>
          <a:p>
            <a:pPr algn="ctr">
              <a:buNone/>
            </a:pPr>
            <a:r>
              <a:rPr lang="en-US" sz="2000" dirty="0" smtClean="0">
                <a:latin typeface="+mj-lt"/>
              </a:rPr>
              <a:t/>
            </a:r>
            <a:br>
              <a:rPr lang="en-US" sz="2000" dirty="0" smtClean="0">
                <a:latin typeface="+mj-lt"/>
              </a:rPr>
            </a:br>
            <a:r>
              <a:rPr lang="en-US" sz="2000" dirty="0">
                <a:latin typeface="+mj-lt"/>
              </a:rPr>
              <a:t/>
            </a:r>
            <a:br>
              <a:rPr lang="en-US" sz="2000" dirty="0">
                <a:latin typeface="+mj-lt"/>
              </a:rPr>
            </a:br>
            <a:r>
              <a:rPr lang="en-US" sz="2000" dirty="0" smtClean="0">
                <a:latin typeface="+mj-lt"/>
              </a:rPr>
              <a:t/>
            </a:r>
            <a:br>
              <a:rPr lang="en-US" sz="2000" dirty="0" smtClean="0">
                <a:latin typeface="+mj-lt"/>
              </a:rPr>
            </a:br>
            <a:r>
              <a:rPr lang="en-US" sz="2000" dirty="0">
                <a:latin typeface="+mj-lt"/>
              </a:rPr>
              <a:t/>
            </a:r>
            <a:br>
              <a:rPr lang="en-US" sz="2000" dirty="0">
                <a:latin typeface="+mj-lt"/>
              </a:rPr>
            </a:br>
            <a:r>
              <a:rPr lang="en-US" sz="2000" dirty="0" smtClean="0">
                <a:solidFill>
                  <a:srgbClr val="000090"/>
                </a:solidFill>
                <a:latin typeface="+mj-lt"/>
                <a:cs typeface="Chalkboard"/>
              </a:rPr>
              <a:t>Ex 1: What kind of projects return the most publications and citations?</a:t>
            </a:r>
            <a:r>
              <a:rPr lang="en-US" sz="2000" dirty="0" smtClean="0">
                <a:solidFill>
                  <a:srgbClr val="000090"/>
                </a:solidFill>
                <a:latin typeface="+mj-lt"/>
              </a:rPr>
              <a:t/>
            </a:r>
            <a:br>
              <a:rPr lang="en-US" sz="2000" dirty="0" smtClean="0">
                <a:solidFill>
                  <a:srgbClr val="000090"/>
                </a:solidFill>
                <a:latin typeface="+mj-lt"/>
              </a:rPr>
            </a:br>
            <a:r>
              <a:rPr lang="en-US" sz="2000" dirty="0" smtClean="0">
                <a:latin typeface="+mj-lt"/>
              </a:rPr>
              <a:t> </a:t>
            </a:r>
            <a:br>
              <a:rPr lang="en-US" sz="2000" dirty="0" smtClean="0">
                <a:latin typeface="+mj-lt"/>
              </a:rPr>
            </a:br>
            <a:r>
              <a:rPr lang="en-US" sz="2000" dirty="0" smtClean="0">
                <a:latin typeface="+mj-lt"/>
              </a:rPr>
              <a:t>			Impact per Allocation </a:t>
            </a:r>
            <a:r>
              <a:rPr lang="en-US" sz="2000" dirty="0" err="1" smtClean="0">
                <a:latin typeface="+mj-lt"/>
              </a:rPr>
              <a:t>vs</a:t>
            </a:r>
            <a:r>
              <a:rPr lang="en-US" sz="2000" dirty="0" smtClean="0">
                <a:latin typeface="+mj-lt"/>
              </a:rPr>
              <a:t> Allocations (by projects)</a:t>
            </a:r>
            <a:endParaRPr lang="en" sz="2000" dirty="0">
              <a:latin typeface="+mj-lt"/>
            </a:endParaRPr>
          </a:p>
        </p:txBody>
      </p:sp>
      <p:sp>
        <p:nvSpPr>
          <p:cNvPr id="66" name="Shape 66"/>
          <p:cNvSpPr txBox="1">
            <a:spLocks noGrp="1"/>
          </p:cNvSpPr>
          <p:nvPr>
            <p:ph type="body" idx="1"/>
          </p:nvPr>
        </p:nvSpPr>
        <p:spPr>
          <a:xfrm>
            <a:off x="203177" y="1224663"/>
            <a:ext cx="2908323" cy="4267201"/>
          </a:xfrm>
          <a:prstGeom prst="rect">
            <a:avLst/>
          </a:prstGeom>
        </p:spPr>
        <p:txBody>
          <a:bodyPr lIns="91425" tIns="91425" rIns="91425" bIns="91425" anchor="t" anchorCtr="0">
            <a:noAutofit/>
          </a:bodyPr>
          <a:lstStyle/>
          <a:p>
            <a:r>
              <a:rPr lang="en-US" sz="1800" dirty="0" smtClean="0"/>
              <a:t>~ 800 Projects involved</a:t>
            </a:r>
          </a:p>
          <a:p>
            <a:r>
              <a:rPr lang="en-US" sz="1800" dirty="0" smtClean="0"/>
              <a:t>What do we learn?</a:t>
            </a:r>
          </a:p>
          <a:p>
            <a:pPr lvl="1"/>
            <a:r>
              <a:rPr lang="en-US" sz="1600" dirty="0" smtClean="0"/>
              <a:t>Smaller projects are more efficient?</a:t>
            </a:r>
          </a:p>
          <a:p>
            <a:pPr lvl="1"/>
            <a:r>
              <a:rPr lang="en-US" sz="1600" dirty="0" smtClean="0"/>
              <a:t>FOS difference.</a:t>
            </a:r>
          </a:p>
          <a:p>
            <a:pPr lvl="1"/>
            <a:r>
              <a:rPr lang="en-US" sz="1600" dirty="0" smtClean="0"/>
              <a:t>Other metrics to be taken into account</a:t>
            </a:r>
          </a:p>
          <a:p>
            <a:r>
              <a:rPr lang="en-US" sz="1800" dirty="0" smtClean="0"/>
              <a:t>A Preliminary ROI indicator?</a:t>
            </a:r>
          </a:p>
          <a:p>
            <a:pPr marL="0" indent="0">
              <a:buNone/>
            </a:pPr>
            <a:endParaRPr lang="en-US" sz="1800" dirty="0" smtClean="0"/>
          </a:p>
          <a:p>
            <a:pPr marL="0" indent="0">
              <a:buNone/>
            </a:pPr>
            <a:r>
              <a:rPr lang="en-US" sz="1200" dirty="0" smtClean="0"/>
              <a:t>Note</a:t>
            </a:r>
            <a:r>
              <a:rPr lang="en-US" sz="1200" dirty="0"/>
              <a:t>: Based on XSEDE supported publications only (as of Sept 2014).</a:t>
            </a:r>
          </a:p>
          <a:p>
            <a:pPr marL="0" indent="0">
              <a:buNone/>
            </a:pPr>
            <a:endParaRPr lang="en-US" sz="1800" dirty="0" smtClean="0"/>
          </a:p>
        </p:txBody>
      </p:sp>
      <p:pic>
        <p:nvPicPr>
          <p:cNvPr id="2" name="Picture 1" descr="09_roi_proj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800" y="719249"/>
            <a:ext cx="5702300" cy="5702300"/>
          </a:xfrm>
          <a:prstGeom prst="rect">
            <a:avLst/>
          </a:prstGeom>
        </p:spPr>
      </p:pic>
    </p:spTree>
    <p:extLst>
      <p:ext uri="{BB962C8B-B14F-4D97-AF65-F5344CB8AC3E}">
        <p14:creationId xmlns:p14="http://schemas.microsoft.com/office/powerpoint/2010/main" val="160923960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0" y="11036"/>
            <a:ext cx="9144000" cy="1143000"/>
          </a:xfrm>
          <a:prstGeom prst="rect">
            <a:avLst/>
          </a:prstGeom>
        </p:spPr>
        <p:txBody>
          <a:bodyPr lIns="91425" tIns="91425" rIns="91425" bIns="91425" anchor="b" anchorCtr="0">
            <a:noAutofit/>
          </a:bodyPr>
          <a:lstStyle/>
          <a:p>
            <a:pPr algn="ctr">
              <a:buNone/>
            </a:pPr>
            <a:r>
              <a:rPr lang="en-US" sz="2000" dirty="0" smtClean="0">
                <a:latin typeface="+mj-lt"/>
              </a:rPr>
              <a:t/>
            </a:r>
            <a:br>
              <a:rPr lang="en-US" sz="2000" dirty="0" smtClean="0">
                <a:latin typeface="+mj-lt"/>
              </a:rPr>
            </a:br>
            <a:r>
              <a:rPr lang="en-US" sz="2000" dirty="0">
                <a:latin typeface="+mj-lt"/>
              </a:rPr>
              <a:t/>
            </a:r>
            <a:br>
              <a:rPr lang="en-US" sz="2000" dirty="0">
                <a:latin typeface="+mj-lt"/>
              </a:rPr>
            </a:br>
            <a:r>
              <a:rPr lang="en-US" sz="2000" dirty="0" smtClean="0">
                <a:latin typeface="+mj-lt"/>
              </a:rPr>
              <a:t/>
            </a:r>
            <a:br>
              <a:rPr lang="en-US" sz="2000" dirty="0" smtClean="0">
                <a:latin typeface="+mj-lt"/>
              </a:rPr>
            </a:br>
            <a:r>
              <a:rPr lang="en-US" sz="2000" dirty="0">
                <a:latin typeface="+mj-lt"/>
              </a:rPr>
              <a:t/>
            </a:r>
            <a:br>
              <a:rPr lang="en-US" sz="2000" dirty="0">
                <a:latin typeface="+mj-lt"/>
              </a:rPr>
            </a:br>
            <a:r>
              <a:rPr lang="en-US" sz="2000" dirty="0" smtClean="0">
                <a:solidFill>
                  <a:srgbClr val="000090"/>
                </a:solidFill>
                <a:latin typeface="+mj-lt"/>
                <a:cs typeface="Chalkboard"/>
              </a:rPr>
              <a:t>Ex 1: What kind of projects return the most publications and citations?</a:t>
            </a:r>
            <a:br>
              <a:rPr lang="en-US" sz="2000" dirty="0" smtClean="0">
                <a:solidFill>
                  <a:srgbClr val="000090"/>
                </a:solidFill>
                <a:latin typeface="+mj-lt"/>
                <a:cs typeface="Chalkboard"/>
              </a:rPr>
            </a:br>
            <a:r>
              <a:rPr lang="en-US" sz="2000" dirty="0" smtClean="0">
                <a:latin typeface="+mj-lt"/>
              </a:rPr>
              <a:t> </a:t>
            </a:r>
            <a:br>
              <a:rPr lang="en-US" sz="2000" dirty="0" smtClean="0">
                <a:latin typeface="+mj-lt"/>
              </a:rPr>
            </a:br>
            <a:r>
              <a:rPr lang="en-US" sz="2000" dirty="0" smtClean="0">
                <a:latin typeface="+mj-lt"/>
              </a:rPr>
              <a:t>			Impact per Allocation </a:t>
            </a:r>
            <a:r>
              <a:rPr lang="en-US" sz="2000" dirty="0" err="1" smtClean="0">
                <a:latin typeface="+mj-lt"/>
              </a:rPr>
              <a:t>vs</a:t>
            </a:r>
            <a:r>
              <a:rPr lang="en-US" sz="2000" dirty="0" smtClean="0">
                <a:latin typeface="+mj-lt"/>
              </a:rPr>
              <a:t> Allocations (by projects)</a:t>
            </a:r>
            <a:endParaRPr lang="en" sz="2000" dirty="0">
              <a:latin typeface="+mj-lt"/>
            </a:endParaRPr>
          </a:p>
        </p:txBody>
      </p:sp>
      <p:sp>
        <p:nvSpPr>
          <p:cNvPr id="66" name="Shape 66"/>
          <p:cNvSpPr txBox="1">
            <a:spLocks noGrp="1"/>
          </p:cNvSpPr>
          <p:nvPr>
            <p:ph type="body" idx="1"/>
          </p:nvPr>
        </p:nvSpPr>
        <p:spPr>
          <a:xfrm>
            <a:off x="203177" y="1224663"/>
            <a:ext cx="2908323" cy="4267201"/>
          </a:xfrm>
          <a:prstGeom prst="rect">
            <a:avLst/>
          </a:prstGeom>
        </p:spPr>
        <p:txBody>
          <a:bodyPr lIns="91425" tIns="91425" rIns="91425" bIns="91425" anchor="t" anchorCtr="0">
            <a:noAutofit/>
          </a:bodyPr>
          <a:lstStyle/>
          <a:p>
            <a:r>
              <a:rPr lang="en-US" sz="1800" dirty="0" smtClean="0"/>
              <a:t>~ 800 Projects involved</a:t>
            </a:r>
          </a:p>
          <a:p>
            <a:r>
              <a:rPr lang="en-US" sz="1800" dirty="0" smtClean="0"/>
              <a:t>What do we learn?</a:t>
            </a:r>
          </a:p>
          <a:p>
            <a:pPr lvl="1"/>
            <a:r>
              <a:rPr lang="en-US" sz="1600" dirty="0" smtClean="0"/>
              <a:t>Smaller projects are more efficient?</a:t>
            </a:r>
          </a:p>
          <a:p>
            <a:pPr lvl="1"/>
            <a:r>
              <a:rPr lang="en-US" sz="1600" dirty="0" smtClean="0"/>
              <a:t>FOS difference.</a:t>
            </a:r>
          </a:p>
          <a:p>
            <a:pPr lvl="1"/>
            <a:r>
              <a:rPr lang="en-US" sz="1600" dirty="0" smtClean="0"/>
              <a:t>Other metrics to be taken into account</a:t>
            </a:r>
          </a:p>
          <a:p>
            <a:r>
              <a:rPr lang="en-US" sz="1800" dirty="0" smtClean="0"/>
              <a:t>A Preliminary ROI indicator?</a:t>
            </a:r>
          </a:p>
          <a:p>
            <a:pPr marL="0" indent="0">
              <a:buNone/>
            </a:pPr>
            <a:endParaRPr lang="en-US" sz="1800" dirty="0" smtClean="0"/>
          </a:p>
          <a:p>
            <a:pPr marL="0" indent="0">
              <a:buNone/>
            </a:pPr>
            <a:r>
              <a:rPr lang="en-US" sz="1200" dirty="0" smtClean="0"/>
              <a:t>Note</a:t>
            </a:r>
            <a:r>
              <a:rPr lang="en-US" sz="1200" dirty="0"/>
              <a:t>: Based on XSEDE supported publications only (as of Sept 2014).</a:t>
            </a:r>
          </a:p>
          <a:p>
            <a:pPr marL="0" indent="0">
              <a:buNone/>
            </a:pPr>
            <a:endParaRPr lang="en-US" sz="1800" dirty="0" smtClean="0"/>
          </a:p>
        </p:txBody>
      </p:sp>
      <p:pic>
        <p:nvPicPr>
          <p:cNvPr id="2" name="Picture 1" descr="09_roi_proj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800" y="719249"/>
            <a:ext cx="5702300" cy="5702300"/>
          </a:xfrm>
          <a:prstGeom prst="rect">
            <a:avLst/>
          </a:prstGeom>
        </p:spPr>
      </p:pic>
      <p:sp>
        <p:nvSpPr>
          <p:cNvPr id="3" name="TextBox 2"/>
          <p:cNvSpPr txBox="1"/>
          <p:nvPr/>
        </p:nvSpPr>
        <p:spPr>
          <a:xfrm>
            <a:off x="2602805" y="3448566"/>
            <a:ext cx="6503095" cy="523220"/>
          </a:xfrm>
          <a:prstGeom prst="rect">
            <a:avLst/>
          </a:prstGeom>
          <a:noFill/>
        </p:spPr>
        <p:txBody>
          <a:bodyPr wrap="square" rtlCol="0">
            <a:spAutoFit/>
          </a:bodyPr>
          <a:lstStyle/>
          <a:p>
            <a:pPr algn="ctr"/>
            <a:r>
              <a:rPr lang="en-US" sz="2800" b="1" dirty="0" smtClean="0">
                <a:solidFill>
                  <a:srgbClr val="FF0000"/>
                </a:solidFill>
              </a:rPr>
              <a:t>Are smaller allocations more efficient?</a:t>
            </a:r>
            <a:endParaRPr lang="en-US" sz="2800" b="1" dirty="0">
              <a:solidFill>
                <a:srgbClr val="FF0000"/>
              </a:solidFill>
            </a:endParaRPr>
          </a:p>
        </p:txBody>
      </p:sp>
    </p:spTree>
    <p:extLst>
      <p:ext uri="{BB962C8B-B14F-4D97-AF65-F5344CB8AC3E}">
        <p14:creationId xmlns:p14="http://schemas.microsoft.com/office/powerpoint/2010/main" val="131325834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descr="xd_vs_peers_top10j_quartersonly Sheet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62000"/>
            <a:ext cx="7988300" cy="3778083"/>
          </a:xfrm>
          <a:prstGeom prst="rect">
            <a:avLst/>
          </a:prstGeom>
        </p:spPr>
      </p:pic>
      <p:sp>
        <p:nvSpPr>
          <p:cNvPr id="65" name="Shape 65"/>
          <p:cNvSpPr txBox="1">
            <a:spLocks noGrp="1"/>
          </p:cNvSpPr>
          <p:nvPr>
            <p:ph type="title"/>
          </p:nvPr>
        </p:nvSpPr>
        <p:spPr>
          <a:xfrm>
            <a:off x="1" y="236698"/>
            <a:ext cx="9144000" cy="447673"/>
          </a:xfrm>
          <a:prstGeom prst="rect">
            <a:avLst/>
          </a:prstGeom>
          <a:solidFill>
            <a:schemeClr val="bg1"/>
          </a:solidFill>
        </p:spPr>
        <p:txBody>
          <a:bodyPr lIns="91425" tIns="91425" rIns="91425" bIns="91425" anchor="b" anchorCtr="0">
            <a:noAutofit/>
          </a:bodyPr>
          <a:lstStyle/>
          <a:p>
            <a:pPr algn="ctr"/>
            <a:r>
              <a:rPr lang="en-US" sz="2400" dirty="0" smtClean="0">
                <a:solidFill>
                  <a:srgbClr val="000090"/>
                </a:solidFill>
                <a:latin typeface="+mj-lt"/>
                <a:cs typeface="Chalkboard"/>
              </a:rPr>
              <a:t>Ex 2: Comparing </a:t>
            </a:r>
            <a:r>
              <a:rPr lang="en-US" sz="2400" dirty="0">
                <a:solidFill>
                  <a:srgbClr val="000090"/>
                </a:solidFill>
                <a:latin typeface="+mj-lt"/>
                <a:cs typeface="Chalkboard"/>
              </a:rPr>
              <a:t>XSEDE Supported Publications with Peers</a:t>
            </a:r>
          </a:p>
        </p:txBody>
      </p:sp>
      <p:sp>
        <p:nvSpPr>
          <p:cNvPr id="66" name="Shape 66"/>
          <p:cNvSpPr txBox="1">
            <a:spLocks noGrp="1"/>
          </p:cNvSpPr>
          <p:nvPr>
            <p:ph type="body" idx="1"/>
          </p:nvPr>
        </p:nvSpPr>
        <p:spPr>
          <a:xfrm>
            <a:off x="317477" y="4615898"/>
            <a:ext cx="8585223" cy="1759117"/>
          </a:xfrm>
          <a:prstGeom prst="rect">
            <a:avLst/>
          </a:prstGeom>
        </p:spPr>
        <p:txBody>
          <a:bodyPr lIns="91425" tIns="91425" rIns="91425" bIns="91425" anchor="t" anchorCtr="0">
            <a:noAutofit/>
          </a:bodyPr>
          <a:lstStyle/>
          <a:p>
            <a:r>
              <a:rPr lang="en-US" sz="1400" dirty="0" smtClean="0"/>
              <a:t>~ 1500 XSEDE supported publications appeared in these top 10 journals (by # of XSEDE supported publications published)</a:t>
            </a:r>
          </a:p>
          <a:p>
            <a:r>
              <a:rPr lang="en-US" sz="1400" dirty="0" smtClean="0"/>
              <a:t>Comparing each single publication with all peers appeared in the same issue. Get percentile ranking based on citation data (per ISI Web of Science data).</a:t>
            </a:r>
          </a:p>
          <a:p>
            <a:r>
              <a:rPr lang="en-US" sz="1400" dirty="0" smtClean="0"/>
              <a:t>Percentage of how many belongs to each quarter (top 25% to bottom 25%).</a:t>
            </a:r>
          </a:p>
          <a:p>
            <a:r>
              <a:rPr lang="en-US" sz="1400" dirty="0" smtClean="0"/>
              <a:t>In general trends towards higher quarter.</a:t>
            </a:r>
          </a:p>
          <a:p>
            <a:r>
              <a:rPr lang="en-US" sz="1400" dirty="0" smtClean="0"/>
              <a:t>FOS difference (Physics, Astrophysics, Astronomical; Chemistry; etc.)</a:t>
            </a:r>
          </a:p>
          <a:p>
            <a:pPr marL="0" indent="0">
              <a:buNone/>
            </a:pPr>
            <a:endParaRPr lang="en-US" sz="1400" dirty="0" smtClean="0"/>
          </a:p>
        </p:txBody>
      </p:sp>
    </p:spTree>
    <p:extLst>
      <p:ext uri="{BB962C8B-B14F-4D97-AF65-F5344CB8AC3E}">
        <p14:creationId xmlns:p14="http://schemas.microsoft.com/office/powerpoint/2010/main" val="25546013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descr="xd_vs_peers_top10j_quartersonly Sheet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62000"/>
            <a:ext cx="7988300" cy="3778083"/>
          </a:xfrm>
          <a:prstGeom prst="rect">
            <a:avLst/>
          </a:prstGeom>
        </p:spPr>
      </p:pic>
      <p:sp>
        <p:nvSpPr>
          <p:cNvPr id="65" name="Shape 65"/>
          <p:cNvSpPr txBox="1">
            <a:spLocks noGrp="1"/>
          </p:cNvSpPr>
          <p:nvPr>
            <p:ph type="title"/>
          </p:nvPr>
        </p:nvSpPr>
        <p:spPr>
          <a:xfrm>
            <a:off x="1" y="236698"/>
            <a:ext cx="9144000" cy="447673"/>
          </a:xfrm>
          <a:prstGeom prst="rect">
            <a:avLst/>
          </a:prstGeom>
          <a:solidFill>
            <a:schemeClr val="bg1"/>
          </a:solidFill>
        </p:spPr>
        <p:txBody>
          <a:bodyPr lIns="91425" tIns="91425" rIns="91425" bIns="91425" anchor="b" anchorCtr="0">
            <a:noAutofit/>
          </a:bodyPr>
          <a:lstStyle/>
          <a:p>
            <a:pPr algn="ctr"/>
            <a:r>
              <a:rPr lang="en-US" sz="2400" dirty="0" smtClean="0">
                <a:solidFill>
                  <a:srgbClr val="000090"/>
                </a:solidFill>
                <a:latin typeface="+mj-lt"/>
                <a:cs typeface="Chalkboard"/>
              </a:rPr>
              <a:t>Ex 2: Comparing </a:t>
            </a:r>
            <a:r>
              <a:rPr lang="en-US" sz="2400" dirty="0">
                <a:solidFill>
                  <a:srgbClr val="000090"/>
                </a:solidFill>
                <a:latin typeface="+mj-lt"/>
                <a:cs typeface="Chalkboard"/>
              </a:rPr>
              <a:t>XSEDE Supported Publications with Peers</a:t>
            </a:r>
          </a:p>
        </p:txBody>
      </p:sp>
      <p:sp>
        <p:nvSpPr>
          <p:cNvPr id="66" name="Shape 66"/>
          <p:cNvSpPr txBox="1">
            <a:spLocks noGrp="1"/>
          </p:cNvSpPr>
          <p:nvPr>
            <p:ph type="body" idx="1"/>
          </p:nvPr>
        </p:nvSpPr>
        <p:spPr>
          <a:xfrm>
            <a:off x="317477" y="4615898"/>
            <a:ext cx="8585223" cy="1759117"/>
          </a:xfrm>
          <a:prstGeom prst="rect">
            <a:avLst/>
          </a:prstGeom>
        </p:spPr>
        <p:txBody>
          <a:bodyPr lIns="91425" tIns="91425" rIns="91425" bIns="91425" anchor="t" anchorCtr="0">
            <a:noAutofit/>
          </a:bodyPr>
          <a:lstStyle/>
          <a:p>
            <a:r>
              <a:rPr lang="en-US" sz="1400" dirty="0" smtClean="0"/>
              <a:t>~ 1500 XSEDE supported publications appeared in these top 10 journals (by # of XSEDE supported publications published)</a:t>
            </a:r>
          </a:p>
          <a:p>
            <a:r>
              <a:rPr lang="en-US" sz="1400" dirty="0" smtClean="0"/>
              <a:t>Comparing each single publication with all peers appeared in the same issue. Get percentile ranking based on citation data (per ISI Web of Science data).</a:t>
            </a:r>
          </a:p>
          <a:p>
            <a:r>
              <a:rPr lang="en-US" sz="1400" dirty="0" smtClean="0"/>
              <a:t>Percentage of how many belongs to each quarter (top 25% to bottom 25%).</a:t>
            </a:r>
          </a:p>
          <a:p>
            <a:r>
              <a:rPr lang="en-US" sz="1400" dirty="0" smtClean="0"/>
              <a:t>In general trends towards higher quarter.</a:t>
            </a:r>
          </a:p>
          <a:p>
            <a:r>
              <a:rPr lang="en-US" sz="1400" dirty="0" smtClean="0"/>
              <a:t>FOS difference (Physics, Astrophysics, Astronomical; Chemistry; etc.)</a:t>
            </a:r>
          </a:p>
          <a:p>
            <a:pPr marL="0" indent="0">
              <a:buNone/>
            </a:pPr>
            <a:endParaRPr lang="en-US" sz="1400" dirty="0" smtClean="0"/>
          </a:p>
        </p:txBody>
      </p:sp>
      <p:sp>
        <p:nvSpPr>
          <p:cNvPr id="4" name="TextBox 3"/>
          <p:cNvSpPr txBox="1"/>
          <p:nvPr/>
        </p:nvSpPr>
        <p:spPr>
          <a:xfrm>
            <a:off x="330200" y="729734"/>
            <a:ext cx="8404865" cy="400110"/>
          </a:xfrm>
          <a:prstGeom prst="rect">
            <a:avLst/>
          </a:prstGeom>
          <a:noFill/>
        </p:spPr>
        <p:txBody>
          <a:bodyPr wrap="none" rtlCol="0">
            <a:spAutoFit/>
          </a:bodyPr>
          <a:lstStyle/>
          <a:p>
            <a:r>
              <a:rPr lang="en-US" sz="2000" b="1" dirty="0" smtClean="0">
                <a:solidFill>
                  <a:srgbClr val="FF0000"/>
                </a:solidFill>
              </a:rPr>
              <a:t>Conclusion:  XSEDE publications tend to be more highly cited than their peers</a:t>
            </a:r>
            <a:endParaRPr lang="en-US" sz="2000" b="1" dirty="0">
              <a:solidFill>
                <a:srgbClr val="FF0000"/>
              </a:solidFill>
            </a:endParaRPr>
          </a:p>
        </p:txBody>
      </p:sp>
    </p:spTree>
    <p:extLst>
      <p:ext uri="{BB962C8B-B14F-4D97-AF65-F5344CB8AC3E}">
        <p14:creationId xmlns:p14="http://schemas.microsoft.com/office/powerpoint/2010/main" val="244782642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805"/>
            <a:ext cx="9144000" cy="990600"/>
          </a:xfrm>
        </p:spPr>
        <p:txBody>
          <a:bodyPr>
            <a:normAutofit fontScale="90000"/>
          </a:bodyPr>
          <a:lstStyle/>
          <a:p>
            <a:pPr algn="ctr"/>
            <a:r>
              <a:rPr lang="en-US" sz="4900" dirty="0" smtClean="0">
                <a:solidFill>
                  <a:srgbClr val="000090"/>
                </a:solidFill>
              </a:rPr>
              <a:t>Summary</a:t>
            </a:r>
            <a:r>
              <a:rPr lang="en-US" dirty="0" smtClean="0">
                <a:solidFill>
                  <a:srgbClr val="000090"/>
                </a:solidFill>
              </a:rPr>
              <a:t/>
            </a:r>
            <a:br>
              <a:rPr lang="en-US" dirty="0" smtClean="0">
                <a:solidFill>
                  <a:srgbClr val="000090"/>
                </a:solidFill>
              </a:rPr>
            </a:br>
            <a:endParaRPr lang="en-US" sz="3100" dirty="0">
              <a:solidFill>
                <a:srgbClr val="000090"/>
              </a:solidFill>
            </a:endParaRPr>
          </a:p>
        </p:txBody>
      </p:sp>
      <p:sp>
        <p:nvSpPr>
          <p:cNvPr id="3" name="Content Placeholder 2"/>
          <p:cNvSpPr>
            <a:spLocks noGrp="1"/>
          </p:cNvSpPr>
          <p:nvPr>
            <p:ph idx="1"/>
          </p:nvPr>
        </p:nvSpPr>
        <p:spPr>
          <a:xfrm>
            <a:off x="330200" y="1369871"/>
            <a:ext cx="8470900" cy="4876800"/>
          </a:xfrm>
        </p:spPr>
        <p:txBody>
          <a:bodyPr>
            <a:normAutofit/>
          </a:bodyPr>
          <a:lstStyle/>
          <a:p>
            <a:r>
              <a:rPr lang="en-US" dirty="0" smtClean="0"/>
              <a:t>Developed automated publication and citation system for XSEDE</a:t>
            </a:r>
          </a:p>
          <a:p>
            <a:r>
              <a:rPr lang="en-US" dirty="0"/>
              <a:t>Developed method to assess internal XSEDE allocation distribution effectiveness (by allocation size, </a:t>
            </a:r>
            <a:r>
              <a:rPr lang="en-US" dirty="0" err="1"/>
              <a:t>fos</a:t>
            </a:r>
            <a:r>
              <a:rPr lang="en-US" dirty="0"/>
              <a:t> etc.)</a:t>
            </a:r>
          </a:p>
          <a:p>
            <a:pPr lvl="1"/>
            <a:r>
              <a:rPr lang="en-US" sz="1800" dirty="0" smtClean="0"/>
              <a:t>Provide </a:t>
            </a:r>
            <a:r>
              <a:rPr lang="en-US" sz="1800" dirty="0" err="1"/>
              <a:t>Sci</a:t>
            </a:r>
            <a:r>
              <a:rPr lang="en-US" sz="1800" dirty="0"/>
              <a:t> Impact analysis of established publications/citations database </a:t>
            </a:r>
          </a:p>
          <a:p>
            <a:pPr lvl="1"/>
            <a:r>
              <a:rPr lang="en-US" sz="1800" dirty="0"/>
              <a:t>Working with XUP to track and curate user publications</a:t>
            </a:r>
          </a:p>
          <a:p>
            <a:r>
              <a:rPr lang="en-US" dirty="0" smtClean="0"/>
              <a:t>Established </a:t>
            </a:r>
            <a:r>
              <a:rPr lang="en-US" dirty="0"/>
              <a:t>method to assess external XSEDE effectiveness</a:t>
            </a:r>
            <a:r>
              <a:rPr lang="en-US" dirty="0" smtClean="0"/>
              <a:t>/ROI</a:t>
            </a:r>
          </a:p>
          <a:p>
            <a:pPr lvl="1"/>
            <a:r>
              <a:rPr lang="en-US" sz="1800" dirty="0" smtClean="0"/>
              <a:t>Compare XSEDE citations to non-XSEDE citations within the same journals</a:t>
            </a:r>
          </a:p>
          <a:p>
            <a:pPr lvl="1"/>
            <a:endParaRPr lang="en-US" sz="1800" dirty="0"/>
          </a:p>
          <a:p>
            <a:pPr marL="274320" lvl="1" indent="0">
              <a:buNone/>
            </a:pPr>
            <a:endParaRPr lang="en-US" sz="1800" dirty="0"/>
          </a:p>
          <a:p>
            <a:r>
              <a:rPr lang="en-US" sz="2200" dirty="0" smtClean="0"/>
              <a:t>Enables data analytics that was not possible before</a:t>
            </a:r>
          </a:p>
          <a:p>
            <a:endParaRPr lang="en-US" sz="2200" dirty="0"/>
          </a:p>
          <a:p>
            <a:r>
              <a:rPr lang="en-US" sz="2200" dirty="0" smtClean="0"/>
              <a:t>Allows generalization from XSEDE</a:t>
            </a:r>
            <a:endParaRPr lang="en-US" sz="2200" dirty="0"/>
          </a:p>
          <a:p>
            <a:endParaRPr lang="en-US" dirty="0" smtClean="0"/>
          </a:p>
          <a:p>
            <a:pPr lvl="1"/>
            <a:endParaRPr lang="en-US" dirty="0" smtClean="0"/>
          </a:p>
          <a:p>
            <a:pPr lvl="0"/>
            <a:endParaRPr lang="en-US" dirty="0"/>
          </a:p>
        </p:txBody>
      </p:sp>
    </p:spTree>
    <p:extLst>
      <p:ext uri="{BB962C8B-B14F-4D97-AF65-F5344CB8AC3E}">
        <p14:creationId xmlns:p14="http://schemas.microsoft.com/office/powerpoint/2010/main" val="37487347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006"/>
            <a:ext cx="8229600" cy="990600"/>
          </a:xfrm>
        </p:spPr>
        <p:txBody>
          <a:bodyPr/>
          <a:lstStyle/>
          <a:p>
            <a:pPr algn="ctr"/>
            <a:r>
              <a:rPr lang="en-US" dirty="0" smtClean="0">
                <a:solidFill>
                  <a:srgbClr val="000090"/>
                </a:solidFill>
              </a:rPr>
              <a:t>Future Plans</a:t>
            </a:r>
            <a:endParaRPr lang="en-US" dirty="0">
              <a:solidFill>
                <a:srgbClr val="000090"/>
              </a:solidFill>
            </a:endParaRPr>
          </a:p>
        </p:txBody>
      </p:sp>
      <p:sp>
        <p:nvSpPr>
          <p:cNvPr id="3" name="Content Placeholder 2"/>
          <p:cNvSpPr>
            <a:spLocks noGrp="1"/>
          </p:cNvSpPr>
          <p:nvPr>
            <p:ph idx="1"/>
          </p:nvPr>
        </p:nvSpPr>
        <p:spPr>
          <a:xfrm>
            <a:off x="457200" y="1359946"/>
            <a:ext cx="8229600" cy="4876800"/>
          </a:xfrm>
        </p:spPr>
        <p:txBody>
          <a:bodyPr>
            <a:normAutofit/>
          </a:bodyPr>
          <a:lstStyle/>
          <a:p>
            <a:pPr lvl="0"/>
            <a:r>
              <a:rPr lang="en-US" dirty="0" smtClean="0"/>
              <a:t>Establish routing impact metrics reporting mechanism to be included as part of XSEDE quarterly report.</a:t>
            </a:r>
          </a:p>
          <a:p>
            <a:pPr lvl="0"/>
            <a:r>
              <a:rPr lang="en-US" dirty="0" smtClean="0"/>
              <a:t>Complete the ‘my view’ and ‘rapid vetting/tagging’ functionality and deploy to </a:t>
            </a:r>
            <a:r>
              <a:rPr lang="en-US" dirty="0" err="1" smtClean="0"/>
              <a:t>tas.futuregrid.org</a:t>
            </a:r>
            <a:endParaRPr lang="en-US" dirty="0" smtClean="0"/>
          </a:p>
          <a:p>
            <a:pPr lvl="0"/>
            <a:r>
              <a:rPr lang="en-US" dirty="0" smtClean="0"/>
              <a:t>Pulling peer publications and carry out statistical analyses.</a:t>
            </a:r>
          </a:p>
          <a:p>
            <a:pPr lvl="0"/>
            <a:r>
              <a:rPr lang="en-US" dirty="0" smtClean="0"/>
              <a:t>Investigating how to best interpret the impact metrics of XSEDE as well as individual entities and compare to peers.</a:t>
            </a:r>
          </a:p>
          <a:p>
            <a:pPr lvl="0"/>
            <a:r>
              <a:rPr lang="en-US" dirty="0" smtClean="0"/>
              <a:t>Impact based on other criteria in addition to </a:t>
            </a:r>
            <a:r>
              <a:rPr lang="en-US" dirty="0" err="1" smtClean="0"/>
              <a:t>bibliometrics</a:t>
            </a:r>
            <a:endParaRPr lang="en-US" dirty="0" smtClean="0"/>
          </a:p>
          <a:p>
            <a:pPr lvl="1"/>
            <a:r>
              <a:rPr lang="en-US" dirty="0" smtClean="0"/>
              <a:t>Usage based (downloading, viewing..)</a:t>
            </a:r>
          </a:p>
          <a:p>
            <a:pPr lvl="1"/>
            <a:r>
              <a:rPr lang="en-US" dirty="0" err="1" smtClean="0"/>
              <a:t>Altmetrics</a:t>
            </a:r>
            <a:r>
              <a:rPr lang="en-US" dirty="0" smtClean="0"/>
              <a:t> (reuse of code/data; mention in social network; etc.)</a:t>
            </a:r>
          </a:p>
        </p:txBody>
      </p:sp>
    </p:spTree>
    <p:extLst>
      <p:ext uri="{BB962C8B-B14F-4D97-AF65-F5344CB8AC3E}">
        <p14:creationId xmlns:p14="http://schemas.microsoft.com/office/powerpoint/2010/main" val="148916937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133"/>
            <a:ext cx="8229600" cy="990600"/>
          </a:xfrm>
        </p:spPr>
        <p:txBody>
          <a:bodyPr/>
          <a:lstStyle/>
          <a:p>
            <a:r>
              <a:rPr lang="en-US" dirty="0" smtClean="0"/>
              <a:t>End of main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777186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Vetting and Tagging of publications (proposal)</a:t>
            </a:r>
            <a:endParaRPr lang="en-US" dirty="0"/>
          </a:p>
        </p:txBody>
      </p:sp>
      <p:pic>
        <p:nvPicPr>
          <p:cNvPr id="5" name="Picture Placeholder 4" descr="Screen Shot 2014-09-30 at 10.13.46 AM.png"/>
          <p:cNvPicPr>
            <a:picLocks noGrp="1" noChangeAspect="1"/>
          </p:cNvPicPr>
          <p:nvPr>
            <p:ph type="pic" idx="1"/>
          </p:nvPr>
        </p:nvPicPr>
        <p:blipFill>
          <a:blip r:embed="rId2">
            <a:extLst>
              <a:ext uri="{28A0092B-C50C-407E-A947-70E740481C1C}">
                <a14:useLocalDpi xmlns:a14="http://schemas.microsoft.com/office/drawing/2010/main" val="0"/>
              </a:ext>
            </a:extLst>
          </a:blip>
          <a:srcRect t="-6808" b="-6808"/>
          <a:stretch>
            <a:fillRect/>
          </a:stretch>
        </p:blipFill>
        <p:spPr/>
      </p:pic>
      <p:sp>
        <p:nvSpPr>
          <p:cNvPr id="4" name="Text Placeholder 3"/>
          <p:cNvSpPr>
            <a:spLocks noGrp="1"/>
          </p:cNvSpPr>
          <p:nvPr>
            <p:ph type="body" sz="half" idx="2"/>
          </p:nvPr>
        </p:nvSpPr>
        <p:spPr/>
        <p:txBody>
          <a:bodyPr/>
          <a:lstStyle/>
          <a:p>
            <a:pPr marL="285750" indent="-285750">
              <a:buFont typeface="Arial"/>
              <a:buChar char="•"/>
            </a:pPr>
            <a:r>
              <a:rPr lang="en-US" dirty="0" smtClean="0"/>
              <a:t>It will be easy with the TAS Web Service to add XSEDE projects to the publications.</a:t>
            </a:r>
            <a:br>
              <a:rPr lang="en-US" dirty="0" smtClean="0"/>
            </a:br>
            <a:endParaRPr lang="en-US" dirty="0" smtClean="0"/>
          </a:p>
          <a:p>
            <a:pPr marL="285750" indent="-285750">
              <a:buFont typeface="Arial"/>
              <a:buChar char="•"/>
            </a:pPr>
            <a:r>
              <a:rPr lang="en-US" dirty="0" smtClean="0"/>
              <a:t>Publications can be vetted easily with the click of a button </a:t>
            </a:r>
          </a:p>
          <a:p>
            <a:pPr marL="285750" indent="-285750">
              <a:buFont typeface="Arial"/>
              <a:buChar char="•"/>
            </a:pPr>
            <a:endParaRPr lang="en-US" dirty="0"/>
          </a:p>
          <a:p>
            <a:pPr marL="285750" indent="-285750">
              <a:buFont typeface="Arial"/>
              <a:buChar char="•"/>
            </a:pPr>
            <a:r>
              <a:rPr lang="en-US" dirty="0" smtClean="0"/>
              <a:t>This could be expanded to include non XSEDE projects</a:t>
            </a:r>
          </a:p>
          <a:p>
            <a:endParaRPr lang="en-US" dirty="0" smtClean="0"/>
          </a:p>
          <a:p>
            <a:pPr marL="285750" indent="-285750">
              <a:buFont typeface="Arial"/>
              <a:buChar char="•"/>
            </a:pPr>
            <a:r>
              <a:rPr lang="en-US" dirty="0" smtClean="0"/>
              <a:t>Funding Agencies that may be more fine grained associated than just on the project level.</a:t>
            </a:r>
            <a:endParaRPr lang="en-US" dirty="0"/>
          </a:p>
        </p:txBody>
      </p:sp>
      <p:sp>
        <p:nvSpPr>
          <p:cNvPr id="6" name="Oval 5"/>
          <p:cNvSpPr/>
          <p:nvPr/>
        </p:nvSpPr>
        <p:spPr>
          <a:xfrm>
            <a:off x="8139120" y="4397878"/>
            <a:ext cx="125121" cy="118861"/>
          </a:xfrm>
          <a:prstGeom prst="ellipse">
            <a:avLst/>
          </a:prstGeom>
          <a:solidFill>
            <a:schemeClr val="accent2">
              <a:alpha val="33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616964" y="4748208"/>
            <a:ext cx="125121" cy="118861"/>
          </a:xfrm>
          <a:prstGeom prst="ellipse">
            <a:avLst/>
          </a:prstGeom>
          <a:solidFill>
            <a:schemeClr val="accent2">
              <a:alpha val="33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623220" y="4366598"/>
            <a:ext cx="125121" cy="118861"/>
          </a:xfrm>
          <a:prstGeom prst="ellipse">
            <a:avLst/>
          </a:prstGeom>
          <a:solidFill>
            <a:schemeClr val="accent2">
              <a:alpha val="33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560659" y="3284334"/>
            <a:ext cx="125121" cy="118861"/>
          </a:xfrm>
          <a:prstGeom prst="ellipse">
            <a:avLst/>
          </a:prstGeom>
          <a:solidFill>
            <a:schemeClr val="accent2">
              <a:alpha val="33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89544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Screenshot</a:t>
            </a:r>
            <a:endParaRPr lang="en-US" dirty="0"/>
          </a:p>
        </p:txBody>
      </p:sp>
      <p:pic>
        <p:nvPicPr>
          <p:cNvPr id="8" name="Picture Placeholder 7" descr="Screen Shot 2014-09-30 at 9.56.19 AM.png"/>
          <p:cNvPicPr>
            <a:picLocks noGrp="1" noChangeAspect="1"/>
          </p:cNvPicPr>
          <p:nvPr>
            <p:ph type="pic" idx="1"/>
          </p:nvPr>
        </p:nvPicPr>
        <p:blipFill>
          <a:blip r:embed="rId2">
            <a:extLst>
              <a:ext uri="{28A0092B-C50C-407E-A947-70E740481C1C}">
                <a14:useLocalDpi xmlns:a14="http://schemas.microsoft.com/office/drawing/2010/main" val="0"/>
              </a:ext>
            </a:extLst>
          </a:blip>
          <a:srcRect t="583" b="583"/>
          <a:stretch>
            <a:fillRect/>
          </a:stretch>
        </p:blipFill>
        <p:spPr/>
      </p:pic>
      <p:sp>
        <p:nvSpPr>
          <p:cNvPr id="6" name="Text Placeholder 5"/>
          <p:cNvSpPr>
            <a:spLocks noGrp="1"/>
          </p:cNvSpPr>
          <p:nvPr>
            <p:ph type="body" sz="half" idx="2"/>
          </p:nvPr>
        </p:nvSpPr>
        <p:spPr/>
        <p:txBody>
          <a:bodyPr>
            <a:normAutofit/>
          </a:bodyPr>
          <a:lstStyle/>
          <a:p>
            <a:r>
              <a:rPr lang="en-US" dirty="0" smtClean="0"/>
              <a:t>Individual Users can look up their own Metrics.</a:t>
            </a:r>
          </a:p>
          <a:p>
            <a:endParaRPr lang="en-US" dirty="0"/>
          </a:p>
          <a:p>
            <a:r>
              <a:rPr lang="en-US" dirty="0" smtClean="0"/>
              <a:t>This includes</a:t>
            </a:r>
          </a:p>
          <a:p>
            <a:pPr marL="285750" indent="-285750">
              <a:buFont typeface="Arial"/>
              <a:buChar char="•"/>
            </a:pPr>
            <a:r>
              <a:rPr lang="en-US" dirty="0" smtClean="0"/>
              <a:t>User-based</a:t>
            </a:r>
          </a:p>
          <a:p>
            <a:pPr marL="285750" indent="-285750">
              <a:buFont typeface="Arial"/>
              <a:buChar char="•"/>
            </a:pPr>
            <a:r>
              <a:rPr lang="en-US" dirty="0" smtClean="0"/>
              <a:t>Project-based</a:t>
            </a:r>
          </a:p>
          <a:p>
            <a:pPr marL="285750" indent="-285750">
              <a:buFont typeface="Arial"/>
              <a:buChar char="•"/>
            </a:pPr>
            <a:endParaRPr lang="en-US" dirty="0"/>
          </a:p>
          <a:p>
            <a:r>
              <a:rPr lang="en-US" dirty="0" smtClean="0"/>
              <a:t>Project Ranking</a:t>
            </a:r>
          </a:p>
          <a:p>
            <a:pPr marL="285750" indent="-285750">
              <a:buFont typeface="Arial"/>
              <a:buChar char="•"/>
            </a:pPr>
            <a:r>
              <a:rPr lang="en-US" dirty="0" smtClean="0"/>
              <a:t>Compares the project against other projects</a:t>
            </a:r>
          </a:p>
          <a:p>
            <a:pPr marL="285750" indent="-285750">
              <a:buFont typeface="Arial"/>
              <a:buChar char="•"/>
            </a:pPr>
            <a:r>
              <a:rPr lang="en-US" dirty="0" smtClean="0"/>
              <a:t>In Field of Science</a:t>
            </a:r>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r>
              <a:rPr lang="en-US" i="1" dirty="0" smtClean="0"/>
              <a:t>Example = 31 % have &lt;= h-index as I have</a:t>
            </a:r>
          </a:p>
          <a:p>
            <a:pPr marL="285750" indent="-285750">
              <a:buFont typeface="Arial"/>
              <a:buChar char="•"/>
            </a:pPr>
            <a:endParaRPr lang="en-US" i="1" dirty="0"/>
          </a:p>
          <a:p>
            <a:pPr marL="285750" indent="-285750">
              <a:buFont typeface="Arial"/>
              <a:buChar char="•"/>
            </a:pPr>
            <a:endParaRPr lang="en-US" dirty="0" smtClean="0"/>
          </a:p>
        </p:txBody>
      </p:sp>
      <p:sp>
        <p:nvSpPr>
          <p:cNvPr id="9" name="Oval 8"/>
          <p:cNvSpPr/>
          <p:nvPr/>
        </p:nvSpPr>
        <p:spPr>
          <a:xfrm>
            <a:off x="6937959" y="5355027"/>
            <a:ext cx="125121" cy="118861"/>
          </a:xfrm>
          <a:prstGeom prst="ellipse">
            <a:avLst/>
          </a:prstGeom>
          <a:solidFill>
            <a:schemeClr val="accent2">
              <a:alpha val="33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25007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23154"/>
            <a:ext cx="8229600" cy="638380"/>
          </a:xfrm>
          <a:prstGeom prst="rect">
            <a:avLst/>
          </a:prstGeom>
        </p:spPr>
        <p:txBody>
          <a:bodyPr lIns="91425" tIns="91425" rIns="91425" bIns="91425" anchor="b" anchorCtr="0">
            <a:noAutofit/>
          </a:bodyPr>
          <a:lstStyle/>
          <a:p>
            <a:pPr algn="ctr">
              <a:buNone/>
            </a:pPr>
            <a:r>
              <a:rPr lang="en-US" dirty="0" smtClean="0">
                <a:solidFill>
                  <a:srgbClr val="000090"/>
                </a:solidFill>
                <a:latin typeface="+mj-lt"/>
                <a:cs typeface="Chalkboard"/>
              </a:rPr>
              <a:t>Why Evaluate Scientific Impact?</a:t>
            </a:r>
            <a:endParaRPr lang="en" dirty="0">
              <a:solidFill>
                <a:srgbClr val="000090"/>
              </a:solidFill>
              <a:latin typeface="+mj-lt"/>
              <a:cs typeface="Chalkboard"/>
            </a:endParaRPr>
          </a:p>
        </p:txBody>
      </p:sp>
      <p:sp>
        <p:nvSpPr>
          <p:cNvPr id="54" name="Shape 54"/>
          <p:cNvSpPr txBox="1">
            <a:spLocks noGrp="1"/>
          </p:cNvSpPr>
          <p:nvPr>
            <p:ph type="body" idx="1"/>
          </p:nvPr>
        </p:nvSpPr>
        <p:spPr>
          <a:xfrm>
            <a:off x="1842703" y="936188"/>
            <a:ext cx="7196504" cy="4967700"/>
          </a:xfrm>
          <a:prstGeom prst="rect">
            <a:avLst/>
          </a:prstGeom>
        </p:spPr>
        <p:txBody>
          <a:bodyPr lIns="91425" tIns="91425" rIns="91425" bIns="91425" anchor="t" anchorCtr="0">
            <a:noAutofit/>
          </a:bodyPr>
          <a:lstStyle/>
          <a:p>
            <a:r>
              <a:rPr lang="en-US" sz="2400" b="1" dirty="0" smtClean="0"/>
              <a:t>RESOURCES</a:t>
            </a:r>
            <a:endParaRPr lang="en-US" sz="2400" dirty="0" smtClean="0"/>
          </a:p>
          <a:p>
            <a:pPr lvl="1"/>
            <a:r>
              <a:rPr lang="en-US" sz="2000" dirty="0" smtClean="0"/>
              <a:t>Large computing facilities, such as </a:t>
            </a:r>
            <a:r>
              <a:rPr lang="en" sz="2000" dirty="0" smtClean="0"/>
              <a:t>XSEDE</a:t>
            </a:r>
            <a:r>
              <a:rPr lang="en-US" sz="2000" dirty="0" smtClean="0"/>
              <a:t>,</a:t>
            </a:r>
            <a:r>
              <a:rPr lang="en" sz="2000" dirty="0" smtClean="0"/>
              <a:t> provide </a:t>
            </a:r>
            <a:r>
              <a:rPr lang="en" sz="2000" dirty="0"/>
              <a:t>large scale resources to users to advance </a:t>
            </a:r>
            <a:r>
              <a:rPr lang="en" sz="2000" dirty="0" smtClean="0"/>
              <a:t>science</a:t>
            </a:r>
            <a:endParaRPr lang="en" sz="2000" b="1" dirty="0"/>
          </a:p>
          <a:p>
            <a:r>
              <a:rPr lang="en-US" sz="2400" b="1" dirty="0" smtClean="0"/>
              <a:t>IMPACT</a:t>
            </a:r>
          </a:p>
          <a:p>
            <a:pPr lvl="1"/>
            <a:r>
              <a:rPr lang="en" sz="2000" dirty="0" smtClean="0"/>
              <a:t>Is </a:t>
            </a:r>
            <a:r>
              <a:rPr lang="en" sz="2000" dirty="0"/>
              <a:t>there some way to provide an indication about the impact of providing such </a:t>
            </a:r>
            <a:r>
              <a:rPr lang="en" sz="2000" dirty="0" smtClean="0"/>
              <a:t>facilities</a:t>
            </a:r>
            <a:r>
              <a:rPr lang="en-US" sz="2000" dirty="0" smtClean="0"/>
              <a:t>?</a:t>
            </a:r>
          </a:p>
          <a:p>
            <a:pPr lvl="1"/>
            <a:r>
              <a:rPr lang="en-US" sz="2000" dirty="0" smtClean="0"/>
              <a:t>What </a:t>
            </a:r>
            <a:r>
              <a:rPr lang="en-US" sz="2000" dirty="0"/>
              <a:t>i</a:t>
            </a:r>
            <a:r>
              <a:rPr lang="en-US" sz="2000" dirty="0" smtClean="0"/>
              <a:t>s the impact of scientific research of individual user, project, or field of study</a:t>
            </a:r>
            <a:endParaRPr lang="en-US" dirty="0" smtClean="0"/>
          </a:p>
          <a:p>
            <a:r>
              <a:rPr lang="en-US" sz="2400" b="1" dirty="0" smtClean="0"/>
              <a:t>EVALUATION OF POLICIES</a:t>
            </a:r>
          </a:p>
          <a:p>
            <a:pPr lvl="1"/>
            <a:r>
              <a:rPr lang="en-US" dirty="0"/>
              <a:t>W</a:t>
            </a:r>
            <a:r>
              <a:rPr lang="en-US" sz="2000" dirty="0" smtClean="0"/>
              <a:t>hat is the relationship to allocation and funding?</a:t>
            </a:r>
          </a:p>
          <a:p>
            <a:pPr lvl="1"/>
            <a:r>
              <a:rPr lang="en-US" sz="2000" dirty="0" smtClean="0"/>
              <a:t>When evaluating a proposal request (requesting resource allocation), what is the criteria to judge whether the proposal is potentially leading to good research and broader impact, and how to get metrics to back up this?</a:t>
            </a:r>
            <a:endParaRPr lang="en" sz="2000" dirty="0"/>
          </a:p>
        </p:txBody>
      </p:sp>
      <p:sp>
        <p:nvSpPr>
          <p:cNvPr id="2" name="Oval 1"/>
          <p:cNvSpPr/>
          <p:nvPr/>
        </p:nvSpPr>
        <p:spPr>
          <a:xfrm>
            <a:off x="713840" y="1153721"/>
            <a:ext cx="755342" cy="755314"/>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5" name="Oval 4"/>
          <p:cNvSpPr/>
          <p:nvPr/>
        </p:nvSpPr>
        <p:spPr>
          <a:xfrm>
            <a:off x="713840" y="2700546"/>
            <a:ext cx="755342" cy="75531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Oval 5"/>
          <p:cNvSpPr/>
          <p:nvPr/>
        </p:nvSpPr>
        <p:spPr>
          <a:xfrm>
            <a:off x="713840" y="4512976"/>
            <a:ext cx="755342" cy="7553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cxnSp>
        <p:nvCxnSpPr>
          <p:cNvPr id="12" name="Elbow Connector 11"/>
          <p:cNvCxnSpPr>
            <a:stCxn id="6" idx="2"/>
            <a:endCxn id="2" idx="2"/>
          </p:cNvCxnSpPr>
          <p:nvPr/>
        </p:nvCxnSpPr>
        <p:spPr>
          <a:xfrm rot="10800000">
            <a:off x="713840" y="1531379"/>
            <a:ext cx="12700" cy="3359255"/>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6" idx="0"/>
          </p:cNvCxnSpPr>
          <p:nvPr/>
        </p:nvCxnSpPr>
        <p:spPr>
          <a:xfrm>
            <a:off x="1091511" y="3455860"/>
            <a:ext cx="0" cy="105711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2" idx="4"/>
            <a:endCxn id="5" idx="0"/>
          </p:cNvCxnSpPr>
          <p:nvPr/>
        </p:nvCxnSpPr>
        <p:spPr>
          <a:xfrm>
            <a:off x="1091511" y="1909035"/>
            <a:ext cx="0" cy="7915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81697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dirty="0" smtClean="0"/>
              <a:t>Metrics</a:t>
            </a:r>
            <a:endParaRPr lang="en" dirty="0"/>
          </a:p>
        </p:txBody>
      </p:sp>
      <p:sp>
        <p:nvSpPr>
          <p:cNvPr id="54" name="Shape 54"/>
          <p:cNvSpPr txBox="1">
            <a:spLocks noGrp="1"/>
          </p:cNvSpPr>
          <p:nvPr>
            <p:ph type="body" idx="1"/>
          </p:nvPr>
        </p:nvSpPr>
        <p:spPr>
          <a:xfrm>
            <a:off x="185194" y="1524000"/>
            <a:ext cx="8654005" cy="4967700"/>
          </a:xfrm>
          <a:prstGeom prst="rect">
            <a:avLst/>
          </a:prstGeom>
        </p:spPr>
        <p:txBody>
          <a:bodyPr lIns="91425" tIns="91425" rIns="91425" bIns="91425" anchor="t" anchorCtr="0">
            <a:noAutofit/>
          </a:bodyPr>
          <a:lstStyle/>
          <a:p>
            <a:r>
              <a:rPr lang="en-US" sz="2000" dirty="0" smtClean="0"/>
              <a:t>Intuitive </a:t>
            </a:r>
            <a:r>
              <a:rPr lang="en-US" sz="2000" dirty="0"/>
              <a:t>Metrics: Number of publications, Number of citations</a:t>
            </a:r>
          </a:p>
          <a:p>
            <a:r>
              <a:rPr lang="en-US" sz="2000" dirty="0"/>
              <a:t>H-index</a:t>
            </a:r>
          </a:p>
          <a:p>
            <a:pPr lvl="1"/>
            <a:r>
              <a:rPr lang="en-US" sz="1800" dirty="0"/>
              <a:t>Derived based on productivity (quantity of papers published) and impact (based on citation)</a:t>
            </a:r>
          </a:p>
          <a:p>
            <a:pPr lvl="1"/>
            <a:r>
              <a:rPr lang="en-US" sz="1800" dirty="0"/>
              <a:t>h as the </a:t>
            </a:r>
            <a:r>
              <a:rPr lang="en-US" sz="1800" dirty="0" smtClean="0"/>
              <a:t>max number </a:t>
            </a:r>
            <a:r>
              <a:rPr lang="en-US" sz="1800" dirty="0"/>
              <a:t>of papers with citation number higher or equal to h</a:t>
            </a:r>
          </a:p>
          <a:p>
            <a:pPr lvl="1"/>
            <a:r>
              <a:rPr lang="en-US" sz="1800" dirty="0"/>
              <a:t>H-index(m) to compare veteran researchers with junior researchers</a:t>
            </a:r>
          </a:p>
          <a:p>
            <a:r>
              <a:rPr lang="en-US" sz="2000" dirty="0"/>
              <a:t>G-index</a:t>
            </a:r>
          </a:p>
          <a:p>
            <a:pPr lvl="1"/>
            <a:r>
              <a:rPr lang="en-US" sz="1800" dirty="0"/>
              <a:t>Similar to h-index but it uses average citations so you got rewarded if you have a paper with very high citations</a:t>
            </a:r>
          </a:p>
          <a:p>
            <a:r>
              <a:rPr lang="en-US" sz="2000" dirty="0"/>
              <a:t>Other Metrics – i10-index (number of publications with at least 10 citations)</a:t>
            </a:r>
          </a:p>
          <a:p>
            <a:r>
              <a:rPr lang="en-US" sz="2000" dirty="0"/>
              <a:t>Does a researcher keep up with the good research he/she usually does more recently – Metrics from only recent </a:t>
            </a:r>
            <a:r>
              <a:rPr lang="en-US" sz="2000" dirty="0" smtClean="0"/>
              <a:t>publications</a:t>
            </a:r>
            <a:endParaRPr lang="en-US" sz="2000" dirty="0"/>
          </a:p>
        </p:txBody>
      </p:sp>
    </p:spTree>
    <p:extLst>
      <p:ext uri="{BB962C8B-B14F-4D97-AF65-F5344CB8AC3E}">
        <p14:creationId xmlns:p14="http://schemas.microsoft.com/office/powerpoint/2010/main" val="402487836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sz="2800" dirty="0" smtClean="0"/>
              <a:t/>
            </a:r>
            <a:br>
              <a:rPr lang="en-US" sz="2800" dirty="0" smtClean="0"/>
            </a:br>
            <a:r>
              <a:rPr lang="en-US" sz="2800" dirty="0" smtClean="0"/>
              <a:t>Can we use other data than Google Scholar?</a:t>
            </a:r>
            <a:br>
              <a:rPr lang="en-US" sz="2800" dirty="0" smtClean="0"/>
            </a:br>
            <a:endParaRPr lang="en" sz="2800" dirty="0"/>
          </a:p>
        </p:txBody>
      </p:sp>
      <p:sp>
        <p:nvSpPr>
          <p:cNvPr id="66" name="Shape 66"/>
          <p:cNvSpPr txBox="1">
            <a:spLocks noGrp="1"/>
          </p:cNvSpPr>
          <p:nvPr>
            <p:ph type="body" idx="1"/>
          </p:nvPr>
        </p:nvSpPr>
        <p:spPr>
          <a:xfrm>
            <a:off x="291021" y="1417637"/>
            <a:ext cx="7892261" cy="966231"/>
          </a:xfrm>
          <a:prstGeom prst="rect">
            <a:avLst/>
          </a:prstGeom>
        </p:spPr>
        <p:txBody>
          <a:bodyPr lIns="91425" tIns="91425" rIns="91425" bIns="91425" anchor="t" anchorCtr="0">
            <a:noAutofit/>
          </a:bodyPr>
          <a:lstStyle/>
          <a:p>
            <a:r>
              <a:rPr lang="en-US" sz="1800" dirty="0" smtClean="0"/>
              <a:t>Citation data from ISI for all publications</a:t>
            </a:r>
          </a:p>
          <a:p>
            <a:r>
              <a:rPr lang="en-US" sz="1800" dirty="0" smtClean="0"/>
              <a:t>Citation data from Google Scholar for 33,861 publications</a:t>
            </a:r>
          </a:p>
          <a:p>
            <a:r>
              <a:rPr lang="en-US" sz="1800" dirty="0" smtClean="0"/>
              <a:t>These cover 1462 users</a:t>
            </a:r>
          </a:p>
          <a:p>
            <a:endParaRPr lang="en" sz="1800" dirty="0"/>
          </a:p>
        </p:txBody>
      </p:sp>
      <p:pic>
        <p:nvPicPr>
          <p:cNvPr id="5" name="Picture 4" descr="11_gs_vs_isi_cites_bigfon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94" y="2592620"/>
            <a:ext cx="3886307" cy="3736833"/>
          </a:xfrm>
          <a:prstGeom prst="rect">
            <a:avLst/>
          </a:prstGeom>
        </p:spPr>
      </p:pic>
      <p:pic>
        <p:nvPicPr>
          <p:cNvPr id="6" name="Picture 5" descr="11_gs_vs_isi_hindex_bigfon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231" y="2592619"/>
            <a:ext cx="3944341" cy="3704943"/>
          </a:xfrm>
          <a:prstGeom prst="rect">
            <a:avLst/>
          </a:prstGeom>
        </p:spPr>
      </p:pic>
      <p:sp>
        <p:nvSpPr>
          <p:cNvPr id="7" name="Rectangle 6"/>
          <p:cNvSpPr/>
          <p:nvPr/>
        </p:nvSpPr>
        <p:spPr>
          <a:xfrm>
            <a:off x="108120" y="2750747"/>
            <a:ext cx="8866242" cy="3416320"/>
          </a:xfrm>
          <a:prstGeom prst="rect">
            <a:avLst/>
          </a:prstGeom>
          <a:effectLst>
            <a:glow rad="228600">
              <a:schemeClr val="accent2">
                <a:satMod val="175000"/>
                <a:alpha val="40000"/>
              </a:schemeClr>
            </a:glow>
            <a:outerShdw blurRad="38100" dist="25400" dir="2700000" algn="br" rotWithShape="0">
              <a:srgbClr val="000000">
                <a:alpha val="60000"/>
              </a:srgbClr>
            </a:outerShdw>
          </a:effectLst>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Metrics from Google Data and</a:t>
            </a:r>
          </a:p>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ISI data are highly correlated.</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So We can use citation data</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from either source</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84958117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sz="2800" dirty="0" smtClean="0"/>
              <a:t/>
            </a:r>
            <a:br>
              <a:rPr lang="en-US" sz="2800" dirty="0" smtClean="0"/>
            </a:br>
            <a:r>
              <a:rPr lang="en-US" sz="2800" dirty="0" smtClean="0"/>
              <a:t>Can we use other data than Google Scholar?</a:t>
            </a:r>
            <a:br>
              <a:rPr lang="en-US" sz="2800" dirty="0" smtClean="0"/>
            </a:br>
            <a:endParaRPr lang="en" sz="2800" dirty="0"/>
          </a:p>
        </p:txBody>
      </p:sp>
      <p:sp>
        <p:nvSpPr>
          <p:cNvPr id="66" name="Shape 66"/>
          <p:cNvSpPr txBox="1">
            <a:spLocks noGrp="1"/>
          </p:cNvSpPr>
          <p:nvPr>
            <p:ph type="body" idx="1"/>
          </p:nvPr>
        </p:nvSpPr>
        <p:spPr>
          <a:xfrm>
            <a:off x="291021" y="1417637"/>
            <a:ext cx="7892261" cy="966231"/>
          </a:xfrm>
          <a:prstGeom prst="rect">
            <a:avLst/>
          </a:prstGeom>
        </p:spPr>
        <p:txBody>
          <a:bodyPr lIns="91425" tIns="91425" rIns="91425" bIns="91425" anchor="t" anchorCtr="0">
            <a:noAutofit/>
          </a:bodyPr>
          <a:lstStyle/>
          <a:p>
            <a:r>
              <a:rPr lang="en-US" sz="1800" dirty="0" smtClean="0"/>
              <a:t>Citation data from ISI for all publications</a:t>
            </a:r>
          </a:p>
          <a:p>
            <a:r>
              <a:rPr lang="en-US" sz="1800" dirty="0" smtClean="0"/>
              <a:t>Citation data from Google Scholar for 33,861 publications</a:t>
            </a:r>
          </a:p>
          <a:p>
            <a:r>
              <a:rPr lang="en-US" sz="1800" dirty="0" smtClean="0"/>
              <a:t>These cover 1462 users</a:t>
            </a:r>
          </a:p>
          <a:p>
            <a:endParaRPr lang="en" sz="1800" dirty="0"/>
          </a:p>
        </p:txBody>
      </p:sp>
      <p:pic>
        <p:nvPicPr>
          <p:cNvPr id="5" name="Picture 4" descr="11_gs_vs_isi_cites_bigfon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94" y="2592620"/>
            <a:ext cx="3886307" cy="3736833"/>
          </a:xfrm>
          <a:prstGeom prst="rect">
            <a:avLst/>
          </a:prstGeom>
        </p:spPr>
      </p:pic>
      <p:pic>
        <p:nvPicPr>
          <p:cNvPr id="6" name="Picture 5" descr="11_gs_vs_isi_hindex_bigfon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231" y="2592619"/>
            <a:ext cx="3944341" cy="3704943"/>
          </a:xfrm>
          <a:prstGeom prst="rect">
            <a:avLst/>
          </a:prstGeom>
        </p:spPr>
      </p:pic>
    </p:spTree>
    <p:extLst>
      <p:ext uri="{BB962C8B-B14F-4D97-AF65-F5344CB8AC3E}">
        <p14:creationId xmlns:p14="http://schemas.microsoft.com/office/powerpoint/2010/main" val="287741029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778162"/>
          </a:xfrm>
        </p:spPr>
        <p:txBody>
          <a:bodyPr/>
          <a:lstStyle/>
          <a:p>
            <a:r>
              <a:rPr lang="en-US" dirty="0" smtClean="0"/>
              <a:t>Community Ranking</a:t>
            </a:r>
            <a:endParaRPr lang="en-US" dirty="0"/>
          </a:p>
        </p:txBody>
      </p:sp>
      <p:sp>
        <p:nvSpPr>
          <p:cNvPr id="3" name="Text Placeholder 2"/>
          <p:cNvSpPr>
            <a:spLocks noGrp="1"/>
          </p:cNvSpPr>
          <p:nvPr>
            <p:ph type="body" idx="1"/>
          </p:nvPr>
        </p:nvSpPr>
        <p:spPr>
          <a:xfrm>
            <a:off x="457200" y="4184876"/>
            <a:ext cx="8229600" cy="2382897"/>
          </a:xfrm>
        </p:spPr>
        <p:txBody>
          <a:bodyPr>
            <a:normAutofit lnSpcReduction="10000"/>
          </a:bodyPr>
          <a:lstStyle/>
          <a:p>
            <a:r>
              <a:rPr lang="en-US" dirty="0" smtClean="0"/>
              <a:t>Note: </a:t>
            </a:r>
          </a:p>
          <a:p>
            <a:pPr lvl="1"/>
            <a:r>
              <a:rPr lang="en-US" dirty="0" smtClean="0"/>
              <a:t>the data was extrapolated from data that we retrieved from ISI and not Google (licensing issues)</a:t>
            </a:r>
          </a:p>
          <a:p>
            <a:pPr lvl="1"/>
            <a:r>
              <a:rPr lang="en-US" dirty="0" smtClean="0"/>
              <a:t>Google published data on only the top 20 publication venues in that field</a:t>
            </a:r>
          </a:p>
          <a:p>
            <a:pPr lvl="1"/>
            <a:r>
              <a:rPr lang="en-US" dirty="0" smtClean="0"/>
              <a:t>No one in the community has to our knowledge been able to derive such a statement for XSEDE</a:t>
            </a:r>
          </a:p>
          <a:p>
            <a:endParaRPr lang="en-US" dirty="0"/>
          </a:p>
          <a:p>
            <a:endParaRPr lang="en-US" dirty="0"/>
          </a:p>
        </p:txBody>
      </p:sp>
      <p:sp>
        <p:nvSpPr>
          <p:cNvPr id="4" name="Rectangle 3"/>
          <p:cNvSpPr/>
          <p:nvPr/>
        </p:nvSpPr>
        <p:spPr>
          <a:xfrm>
            <a:off x="457200" y="1350136"/>
            <a:ext cx="8050989" cy="2677656"/>
          </a:xfrm>
          <a:prstGeom prst="rect">
            <a:avLst/>
          </a:prstGeom>
          <a:effectLst>
            <a:glow rad="228600">
              <a:schemeClr val="accent2">
                <a:satMod val="175000"/>
                <a:alpha val="40000"/>
              </a:schemeClr>
            </a:glow>
            <a:outerShdw blurRad="38100" dist="25400" dir="2700000" algn="br" rotWithShape="0">
              <a:srgbClr val="000000">
                <a:alpha val="60000"/>
              </a:srgbClr>
            </a:outerShdw>
          </a:effectLst>
        </p:spPr>
        <p:style>
          <a:lnRef idx="1">
            <a:schemeClr val="accent2"/>
          </a:lnRef>
          <a:fillRef idx="3">
            <a:schemeClr val="accent2"/>
          </a:fillRef>
          <a:effectRef idx="2">
            <a:schemeClr val="accent2"/>
          </a:effectRef>
          <a:fontRef idx="minor">
            <a:schemeClr val="lt1"/>
          </a:fontRef>
        </p:style>
        <p:txBody>
          <a:bodyPr wrap="square" lIns="91440" tIns="45720" rIns="91440" bIns="45720">
            <a:spAutoFit/>
          </a:bodyPr>
          <a:lstStyle/>
          <a:p>
            <a:pPr algn="ctr"/>
            <a:r>
              <a:rPr lang="en-US" sz="2800" dirty="0"/>
              <a:t>While extrapolating from our rich data sources </a:t>
            </a:r>
            <a:r>
              <a:rPr lang="en-US" sz="2800" dirty="0" smtClean="0"/>
              <a:t>we conclude that </a:t>
            </a:r>
            <a:r>
              <a:rPr lang="en-US" sz="2800" dirty="0"/>
              <a:t>XSEDE as a whole </a:t>
            </a:r>
            <a:r>
              <a:rPr lang="en-US" sz="2800" dirty="0" smtClean="0"/>
              <a:t>would </a:t>
            </a:r>
            <a:r>
              <a:rPr lang="en-US" sz="2800" dirty="0"/>
              <a:t>rank </a:t>
            </a:r>
            <a:r>
              <a:rPr lang="en-US" sz="2800" dirty="0" smtClean="0"/>
              <a:t>at ~</a:t>
            </a:r>
          </a:p>
          <a:p>
            <a:pPr algn="ctr"/>
            <a:r>
              <a:rPr lang="en-US" sz="2800" dirty="0" smtClean="0"/>
              <a:t>number </a:t>
            </a:r>
            <a:r>
              <a:rPr lang="en-US" sz="2800" dirty="0"/>
              <a:t>19 </a:t>
            </a:r>
            <a:endParaRPr lang="en-US" sz="2800" dirty="0" smtClean="0"/>
          </a:p>
          <a:p>
            <a:pPr algn="ctr"/>
            <a:r>
              <a:rPr lang="en-US" sz="2800" dirty="0" smtClean="0"/>
              <a:t>of </a:t>
            </a:r>
            <a:r>
              <a:rPr lang="en-US" sz="2800" dirty="0"/>
              <a:t>the twenties </a:t>
            </a:r>
            <a:r>
              <a:rPr lang="en-US" sz="2800" dirty="0" smtClean="0"/>
              <a:t>highly</a:t>
            </a:r>
          </a:p>
          <a:p>
            <a:pPr algn="ctr"/>
            <a:r>
              <a:rPr lang="en-US" sz="2800" dirty="0" smtClean="0"/>
              <a:t> </a:t>
            </a:r>
            <a:r>
              <a:rPr lang="en-US" sz="2800" dirty="0"/>
              <a:t>rated journals in computer science and engineering.</a:t>
            </a:r>
          </a:p>
          <a:p>
            <a:pPr algn="ct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37819652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199" y="274637"/>
            <a:ext cx="8640993" cy="1143000"/>
          </a:xfrm>
          <a:prstGeom prst="rect">
            <a:avLst/>
          </a:prstGeom>
        </p:spPr>
        <p:txBody>
          <a:bodyPr lIns="91425" tIns="91425" rIns="91425" bIns="91425" anchor="b" anchorCtr="0">
            <a:noAutofit/>
          </a:bodyPr>
          <a:lstStyle/>
          <a:p>
            <a:pPr>
              <a:buNone/>
            </a:pPr>
            <a:r>
              <a:rPr lang="en-US" sz="2800" dirty="0" smtClean="0"/>
              <a:t/>
            </a:r>
            <a:br>
              <a:rPr lang="en-US" sz="2800" dirty="0" smtClean="0"/>
            </a:br>
            <a:r>
              <a:rPr lang="en-US" sz="2800" dirty="0" smtClean="0"/>
              <a:t>Is there a correlation between impact and allocations in FOS level?</a:t>
            </a:r>
            <a:br>
              <a:rPr lang="en-US" sz="2800" dirty="0" smtClean="0"/>
            </a:br>
            <a:r>
              <a:rPr lang="en-US" sz="2800" dirty="0" smtClean="0"/>
              <a:t>			    </a:t>
            </a:r>
            <a:r>
              <a:rPr lang="en-US" sz="2800" i="1" dirty="0" smtClean="0"/>
              <a:t>Impact Metrics </a:t>
            </a:r>
            <a:r>
              <a:rPr lang="en-US" sz="2800" i="1" dirty="0" err="1" smtClean="0"/>
              <a:t>vs</a:t>
            </a:r>
            <a:r>
              <a:rPr lang="en-US" sz="2800" i="1" dirty="0" smtClean="0"/>
              <a:t> Allocations</a:t>
            </a:r>
            <a:endParaRPr lang="en" sz="2800" i="1" dirty="0"/>
          </a:p>
        </p:txBody>
      </p:sp>
      <p:sp>
        <p:nvSpPr>
          <p:cNvPr id="66" name="Shape 66"/>
          <p:cNvSpPr txBox="1">
            <a:spLocks noGrp="1"/>
          </p:cNvSpPr>
          <p:nvPr>
            <p:ph type="body" idx="1"/>
          </p:nvPr>
        </p:nvSpPr>
        <p:spPr>
          <a:xfrm>
            <a:off x="291021" y="1417637"/>
            <a:ext cx="2772801" cy="4932969"/>
          </a:xfrm>
          <a:prstGeom prst="rect">
            <a:avLst/>
          </a:prstGeom>
        </p:spPr>
        <p:txBody>
          <a:bodyPr lIns="91425" tIns="91425" rIns="91425" bIns="91425" anchor="t" anchorCtr="0">
            <a:noAutofit/>
          </a:bodyPr>
          <a:lstStyle/>
          <a:p>
            <a:r>
              <a:rPr lang="en-US" sz="2000" dirty="0"/>
              <a:t>Weak correlation on individual project level (r ~ 0.3), if we compare for all </a:t>
            </a:r>
            <a:r>
              <a:rPr lang="en-US" sz="2000" dirty="0" smtClean="0"/>
              <a:t>projects (&gt;6k), or </a:t>
            </a:r>
            <a:r>
              <a:rPr lang="en-US" sz="2000" dirty="0"/>
              <a:t>based on project types.</a:t>
            </a:r>
          </a:p>
          <a:p>
            <a:r>
              <a:rPr lang="en-US" sz="2000" dirty="0"/>
              <a:t>On FOS level stronger </a:t>
            </a:r>
            <a:r>
              <a:rPr lang="en-US" sz="2000" dirty="0" smtClean="0"/>
              <a:t>correlation </a:t>
            </a:r>
            <a:r>
              <a:rPr lang="en-US" sz="2000" dirty="0"/>
              <a:t>(r ~ 0.7</a:t>
            </a:r>
            <a:r>
              <a:rPr lang="en-US" sz="2000" dirty="0" smtClean="0"/>
              <a:t>) (132 FOS) (right figure)</a:t>
            </a:r>
          </a:p>
          <a:p>
            <a:pPr marL="0" indent="0">
              <a:buNone/>
            </a:pPr>
            <a:endParaRPr lang="en-US" sz="1200" dirty="0" smtClean="0"/>
          </a:p>
          <a:p>
            <a:pPr marL="0" indent="0">
              <a:buNone/>
            </a:pPr>
            <a:r>
              <a:rPr lang="en-US" sz="1200" dirty="0" smtClean="0"/>
              <a:t>Note: Based on all mined publications</a:t>
            </a:r>
            <a:endParaRPr lang="en-US" sz="1200" dirty="0"/>
          </a:p>
        </p:txBody>
      </p:sp>
      <p:pic>
        <p:nvPicPr>
          <p:cNvPr id="3" name="Picture 2" descr="03_metrics_vs_alloc_fo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278" y="866146"/>
            <a:ext cx="5596522" cy="5596522"/>
          </a:xfrm>
          <a:prstGeom prst="rect">
            <a:avLst/>
          </a:prstGeom>
        </p:spPr>
      </p:pic>
    </p:spTree>
    <p:extLst>
      <p:ext uri="{BB962C8B-B14F-4D97-AF65-F5344CB8AC3E}">
        <p14:creationId xmlns:p14="http://schemas.microsoft.com/office/powerpoint/2010/main" val="360053418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199" y="274637"/>
            <a:ext cx="8640993" cy="1143000"/>
          </a:xfrm>
          <a:prstGeom prst="rect">
            <a:avLst/>
          </a:prstGeom>
        </p:spPr>
        <p:txBody>
          <a:bodyPr lIns="91425" tIns="91425" rIns="91425" bIns="91425" anchor="b" anchorCtr="0">
            <a:noAutofit/>
          </a:bodyPr>
          <a:lstStyle/>
          <a:p>
            <a:r>
              <a:rPr lang="en-US" sz="2800" dirty="0" smtClean="0"/>
              <a:t/>
            </a:r>
            <a:br>
              <a:rPr lang="en-US" sz="2800" dirty="0" smtClean="0"/>
            </a:br>
            <a:r>
              <a:rPr lang="en-US" sz="2800" dirty="0"/>
              <a:t>Is there a correlation between impact and allocations in FOS level</a:t>
            </a:r>
            <a:r>
              <a:rPr lang="en-US" sz="2800" dirty="0" smtClean="0"/>
              <a:t>?</a:t>
            </a:r>
            <a:br>
              <a:rPr lang="en-US" sz="2800" dirty="0" smtClean="0"/>
            </a:br>
            <a:r>
              <a:rPr lang="en-US" sz="2800" dirty="0" smtClean="0"/>
              <a:t>			    </a:t>
            </a:r>
            <a:r>
              <a:rPr lang="en-US" sz="2800" i="1" dirty="0" smtClean="0"/>
              <a:t>Impact Metrics </a:t>
            </a:r>
            <a:r>
              <a:rPr lang="en-US" sz="2800" i="1" dirty="0" err="1" smtClean="0"/>
              <a:t>vs</a:t>
            </a:r>
            <a:r>
              <a:rPr lang="en-US" sz="2800" i="1" dirty="0" smtClean="0"/>
              <a:t> Allocations</a:t>
            </a:r>
            <a:endParaRPr lang="en" sz="2800" i="1" dirty="0"/>
          </a:p>
        </p:txBody>
      </p:sp>
      <p:sp>
        <p:nvSpPr>
          <p:cNvPr id="66" name="Shape 66"/>
          <p:cNvSpPr txBox="1">
            <a:spLocks noGrp="1"/>
          </p:cNvSpPr>
          <p:nvPr>
            <p:ph type="body" idx="1"/>
          </p:nvPr>
        </p:nvSpPr>
        <p:spPr>
          <a:xfrm>
            <a:off x="291021" y="1417637"/>
            <a:ext cx="2772801" cy="4932969"/>
          </a:xfrm>
          <a:prstGeom prst="rect">
            <a:avLst/>
          </a:prstGeom>
        </p:spPr>
        <p:txBody>
          <a:bodyPr lIns="91425" tIns="91425" rIns="91425" bIns="91425" anchor="t" anchorCtr="0">
            <a:noAutofit/>
          </a:bodyPr>
          <a:lstStyle/>
          <a:p>
            <a:r>
              <a:rPr lang="en-US" sz="2000" dirty="0"/>
              <a:t>Weak correlation on individual project level (r ~ 0.3), if we compare for all </a:t>
            </a:r>
            <a:r>
              <a:rPr lang="en-US" sz="2000" dirty="0" smtClean="0"/>
              <a:t>projects (&gt;6k), or </a:t>
            </a:r>
            <a:r>
              <a:rPr lang="en-US" sz="2000" dirty="0"/>
              <a:t>based on project types.</a:t>
            </a:r>
          </a:p>
          <a:p>
            <a:r>
              <a:rPr lang="en-US" sz="2000" dirty="0"/>
              <a:t>On FOS level stronger </a:t>
            </a:r>
            <a:r>
              <a:rPr lang="en-US" sz="2000" dirty="0" smtClean="0"/>
              <a:t>correlation </a:t>
            </a:r>
            <a:r>
              <a:rPr lang="en-US" sz="2000" dirty="0"/>
              <a:t>(r ~ 0.7</a:t>
            </a:r>
            <a:r>
              <a:rPr lang="en-US" sz="2000" dirty="0" smtClean="0"/>
              <a:t>) (132 FOS) (right figure)</a:t>
            </a:r>
          </a:p>
          <a:p>
            <a:pPr marL="0" indent="0">
              <a:buNone/>
            </a:pPr>
            <a:endParaRPr lang="en-US" sz="1200" dirty="0" smtClean="0"/>
          </a:p>
          <a:p>
            <a:pPr marL="0" indent="0">
              <a:buNone/>
            </a:pPr>
            <a:r>
              <a:rPr lang="en-US" sz="1200" dirty="0" smtClean="0"/>
              <a:t>Note: Based on all mined publications</a:t>
            </a:r>
            <a:endParaRPr lang="en-US" sz="1200" dirty="0"/>
          </a:p>
        </p:txBody>
      </p:sp>
      <p:pic>
        <p:nvPicPr>
          <p:cNvPr id="3" name="Picture 2" descr="03_metrics_vs_alloc_fo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278" y="866146"/>
            <a:ext cx="5596522" cy="5596522"/>
          </a:xfrm>
          <a:prstGeom prst="rect">
            <a:avLst/>
          </a:prstGeom>
        </p:spPr>
      </p:pic>
      <p:sp>
        <p:nvSpPr>
          <p:cNvPr id="6" name="Rectangle 5"/>
          <p:cNvSpPr/>
          <p:nvPr/>
        </p:nvSpPr>
        <p:spPr>
          <a:xfrm>
            <a:off x="291572" y="1811458"/>
            <a:ext cx="8499367" cy="3416320"/>
          </a:xfrm>
          <a:prstGeom prst="rect">
            <a:avLst/>
          </a:prstGeom>
          <a:effectLst>
            <a:glow rad="228600">
              <a:schemeClr val="accent2">
                <a:satMod val="175000"/>
                <a:alpha val="40000"/>
              </a:schemeClr>
            </a:glow>
            <a:outerShdw blurRad="38100" dist="25400" dir="2700000" algn="br" rotWithShape="0">
              <a:srgbClr val="000000">
                <a:alpha val="60000"/>
              </a:srgbClr>
            </a:outerShdw>
          </a:effectLst>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High positive correlation</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Between Scientific Impact </a:t>
            </a:r>
            <a:b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and </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Allocations based on the </a:t>
            </a:r>
            <a:b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Field of Science categories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20144399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sz="2800" dirty="0" smtClean="0"/>
              <a:t>Efficiency comparison of FOS?</a:t>
            </a:r>
            <a:br>
              <a:rPr lang="en-US" sz="2800" dirty="0" smtClean="0"/>
            </a:br>
            <a:r>
              <a:rPr lang="en-US" sz="2800" dirty="0" smtClean="0"/>
              <a:t/>
            </a:r>
            <a:br>
              <a:rPr lang="en-US" sz="2800" dirty="0" smtClean="0"/>
            </a:br>
            <a:r>
              <a:rPr lang="en-US" sz="2800" dirty="0" smtClean="0"/>
              <a:t>			H-index of FOS </a:t>
            </a:r>
            <a:r>
              <a:rPr lang="en-US" sz="2800" dirty="0" err="1" smtClean="0"/>
              <a:t>vs</a:t>
            </a:r>
            <a:r>
              <a:rPr lang="en-US" sz="2800" dirty="0" smtClean="0"/>
              <a:t> Allocations</a:t>
            </a:r>
            <a:endParaRPr lang="en" sz="2800" dirty="0"/>
          </a:p>
        </p:txBody>
      </p:sp>
      <p:sp>
        <p:nvSpPr>
          <p:cNvPr id="66" name="Shape 66"/>
          <p:cNvSpPr txBox="1">
            <a:spLocks noGrp="1"/>
          </p:cNvSpPr>
          <p:nvPr>
            <p:ph type="body" idx="1"/>
          </p:nvPr>
        </p:nvSpPr>
        <p:spPr>
          <a:xfrm>
            <a:off x="291021" y="1563165"/>
            <a:ext cx="2892449" cy="4932969"/>
          </a:xfrm>
          <a:prstGeom prst="rect">
            <a:avLst/>
          </a:prstGeom>
        </p:spPr>
        <p:txBody>
          <a:bodyPr lIns="91425" tIns="91425" rIns="91425" bIns="91425" anchor="t" anchorCtr="0">
            <a:noAutofit/>
          </a:bodyPr>
          <a:lstStyle/>
          <a:p>
            <a:r>
              <a:rPr lang="en-US" sz="1800" dirty="0" smtClean="0"/>
              <a:t>Effect of size of FOS is shown</a:t>
            </a:r>
          </a:p>
          <a:p>
            <a:r>
              <a:rPr lang="en-US" sz="1800" dirty="0" smtClean="0"/>
              <a:t>De-trended plotting</a:t>
            </a:r>
          </a:p>
          <a:p>
            <a:pPr lvl="1"/>
            <a:r>
              <a:rPr lang="en-US" altLang="zh-CN" sz="1400" dirty="0" smtClean="0"/>
              <a:t>See </a:t>
            </a:r>
            <a:r>
              <a:rPr lang="en-US" altLang="zh-CN" sz="1400" dirty="0" smtClean="0">
                <a:hlinkClick r:id="rId3"/>
              </a:rPr>
              <a:t>http://tas.futuregrid.org</a:t>
            </a:r>
            <a:r>
              <a:rPr lang="en-US" altLang="zh-CN" sz="1400" dirty="0" smtClean="0"/>
              <a:t> for an online version.</a:t>
            </a:r>
          </a:p>
          <a:p>
            <a:pPr lvl="1"/>
            <a:endParaRPr lang="en-US" sz="1400" dirty="0"/>
          </a:p>
          <a:p>
            <a:pPr lvl="1"/>
            <a:endParaRPr lang="en-US" sz="1400" dirty="0" smtClean="0"/>
          </a:p>
          <a:p>
            <a:pPr marL="0" indent="-102870">
              <a:buNone/>
            </a:pPr>
            <a:r>
              <a:rPr lang="en-US" sz="1200" dirty="0"/>
              <a:t>Note: Based on all mined publications</a:t>
            </a:r>
          </a:p>
          <a:p>
            <a:pPr marL="0" indent="-102870">
              <a:buNone/>
            </a:pPr>
            <a:endParaRPr lang="en-US" sz="1800" dirty="0" smtClean="0"/>
          </a:p>
          <a:p>
            <a:endParaRPr lang="en-US" sz="1800" dirty="0" smtClean="0"/>
          </a:p>
          <a:p>
            <a:endParaRPr lang="en-US" sz="1800" dirty="0" smtClean="0"/>
          </a:p>
          <a:p>
            <a:endParaRPr lang="en-US" sz="1800" dirty="0" smtClean="0"/>
          </a:p>
          <a:p>
            <a:endParaRPr lang="en" sz="1800" dirty="0"/>
          </a:p>
        </p:txBody>
      </p:sp>
      <p:pic>
        <p:nvPicPr>
          <p:cNvPr id="2" name="Picture 1" descr="05_alloc_vs_hindex_fos_sized_2in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470" y="929676"/>
            <a:ext cx="5374261" cy="5374261"/>
          </a:xfrm>
          <a:prstGeom prst="rect">
            <a:avLst/>
          </a:prstGeom>
        </p:spPr>
      </p:pic>
    </p:spTree>
    <p:extLst>
      <p:ext uri="{BB962C8B-B14F-4D97-AF65-F5344CB8AC3E}">
        <p14:creationId xmlns:p14="http://schemas.microsoft.com/office/powerpoint/2010/main" val="76789396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r>
              <a:rPr lang="en-US" sz="2800" dirty="0"/>
              <a:t>Efficiency comparison of FOS</a:t>
            </a:r>
            <a:r>
              <a:rPr lang="en-US" sz="2800" dirty="0" smtClean="0"/>
              <a:t>?</a:t>
            </a:r>
            <a:br>
              <a:rPr lang="en-US" sz="2800" dirty="0" smtClean="0"/>
            </a:br>
            <a:r>
              <a:rPr lang="en-US" sz="2800" dirty="0"/>
              <a:t/>
            </a:r>
            <a:br>
              <a:rPr lang="en-US" sz="2800" dirty="0"/>
            </a:br>
            <a:r>
              <a:rPr lang="en-US" sz="2800" dirty="0" smtClean="0"/>
              <a:t>			H-index of FOS </a:t>
            </a:r>
            <a:r>
              <a:rPr lang="en-US" sz="2800" dirty="0" err="1" smtClean="0"/>
              <a:t>vs</a:t>
            </a:r>
            <a:r>
              <a:rPr lang="en-US" sz="2800" dirty="0" smtClean="0"/>
              <a:t> Allocations</a:t>
            </a:r>
            <a:endParaRPr lang="en" sz="2800" dirty="0"/>
          </a:p>
        </p:txBody>
      </p:sp>
      <p:sp>
        <p:nvSpPr>
          <p:cNvPr id="66" name="Shape 66"/>
          <p:cNvSpPr txBox="1">
            <a:spLocks noGrp="1"/>
          </p:cNvSpPr>
          <p:nvPr>
            <p:ph type="body" idx="1"/>
          </p:nvPr>
        </p:nvSpPr>
        <p:spPr>
          <a:xfrm>
            <a:off x="291021" y="1563165"/>
            <a:ext cx="2892449" cy="4932969"/>
          </a:xfrm>
          <a:prstGeom prst="rect">
            <a:avLst/>
          </a:prstGeom>
        </p:spPr>
        <p:txBody>
          <a:bodyPr lIns="91425" tIns="91425" rIns="91425" bIns="91425" anchor="t" anchorCtr="0">
            <a:noAutofit/>
          </a:bodyPr>
          <a:lstStyle/>
          <a:p>
            <a:r>
              <a:rPr lang="en-US" sz="1800" dirty="0" smtClean="0"/>
              <a:t>Effect of size of FOS is shown</a:t>
            </a:r>
          </a:p>
          <a:p>
            <a:r>
              <a:rPr lang="en-US" sz="1800" dirty="0" smtClean="0"/>
              <a:t>De-trended plotting</a:t>
            </a:r>
          </a:p>
          <a:p>
            <a:pPr lvl="1"/>
            <a:r>
              <a:rPr lang="en-US" altLang="zh-CN" sz="1400" dirty="0" smtClean="0"/>
              <a:t>See </a:t>
            </a:r>
            <a:r>
              <a:rPr lang="en-US" altLang="zh-CN" sz="1400" dirty="0" smtClean="0">
                <a:hlinkClick r:id="rId3"/>
              </a:rPr>
              <a:t>http://tas.futuregrid.org</a:t>
            </a:r>
            <a:r>
              <a:rPr lang="en-US" altLang="zh-CN" sz="1400" dirty="0" smtClean="0"/>
              <a:t> for an online version.</a:t>
            </a:r>
          </a:p>
          <a:p>
            <a:pPr lvl="1"/>
            <a:endParaRPr lang="en-US" sz="1400" dirty="0"/>
          </a:p>
          <a:p>
            <a:pPr lvl="1"/>
            <a:endParaRPr lang="en-US" sz="1400" dirty="0" smtClean="0"/>
          </a:p>
          <a:p>
            <a:pPr marL="0" indent="-102870">
              <a:buNone/>
            </a:pPr>
            <a:r>
              <a:rPr lang="en-US" sz="1200" dirty="0"/>
              <a:t>Note: Based on all mined publications</a:t>
            </a:r>
          </a:p>
          <a:p>
            <a:pPr marL="0" indent="-102870">
              <a:buNone/>
            </a:pPr>
            <a:endParaRPr lang="en-US" sz="1800" dirty="0" smtClean="0"/>
          </a:p>
          <a:p>
            <a:endParaRPr lang="en-US" sz="1800" dirty="0" smtClean="0"/>
          </a:p>
          <a:p>
            <a:endParaRPr lang="en-US" sz="1800" dirty="0" smtClean="0"/>
          </a:p>
          <a:p>
            <a:endParaRPr lang="en-US" sz="1800" dirty="0" smtClean="0"/>
          </a:p>
          <a:p>
            <a:endParaRPr lang="en" sz="1800" dirty="0"/>
          </a:p>
        </p:txBody>
      </p:sp>
      <p:pic>
        <p:nvPicPr>
          <p:cNvPr id="2" name="Picture 1" descr="05_alloc_vs_hindex_fos_sized_2in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470" y="929676"/>
            <a:ext cx="5374261" cy="5374261"/>
          </a:xfrm>
          <a:prstGeom prst="rect">
            <a:avLst/>
          </a:prstGeom>
        </p:spPr>
      </p:pic>
      <p:sp>
        <p:nvSpPr>
          <p:cNvPr id="5" name="Rectangle 4"/>
          <p:cNvSpPr/>
          <p:nvPr/>
        </p:nvSpPr>
        <p:spPr>
          <a:xfrm>
            <a:off x="534694" y="2453065"/>
            <a:ext cx="8013131" cy="2585323"/>
          </a:xfrm>
          <a:prstGeom prst="rect">
            <a:avLst/>
          </a:prstGeom>
          <a:effectLst>
            <a:glow rad="228600">
              <a:schemeClr val="accent2">
                <a:satMod val="175000"/>
                <a:alpha val="40000"/>
              </a:schemeClr>
            </a:glow>
            <a:outerShdw blurRad="38100" dist="25400" dir="2700000" algn="br" rotWithShape="0">
              <a:srgbClr val="000000">
                <a:alpha val="60000"/>
              </a:srgbClr>
            </a:outerShdw>
          </a:effectLst>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pPr algn="ctr"/>
            <a:r>
              <a:rPr lang="en-US" sz="54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Detrended</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residual study </a:t>
            </a:r>
            <a:b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reveals difference between</a:t>
            </a:r>
          </a:p>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Field of Sciences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03510378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3182" y="314327"/>
            <a:ext cx="9080818" cy="519722"/>
          </a:xfrm>
          <a:prstGeom prst="rect">
            <a:avLst/>
          </a:prstGeom>
        </p:spPr>
        <p:txBody>
          <a:bodyPr lIns="91425" tIns="91425" rIns="91425" bIns="91425" anchor="b" anchorCtr="0">
            <a:noAutofit/>
          </a:bodyPr>
          <a:lstStyle/>
          <a:p>
            <a:r>
              <a:rPr lang="en-US" sz="2000" dirty="0" smtClean="0"/>
              <a:t>Correlation between impact and allocations in project level (grouped by FOS)?</a:t>
            </a:r>
            <a:br>
              <a:rPr lang="en-US" sz="2000" dirty="0" smtClean="0"/>
            </a:br>
            <a:r>
              <a:rPr lang="en-US" sz="2000" dirty="0" smtClean="0"/>
              <a:t>			          Projects Impact Metrics </a:t>
            </a:r>
            <a:r>
              <a:rPr lang="en-US" sz="2000" dirty="0" err="1" smtClean="0"/>
              <a:t>vs</a:t>
            </a:r>
            <a:r>
              <a:rPr lang="en-US" sz="2000" dirty="0" smtClean="0"/>
              <a:t> Allocations (by FOS)</a:t>
            </a:r>
            <a:endParaRPr lang="en" sz="2000" dirty="0"/>
          </a:p>
        </p:txBody>
      </p:sp>
      <p:sp>
        <p:nvSpPr>
          <p:cNvPr id="66" name="Shape 66"/>
          <p:cNvSpPr txBox="1">
            <a:spLocks noGrp="1"/>
          </p:cNvSpPr>
          <p:nvPr>
            <p:ph type="body" idx="1"/>
          </p:nvPr>
        </p:nvSpPr>
        <p:spPr>
          <a:xfrm>
            <a:off x="198423" y="1521428"/>
            <a:ext cx="2827647" cy="4829178"/>
          </a:xfrm>
          <a:prstGeom prst="rect">
            <a:avLst/>
          </a:prstGeom>
        </p:spPr>
        <p:txBody>
          <a:bodyPr lIns="91425" tIns="91425" rIns="91425" bIns="91425" anchor="t" anchorCtr="0">
            <a:noAutofit/>
          </a:bodyPr>
          <a:lstStyle/>
          <a:p>
            <a:pPr>
              <a:buFont typeface="Arial"/>
              <a:buChar char="•"/>
            </a:pPr>
            <a:r>
              <a:rPr lang="en-US" sz="1800" dirty="0" smtClean="0"/>
              <a:t>A Data point shows the correlation (r) of project level impact metrics </a:t>
            </a:r>
            <a:r>
              <a:rPr lang="en-US" sz="1800" dirty="0" err="1" smtClean="0"/>
              <a:t>vs</a:t>
            </a:r>
            <a:r>
              <a:rPr lang="en-US" sz="1800" dirty="0" smtClean="0"/>
              <a:t> the allocations for a FOS.</a:t>
            </a:r>
          </a:p>
          <a:p>
            <a:pPr>
              <a:buFont typeface="Arial"/>
              <a:buChar char="•"/>
            </a:pPr>
            <a:r>
              <a:rPr lang="en-US" sz="1800" dirty="0" smtClean="0"/>
              <a:t>Data point (dot/circle) size proportional to the size (number of projects) of the FOS.</a:t>
            </a:r>
          </a:p>
          <a:p>
            <a:pPr>
              <a:buFont typeface="Arial"/>
              <a:buChar char="•"/>
            </a:pPr>
            <a:r>
              <a:rPr lang="en-US" sz="1800" dirty="0" smtClean="0"/>
              <a:t>The majority has positive correlation, and some are quite high (</a:t>
            </a:r>
            <a:r>
              <a:rPr lang="en-US" sz="1800" b="1" dirty="0" smtClean="0"/>
              <a:t>FOS difference</a:t>
            </a:r>
            <a:r>
              <a:rPr lang="en-US" sz="1800" dirty="0" smtClean="0"/>
              <a:t>)</a:t>
            </a:r>
          </a:p>
          <a:p>
            <a:pPr marL="0" indent="0">
              <a:buNone/>
            </a:pPr>
            <a:endParaRPr lang="en-US" sz="1200" dirty="0" smtClean="0"/>
          </a:p>
          <a:p>
            <a:pPr marL="0" indent="0">
              <a:buNone/>
            </a:pPr>
            <a:r>
              <a:rPr lang="en-US" sz="1200" dirty="0" smtClean="0"/>
              <a:t>Note</a:t>
            </a:r>
            <a:r>
              <a:rPr lang="en-US" sz="1200" dirty="0"/>
              <a:t>: Based on </a:t>
            </a:r>
            <a:r>
              <a:rPr lang="en-US" sz="1200" dirty="0" smtClean="0"/>
              <a:t>XSEDE supported publications only (as of Sept 2014).</a:t>
            </a:r>
            <a:endParaRPr lang="en-US" sz="1200" dirty="0"/>
          </a:p>
          <a:p>
            <a:pPr marL="0" indent="0">
              <a:buNone/>
            </a:pPr>
            <a:endParaRPr lang="en-US" sz="1800" dirty="0"/>
          </a:p>
          <a:p>
            <a:pPr>
              <a:buFont typeface="Arial"/>
              <a:buChar char="•"/>
            </a:pPr>
            <a:endParaRPr lang="en-US" sz="1800" dirty="0" smtClean="0"/>
          </a:p>
          <a:p>
            <a:pPr marL="0" indent="0">
              <a:buNone/>
            </a:pPr>
            <a:endParaRPr lang="en-US" sz="1800" dirty="0" smtClean="0"/>
          </a:p>
          <a:p>
            <a:pPr>
              <a:buFont typeface="Arial"/>
              <a:buChar char="•"/>
            </a:pPr>
            <a:endParaRPr lang="en-US" sz="1800" dirty="0" smtClean="0"/>
          </a:p>
          <a:p>
            <a:pPr>
              <a:buFont typeface="Arial"/>
              <a:buChar char="•"/>
            </a:pPr>
            <a:endParaRPr lang="en-US" sz="1800" dirty="0" smtClean="0"/>
          </a:p>
          <a:p>
            <a:pPr>
              <a:buFont typeface="Arial"/>
              <a:buChar char="•"/>
            </a:pPr>
            <a:endParaRPr lang="en" sz="1800" dirty="0"/>
          </a:p>
        </p:txBody>
      </p:sp>
      <p:pic>
        <p:nvPicPr>
          <p:cNvPr id="2" name="Picture 1" descr="06_corr_metrics_vs_alloc_proj_by_fo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775" y="695856"/>
            <a:ext cx="5774279" cy="5774279"/>
          </a:xfrm>
          <a:prstGeom prst="rect">
            <a:avLst/>
          </a:prstGeom>
        </p:spPr>
      </p:pic>
    </p:spTree>
    <p:extLst>
      <p:ext uri="{BB962C8B-B14F-4D97-AF65-F5344CB8AC3E}">
        <p14:creationId xmlns:p14="http://schemas.microsoft.com/office/powerpoint/2010/main" val="249355536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3182" y="314327"/>
            <a:ext cx="9080818" cy="519722"/>
          </a:xfrm>
          <a:prstGeom prst="rect">
            <a:avLst/>
          </a:prstGeom>
        </p:spPr>
        <p:txBody>
          <a:bodyPr lIns="91425" tIns="91425" rIns="91425" bIns="91425" anchor="b" anchorCtr="0">
            <a:noAutofit/>
          </a:bodyPr>
          <a:lstStyle/>
          <a:p>
            <a:r>
              <a:rPr lang="en-US" sz="2000" dirty="0" smtClean="0"/>
              <a:t>Correlation between impact and allocations in project level (grouped by FOS)?</a:t>
            </a:r>
            <a:br>
              <a:rPr lang="en-US" sz="2000" dirty="0" smtClean="0"/>
            </a:br>
            <a:r>
              <a:rPr lang="en-US" sz="2000" dirty="0" smtClean="0"/>
              <a:t>			          Projects Impact Metrics </a:t>
            </a:r>
            <a:r>
              <a:rPr lang="en-US" sz="2000" dirty="0" err="1" smtClean="0"/>
              <a:t>vs</a:t>
            </a:r>
            <a:r>
              <a:rPr lang="en-US" sz="2000" dirty="0" smtClean="0"/>
              <a:t> Allocations (by FOS)</a:t>
            </a:r>
            <a:endParaRPr lang="en" sz="2000" dirty="0"/>
          </a:p>
        </p:txBody>
      </p:sp>
      <p:sp>
        <p:nvSpPr>
          <p:cNvPr id="66" name="Shape 66"/>
          <p:cNvSpPr txBox="1">
            <a:spLocks noGrp="1"/>
          </p:cNvSpPr>
          <p:nvPr>
            <p:ph type="body" idx="1"/>
          </p:nvPr>
        </p:nvSpPr>
        <p:spPr>
          <a:xfrm>
            <a:off x="198423" y="1521428"/>
            <a:ext cx="2827647" cy="4829178"/>
          </a:xfrm>
          <a:prstGeom prst="rect">
            <a:avLst/>
          </a:prstGeom>
        </p:spPr>
        <p:txBody>
          <a:bodyPr lIns="91425" tIns="91425" rIns="91425" bIns="91425" anchor="t" anchorCtr="0">
            <a:noAutofit/>
          </a:bodyPr>
          <a:lstStyle/>
          <a:p>
            <a:pPr>
              <a:buFont typeface="Arial"/>
              <a:buChar char="•"/>
            </a:pPr>
            <a:r>
              <a:rPr lang="en-US" sz="1800" dirty="0" smtClean="0"/>
              <a:t>A Data point shows the correlation (r) of project level impact metrics </a:t>
            </a:r>
            <a:r>
              <a:rPr lang="en-US" sz="1800" dirty="0" err="1" smtClean="0"/>
              <a:t>vs</a:t>
            </a:r>
            <a:r>
              <a:rPr lang="en-US" sz="1800" dirty="0" smtClean="0"/>
              <a:t> the allocations for a FOS.</a:t>
            </a:r>
          </a:p>
          <a:p>
            <a:pPr>
              <a:buFont typeface="Arial"/>
              <a:buChar char="•"/>
            </a:pPr>
            <a:r>
              <a:rPr lang="en-US" sz="1800" dirty="0" smtClean="0"/>
              <a:t>Data point (dot/circle) size proportional to the size (number of projects) of the FOS.</a:t>
            </a:r>
          </a:p>
          <a:p>
            <a:pPr>
              <a:buFont typeface="Arial"/>
              <a:buChar char="•"/>
            </a:pPr>
            <a:r>
              <a:rPr lang="en-US" sz="1800" dirty="0" smtClean="0"/>
              <a:t>The majority has positive correlation, and some are quite high (</a:t>
            </a:r>
            <a:r>
              <a:rPr lang="en-US" sz="1800" b="1" dirty="0" smtClean="0"/>
              <a:t>FOS difference</a:t>
            </a:r>
            <a:r>
              <a:rPr lang="en-US" sz="1800" dirty="0" smtClean="0"/>
              <a:t>)</a:t>
            </a:r>
          </a:p>
          <a:p>
            <a:pPr marL="0" indent="0">
              <a:buNone/>
            </a:pPr>
            <a:endParaRPr lang="en-US" sz="1200" dirty="0" smtClean="0"/>
          </a:p>
          <a:p>
            <a:pPr marL="0" indent="0">
              <a:buNone/>
            </a:pPr>
            <a:r>
              <a:rPr lang="en-US" sz="1200" dirty="0" smtClean="0"/>
              <a:t>Note</a:t>
            </a:r>
            <a:r>
              <a:rPr lang="en-US" sz="1200" dirty="0"/>
              <a:t>: Based on </a:t>
            </a:r>
            <a:r>
              <a:rPr lang="en-US" sz="1200" dirty="0" smtClean="0"/>
              <a:t>XSEDE supported publications only (as of Sept 2014).</a:t>
            </a:r>
            <a:endParaRPr lang="en-US" sz="1200" dirty="0"/>
          </a:p>
          <a:p>
            <a:pPr marL="0" indent="0">
              <a:buNone/>
            </a:pPr>
            <a:endParaRPr lang="en-US" sz="1800" dirty="0"/>
          </a:p>
          <a:p>
            <a:pPr>
              <a:buFont typeface="Arial"/>
              <a:buChar char="•"/>
            </a:pPr>
            <a:endParaRPr lang="en-US" sz="1800" dirty="0" smtClean="0"/>
          </a:p>
          <a:p>
            <a:pPr marL="0" indent="0">
              <a:buNone/>
            </a:pPr>
            <a:endParaRPr lang="en-US" sz="1800" dirty="0" smtClean="0"/>
          </a:p>
          <a:p>
            <a:pPr>
              <a:buFont typeface="Arial"/>
              <a:buChar char="•"/>
            </a:pPr>
            <a:endParaRPr lang="en-US" sz="1800" dirty="0" smtClean="0"/>
          </a:p>
          <a:p>
            <a:pPr>
              <a:buFont typeface="Arial"/>
              <a:buChar char="•"/>
            </a:pPr>
            <a:endParaRPr lang="en-US" sz="1800" dirty="0" smtClean="0"/>
          </a:p>
          <a:p>
            <a:pPr>
              <a:buFont typeface="Arial"/>
              <a:buChar char="•"/>
            </a:pPr>
            <a:endParaRPr lang="en" sz="1800" dirty="0"/>
          </a:p>
        </p:txBody>
      </p:sp>
      <p:pic>
        <p:nvPicPr>
          <p:cNvPr id="2" name="Picture 1" descr="06_corr_metrics_vs_alloc_proj_by_fo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775" y="695856"/>
            <a:ext cx="5774279" cy="5774279"/>
          </a:xfrm>
          <a:prstGeom prst="rect">
            <a:avLst/>
          </a:prstGeom>
        </p:spPr>
      </p:pic>
      <p:sp>
        <p:nvSpPr>
          <p:cNvPr id="5" name="Rectangle 4"/>
          <p:cNvSpPr/>
          <p:nvPr/>
        </p:nvSpPr>
        <p:spPr>
          <a:xfrm>
            <a:off x="113634" y="1287907"/>
            <a:ext cx="8761420" cy="5078313"/>
          </a:xfrm>
          <a:prstGeom prst="rect">
            <a:avLst/>
          </a:prstGeom>
          <a:effectLst>
            <a:glow rad="228600">
              <a:schemeClr val="accent2">
                <a:satMod val="175000"/>
                <a:alpha val="40000"/>
              </a:schemeClr>
            </a:glow>
            <a:outerShdw blurRad="38100" dist="25400" dir="2700000" algn="br" rotWithShape="0">
              <a:srgbClr val="000000">
                <a:alpha val="60000"/>
              </a:srgbClr>
            </a:outerShdw>
          </a:effectLst>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Positive correlation exists for</a:t>
            </a:r>
          </a:p>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t>
            </a: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ost FOS. I.E., given one FOS,</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usually the impact metrics</a:t>
            </a:r>
          </a:p>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nd the allocations for</a:t>
            </a:r>
          </a:p>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
            </a: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rojects </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are</a:t>
            </a: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positively</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correlated.</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78547060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5452533" y="377903"/>
            <a:ext cx="3610144" cy="58366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 name="Rounded Rectangle 27"/>
          <p:cNvSpPr/>
          <p:nvPr/>
        </p:nvSpPr>
        <p:spPr>
          <a:xfrm>
            <a:off x="2673424" y="2753152"/>
            <a:ext cx="5752224" cy="89641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618907" y="152747"/>
            <a:ext cx="3129579" cy="990600"/>
          </a:xfrm>
        </p:spPr>
        <p:txBody>
          <a:bodyPr>
            <a:normAutofit/>
          </a:bodyPr>
          <a:lstStyle/>
          <a:p>
            <a:pPr algn="l"/>
            <a:r>
              <a:rPr lang="en-US" sz="2400" dirty="0" smtClean="0"/>
              <a:t>Objectives</a:t>
            </a:r>
            <a:endParaRPr lang="en-US" sz="2400" dirty="0"/>
          </a:p>
        </p:txBody>
      </p:sp>
      <p:sp>
        <p:nvSpPr>
          <p:cNvPr id="4" name="Rounded Rectangle 3"/>
          <p:cNvSpPr/>
          <p:nvPr/>
        </p:nvSpPr>
        <p:spPr>
          <a:xfrm>
            <a:off x="457200" y="1427625"/>
            <a:ext cx="1726497" cy="896417"/>
          </a:xfrm>
          <a:prstGeom prst="roundRect">
            <a:avLst/>
          </a:prstGeom>
          <a:ln w="28575" cmpd="sng">
            <a:solidFill>
              <a:schemeClr val="tx1"/>
            </a:solidFill>
            <a:prstDash val="solid"/>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rgbClr val="000000"/>
                </a:solidFill>
              </a:rPr>
              <a:t>Compare Impact</a:t>
            </a:r>
            <a:endParaRPr lang="en-US" b="1" dirty="0">
              <a:solidFill>
                <a:srgbClr val="000000"/>
              </a:solidFill>
            </a:endParaRPr>
          </a:p>
        </p:txBody>
      </p:sp>
      <p:sp>
        <p:nvSpPr>
          <p:cNvPr id="5" name="Rounded Rectangle 4"/>
          <p:cNvSpPr/>
          <p:nvPr/>
        </p:nvSpPr>
        <p:spPr>
          <a:xfrm>
            <a:off x="457199" y="4043980"/>
            <a:ext cx="1817802" cy="1111569"/>
          </a:xfrm>
          <a:prstGeom prst="roundRect">
            <a:avLst/>
          </a:prstGeom>
          <a:ln w="28575" cmpd="sng">
            <a:solidFill>
              <a:schemeClr val="tx1"/>
            </a:solidFill>
            <a:prstDash val="solid"/>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smtClean="0">
                <a:solidFill>
                  <a:srgbClr val="000000"/>
                </a:solidFill>
              </a:rPr>
              <a:t>Provide Data Services</a:t>
            </a:r>
            <a:endParaRPr lang="en-US" b="1" dirty="0">
              <a:solidFill>
                <a:srgbClr val="000000"/>
              </a:solidFill>
            </a:endParaRPr>
          </a:p>
        </p:txBody>
      </p:sp>
      <p:sp>
        <p:nvSpPr>
          <p:cNvPr id="6" name="Rounded Rectangle 5"/>
          <p:cNvSpPr/>
          <p:nvPr/>
        </p:nvSpPr>
        <p:spPr>
          <a:xfrm>
            <a:off x="2673424" y="1427625"/>
            <a:ext cx="2473539" cy="89641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Of </a:t>
            </a:r>
            <a:r>
              <a:rPr lang="en-US" dirty="0"/>
              <a:t>u</a:t>
            </a:r>
            <a:r>
              <a:rPr lang="en-US" dirty="0" smtClean="0"/>
              <a:t>sers and projects</a:t>
            </a:r>
          </a:p>
          <a:p>
            <a:pPr algn="ctr"/>
            <a:r>
              <a:rPr lang="en-US" dirty="0"/>
              <a:t>w</a:t>
            </a:r>
            <a:r>
              <a:rPr lang="en-US" dirty="0" smtClean="0"/>
              <a:t>ith peers from outside XSEDE </a:t>
            </a:r>
            <a:endParaRPr lang="en-US" dirty="0"/>
          </a:p>
        </p:txBody>
      </p:sp>
      <p:sp>
        <p:nvSpPr>
          <p:cNvPr id="7" name="Rounded Rectangle 6"/>
          <p:cNvSpPr/>
          <p:nvPr/>
        </p:nvSpPr>
        <p:spPr>
          <a:xfrm>
            <a:off x="5952109" y="1427625"/>
            <a:ext cx="2473539" cy="89641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Of </a:t>
            </a:r>
            <a:r>
              <a:rPr lang="en-US" dirty="0"/>
              <a:t>u</a:t>
            </a:r>
            <a:r>
              <a:rPr lang="en-US" dirty="0" smtClean="0"/>
              <a:t>sers and projects</a:t>
            </a:r>
          </a:p>
          <a:p>
            <a:pPr algn="ctr"/>
            <a:r>
              <a:rPr lang="en-US" dirty="0"/>
              <a:t>w</a:t>
            </a:r>
            <a:r>
              <a:rPr lang="en-US" dirty="0" smtClean="0"/>
              <a:t>ith peers from inside XSEDE </a:t>
            </a:r>
            <a:endParaRPr lang="en-US" dirty="0"/>
          </a:p>
        </p:txBody>
      </p:sp>
      <p:sp>
        <p:nvSpPr>
          <p:cNvPr id="8" name="Rounded Rectangle 7"/>
          <p:cNvSpPr/>
          <p:nvPr/>
        </p:nvSpPr>
        <p:spPr>
          <a:xfrm>
            <a:off x="2673423" y="4043980"/>
            <a:ext cx="5752223" cy="528213"/>
          </a:xfrm>
          <a:prstGeom prst="roundRect">
            <a:avLst/>
          </a:prstGeom>
          <a:gradFill flip="none" rotWithShape="1">
            <a:gsLst>
              <a:gs pos="27000">
                <a:schemeClr val="bg1"/>
              </a:gs>
              <a:gs pos="46000">
                <a:schemeClr val="accent3">
                  <a:shade val="70000"/>
                  <a:satMod val="140000"/>
                </a:schemeClr>
              </a:gs>
              <a:gs pos="70000">
                <a:schemeClr val="accent3">
                  <a:tint val="100000"/>
                  <a:shade val="90000"/>
                  <a:satMod val="140000"/>
                </a:schemeClr>
              </a:gs>
              <a:gs pos="100000">
                <a:schemeClr val="accent3">
                  <a:tint val="100000"/>
                  <a:shade val="100000"/>
                  <a:satMod val="100000"/>
                </a:schemeClr>
              </a:gs>
            </a:gsLst>
            <a:lin ang="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Provide </a:t>
            </a:r>
            <a:r>
              <a:rPr lang="en-US" dirty="0" err="1" smtClean="0">
                <a:solidFill>
                  <a:schemeClr val="tx1"/>
                </a:solidFill>
              </a:rPr>
              <a:t>Bibliometric</a:t>
            </a:r>
            <a:r>
              <a:rPr lang="en-US" dirty="0" smtClean="0">
                <a:solidFill>
                  <a:schemeClr val="tx1"/>
                </a:solidFill>
              </a:rPr>
              <a:t> Data Analytics Services</a:t>
            </a:r>
            <a:endParaRPr lang="en-US" dirty="0">
              <a:solidFill>
                <a:schemeClr val="tx1"/>
              </a:solidFill>
            </a:endParaRPr>
          </a:p>
        </p:txBody>
      </p:sp>
      <p:sp>
        <p:nvSpPr>
          <p:cNvPr id="9" name="TextBox 8"/>
          <p:cNvSpPr txBox="1"/>
          <p:nvPr/>
        </p:nvSpPr>
        <p:spPr>
          <a:xfrm>
            <a:off x="5952109" y="2352284"/>
            <a:ext cx="2634054" cy="369332"/>
          </a:xfrm>
          <a:prstGeom prst="rect">
            <a:avLst/>
          </a:prstGeom>
          <a:noFill/>
        </p:spPr>
        <p:txBody>
          <a:bodyPr wrap="none" rtlCol="0">
            <a:spAutoFit/>
          </a:bodyPr>
          <a:lstStyle/>
          <a:p>
            <a:pPr marL="285750" indent="-285750">
              <a:buFont typeface="Arial"/>
              <a:buChar char="•"/>
            </a:pPr>
            <a:r>
              <a:rPr lang="en-US" i="1" dirty="0"/>
              <a:t>e</a:t>
            </a:r>
            <a:r>
              <a:rPr lang="en-US" i="1" dirty="0" smtClean="0"/>
              <a:t>fficiency within XSEDE</a:t>
            </a:r>
            <a:endParaRPr lang="en-US" i="1" dirty="0"/>
          </a:p>
        </p:txBody>
      </p:sp>
      <p:sp>
        <p:nvSpPr>
          <p:cNvPr id="10" name="TextBox 9"/>
          <p:cNvSpPr txBox="1"/>
          <p:nvPr/>
        </p:nvSpPr>
        <p:spPr>
          <a:xfrm>
            <a:off x="2673424" y="2372664"/>
            <a:ext cx="2672526" cy="369332"/>
          </a:xfrm>
          <a:prstGeom prst="rect">
            <a:avLst/>
          </a:prstGeom>
          <a:noFill/>
        </p:spPr>
        <p:txBody>
          <a:bodyPr wrap="none" rtlCol="0">
            <a:spAutoFit/>
          </a:bodyPr>
          <a:lstStyle/>
          <a:p>
            <a:pPr marL="285750" indent="-285750">
              <a:buFont typeface="Arial"/>
              <a:buChar char="•"/>
            </a:pPr>
            <a:r>
              <a:rPr lang="en-US" i="1" dirty="0"/>
              <a:t>e</a:t>
            </a:r>
            <a:r>
              <a:rPr lang="en-US" i="1" dirty="0" smtClean="0"/>
              <a:t>fficiency in community</a:t>
            </a:r>
            <a:endParaRPr lang="en-US" i="1" dirty="0"/>
          </a:p>
        </p:txBody>
      </p:sp>
      <p:sp>
        <p:nvSpPr>
          <p:cNvPr id="12" name="TextBox 11"/>
          <p:cNvSpPr txBox="1"/>
          <p:nvPr/>
        </p:nvSpPr>
        <p:spPr>
          <a:xfrm>
            <a:off x="6090976" y="5155549"/>
            <a:ext cx="2813591" cy="646331"/>
          </a:xfrm>
          <a:prstGeom prst="rect">
            <a:avLst/>
          </a:prstGeom>
          <a:noFill/>
        </p:spPr>
        <p:txBody>
          <a:bodyPr wrap="none" rtlCol="0">
            <a:spAutoFit/>
          </a:bodyPr>
          <a:lstStyle/>
          <a:p>
            <a:pPr marL="285750" indent="-285750">
              <a:buFont typeface="Arial"/>
              <a:buChar char="•"/>
            </a:pPr>
            <a:r>
              <a:rPr lang="en-US" i="1" dirty="0" smtClean="0"/>
              <a:t>Support Portal Users and </a:t>
            </a:r>
            <a:br>
              <a:rPr lang="en-US" i="1" dirty="0" smtClean="0"/>
            </a:br>
            <a:r>
              <a:rPr lang="en-US" i="1" dirty="0" smtClean="0"/>
              <a:t>XUP team</a:t>
            </a:r>
            <a:endParaRPr lang="en-US" i="1" dirty="0"/>
          </a:p>
        </p:txBody>
      </p:sp>
      <p:cxnSp>
        <p:nvCxnSpPr>
          <p:cNvPr id="14" name="Straight Arrow Connector 13"/>
          <p:cNvCxnSpPr/>
          <p:nvPr/>
        </p:nvCxnSpPr>
        <p:spPr>
          <a:xfrm flipH="1" flipV="1">
            <a:off x="3412066"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3640666"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3869266"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4097866"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4326466"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4555066"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6646333"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6874933"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7103533"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7332133"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7560733"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7789333" y="2937933"/>
            <a:ext cx="8467" cy="516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146963" y="2963333"/>
            <a:ext cx="944013" cy="369332"/>
          </a:xfrm>
          <a:prstGeom prst="rect">
            <a:avLst/>
          </a:prstGeom>
          <a:noFill/>
        </p:spPr>
        <p:txBody>
          <a:bodyPr wrap="none" rtlCol="0">
            <a:spAutoFit/>
          </a:bodyPr>
          <a:lstStyle/>
          <a:p>
            <a:r>
              <a:rPr lang="en-US" i="1" dirty="0" smtClean="0"/>
              <a:t>Metrics</a:t>
            </a:r>
            <a:endParaRPr lang="en-US" i="1" dirty="0"/>
          </a:p>
        </p:txBody>
      </p:sp>
      <p:sp>
        <p:nvSpPr>
          <p:cNvPr id="27" name="Rounded Rectangle 26"/>
          <p:cNvSpPr/>
          <p:nvPr/>
        </p:nvSpPr>
        <p:spPr>
          <a:xfrm>
            <a:off x="457200" y="2741996"/>
            <a:ext cx="1726497" cy="907573"/>
          </a:xfrm>
          <a:prstGeom prst="roundRect">
            <a:avLst/>
          </a:prstGeom>
          <a:ln w="28575" cmpd="sng">
            <a:solidFill>
              <a:schemeClr val="tx1"/>
            </a:solidFill>
            <a:prstDash val="soli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solidFill>
                  <a:srgbClr val="000000"/>
                </a:solidFill>
              </a:rPr>
              <a:t>Provide Metrics</a:t>
            </a:r>
            <a:endParaRPr lang="en-US" b="1" dirty="0">
              <a:solidFill>
                <a:srgbClr val="000000"/>
              </a:solidFill>
            </a:endParaRPr>
          </a:p>
        </p:txBody>
      </p:sp>
      <p:sp>
        <p:nvSpPr>
          <p:cNvPr id="29" name="Rounded Rectangle 28"/>
          <p:cNvSpPr/>
          <p:nvPr/>
        </p:nvSpPr>
        <p:spPr>
          <a:xfrm>
            <a:off x="2673424" y="4598028"/>
            <a:ext cx="5752223" cy="528213"/>
          </a:xfrm>
          <a:prstGeom prst="roundRect">
            <a:avLst/>
          </a:prstGeom>
          <a:gradFill flip="none" rotWithShape="1">
            <a:gsLst>
              <a:gs pos="27000">
                <a:schemeClr val="bg1"/>
              </a:gs>
              <a:gs pos="46000">
                <a:schemeClr val="accent3">
                  <a:shade val="70000"/>
                  <a:satMod val="140000"/>
                </a:schemeClr>
              </a:gs>
              <a:gs pos="70000">
                <a:schemeClr val="accent3">
                  <a:tint val="100000"/>
                  <a:shade val="90000"/>
                  <a:satMod val="140000"/>
                </a:schemeClr>
              </a:gs>
              <a:gs pos="100000">
                <a:schemeClr val="accent3">
                  <a:tint val="100000"/>
                  <a:shade val="100000"/>
                  <a:satMod val="100000"/>
                </a:schemeClr>
              </a:gs>
            </a:gsLst>
            <a:lin ang="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rgbClr val="000000"/>
                </a:solidFill>
              </a:rPr>
              <a:t>Provide </a:t>
            </a:r>
            <a:r>
              <a:rPr lang="en-US" dirty="0" err="1" smtClean="0">
                <a:solidFill>
                  <a:srgbClr val="000000"/>
                </a:solidFill>
              </a:rPr>
              <a:t>Bibliometric</a:t>
            </a:r>
            <a:r>
              <a:rPr lang="en-US" dirty="0" smtClean="0">
                <a:solidFill>
                  <a:srgbClr val="000000"/>
                </a:solidFill>
              </a:rPr>
              <a:t> Data Base </a:t>
            </a:r>
            <a:r>
              <a:rPr lang="en-US" dirty="0" err="1" smtClean="0">
                <a:solidFill>
                  <a:srgbClr val="000000"/>
                </a:solidFill>
              </a:rPr>
              <a:t>Mashup</a:t>
            </a:r>
            <a:endParaRPr lang="en-US" dirty="0">
              <a:solidFill>
                <a:srgbClr val="000000"/>
              </a:solidFill>
            </a:endParaRPr>
          </a:p>
        </p:txBody>
      </p:sp>
      <p:sp>
        <p:nvSpPr>
          <p:cNvPr id="30" name="TextBox 29"/>
          <p:cNvSpPr txBox="1"/>
          <p:nvPr/>
        </p:nvSpPr>
        <p:spPr>
          <a:xfrm>
            <a:off x="2673423" y="5204106"/>
            <a:ext cx="2339102" cy="646331"/>
          </a:xfrm>
          <a:prstGeom prst="rect">
            <a:avLst/>
          </a:prstGeom>
          <a:noFill/>
        </p:spPr>
        <p:txBody>
          <a:bodyPr wrap="none" rtlCol="0">
            <a:spAutoFit/>
          </a:bodyPr>
          <a:lstStyle/>
          <a:p>
            <a:pPr marL="285750" indent="-285750">
              <a:buFont typeface="Arial"/>
              <a:buChar char="•"/>
            </a:pPr>
            <a:r>
              <a:rPr lang="en-US" i="1" dirty="0" smtClean="0"/>
              <a:t>Support Community</a:t>
            </a:r>
            <a:br>
              <a:rPr lang="en-US" i="1" dirty="0" smtClean="0"/>
            </a:br>
            <a:r>
              <a:rPr lang="en-US" i="1" dirty="0" smtClean="0"/>
              <a:t>access</a:t>
            </a:r>
          </a:p>
        </p:txBody>
      </p:sp>
      <p:sp>
        <p:nvSpPr>
          <p:cNvPr id="31" name="TextBox 30"/>
          <p:cNvSpPr txBox="1"/>
          <p:nvPr/>
        </p:nvSpPr>
        <p:spPr>
          <a:xfrm>
            <a:off x="6592187" y="377904"/>
            <a:ext cx="1479892" cy="923330"/>
          </a:xfrm>
          <a:prstGeom prst="rect">
            <a:avLst/>
          </a:prstGeom>
          <a:noFill/>
        </p:spPr>
        <p:txBody>
          <a:bodyPr wrap="none" rtlCol="0">
            <a:spAutoFit/>
          </a:bodyPr>
          <a:lstStyle/>
          <a:p>
            <a:pPr marL="285750" indent="-285750">
              <a:buFont typeface="Arial"/>
              <a:buChar char="•"/>
            </a:pPr>
            <a:r>
              <a:rPr lang="en-US" dirty="0" smtClean="0"/>
              <a:t>Users</a:t>
            </a:r>
          </a:p>
          <a:p>
            <a:pPr marL="285750" indent="-285750">
              <a:buFont typeface="Arial"/>
              <a:buChar char="•"/>
            </a:pPr>
            <a:r>
              <a:rPr lang="en-US" dirty="0" smtClean="0"/>
              <a:t>RAC</a:t>
            </a:r>
          </a:p>
          <a:p>
            <a:pPr marL="285750" indent="-285750">
              <a:buFont typeface="Arial"/>
              <a:buChar char="•"/>
            </a:pPr>
            <a:r>
              <a:rPr lang="en-US" dirty="0" smtClean="0"/>
              <a:t>Leadership</a:t>
            </a:r>
            <a:endParaRPr lang="en-US" dirty="0"/>
          </a:p>
        </p:txBody>
      </p:sp>
      <p:sp>
        <p:nvSpPr>
          <p:cNvPr id="32" name="TextBox 31"/>
          <p:cNvSpPr txBox="1"/>
          <p:nvPr/>
        </p:nvSpPr>
        <p:spPr>
          <a:xfrm>
            <a:off x="3137787" y="377904"/>
            <a:ext cx="1954381" cy="646331"/>
          </a:xfrm>
          <a:prstGeom prst="rect">
            <a:avLst/>
          </a:prstGeom>
          <a:noFill/>
        </p:spPr>
        <p:txBody>
          <a:bodyPr wrap="none" rtlCol="0">
            <a:spAutoFit/>
          </a:bodyPr>
          <a:lstStyle/>
          <a:p>
            <a:pPr marL="285750" indent="-285750">
              <a:buFont typeface="Arial"/>
              <a:buChar char="•"/>
            </a:pPr>
            <a:r>
              <a:rPr lang="en-US" dirty="0" smtClean="0"/>
              <a:t>Peers</a:t>
            </a:r>
          </a:p>
          <a:p>
            <a:pPr marL="285750" indent="-285750">
              <a:buFont typeface="Arial"/>
              <a:buChar char="•"/>
            </a:pPr>
            <a:r>
              <a:rPr lang="en-US" dirty="0" smtClean="0"/>
              <a:t>Funding Agency</a:t>
            </a:r>
          </a:p>
        </p:txBody>
      </p:sp>
      <p:sp>
        <p:nvSpPr>
          <p:cNvPr id="34" name="TextBox 33"/>
          <p:cNvSpPr txBox="1"/>
          <p:nvPr/>
        </p:nvSpPr>
        <p:spPr>
          <a:xfrm>
            <a:off x="7340600" y="100905"/>
            <a:ext cx="1355985" cy="276999"/>
          </a:xfrm>
          <a:prstGeom prst="rect">
            <a:avLst/>
          </a:prstGeom>
          <a:noFill/>
        </p:spPr>
        <p:txBody>
          <a:bodyPr wrap="none" rtlCol="0">
            <a:spAutoFit/>
          </a:bodyPr>
          <a:lstStyle/>
          <a:p>
            <a:r>
              <a:rPr lang="en-US" sz="1200" i="1" dirty="0" smtClean="0"/>
              <a:t>Mostly focused on</a:t>
            </a:r>
            <a:endParaRPr lang="en-US" sz="1200" i="1" dirty="0"/>
          </a:p>
        </p:txBody>
      </p:sp>
    </p:spTree>
    <p:extLst>
      <p:ext uri="{BB962C8B-B14F-4D97-AF65-F5344CB8AC3E}">
        <p14:creationId xmlns:p14="http://schemas.microsoft.com/office/powerpoint/2010/main" val="349594284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11036"/>
            <a:ext cx="8686800" cy="1143000"/>
          </a:xfrm>
          <a:prstGeom prst="rect">
            <a:avLst/>
          </a:prstGeom>
        </p:spPr>
        <p:txBody>
          <a:bodyPr lIns="91425" tIns="91425" rIns="91425" bIns="91425" anchor="b" anchorCtr="0">
            <a:noAutofit/>
          </a:bodyPr>
          <a:lstStyle/>
          <a:p>
            <a:pPr>
              <a:buNone/>
            </a:pP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What kind of projects return the most publications and citations?</a:t>
            </a:r>
            <a:br>
              <a:rPr lang="en-US" sz="2000" dirty="0" smtClean="0"/>
            </a:br>
            <a:r>
              <a:rPr lang="en-US" sz="2000" dirty="0" smtClean="0"/>
              <a:t> </a:t>
            </a:r>
            <a:br>
              <a:rPr lang="en-US" sz="2000" dirty="0" smtClean="0"/>
            </a:br>
            <a:r>
              <a:rPr lang="en-US" sz="2000" dirty="0" smtClean="0"/>
              <a:t>			Impact per Allocation </a:t>
            </a:r>
            <a:r>
              <a:rPr lang="en-US" sz="2000" dirty="0" err="1" smtClean="0"/>
              <a:t>vs</a:t>
            </a:r>
            <a:r>
              <a:rPr lang="en-US" sz="2000" dirty="0" smtClean="0"/>
              <a:t> Allocations (by projects)</a:t>
            </a:r>
            <a:endParaRPr lang="en" sz="2000" dirty="0"/>
          </a:p>
        </p:txBody>
      </p:sp>
      <p:sp>
        <p:nvSpPr>
          <p:cNvPr id="66" name="Shape 66"/>
          <p:cNvSpPr txBox="1">
            <a:spLocks noGrp="1"/>
          </p:cNvSpPr>
          <p:nvPr>
            <p:ph type="body" idx="1"/>
          </p:nvPr>
        </p:nvSpPr>
        <p:spPr>
          <a:xfrm>
            <a:off x="317477" y="1917699"/>
            <a:ext cx="2908323" cy="4267201"/>
          </a:xfrm>
          <a:prstGeom prst="rect">
            <a:avLst/>
          </a:prstGeom>
        </p:spPr>
        <p:txBody>
          <a:bodyPr lIns="91425" tIns="91425" rIns="91425" bIns="91425" anchor="t" anchorCtr="0">
            <a:noAutofit/>
          </a:bodyPr>
          <a:lstStyle/>
          <a:p>
            <a:r>
              <a:rPr lang="en-US" sz="1800" dirty="0" smtClean="0"/>
              <a:t>~ 800 Projects involved</a:t>
            </a:r>
          </a:p>
          <a:p>
            <a:r>
              <a:rPr lang="en-US" sz="1800" dirty="0" smtClean="0"/>
              <a:t>What do we learn?</a:t>
            </a:r>
          </a:p>
          <a:p>
            <a:pPr lvl="1"/>
            <a:r>
              <a:rPr lang="en-US" sz="1600" dirty="0" smtClean="0"/>
              <a:t>Smaller projects are more efficient?</a:t>
            </a:r>
          </a:p>
          <a:p>
            <a:pPr lvl="1"/>
            <a:r>
              <a:rPr lang="en-US" sz="1600" dirty="0" smtClean="0"/>
              <a:t>FOS difference.</a:t>
            </a:r>
          </a:p>
          <a:p>
            <a:pPr lvl="1"/>
            <a:r>
              <a:rPr lang="en-US" sz="1600" dirty="0" smtClean="0"/>
              <a:t>Other metrics to be taken into account</a:t>
            </a:r>
          </a:p>
          <a:p>
            <a:r>
              <a:rPr lang="en-US" sz="1800" dirty="0" smtClean="0"/>
              <a:t>A Preliminary ROI indicator?</a:t>
            </a:r>
          </a:p>
          <a:p>
            <a:pPr marL="0" indent="0">
              <a:buNone/>
            </a:pPr>
            <a:endParaRPr lang="en-US" sz="1800" dirty="0" smtClean="0"/>
          </a:p>
          <a:p>
            <a:pPr marL="0" indent="0">
              <a:buNone/>
            </a:pPr>
            <a:r>
              <a:rPr lang="en-US" sz="1200" dirty="0" smtClean="0"/>
              <a:t>Note</a:t>
            </a:r>
            <a:r>
              <a:rPr lang="en-US" sz="1200" dirty="0"/>
              <a:t>: Based on XSEDE supported publications only (as of Sept 2014).</a:t>
            </a:r>
          </a:p>
          <a:p>
            <a:pPr marL="0" indent="0">
              <a:buNone/>
            </a:pPr>
            <a:endParaRPr lang="en-US" sz="1800" dirty="0" smtClean="0"/>
          </a:p>
        </p:txBody>
      </p:sp>
      <p:pic>
        <p:nvPicPr>
          <p:cNvPr id="2" name="Picture 1" descr="09_roi_proj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800" y="719249"/>
            <a:ext cx="5702300" cy="5702300"/>
          </a:xfrm>
          <a:prstGeom prst="rect">
            <a:avLst/>
          </a:prstGeom>
        </p:spPr>
      </p:pic>
      <p:sp>
        <p:nvSpPr>
          <p:cNvPr id="5" name="Rectangle 4"/>
          <p:cNvSpPr/>
          <p:nvPr/>
        </p:nvSpPr>
        <p:spPr>
          <a:xfrm>
            <a:off x="265654" y="719249"/>
            <a:ext cx="8662446" cy="4062651"/>
          </a:xfrm>
          <a:prstGeom prst="rect">
            <a:avLst/>
          </a:prstGeom>
          <a:effectLst>
            <a:glow rad="228600">
              <a:schemeClr val="accent2">
                <a:satMod val="175000"/>
                <a:alpha val="40000"/>
              </a:schemeClr>
            </a:glow>
            <a:outerShdw blurRad="38100" dist="25400" dir="2700000" algn="br" rotWithShape="0">
              <a:srgbClr val="000000">
                <a:alpha val="60000"/>
              </a:srgbClr>
            </a:outerShdw>
          </a:effectLst>
        </p:spPr>
        <p:style>
          <a:lnRef idx="1">
            <a:schemeClr val="accent2"/>
          </a:lnRef>
          <a:fillRef idx="3">
            <a:schemeClr val="accent2"/>
          </a:fillRef>
          <a:effectRef idx="2">
            <a:schemeClr val="accent2"/>
          </a:effectRef>
          <a:fontRef idx="minor">
            <a:schemeClr val="lt1"/>
          </a:fontRef>
        </p:style>
        <p:txBody>
          <a:bodyPr wrap="squar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Smaller Allocations are more</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Efficient …  (?)</a:t>
            </a:r>
          </a:p>
          <a:p>
            <a:pPr algn="ctr"/>
            <a:endPar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571500" indent="-571500">
              <a:buFont typeface="Arial"/>
              <a:buChar char="•"/>
            </a:pPr>
            <a:r>
              <a:rPr 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judging by the </a:t>
            </a:r>
            <a:r>
              <a:rPr lang="en-US" sz="3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Metrics used to evaluate.</a:t>
            </a:r>
          </a:p>
          <a:p>
            <a:pPr marL="457200" indent="-457200">
              <a:buFont typeface="Arial"/>
              <a:buChar char="•"/>
            </a:pPr>
            <a:r>
              <a:rPr 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but FOS difference should be </a:t>
            </a:r>
            <a:r>
              <a:rPr lang="en-US" sz="3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Considered too.</a:t>
            </a:r>
          </a:p>
          <a:p>
            <a:endParaRPr 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1841963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descr="xd_vs_peers_top10j_quartersonly Sheet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62000"/>
            <a:ext cx="7988300" cy="3778083"/>
          </a:xfrm>
          <a:prstGeom prst="rect">
            <a:avLst/>
          </a:prstGeom>
        </p:spPr>
      </p:pic>
      <p:sp>
        <p:nvSpPr>
          <p:cNvPr id="65" name="Shape 65"/>
          <p:cNvSpPr txBox="1">
            <a:spLocks noGrp="1"/>
          </p:cNvSpPr>
          <p:nvPr>
            <p:ph type="title"/>
          </p:nvPr>
        </p:nvSpPr>
        <p:spPr>
          <a:xfrm>
            <a:off x="317477" y="12862"/>
            <a:ext cx="8826523" cy="447673"/>
          </a:xfrm>
          <a:prstGeom prst="rect">
            <a:avLst/>
          </a:prstGeom>
          <a:solidFill>
            <a:schemeClr val="bg1"/>
          </a:solidFill>
        </p:spPr>
        <p:txBody>
          <a:bodyPr lIns="91425" tIns="91425" rIns="91425" bIns="91425" anchor="b" anchorCtr="0">
            <a:noAutofit/>
          </a:bodyPr>
          <a:lstStyle/>
          <a:p>
            <a:pPr>
              <a:buNone/>
            </a:pPr>
            <a:r>
              <a:rPr lang="en-US" sz="2000" dirty="0" smtClean="0"/>
              <a:t>What impact do XSEDE publications have in the fields by comparing citations?</a:t>
            </a:r>
            <a:endParaRPr lang="en" sz="1600" dirty="0"/>
          </a:p>
        </p:txBody>
      </p:sp>
      <p:sp>
        <p:nvSpPr>
          <p:cNvPr id="66" name="Shape 66"/>
          <p:cNvSpPr txBox="1">
            <a:spLocks noGrp="1"/>
          </p:cNvSpPr>
          <p:nvPr>
            <p:ph type="body" idx="1"/>
          </p:nvPr>
        </p:nvSpPr>
        <p:spPr>
          <a:xfrm>
            <a:off x="317477" y="4615898"/>
            <a:ext cx="8585223" cy="1759117"/>
          </a:xfrm>
          <a:prstGeom prst="rect">
            <a:avLst/>
          </a:prstGeom>
        </p:spPr>
        <p:txBody>
          <a:bodyPr lIns="91425" tIns="91425" rIns="91425" bIns="91425" anchor="t" anchorCtr="0">
            <a:noAutofit/>
          </a:bodyPr>
          <a:lstStyle/>
          <a:p>
            <a:r>
              <a:rPr lang="en-US" sz="1400" dirty="0" smtClean="0"/>
              <a:t>~ 1500 XSEDE supported publications appeared in these top 10 journals (by # of XSEDE supported publications published)</a:t>
            </a:r>
          </a:p>
          <a:p>
            <a:r>
              <a:rPr lang="en-US" sz="1400" dirty="0" smtClean="0"/>
              <a:t>Comparing each single publication with all peers appeared in the same issue. Get percentile ranking based on citation data (per ISI Web of Science data).</a:t>
            </a:r>
          </a:p>
          <a:p>
            <a:r>
              <a:rPr lang="en-US" sz="1400" dirty="0" smtClean="0"/>
              <a:t>Percentage of how many belongs to each quarter (top 25% to bottom 25%).</a:t>
            </a:r>
          </a:p>
          <a:p>
            <a:r>
              <a:rPr lang="en-US" sz="1400" dirty="0" smtClean="0"/>
              <a:t>In general trends towards higher quarter.</a:t>
            </a:r>
          </a:p>
          <a:p>
            <a:r>
              <a:rPr lang="en-US" sz="1400" dirty="0" smtClean="0"/>
              <a:t>FOS difference (Physics, Astrophysics, Astronomical; Chemistry; etc.)</a:t>
            </a:r>
          </a:p>
          <a:p>
            <a:pPr marL="0" indent="0">
              <a:buNone/>
            </a:pPr>
            <a:endParaRPr lang="en-US" sz="1400" dirty="0" smtClean="0"/>
          </a:p>
        </p:txBody>
      </p:sp>
      <p:sp>
        <p:nvSpPr>
          <p:cNvPr id="2" name="TextBox 1"/>
          <p:cNvSpPr txBox="1"/>
          <p:nvPr/>
        </p:nvSpPr>
        <p:spPr>
          <a:xfrm>
            <a:off x="2375639" y="404592"/>
            <a:ext cx="4673976" cy="338554"/>
          </a:xfrm>
          <a:prstGeom prst="rect">
            <a:avLst/>
          </a:prstGeom>
          <a:noFill/>
        </p:spPr>
        <p:txBody>
          <a:bodyPr wrap="none" rtlCol="0">
            <a:spAutoFit/>
          </a:bodyPr>
          <a:lstStyle/>
          <a:p>
            <a:r>
              <a:rPr lang="en-US" sz="1600" b="1" dirty="0"/>
              <a:t>Comparing XSEDE Supported Publications with Peers</a:t>
            </a:r>
          </a:p>
        </p:txBody>
      </p:sp>
      <p:sp>
        <p:nvSpPr>
          <p:cNvPr id="4" name="Rectangle 3"/>
          <p:cNvSpPr/>
          <p:nvPr/>
        </p:nvSpPr>
        <p:spPr>
          <a:xfrm>
            <a:off x="656737" y="2030575"/>
            <a:ext cx="7931641" cy="2585323"/>
          </a:xfrm>
          <a:prstGeom prst="rect">
            <a:avLst/>
          </a:prstGeom>
          <a:effectLst>
            <a:glow rad="228600">
              <a:schemeClr val="accent2">
                <a:satMod val="175000"/>
                <a:alpha val="40000"/>
              </a:schemeClr>
            </a:glow>
            <a:outerShdw blurRad="38100" dist="25400" dir="2700000" algn="br" rotWithShape="0">
              <a:srgbClr val="000000">
                <a:alpha val="60000"/>
              </a:srgbClr>
            </a:outerShdw>
          </a:effectLst>
        </p:spPr>
        <p:style>
          <a:lnRef idx="1">
            <a:schemeClr val="accent2"/>
          </a:lnRef>
          <a:fillRef idx="3">
            <a:schemeClr val="accent2"/>
          </a:fillRef>
          <a:effectRef idx="2">
            <a:schemeClr val="accent2"/>
          </a:effectRef>
          <a:fontRef idx="minor">
            <a:schemeClr val="lt1"/>
          </a:fontRef>
        </p:style>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XSEDE publications tend to</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be </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more highly cited than</a:t>
            </a:r>
          </a:p>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a:t>
            </a: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heir peers!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99802455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00080" y="287260"/>
            <a:ext cx="8686800" cy="1143000"/>
          </a:xfrm>
          <a:prstGeom prst="rect">
            <a:avLst/>
          </a:prstGeom>
        </p:spPr>
        <p:txBody>
          <a:bodyPr lIns="91425" tIns="91425" rIns="91425" bIns="91425" anchor="b" anchorCtr="0">
            <a:noAutofit/>
          </a:bodyPr>
          <a:lstStyle/>
          <a:p>
            <a:pPr lvl="0" rtl="0">
              <a:buNone/>
            </a:pPr>
            <a:r>
              <a:rPr lang="en-US" dirty="0" smtClean="0"/>
              <a:t>Direct Impact Metrics – (Derived from XSEDE supported publications only)</a:t>
            </a:r>
            <a:endParaRPr lang="en" dirty="0"/>
          </a:p>
        </p:txBody>
      </p:sp>
      <p:sp>
        <p:nvSpPr>
          <p:cNvPr id="97" name="Shape 97"/>
          <p:cNvSpPr txBox="1">
            <a:spLocks noGrp="1"/>
          </p:cNvSpPr>
          <p:nvPr>
            <p:ph type="body" idx="1"/>
          </p:nvPr>
        </p:nvSpPr>
        <p:spPr>
          <a:xfrm>
            <a:off x="317476" y="1430260"/>
            <a:ext cx="3130957" cy="4967700"/>
          </a:xfrm>
          <a:prstGeom prst="rect">
            <a:avLst/>
          </a:prstGeom>
        </p:spPr>
        <p:txBody>
          <a:bodyPr lIns="91425" tIns="91425" rIns="91425" bIns="91425" anchor="t" anchorCtr="0">
            <a:noAutofit/>
          </a:bodyPr>
          <a:lstStyle/>
          <a:p>
            <a:pPr lvl="0"/>
            <a:r>
              <a:rPr lang="en-US" sz="1600" dirty="0" smtClean="0"/>
              <a:t>XD users: </a:t>
            </a:r>
            <a:r>
              <a:rPr lang="en-US" sz="1600" b="1" dirty="0" smtClean="0"/>
              <a:t>1191</a:t>
            </a:r>
            <a:r>
              <a:rPr lang="en-US" sz="1600" b="1" baseline="30000" dirty="0" smtClean="0"/>
              <a:t>*</a:t>
            </a:r>
            <a:endParaRPr lang="en-US" sz="1600" dirty="0" smtClean="0"/>
          </a:p>
          <a:p>
            <a:pPr lvl="0"/>
            <a:r>
              <a:rPr lang="en-US" sz="1600" dirty="0" smtClean="0"/>
              <a:t>Organizations: </a:t>
            </a:r>
            <a:r>
              <a:rPr lang="en-US" sz="1600" b="1" dirty="0" smtClean="0"/>
              <a:t>257</a:t>
            </a:r>
            <a:r>
              <a:rPr lang="en-US" sz="1600" b="1" baseline="30000" dirty="0" smtClean="0"/>
              <a:t>*</a:t>
            </a:r>
            <a:endParaRPr lang="en-US" sz="1600" dirty="0" smtClean="0"/>
          </a:p>
          <a:p>
            <a:pPr lvl="0"/>
            <a:r>
              <a:rPr lang="en-US" sz="1600" dirty="0" smtClean="0"/>
              <a:t>XSEDE projects: </a:t>
            </a:r>
            <a:r>
              <a:rPr lang="en-US" sz="1600" b="1" dirty="0" smtClean="0"/>
              <a:t>852</a:t>
            </a:r>
            <a:endParaRPr lang="en-US" sz="1600" dirty="0" smtClean="0"/>
          </a:p>
          <a:p>
            <a:pPr lvl="0"/>
            <a:r>
              <a:rPr lang="en-US" sz="1600" dirty="0" smtClean="0"/>
              <a:t>Number of publications: </a:t>
            </a:r>
            <a:r>
              <a:rPr lang="en-US" sz="1600" b="1" dirty="0" smtClean="0"/>
              <a:t>4527</a:t>
            </a:r>
            <a:endParaRPr lang="en-US" sz="1600" dirty="0" smtClean="0"/>
          </a:p>
          <a:p>
            <a:pPr lvl="0"/>
            <a:r>
              <a:rPr lang="en-US" sz="1600" dirty="0" smtClean="0"/>
              <a:t>Total citations received from these publications: </a:t>
            </a:r>
            <a:r>
              <a:rPr lang="en-US" sz="1600" b="1" dirty="0" smtClean="0"/>
              <a:t>91299</a:t>
            </a:r>
          </a:p>
          <a:p>
            <a:pPr marL="0" lvl="0" indent="0" algn="r">
              <a:buNone/>
            </a:pPr>
            <a:r>
              <a:rPr lang="en-US" sz="1200" b="1" dirty="0" smtClean="0"/>
              <a:t>(As of Sept 29, 2014)</a:t>
            </a:r>
          </a:p>
          <a:p>
            <a:pPr marL="0" lvl="0" indent="0" algn="r">
              <a:buNone/>
            </a:pPr>
            <a:r>
              <a:rPr lang="en-US" sz="1200" b="1" dirty="0" smtClean="0"/>
              <a:t>* Based on user vetted data only</a:t>
            </a:r>
            <a:endParaRPr lang="en-US" sz="1200" dirty="0" smtClean="0"/>
          </a:p>
          <a:p>
            <a:pPr marL="0" indent="0">
              <a:buNone/>
            </a:pPr>
            <a:endParaRPr sz="1600" dirty="0"/>
          </a:p>
        </p:txBody>
      </p:sp>
      <p:pic>
        <p:nvPicPr>
          <p:cNvPr id="2" name="Picture 1" descr="Screen Shot 2014-09-29 at 9.14.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434" y="1284301"/>
            <a:ext cx="5277213" cy="2919310"/>
          </a:xfrm>
          <a:prstGeom prst="rect">
            <a:avLst/>
          </a:prstGeom>
        </p:spPr>
      </p:pic>
      <p:sp>
        <p:nvSpPr>
          <p:cNvPr id="3" name="Rounded Rectangular Callout 2"/>
          <p:cNvSpPr/>
          <p:nvPr/>
        </p:nvSpPr>
        <p:spPr>
          <a:xfrm>
            <a:off x="2344195" y="1365461"/>
            <a:ext cx="1394476" cy="708057"/>
          </a:xfrm>
          <a:prstGeom prst="wedgeRoundRectCallout">
            <a:avLst>
              <a:gd name="adj1" fmla="val -80920"/>
              <a:gd name="adj2" fmla="val -1763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000" dirty="0" smtClean="0">
              <a:solidFill>
                <a:schemeClr val="tx1"/>
              </a:solidFill>
            </a:endParaRPr>
          </a:p>
          <a:p>
            <a:pPr algn="ctr"/>
            <a:r>
              <a:rPr lang="en-US" sz="1000" dirty="0" smtClean="0">
                <a:solidFill>
                  <a:schemeClr val="tx1"/>
                </a:solidFill>
              </a:rPr>
              <a:t>users with at least one publication where users confirmed authorship</a:t>
            </a:r>
          </a:p>
          <a:p>
            <a:pPr algn="ctr"/>
            <a:endParaRPr lang="en-US" sz="1000" dirty="0">
              <a:solidFill>
                <a:schemeClr val="tx1"/>
              </a:solidFill>
            </a:endParaRPr>
          </a:p>
        </p:txBody>
      </p:sp>
      <p:pic>
        <p:nvPicPr>
          <p:cNvPr id="9" name="Picture 8" descr="Screen Shot 2014-07-11 at 11.10.5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8434" y="4535271"/>
            <a:ext cx="5538446" cy="1754755"/>
          </a:xfrm>
          <a:prstGeom prst="rect">
            <a:avLst/>
          </a:prstGeom>
        </p:spPr>
      </p:pic>
      <p:pic>
        <p:nvPicPr>
          <p:cNvPr id="10" name="Picture 9" descr="Screen Shot 2014-07-11 at 11.11.20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914" y="3644087"/>
            <a:ext cx="5870687" cy="2002855"/>
          </a:xfrm>
          <a:prstGeom prst="rect">
            <a:avLst/>
          </a:prstGeom>
        </p:spPr>
      </p:pic>
      <p:pic>
        <p:nvPicPr>
          <p:cNvPr id="11" name="Picture 10" descr="Screen Shot 2014-07-11 at 11.11.48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8454" y="4040084"/>
            <a:ext cx="5304563" cy="1877605"/>
          </a:xfrm>
          <a:prstGeom prst="rect">
            <a:avLst/>
          </a:prstGeom>
        </p:spPr>
      </p:pic>
      <p:pic>
        <p:nvPicPr>
          <p:cNvPr id="12" name="Picture 11" descr="Screen Shot 2014-07-11 at 11.12.16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2051" y="4368476"/>
            <a:ext cx="5242210" cy="2030708"/>
          </a:xfrm>
          <a:prstGeom prst="rect">
            <a:avLst/>
          </a:prstGeom>
        </p:spPr>
      </p:pic>
    </p:spTree>
    <p:extLst>
      <p:ext uri="{BB962C8B-B14F-4D97-AF65-F5344CB8AC3E}">
        <p14:creationId xmlns:p14="http://schemas.microsoft.com/office/powerpoint/2010/main" val="202292395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708"/>
            <a:ext cx="8229600" cy="990600"/>
          </a:xfrm>
        </p:spPr>
        <p:txBody>
          <a:bodyPr>
            <a:normAutofit fontScale="90000"/>
          </a:bodyPr>
          <a:lstStyle/>
          <a:p>
            <a:r>
              <a:rPr lang="en-US" sz="4900" dirty="0" smtClean="0"/>
              <a:t>Summary</a:t>
            </a:r>
            <a:r>
              <a:rPr lang="en-US" dirty="0" smtClean="0"/>
              <a:t/>
            </a:r>
            <a:br>
              <a:rPr lang="en-US" dirty="0" smtClean="0"/>
            </a:br>
            <a:r>
              <a:rPr lang="en-US" dirty="0" smtClean="0"/>
              <a:t>- </a:t>
            </a:r>
            <a:r>
              <a:rPr lang="en-US" sz="3100" dirty="0" smtClean="0"/>
              <a:t>Individual entities in XSEDE</a:t>
            </a:r>
            <a:endParaRPr lang="en-US" sz="3100" dirty="0"/>
          </a:p>
        </p:txBody>
      </p:sp>
      <p:sp>
        <p:nvSpPr>
          <p:cNvPr id="3" name="Content Placeholder 2"/>
          <p:cNvSpPr>
            <a:spLocks noGrp="1"/>
          </p:cNvSpPr>
          <p:nvPr>
            <p:ph idx="1"/>
          </p:nvPr>
        </p:nvSpPr>
        <p:spPr/>
        <p:txBody>
          <a:bodyPr>
            <a:normAutofit fontScale="85000" lnSpcReduction="10000"/>
          </a:bodyPr>
          <a:lstStyle/>
          <a:p>
            <a:r>
              <a:rPr lang="en-US" dirty="0" smtClean="0"/>
              <a:t>Impact metrics calculation for individual users, projects, FOS</a:t>
            </a:r>
          </a:p>
          <a:p>
            <a:pPr lvl="1"/>
            <a:r>
              <a:rPr lang="en-US" dirty="0" smtClean="0"/>
              <a:t>Based on only XSEDE related publications</a:t>
            </a:r>
          </a:p>
          <a:p>
            <a:pPr lvl="1"/>
            <a:r>
              <a:rPr lang="en-US" dirty="0" smtClean="0"/>
              <a:t>Based on all publications we have obtained</a:t>
            </a:r>
          </a:p>
          <a:p>
            <a:r>
              <a:rPr lang="en-US" dirty="0" smtClean="0"/>
              <a:t>The impact metrics viewable from the TAS scientific impact portal as well as from </a:t>
            </a:r>
            <a:r>
              <a:rPr lang="en-US" dirty="0" err="1" smtClean="0"/>
              <a:t>XDMoD</a:t>
            </a:r>
            <a:endParaRPr lang="en-US" dirty="0" smtClean="0"/>
          </a:p>
          <a:p>
            <a:r>
              <a:rPr lang="en-US" dirty="0" smtClean="0"/>
              <a:t>Correlating analyses of impact metrics </a:t>
            </a:r>
            <a:r>
              <a:rPr lang="en-US" dirty="0" err="1" smtClean="0"/>
              <a:t>vs</a:t>
            </a:r>
            <a:r>
              <a:rPr lang="en-US" dirty="0" smtClean="0"/>
              <a:t> resources allocated</a:t>
            </a:r>
          </a:p>
          <a:p>
            <a:pPr lvl="1"/>
            <a:r>
              <a:rPr lang="en-US" dirty="0" smtClean="0"/>
              <a:t>Showing sign of positive correlation</a:t>
            </a:r>
          </a:p>
          <a:p>
            <a:pPr lvl="1"/>
            <a:r>
              <a:rPr lang="en-US" dirty="0" smtClean="0"/>
              <a:t>FOS difference</a:t>
            </a:r>
          </a:p>
          <a:p>
            <a:pPr lvl="1"/>
            <a:r>
              <a:rPr lang="en-US" dirty="0" smtClean="0"/>
              <a:t>A preliminary indicator of ROI</a:t>
            </a:r>
          </a:p>
          <a:p>
            <a:r>
              <a:rPr lang="en-US" dirty="0" smtClean="0"/>
              <a:t>In progress: Individual user view of the user’s impact metrics and percentile ranking; as well as those for the projects that the user is a PI of.</a:t>
            </a:r>
          </a:p>
          <a:p>
            <a:pPr lvl="1"/>
            <a:r>
              <a:rPr lang="en-US" dirty="0" smtClean="0"/>
              <a:t>Active XSEDE users authenticate via </a:t>
            </a:r>
            <a:r>
              <a:rPr lang="en-US" dirty="0" err="1" smtClean="0"/>
              <a:t>oauth</a:t>
            </a:r>
            <a:r>
              <a:rPr lang="en-US" dirty="0" smtClean="0"/>
              <a:t> for </a:t>
            </a:r>
            <a:r>
              <a:rPr lang="en-US" dirty="0" err="1" smtClean="0"/>
              <a:t>myproxy</a:t>
            </a:r>
            <a:endParaRPr lang="en-US" dirty="0" smtClean="0"/>
          </a:p>
          <a:p>
            <a:pPr lvl="1"/>
            <a:r>
              <a:rPr lang="en-US" dirty="0" smtClean="0"/>
              <a:t>Percentile ranking of projects is calculated within the FOS that the project belongs to</a:t>
            </a:r>
          </a:p>
          <a:p>
            <a:pPr lvl="1"/>
            <a:r>
              <a:rPr lang="en-US" dirty="0" smtClean="0"/>
              <a:t>Running in the </a:t>
            </a:r>
            <a:r>
              <a:rPr lang="en-US" dirty="0" err="1" smtClean="0"/>
              <a:t>dev</a:t>
            </a:r>
            <a:r>
              <a:rPr lang="en-US" dirty="0" smtClean="0"/>
              <a:t>/testing portal and ready to deploy to the production TAS scientific impact portal very soon</a:t>
            </a:r>
          </a:p>
          <a:p>
            <a:pPr lvl="1"/>
            <a:endParaRPr lang="en-US" dirty="0" smtClean="0"/>
          </a:p>
          <a:p>
            <a:pPr lvl="0"/>
            <a:endParaRPr lang="en-US" dirty="0"/>
          </a:p>
        </p:txBody>
      </p:sp>
    </p:spTree>
    <p:extLst>
      <p:ext uri="{BB962C8B-B14F-4D97-AF65-F5344CB8AC3E}">
        <p14:creationId xmlns:p14="http://schemas.microsoft.com/office/powerpoint/2010/main" val="83739020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t>Summary</a:t>
            </a:r>
            <a:r>
              <a:rPr lang="en-US" dirty="0" smtClean="0"/>
              <a:t/>
            </a:r>
            <a:br>
              <a:rPr lang="en-US" dirty="0" smtClean="0"/>
            </a:br>
            <a:r>
              <a:rPr lang="en-US" dirty="0" smtClean="0"/>
              <a:t>- </a:t>
            </a:r>
            <a:r>
              <a:rPr lang="en-US" sz="3100" dirty="0" smtClean="0"/>
              <a:t>XSEDE Supported </a:t>
            </a:r>
            <a:r>
              <a:rPr lang="en-US" sz="3100" dirty="0" err="1" smtClean="0"/>
              <a:t>vs</a:t>
            </a:r>
            <a:r>
              <a:rPr lang="en-US" sz="3100" dirty="0" smtClean="0"/>
              <a:t> Peers </a:t>
            </a:r>
            <a:endParaRPr lang="en-US" sz="3100" dirty="0"/>
          </a:p>
        </p:txBody>
      </p:sp>
      <p:sp>
        <p:nvSpPr>
          <p:cNvPr id="3" name="Content Placeholder 2"/>
          <p:cNvSpPr>
            <a:spLocks noGrp="1"/>
          </p:cNvSpPr>
          <p:nvPr>
            <p:ph idx="1"/>
          </p:nvPr>
        </p:nvSpPr>
        <p:spPr>
          <a:xfrm>
            <a:off x="457200" y="1600200"/>
            <a:ext cx="8229600" cy="4711700"/>
          </a:xfrm>
        </p:spPr>
        <p:txBody>
          <a:bodyPr>
            <a:normAutofit/>
          </a:bodyPr>
          <a:lstStyle/>
          <a:p>
            <a:r>
              <a:rPr lang="en-US" dirty="0" smtClean="0"/>
              <a:t>We have identified the publication venues of XSEDE supported publications, and is devising method to automatically pull publication data from those publication venues as a comparing baseline.</a:t>
            </a:r>
          </a:p>
          <a:p>
            <a:pPr lvl="1"/>
            <a:r>
              <a:rPr lang="en-US" dirty="0" smtClean="0"/>
              <a:t>~ 700 publication venues identified</a:t>
            </a:r>
          </a:p>
          <a:p>
            <a:pPr lvl="1"/>
            <a:r>
              <a:rPr lang="en-US" dirty="0"/>
              <a:t>Preliminary results (for the </a:t>
            </a:r>
            <a:r>
              <a:rPr lang="en-US" dirty="0" smtClean="0"/>
              <a:t>top 10 journals) shows XSEDE supported publications tend to receive higher citations. For certain journals/FOS the effect is very significant.</a:t>
            </a:r>
          </a:p>
          <a:p>
            <a:pPr lvl="1"/>
            <a:r>
              <a:rPr lang="en-US" dirty="0" smtClean="0"/>
              <a:t>In the process of obtaining more data and more analyses would be conducted following that.</a:t>
            </a:r>
          </a:p>
          <a:p>
            <a:r>
              <a:rPr lang="en-US" dirty="0" smtClean="0"/>
              <a:t>In general, investigating appropriate way to define the peers and scope for the comparison.</a:t>
            </a:r>
          </a:p>
          <a:p>
            <a:pPr lvl="0"/>
            <a:endParaRPr lang="en-US" dirty="0"/>
          </a:p>
        </p:txBody>
      </p:sp>
    </p:spTree>
    <p:extLst>
      <p:ext uri="{BB962C8B-B14F-4D97-AF65-F5344CB8AC3E}">
        <p14:creationId xmlns:p14="http://schemas.microsoft.com/office/powerpoint/2010/main" val="381751495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pic>
        <p:nvPicPr>
          <p:cNvPr id="4" name="Content Placeholder 3" descr="xd_vs_peers_stats_npubs_issue.pdf"/>
          <p:cNvPicPr>
            <a:picLocks noGrp="1" noChangeAspect="1"/>
          </p:cNvPicPr>
          <p:nvPr>
            <p:ph idx="1"/>
          </p:nvPr>
        </p:nvPicPr>
        <p:blipFill>
          <a:blip r:embed="rId2">
            <a:extLst>
              <a:ext uri="{28A0092B-C50C-407E-A947-70E740481C1C}">
                <a14:useLocalDpi xmlns:a14="http://schemas.microsoft.com/office/drawing/2010/main" val="0"/>
              </a:ext>
            </a:extLst>
          </a:blip>
          <a:srcRect t="-4896" b="-4896"/>
          <a:stretch>
            <a:fillRect/>
          </a:stretch>
        </p:blipFill>
        <p:spPr/>
      </p:pic>
    </p:spTree>
    <p:extLst>
      <p:ext uri="{BB962C8B-B14F-4D97-AF65-F5344CB8AC3E}">
        <p14:creationId xmlns:p14="http://schemas.microsoft.com/office/powerpoint/2010/main" val="2757909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most journal issues XSEDE publications count less than 5%, with some number of issues the ratio goes to 5%~10%, while for very few issues (a dozen or so out of the 3.6K issues involved) it has more than 10%.</a:t>
            </a:r>
          </a:p>
        </p:txBody>
      </p:sp>
    </p:spTree>
    <p:extLst>
      <p:ext uri="{BB962C8B-B14F-4D97-AF65-F5344CB8AC3E}">
        <p14:creationId xmlns:p14="http://schemas.microsoft.com/office/powerpoint/2010/main" val="80919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7" name="Content Placeholder 6" descr="xd_vs_peers_stats_npubs_issue_sorted.pdf"/>
          <p:cNvPicPr>
            <a:picLocks noGrp="1" noChangeAspect="1"/>
          </p:cNvPicPr>
          <p:nvPr>
            <p:ph sz="half" idx="2"/>
          </p:nvPr>
        </p:nvPicPr>
        <p:blipFill>
          <a:blip r:embed="rId2">
            <a:extLst>
              <a:ext uri="{28A0092B-C50C-407E-A947-70E740481C1C}">
                <a14:useLocalDpi xmlns:a14="http://schemas.microsoft.com/office/drawing/2010/main" val="0"/>
              </a:ext>
            </a:extLst>
          </a:blip>
          <a:srcRect t="-58561" b="-58561"/>
          <a:stretch>
            <a:fillRect/>
          </a:stretch>
        </p:blipFill>
        <p:spPr>
          <a:xfrm>
            <a:off x="457200" y="549209"/>
            <a:ext cx="8229600" cy="4385339"/>
          </a:xfrm>
        </p:spPr>
      </p:pic>
      <p:sp>
        <p:nvSpPr>
          <p:cNvPr id="8" name="Content Placeholder 7"/>
          <p:cNvSpPr>
            <a:spLocks noGrp="1"/>
          </p:cNvSpPr>
          <p:nvPr>
            <p:ph sz="half" idx="1"/>
          </p:nvPr>
        </p:nvSpPr>
        <p:spPr>
          <a:xfrm>
            <a:off x="457200" y="3810406"/>
            <a:ext cx="8229600" cy="2581250"/>
          </a:xfrm>
        </p:spPr>
        <p:txBody>
          <a:bodyPr>
            <a:normAutofit lnSpcReduction="10000"/>
          </a:bodyPr>
          <a:lstStyle/>
          <a:p>
            <a:r>
              <a:rPr lang="en-US" dirty="0" smtClean="0"/>
              <a:t>776 </a:t>
            </a:r>
            <a:r>
              <a:rPr lang="en-US" dirty="0"/>
              <a:t>distinct issues had at least one XSEDE publications published (thus, we did ranking in each of them). </a:t>
            </a:r>
            <a:endParaRPr lang="en-US" dirty="0" smtClean="0"/>
          </a:p>
          <a:p>
            <a:r>
              <a:rPr lang="en-US" dirty="0" smtClean="0"/>
              <a:t>The </a:t>
            </a:r>
            <a:r>
              <a:rPr lang="en-US" dirty="0"/>
              <a:t>3.6K number is the total issues from those journals that we had obtained data from</a:t>
            </a:r>
            <a:r>
              <a:rPr lang="en-US" dirty="0" smtClean="0"/>
              <a:t>.</a:t>
            </a:r>
          </a:p>
          <a:p>
            <a:r>
              <a:rPr lang="en-US" dirty="0" smtClean="0"/>
              <a:t>21 % of all the issues had at least one publication from XSEDE</a:t>
            </a:r>
            <a:endParaRPr lang="en-US" dirty="0"/>
          </a:p>
          <a:p>
            <a:endParaRPr lang="en-US" dirty="0"/>
          </a:p>
        </p:txBody>
      </p:sp>
    </p:spTree>
    <p:extLst>
      <p:ext uri="{BB962C8B-B14F-4D97-AF65-F5344CB8AC3E}">
        <p14:creationId xmlns:p14="http://schemas.microsoft.com/office/powerpoint/2010/main" val="75072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1689"/>
            <a:ext cx="8229600" cy="823404"/>
          </a:xfrm>
          <a:prstGeom prst="rect">
            <a:avLst/>
          </a:prstGeom>
        </p:spPr>
        <p:txBody>
          <a:bodyPr lIns="91425" tIns="91425" rIns="91425" bIns="91425" anchor="b" anchorCtr="0">
            <a:noAutofit/>
          </a:bodyPr>
          <a:lstStyle/>
          <a:p>
            <a:pPr algn="ctr">
              <a:buNone/>
            </a:pPr>
            <a:r>
              <a:rPr lang="en-US" dirty="0" smtClean="0">
                <a:solidFill>
                  <a:srgbClr val="000090"/>
                </a:solidFill>
                <a:latin typeface="+mj-lt"/>
                <a:cs typeface="Chalkboard"/>
              </a:rPr>
              <a:t>Background and Related Efforts</a:t>
            </a:r>
            <a:endParaRPr lang="en" dirty="0">
              <a:solidFill>
                <a:srgbClr val="000090"/>
              </a:solidFill>
              <a:latin typeface="+mj-lt"/>
              <a:cs typeface="Chalkboard"/>
            </a:endParaRPr>
          </a:p>
        </p:txBody>
      </p:sp>
      <p:sp>
        <p:nvSpPr>
          <p:cNvPr id="54" name="Shape 54"/>
          <p:cNvSpPr txBox="1">
            <a:spLocks noGrp="1"/>
          </p:cNvSpPr>
          <p:nvPr>
            <p:ph type="body" idx="1"/>
          </p:nvPr>
        </p:nvSpPr>
        <p:spPr>
          <a:xfrm>
            <a:off x="317477" y="868288"/>
            <a:ext cx="8521722" cy="5430626"/>
          </a:xfrm>
          <a:prstGeom prst="rect">
            <a:avLst/>
          </a:prstGeom>
        </p:spPr>
        <p:txBody>
          <a:bodyPr lIns="91425" tIns="91425" rIns="91425" bIns="91425" anchor="t" anchorCtr="0">
            <a:noAutofit/>
          </a:bodyPr>
          <a:lstStyle/>
          <a:p>
            <a:r>
              <a:rPr lang="en-US" sz="2800" dirty="0" smtClean="0"/>
              <a:t>Measure an individual’s scientific achievement/impact</a:t>
            </a:r>
          </a:p>
          <a:p>
            <a:pPr lvl="1"/>
            <a:r>
              <a:rPr lang="en-US" dirty="0" smtClean="0"/>
              <a:t>Number of publications; metrics like h-index, g-index</a:t>
            </a:r>
            <a:endParaRPr lang="en-US" dirty="0"/>
          </a:p>
          <a:p>
            <a:pPr lvl="1"/>
            <a:r>
              <a:rPr lang="en-US" dirty="0" smtClean="0"/>
              <a:t>The same metrics but based only on recent pubs</a:t>
            </a:r>
          </a:p>
          <a:p>
            <a:r>
              <a:rPr lang="en-US" sz="2800" dirty="0"/>
              <a:t>Measure a project’s impact in general</a:t>
            </a:r>
          </a:p>
          <a:p>
            <a:pPr lvl="1"/>
            <a:r>
              <a:rPr lang="en-US" dirty="0" err="1"/>
              <a:t>nanohub’s</a:t>
            </a:r>
            <a:r>
              <a:rPr lang="en-US" dirty="0"/>
              <a:t> citation statistics</a:t>
            </a:r>
          </a:p>
          <a:p>
            <a:r>
              <a:rPr lang="en-US" dirty="0" smtClean="0"/>
              <a:t>Google Scholar</a:t>
            </a:r>
          </a:p>
          <a:p>
            <a:r>
              <a:rPr lang="en-US" dirty="0" smtClean="0"/>
              <a:t>Publish or Perish</a:t>
            </a:r>
          </a:p>
          <a:p>
            <a:r>
              <a:rPr lang="en-US" dirty="0"/>
              <a:t>IU </a:t>
            </a:r>
            <a:r>
              <a:rPr lang="en-US" dirty="0" err="1"/>
              <a:t>Scholarometer</a:t>
            </a:r>
            <a:endParaRPr lang="en-US" dirty="0"/>
          </a:p>
          <a:p>
            <a:endParaRPr lang="en-US" dirty="0" smtClean="0"/>
          </a:p>
          <a:p>
            <a:r>
              <a:rPr lang="en-US" dirty="0" err="1" smtClean="0"/>
              <a:t>Altmetrics</a:t>
            </a:r>
            <a:r>
              <a:rPr lang="en-US" dirty="0" smtClean="0"/>
              <a:t/>
            </a:r>
            <a:br>
              <a:rPr lang="en-US" dirty="0" smtClean="0"/>
            </a:br>
            <a:r>
              <a:rPr lang="en-US" dirty="0" smtClean="0"/>
              <a:t/>
            </a:r>
            <a:br>
              <a:rPr lang="en-US" dirty="0" smtClean="0"/>
            </a:br>
            <a:endParaRPr lang="en-US" dirty="0" smtClean="0"/>
          </a:p>
          <a:p>
            <a:endParaRPr lang="en-US" dirty="0"/>
          </a:p>
          <a:p>
            <a:endParaRPr lang="en-US" dirty="0" smtClean="0"/>
          </a:p>
          <a:p>
            <a:endParaRPr lang="en-US" dirty="0" smtClean="0"/>
          </a:p>
        </p:txBody>
      </p:sp>
      <p:sp>
        <p:nvSpPr>
          <p:cNvPr id="2" name="TextBox 1"/>
          <p:cNvSpPr txBox="1"/>
          <p:nvPr/>
        </p:nvSpPr>
        <p:spPr>
          <a:xfrm>
            <a:off x="1697286" y="5543600"/>
            <a:ext cx="5148565" cy="584776"/>
          </a:xfrm>
          <a:prstGeom prst="rect">
            <a:avLst/>
          </a:prstGeom>
          <a:noFill/>
        </p:spPr>
        <p:txBody>
          <a:bodyPr wrap="none" rtlCol="0">
            <a:spAutoFit/>
          </a:bodyPr>
          <a:lstStyle/>
          <a:p>
            <a:r>
              <a:rPr lang="en-US" sz="3200" b="1" dirty="0" smtClean="0"/>
              <a:t>Our effort is unique to XSEDE</a:t>
            </a:r>
            <a:endParaRPr lang="en-US" sz="3200" b="1" dirty="0"/>
          </a:p>
        </p:txBody>
      </p:sp>
      <p:sp>
        <p:nvSpPr>
          <p:cNvPr id="3" name="Right Brace 2"/>
          <p:cNvSpPr/>
          <p:nvPr/>
        </p:nvSpPr>
        <p:spPr>
          <a:xfrm>
            <a:off x="3183801" y="3120427"/>
            <a:ext cx="609203" cy="119434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3986439" y="3498916"/>
            <a:ext cx="2034481" cy="369332"/>
          </a:xfrm>
          <a:prstGeom prst="rect">
            <a:avLst/>
          </a:prstGeom>
          <a:noFill/>
        </p:spPr>
        <p:txBody>
          <a:bodyPr wrap="none" rtlCol="0">
            <a:spAutoFit/>
          </a:bodyPr>
          <a:lstStyle/>
          <a:p>
            <a:r>
              <a:rPr lang="en-US" dirty="0" smtClean="0"/>
              <a:t>Mostly User Centric</a:t>
            </a:r>
            <a:endParaRPr lang="en-US" dirty="0"/>
          </a:p>
        </p:txBody>
      </p:sp>
      <p:sp>
        <p:nvSpPr>
          <p:cNvPr id="5" name="Rounded Rectangular Callout 4"/>
          <p:cNvSpPr/>
          <p:nvPr/>
        </p:nvSpPr>
        <p:spPr>
          <a:xfrm>
            <a:off x="2590344" y="4575505"/>
            <a:ext cx="2253937" cy="328023"/>
          </a:xfrm>
          <a:prstGeom prst="wedgeRoundRectCallout">
            <a:avLst>
              <a:gd name="adj1" fmla="val -48501"/>
              <a:gd name="adj2" fmla="val -94643"/>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1 entry for von Laszewski!</a:t>
            </a:r>
            <a:endParaRPr lang="en-US" sz="1200" dirty="0"/>
          </a:p>
        </p:txBody>
      </p:sp>
      <p:sp>
        <p:nvSpPr>
          <p:cNvPr id="8" name="Oval 7"/>
          <p:cNvSpPr/>
          <p:nvPr/>
        </p:nvSpPr>
        <p:spPr>
          <a:xfrm>
            <a:off x="814762" y="5543600"/>
            <a:ext cx="755342" cy="75531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68940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658968"/>
          </a:xfrm>
          <a:prstGeom prst="rect">
            <a:avLst/>
          </a:prstGeom>
        </p:spPr>
        <p:txBody>
          <a:bodyPr lIns="91425" tIns="91425" rIns="91425" bIns="91425" anchor="b" anchorCtr="0">
            <a:noAutofit/>
          </a:bodyPr>
          <a:lstStyle/>
          <a:p>
            <a:pPr algn="ctr">
              <a:buNone/>
            </a:pPr>
            <a:r>
              <a:rPr lang="en-US" dirty="0" smtClean="0">
                <a:solidFill>
                  <a:srgbClr val="000090"/>
                </a:solidFill>
                <a:latin typeface="+mj-lt"/>
                <a:cs typeface="Chalkboard"/>
              </a:rPr>
              <a:t>Approach </a:t>
            </a:r>
            <a:endParaRPr lang="en" dirty="0">
              <a:solidFill>
                <a:srgbClr val="000090"/>
              </a:solidFill>
              <a:latin typeface="+mj-lt"/>
              <a:cs typeface="Chalkboard"/>
            </a:endParaRPr>
          </a:p>
        </p:txBody>
      </p:sp>
      <p:sp>
        <p:nvSpPr>
          <p:cNvPr id="54" name="Shape 54"/>
          <p:cNvSpPr txBox="1">
            <a:spLocks noGrp="1"/>
          </p:cNvSpPr>
          <p:nvPr>
            <p:ph type="body" idx="1"/>
          </p:nvPr>
        </p:nvSpPr>
        <p:spPr>
          <a:xfrm>
            <a:off x="211650" y="1017713"/>
            <a:ext cx="8627549" cy="5840287"/>
          </a:xfrm>
          <a:prstGeom prst="rect">
            <a:avLst/>
          </a:prstGeom>
        </p:spPr>
        <p:txBody>
          <a:bodyPr lIns="91425" tIns="91425" rIns="91425" bIns="91425" anchor="t" anchorCtr="0">
            <a:noAutofit/>
          </a:bodyPr>
          <a:lstStyle/>
          <a:p>
            <a:r>
              <a:rPr lang="en-US" b="1" dirty="0" smtClean="0"/>
              <a:t>Publication metrics:</a:t>
            </a:r>
            <a:r>
              <a:rPr lang="en-US" dirty="0" smtClean="0"/>
              <a:t> </a:t>
            </a:r>
          </a:p>
          <a:p>
            <a:pPr lvl="1"/>
            <a:r>
              <a:rPr lang="en-US" dirty="0" smtClean="0"/>
              <a:t>Using </a:t>
            </a:r>
            <a:r>
              <a:rPr lang="en-US" dirty="0"/>
              <a:t>the publication and citation data to derive </a:t>
            </a:r>
            <a:r>
              <a:rPr lang="en-US" dirty="0" smtClean="0"/>
              <a:t>measures </a:t>
            </a:r>
            <a:r>
              <a:rPr lang="en-US" dirty="0"/>
              <a:t>for scientific output </a:t>
            </a:r>
            <a:r>
              <a:rPr lang="en-US" dirty="0" smtClean="0"/>
              <a:t>impact</a:t>
            </a:r>
            <a:r>
              <a:rPr lang="en-US" dirty="0"/>
              <a:t/>
            </a:r>
            <a:br>
              <a:rPr lang="en-US" dirty="0"/>
            </a:br>
            <a:endParaRPr lang="en-US" dirty="0"/>
          </a:p>
          <a:p>
            <a:r>
              <a:rPr lang="en-US" b="1" dirty="0" smtClean="0"/>
              <a:t>Publication Data outside of XSEDE:</a:t>
            </a:r>
            <a:r>
              <a:rPr lang="en-US" dirty="0" smtClean="0"/>
              <a:t> </a:t>
            </a:r>
          </a:p>
          <a:p>
            <a:pPr lvl="1"/>
            <a:r>
              <a:rPr lang="en-US" dirty="0" smtClean="0"/>
              <a:t>Publication </a:t>
            </a:r>
            <a:r>
              <a:rPr lang="en-US" dirty="0"/>
              <a:t>and/or citation data are available via subscribed resources (such as ISI Web of Knowledge) or open access like Google Scholar, Microsoft Academic Search, however they usually don't provide unlimited </a:t>
            </a:r>
            <a:r>
              <a:rPr lang="en-US" dirty="0" smtClean="0"/>
              <a:t>access or have licensing issues</a:t>
            </a:r>
            <a:br>
              <a:rPr lang="en-US" dirty="0" smtClean="0"/>
            </a:br>
            <a:endParaRPr lang="en-US" dirty="0"/>
          </a:p>
          <a:p>
            <a:r>
              <a:rPr lang="en-US" b="1" dirty="0" smtClean="0"/>
              <a:t>Publication Data Inside of XSEDE:</a:t>
            </a:r>
            <a:r>
              <a:rPr lang="en-US" dirty="0" smtClean="0"/>
              <a:t> </a:t>
            </a:r>
          </a:p>
          <a:p>
            <a:pPr lvl="1"/>
            <a:r>
              <a:rPr lang="en-US" dirty="0" smtClean="0"/>
              <a:t>Gather the </a:t>
            </a:r>
            <a:r>
              <a:rPr lang="en-US" dirty="0"/>
              <a:t>data from users </a:t>
            </a:r>
            <a:r>
              <a:rPr lang="en-US" dirty="0" smtClean="0"/>
              <a:t>directly. This includes  that users declare if </a:t>
            </a:r>
            <a:r>
              <a:rPr lang="en-US" dirty="0"/>
              <a:t>a publication is XD related (via the XD portal </a:t>
            </a:r>
            <a:r>
              <a:rPr lang="en-US" dirty="0" err="1"/>
              <a:t>biblio</a:t>
            </a:r>
            <a:r>
              <a:rPr lang="en-US" dirty="0"/>
              <a:t> </a:t>
            </a:r>
            <a:r>
              <a:rPr lang="en-US" dirty="0" smtClean="0"/>
              <a:t>management feature)</a:t>
            </a:r>
            <a:endParaRPr lang="en-US" dirty="0"/>
          </a:p>
          <a:p>
            <a:endParaRPr lang="en-US" dirty="0" smtClean="0"/>
          </a:p>
        </p:txBody>
      </p:sp>
    </p:spTree>
    <p:extLst>
      <p:ext uri="{BB962C8B-B14F-4D97-AF65-F5344CB8AC3E}">
        <p14:creationId xmlns:p14="http://schemas.microsoft.com/office/powerpoint/2010/main" val="142349461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521662"/>
          </a:xfrm>
          <a:prstGeom prst="rect">
            <a:avLst/>
          </a:prstGeom>
        </p:spPr>
        <p:txBody>
          <a:bodyPr lIns="91425" tIns="91425" rIns="91425" bIns="91425" anchor="b" anchorCtr="0">
            <a:noAutofit/>
          </a:bodyPr>
          <a:lstStyle/>
          <a:p>
            <a:pPr algn="ctr">
              <a:buNone/>
            </a:pPr>
            <a:r>
              <a:rPr lang="en-US" dirty="0" smtClean="0">
                <a:solidFill>
                  <a:srgbClr val="000090"/>
                </a:solidFill>
                <a:latin typeface="+mj-lt"/>
                <a:cs typeface="Chalkboard"/>
              </a:rPr>
              <a:t>Data Acquired – publication data</a:t>
            </a:r>
            <a:endParaRPr lang="en" dirty="0">
              <a:solidFill>
                <a:srgbClr val="000090"/>
              </a:solidFill>
              <a:latin typeface="+mj-lt"/>
              <a:cs typeface="Chalkboard"/>
            </a:endParaRPr>
          </a:p>
        </p:txBody>
      </p:sp>
      <p:sp>
        <p:nvSpPr>
          <p:cNvPr id="66" name="Shape 66"/>
          <p:cNvSpPr txBox="1">
            <a:spLocks noGrp="1"/>
          </p:cNvSpPr>
          <p:nvPr>
            <p:ph type="body" idx="1"/>
          </p:nvPr>
        </p:nvSpPr>
        <p:spPr>
          <a:xfrm>
            <a:off x="230593" y="971480"/>
            <a:ext cx="8601637" cy="1178059"/>
          </a:xfrm>
          <a:prstGeom prst="rect">
            <a:avLst/>
          </a:prstGeom>
        </p:spPr>
        <p:txBody>
          <a:bodyPr lIns="91425" tIns="91425" rIns="91425" bIns="91425" anchor="t" anchorCtr="0">
            <a:noAutofit/>
          </a:bodyPr>
          <a:lstStyle/>
          <a:p>
            <a:r>
              <a:rPr lang="en-US" sz="2000" dirty="0" smtClean="0"/>
              <a:t>Over </a:t>
            </a:r>
            <a:r>
              <a:rPr lang="en-US" sz="2000" b="1" u="sng" dirty="0" smtClean="0"/>
              <a:t>140k </a:t>
            </a:r>
            <a:r>
              <a:rPr lang="en-US" sz="2000" dirty="0" smtClean="0"/>
              <a:t>publications for over </a:t>
            </a:r>
            <a:r>
              <a:rPr lang="en-US" sz="2000" b="1" u="sng" dirty="0" smtClean="0"/>
              <a:t>20k</a:t>
            </a:r>
            <a:r>
              <a:rPr lang="en-US" sz="2000" u="sng" dirty="0" smtClean="0"/>
              <a:t> </a:t>
            </a:r>
            <a:r>
              <a:rPr lang="en-US" sz="2000" dirty="0" smtClean="0"/>
              <a:t>XSEDE users</a:t>
            </a:r>
          </a:p>
          <a:p>
            <a:pPr lvl="1"/>
            <a:r>
              <a:rPr lang="en-US" sz="1600" dirty="0" smtClean="0"/>
              <a:t>Not user vetted; Not XSEDE specific (important for comparison)</a:t>
            </a:r>
          </a:p>
          <a:p>
            <a:r>
              <a:rPr lang="en-US" sz="2000" dirty="0" smtClean="0"/>
              <a:t>~ </a:t>
            </a:r>
            <a:r>
              <a:rPr lang="en-US" sz="2000" b="1" dirty="0" smtClean="0"/>
              <a:t>5k</a:t>
            </a:r>
            <a:r>
              <a:rPr lang="en-US" sz="2000" dirty="0" smtClean="0"/>
              <a:t> confirmed XSEDE supported publications.</a:t>
            </a:r>
          </a:p>
          <a:p>
            <a:pPr lvl="1"/>
            <a:r>
              <a:rPr lang="en-US" sz="1600" dirty="0"/>
              <a:t>U</a:t>
            </a:r>
            <a:r>
              <a:rPr lang="en-US" sz="1600" dirty="0" smtClean="0"/>
              <a:t>ser vetted/tagged publication entries</a:t>
            </a:r>
          </a:p>
          <a:p>
            <a:pPr lvl="1"/>
            <a:r>
              <a:rPr lang="en-US" sz="1600" dirty="0" smtClean="0"/>
              <a:t>Cross referenced and confirmed with 3</a:t>
            </a:r>
            <a:r>
              <a:rPr lang="en-US" sz="1600" baseline="30000" dirty="0" smtClean="0"/>
              <a:t>rd</a:t>
            </a:r>
            <a:r>
              <a:rPr lang="en-US" sz="1600" dirty="0" smtClean="0"/>
              <a:t> party services.</a:t>
            </a:r>
          </a:p>
          <a:p>
            <a:pPr lvl="1"/>
            <a:endParaRPr lang="en-US" sz="1600" dirty="0" smtClean="0"/>
          </a:p>
        </p:txBody>
      </p:sp>
      <p:pic>
        <p:nvPicPr>
          <p:cNvPr id="3" name="Picture 2" descr="01_dist_npubs_proj.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00" y="2964784"/>
            <a:ext cx="3482531" cy="3482531"/>
          </a:xfrm>
          <a:prstGeom prst="rect">
            <a:avLst/>
          </a:prstGeom>
        </p:spPr>
      </p:pic>
      <p:pic>
        <p:nvPicPr>
          <p:cNvPr id="4" name="Picture 3" descr="21_pubs_year_distribution.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1412" y="2964784"/>
            <a:ext cx="3477931" cy="3477931"/>
          </a:xfrm>
          <a:prstGeom prst="rect">
            <a:avLst/>
          </a:prstGeom>
        </p:spPr>
      </p:pic>
      <p:sp>
        <p:nvSpPr>
          <p:cNvPr id="2" name="Rounded Rectangular Callout 1"/>
          <p:cNvSpPr/>
          <p:nvPr/>
        </p:nvSpPr>
        <p:spPr>
          <a:xfrm>
            <a:off x="5985133" y="1675481"/>
            <a:ext cx="3158867" cy="1496849"/>
          </a:xfrm>
          <a:prstGeom prst="wedgeRoundRectCallout">
            <a:avLst>
              <a:gd name="adj1" fmla="val -66459"/>
              <a:gd name="adj2" fmla="val -4677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There is no equivalent database with this amount of information, we are leading this effort as others have only considered 10’s of users and not 20K. This needs continuous updates</a:t>
            </a:r>
            <a:endParaRPr lang="en-US" sz="1400" dirty="0"/>
          </a:p>
        </p:txBody>
      </p:sp>
      <p:sp>
        <p:nvSpPr>
          <p:cNvPr id="7" name="Rounded Rectangular Callout 6"/>
          <p:cNvSpPr/>
          <p:nvPr/>
        </p:nvSpPr>
        <p:spPr>
          <a:xfrm>
            <a:off x="2208477" y="2661191"/>
            <a:ext cx="3158867" cy="607186"/>
          </a:xfrm>
          <a:prstGeom prst="wedgeRoundRectCallout">
            <a:avLst>
              <a:gd name="adj1" fmla="val -66459"/>
              <a:gd name="adj2" fmla="val -4677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There is no equivalent database that automatically vetted the references</a:t>
            </a:r>
            <a:endParaRPr lang="en-US" sz="1400" dirty="0"/>
          </a:p>
        </p:txBody>
      </p:sp>
    </p:spTree>
    <p:extLst>
      <p:ext uri="{BB962C8B-B14F-4D97-AF65-F5344CB8AC3E}">
        <p14:creationId xmlns:p14="http://schemas.microsoft.com/office/powerpoint/2010/main" val="300053379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68282" y="274637"/>
            <a:ext cx="8518518" cy="1143000"/>
          </a:xfrm>
          <a:prstGeom prst="rect">
            <a:avLst/>
          </a:prstGeom>
        </p:spPr>
        <p:txBody>
          <a:bodyPr lIns="91425" tIns="91425" rIns="91425" bIns="91425" anchor="b" anchorCtr="0">
            <a:noAutofit/>
          </a:bodyPr>
          <a:lstStyle/>
          <a:p>
            <a:pPr>
              <a:buNone/>
            </a:pPr>
            <a:r>
              <a:rPr lang="en-US" dirty="0" smtClean="0"/>
              <a:t>Architecture</a:t>
            </a:r>
            <a:endParaRPr lang="en" dirty="0"/>
          </a:p>
        </p:txBody>
      </p:sp>
      <p:sp>
        <p:nvSpPr>
          <p:cNvPr id="6" name="Shape 54"/>
          <p:cNvSpPr txBox="1">
            <a:spLocks/>
          </p:cNvSpPr>
          <p:nvPr/>
        </p:nvSpPr>
        <p:spPr>
          <a:xfrm>
            <a:off x="168281" y="1636672"/>
            <a:ext cx="8853457" cy="4743828"/>
          </a:xfrm>
          <a:prstGeom prst="rect">
            <a:avLst/>
          </a:prstGeom>
          <a:noFill/>
          <a:ln>
            <a:noFill/>
          </a:ln>
        </p:spPr>
        <p:txBody>
          <a:bodyPr vert="horz" lIns="91425" tIns="91425" rIns="91425" bIns="91425" rtlCol="0" anchor="t" anchorCtr="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9pPr>
          </a:lstStyle>
          <a:p>
            <a:r>
              <a:rPr lang="en-US" sz="3200" dirty="0" smtClean="0"/>
              <a:t>Pluggable </a:t>
            </a:r>
            <a:r>
              <a:rPr lang="en-US" sz="3200" dirty="0"/>
              <a:t>data sources via mining databases and/or accessing 3</a:t>
            </a:r>
            <a:r>
              <a:rPr lang="en-US" sz="3200" baseline="30000" dirty="0"/>
              <a:t>rd</a:t>
            </a:r>
            <a:r>
              <a:rPr lang="en-US" sz="3200" dirty="0"/>
              <a:t> party service </a:t>
            </a:r>
            <a:r>
              <a:rPr lang="en-US" sz="3200" dirty="0" smtClean="0"/>
              <a:t>APIs</a:t>
            </a:r>
            <a:br>
              <a:rPr lang="en-US" sz="3200" dirty="0" smtClean="0"/>
            </a:br>
            <a:endParaRPr lang="en-US" sz="3200" dirty="0" smtClean="0"/>
          </a:p>
          <a:p>
            <a:r>
              <a:rPr lang="en-US" sz="3200" dirty="0" err="1" smtClean="0"/>
              <a:t>Mashup</a:t>
            </a:r>
            <a:r>
              <a:rPr lang="en-US" sz="3200" dirty="0" smtClean="0"/>
              <a:t> </a:t>
            </a:r>
            <a:r>
              <a:rPr lang="en-US" sz="3200" dirty="0"/>
              <a:t>database providing common interface to collaborating systems like </a:t>
            </a:r>
            <a:r>
              <a:rPr lang="en-US" sz="3200" dirty="0" smtClean="0"/>
              <a:t>XDMOD</a:t>
            </a:r>
            <a:br>
              <a:rPr lang="en-US" sz="3200" dirty="0" smtClean="0"/>
            </a:br>
            <a:endParaRPr lang="en-US" sz="3200" dirty="0" smtClean="0"/>
          </a:p>
          <a:p>
            <a:r>
              <a:rPr lang="en-US" sz="3200" dirty="0" smtClean="0"/>
              <a:t>Service </a:t>
            </a:r>
            <a:r>
              <a:rPr lang="en-US" sz="3200" dirty="0"/>
              <a:t>layer and web </a:t>
            </a:r>
            <a:r>
              <a:rPr lang="en-US" sz="3200" dirty="0" smtClean="0"/>
              <a:t>presentation</a:t>
            </a:r>
            <a:endParaRPr lang="en" sz="3200" dirty="0"/>
          </a:p>
          <a:p>
            <a:endParaRPr lang="en-US" sz="2000" dirty="0"/>
          </a:p>
        </p:txBody>
      </p:sp>
    </p:spTree>
    <p:extLst>
      <p:ext uri="{BB962C8B-B14F-4D97-AF65-F5344CB8AC3E}">
        <p14:creationId xmlns:p14="http://schemas.microsoft.com/office/powerpoint/2010/main" val="96649469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44198" y="508000"/>
            <a:ext cx="7017001" cy="4666342"/>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dirty="0" smtClean="0"/>
              <a:t>IU TAS</a:t>
            </a:r>
          </a:p>
          <a:p>
            <a:r>
              <a:rPr lang="en-US" dirty="0" smtClean="0"/>
              <a:t>Database </a:t>
            </a:r>
            <a:r>
              <a:rPr lang="en-US" dirty="0" err="1" smtClean="0"/>
              <a:t>Mashup</a:t>
            </a:r>
            <a:endParaRPr lang="en-US" dirty="0" smtClean="0"/>
          </a:p>
          <a:p>
            <a:endParaRPr lang="en-US" dirty="0"/>
          </a:p>
        </p:txBody>
      </p:sp>
      <p:sp>
        <p:nvSpPr>
          <p:cNvPr id="29" name="Rectangle 28"/>
          <p:cNvSpPr/>
          <p:nvPr/>
        </p:nvSpPr>
        <p:spPr>
          <a:xfrm>
            <a:off x="7164110" y="3712546"/>
            <a:ext cx="1862970" cy="312126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200" dirty="0" smtClean="0"/>
              <a:t>3</a:t>
            </a:r>
            <a:r>
              <a:rPr lang="en-US" sz="1200" baseline="30000" dirty="0" smtClean="0"/>
              <a:t>rd</a:t>
            </a:r>
            <a:r>
              <a:rPr lang="en-US" sz="1200" dirty="0" smtClean="0"/>
              <a:t> Party Data</a:t>
            </a:r>
            <a:endParaRPr lang="en-US" sz="1200" dirty="0"/>
          </a:p>
        </p:txBody>
      </p:sp>
      <p:sp>
        <p:nvSpPr>
          <p:cNvPr id="28" name="Rectangle 27"/>
          <p:cNvSpPr/>
          <p:nvPr/>
        </p:nvSpPr>
        <p:spPr>
          <a:xfrm>
            <a:off x="4758266" y="5249335"/>
            <a:ext cx="2302933" cy="153851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200" dirty="0" smtClean="0"/>
              <a:t>NSF Database</a:t>
            </a:r>
          </a:p>
          <a:p>
            <a:endParaRPr lang="en-US" sz="1200" dirty="0"/>
          </a:p>
        </p:txBody>
      </p:sp>
      <p:sp>
        <p:nvSpPr>
          <p:cNvPr id="27" name="Rectangle 26"/>
          <p:cNvSpPr/>
          <p:nvPr/>
        </p:nvSpPr>
        <p:spPr>
          <a:xfrm>
            <a:off x="2455333" y="5249335"/>
            <a:ext cx="2241698" cy="153851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200" dirty="0" smtClean="0"/>
              <a:t>XSEDE Databases</a:t>
            </a:r>
          </a:p>
          <a:p>
            <a:endParaRPr lang="en-US" sz="1200" dirty="0"/>
          </a:p>
        </p:txBody>
      </p:sp>
      <p:sp>
        <p:nvSpPr>
          <p:cNvPr id="26" name="Rectangle 25"/>
          <p:cNvSpPr/>
          <p:nvPr/>
        </p:nvSpPr>
        <p:spPr>
          <a:xfrm>
            <a:off x="60475" y="5249334"/>
            <a:ext cx="2302933" cy="153851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200" dirty="0" smtClean="0"/>
              <a:t>UB TAS Databases &amp;Reports</a:t>
            </a:r>
          </a:p>
          <a:p>
            <a:endParaRPr lang="en-US" sz="1200" dirty="0"/>
          </a:p>
        </p:txBody>
      </p:sp>
      <p:sp>
        <p:nvSpPr>
          <p:cNvPr id="25" name="Rectangle 24"/>
          <p:cNvSpPr/>
          <p:nvPr/>
        </p:nvSpPr>
        <p:spPr>
          <a:xfrm>
            <a:off x="2351416" y="1532463"/>
            <a:ext cx="6515905" cy="1950966"/>
          </a:xfrm>
          <a:prstGeom prst="rect">
            <a:avLst/>
          </a:prstGeom>
          <a:effectLst>
            <a:outerShdw blurRad="50800" dist="38100" dir="2700000" algn="tl" rotWithShape="0">
              <a:srgbClr val="000000">
                <a:alpha val="43000"/>
              </a:srgbClr>
            </a:outerShdw>
          </a:effectLst>
        </p:spPr>
        <p:style>
          <a:lnRef idx="1">
            <a:schemeClr val="accent6"/>
          </a:lnRef>
          <a:fillRef idx="2">
            <a:schemeClr val="accent6"/>
          </a:fillRef>
          <a:effectRef idx="1">
            <a:schemeClr val="accent6"/>
          </a:effectRef>
          <a:fontRef idx="minor">
            <a:schemeClr val="dk1"/>
          </a:fontRef>
        </p:style>
        <p:txBody>
          <a:bodyPr rtlCol="0" anchor="t" anchorCtr="0"/>
          <a:lstStyle/>
          <a:p>
            <a:r>
              <a:rPr lang="en-US" dirty="0" smtClean="0"/>
              <a:t>IU TAS</a:t>
            </a:r>
          </a:p>
          <a:p>
            <a:r>
              <a:rPr lang="en-US" dirty="0" smtClean="0"/>
              <a:t>Service</a:t>
            </a:r>
          </a:p>
          <a:p>
            <a:r>
              <a:rPr lang="en-US" dirty="0" smtClean="0"/>
              <a:t>Layer</a:t>
            </a:r>
            <a:endParaRPr lang="en-US" dirty="0"/>
          </a:p>
        </p:txBody>
      </p:sp>
      <p:sp>
        <p:nvSpPr>
          <p:cNvPr id="24" name="Rectangle 23"/>
          <p:cNvSpPr/>
          <p:nvPr/>
        </p:nvSpPr>
        <p:spPr>
          <a:xfrm>
            <a:off x="2351416" y="508000"/>
            <a:ext cx="6515905" cy="939799"/>
          </a:xfrm>
          <a:prstGeom prst="rect">
            <a:avLst/>
          </a:prstGeom>
          <a:effectLst>
            <a:outerShdw blurRad="50800" dist="38100" dir="2700000" algn="tl" rotWithShape="0">
              <a:srgbClr val="000000">
                <a:alpha val="43000"/>
              </a:srgbClr>
            </a:outerShdw>
          </a:effectLst>
        </p:spPr>
        <p:style>
          <a:lnRef idx="1">
            <a:schemeClr val="accent6"/>
          </a:lnRef>
          <a:fillRef idx="2">
            <a:schemeClr val="accent6"/>
          </a:fillRef>
          <a:effectRef idx="1">
            <a:schemeClr val="accent6"/>
          </a:effectRef>
          <a:fontRef idx="minor">
            <a:schemeClr val="dk1"/>
          </a:fontRef>
        </p:style>
        <p:txBody>
          <a:bodyPr rtlCol="0" anchor="t" anchorCtr="0"/>
          <a:lstStyle/>
          <a:p>
            <a:r>
              <a:rPr lang="en-US" dirty="0" smtClean="0"/>
              <a:t>IU TAS </a:t>
            </a:r>
          </a:p>
          <a:p>
            <a:r>
              <a:rPr lang="en-US" dirty="0" smtClean="0"/>
              <a:t>Interface</a:t>
            </a:r>
          </a:p>
          <a:p>
            <a:r>
              <a:rPr lang="en-US" dirty="0" smtClean="0"/>
              <a:t>Layer</a:t>
            </a:r>
            <a:endParaRPr lang="en-US" dirty="0"/>
          </a:p>
        </p:txBody>
      </p:sp>
      <p:sp>
        <p:nvSpPr>
          <p:cNvPr id="7" name="Rounded Rectangle 6"/>
          <p:cNvSpPr/>
          <p:nvPr/>
        </p:nvSpPr>
        <p:spPr>
          <a:xfrm>
            <a:off x="4017737" y="1629223"/>
            <a:ext cx="4392383" cy="4269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IU TAS REST Services</a:t>
            </a:r>
            <a:endParaRPr lang="en-US" dirty="0"/>
          </a:p>
        </p:txBody>
      </p:sp>
      <p:sp>
        <p:nvSpPr>
          <p:cNvPr id="5" name="Rounded Rectangle 4"/>
          <p:cNvSpPr/>
          <p:nvPr/>
        </p:nvSpPr>
        <p:spPr>
          <a:xfrm>
            <a:off x="4017737" y="677332"/>
            <a:ext cx="2104571" cy="635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REST API</a:t>
            </a:r>
            <a:endParaRPr lang="en-US" dirty="0"/>
          </a:p>
        </p:txBody>
      </p:sp>
      <p:sp>
        <p:nvSpPr>
          <p:cNvPr id="6" name="Rounded Rectangle 5"/>
          <p:cNvSpPr/>
          <p:nvPr/>
        </p:nvSpPr>
        <p:spPr>
          <a:xfrm>
            <a:off x="6286803" y="677332"/>
            <a:ext cx="2123317" cy="635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Portal</a:t>
            </a:r>
            <a:endParaRPr lang="en-US" dirty="0"/>
          </a:p>
        </p:txBody>
      </p:sp>
      <p:sp>
        <p:nvSpPr>
          <p:cNvPr id="8" name="Rounded Rectangle 7"/>
          <p:cNvSpPr/>
          <p:nvPr/>
        </p:nvSpPr>
        <p:spPr>
          <a:xfrm>
            <a:off x="7333846" y="2188024"/>
            <a:ext cx="1233310" cy="106438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r>
              <a:rPr lang="en-US" baseline="30000" dirty="0" smtClean="0"/>
              <a:t>rd</a:t>
            </a:r>
            <a:r>
              <a:rPr lang="en-US" dirty="0" smtClean="0"/>
              <a:t> Party</a:t>
            </a:r>
          </a:p>
          <a:p>
            <a:pPr algn="ctr"/>
            <a:r>
              <a:rPr lang="en-US" dirty="0"/>
              <a:t>Q</a:t>
            </a:r>
            <a:r>
              <a:rPr lang="en-US" dirty="0" smtClean="0"/>
              <a:t>ueries</a:t>
            </a:r>
            <a:endParaRPr lang="en-US" dirty="0"/>
          </a:p>
        </p:txBody>
      </p:sp>
      <p:sp>
        <p:nvSpPr>
          <p:cNvPr id="9" name="Rounded Rectangle 8"/>
          <p:cNvSpPr/>
          <p:nvPr/>
        </p:nvSpPr>
        <p:spPr>
          <a:xfrm>
            <a:off x="5710666" y="2188024"/>
            <a:ext cx="1453444" cy="106438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NSF Award</a:t>
            </a:r>
          </a:p>
          <a:p>
            <a:pPr algn="ctr"/>
            <a:r>
              <a:rPr lang="en-US" dirty="0" smtClean="0"/>
              <a:t>DB Mining</a:t>
            </a:r>
            <a:endParaRPr lang="en-US" dirty="0"/>
          </a:p>
        </p:txBody>
      </p:sp>
      <p:sp>
        <p:nvSpPr>
          <p:cNvPr id="10" name="Rounded Rectangle 9"/>
          <p:cNvSpPr/>
          <p:nvPr/>
        </p:nvSpPr>
        <p:spPr>
          <a:xfrm>
            <a:off x="4002417" y="2188023"/>
            <a:ext cx="1453444" cy="106438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IU TAS</a:t>
            </a:r>
          </a:p>
          <a:p>
            <a:pPr algn="ctr"/>
            <a:r>
              <a:rPr lang="en-US" dirty="0" smtClean="0"/>
              <a:t>Publication</a:t>
            </a:r>
          </a:p>
          <a:p>
            <a:pPr algn="ctr"/>
            <a:r>
              <a:rPr lang="en-US" dirty="0" err="1" smtClean="0"/>
              <a:t>Mashup</a:t>
            </a:r>
            <a:endParaRPr lang="en-US" dirty="0"/>
          </a:p>
        </p:txBody>
      </p:sp>
      <p:sp>
        <p:nvSpPr>
          <p:cNvPr id="11" name="Can 10"/>
          <p:cNvSpPr/>
          <p:nvPr/>
        </p:nvSpPr>
        <p:spPr>
          <a:xfrm>
            <a:off x="205619" y="5641216"/>
            <a:ext cx="931334" cy="994231"/>
          </a:xfrm>
          <a:prstGeom prst="ca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err="1" smtClean="0"/>
              <a:t>XDMoD</a:t>
            </a:r>
            <a:endParaRPr lang="en-US" sz="1200" dirty="0" smtClean="0"/>
          </a:p>
          <a:p>
            <a:pPr algn="ctr"/>
            <a:r>
              <a:rPr lang="en-US" sz="1200" dirty="0" err="1" smtClean="0"/>
              <a:t>Warehous</a:t>
            </a:r>
            <a:endParaRPr lang="en-US" sz="1200" dirty="0"/>
          </a:p>
        </p:txBody>
      </p:sp>
      <p:sp>
        <p:nvSpPr>
          <p:cNvPr id="12" name="Can 11"/>
          <p:cNvSpPr/>
          <p:nvPr/>
        </p:nvSpPr>
        <p:spPr>
          <a:xfrm>
            <a:off x="1209524" y="5687782"/>
            <a:ext cx="1024870" cy="892629"/>
          </a:xfrm>
          <a:prstGeom prst="ca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err="1" smtClean="0"/>
              <a:t>XDcDB</a:t>
            </a:r>
            <a:r>
              <a:rPr lang="en-US" sz="1200" dirty="0" smtClean="0"/>
              <a:t> Mirror</a:t>
            </a:r>
          </a:p>
          <a:p>
            <a:pPr algn="ctr"/>
            <a:r>
              <a:rPr lang="en-US" sz="1000" dirty="0" smtClean="0"/>
              <a:t>Publications &amp; Accounts</a:t>
            </a:r>
            <a:endParaRPr lang="en-US" sz="1000" dirty="0"/>
          </a:p>
        </p:txBody>
      </p:sp>
      <p:sp>
        <p:nvSpPr>
          <p:cNvPr id="13" name="Can 12"/>
          <p:cNvSpPr/>
          <p:nvPr/>
        </p:nvSpPr>
        <p:spPr>
          <a:xfrm>
            <a:off x="3657300" y="5661520"/>
            <a:ext cx="947058" cy="973927"/>
          </a:xfrm>
          <a:prstGeom prst="ca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POPS</a:t>
            </a:r>
          </a:p>
          <a:p>
            <a:pPr algn="ctr"/>
            <a:r>
              <a:rPr lang="en-US" sz="1200" dirty="0" smtClean="0"/>
              <a:t>Proposal Data</a:t>
            </a:r>
            <a:endParaRPr lang="en-US" sz="1200" dirty="0"/>
          </a:p>
        </p:txBody>
      </p:sp>
      <p:sp>
        <p:nvSpPr>
          <p:cNvPr id="14" name="Can 13"/>
          <p:cNvSpPr/>
          <p:nvPr/>
        </p:nvSpPr>
        <p:spPr>
          <a:xfrm>
            <a:off x="5175553" y="5692019"/>
            <a:ext cx="1417965" cy="973927"/>
          </a:xfrm>
          <a:prstGeom prst="ca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NSF Awards</a:t>
            </a:r>
          </a:p>
          <a:p>
            <a:pPr algn="ctr"/>
            <a:r>
              <a:rPr lang="en-US" sz="1200" dirty="0" smtClean="0"/>
              <a:t>Original</a:t>
            </a:r>
          </a:p>
          <a:p>
            <a:pPr algn="ctr"/>
            <a:r>
              <a:rPr lang="en-US" sz="1200" dirty="0" smtClean="0"/>
              <a:t>Data Source</a:t>
            </a:r>
            <a:endParaRPr lang="en-US" sz="1200" dirty="0"/>
          </a:p>
        </p:txBody>
      </p:sp>
      <p:sp>
        <p:nvSpPr>
          <p:cNvPr id="15" name="Can 14"/>
          <p:cNvSpPr/>
          <p:nvPr/>
        </p:nvSpPr>
        <p:spPr>
          <a:xfrm>
            <a:off x="4946952" y="3712546"/>
            <a:ext cx="1347409" cy="116434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IU NSF Awards</a:t>
            </a:r>
          </a:p>
          <a:p>
            <a:pPr algn="ctr"/>
            <a:r>
              <a:rPr lang="en-US" sz="1200" dirty="0" smtClean="0"/>
              <a:t>Publication data </a:t>
            </a:r>
          </a:p>
          <a:p>
            <a:pPr algn="ctr"/>
            <a:r>
              <a:rPr lang="en-US" sz="1200" dirty="0" smtClean="0"/>
              <a:t>for XSEDE Users</a:t>
            </a:r>
            <a:endParaRPr lang="en-US" sz="1200" dirty="0"/>
          </a:p>
        </p:txBody>
      </p:sp>
      <p:sp>
        <p:nvSpPr>
          <p:cNvPr id="16" name="Can 15"/>
          <p:cNvSpPr/>
          <p:nvPr/>
        </p:nvSpPr>
        <p:spPr>
          <a:xfrm>
            <a:off x="2777114" y="3854583"/>
            <a:ext cx="1577172" cy="959414"/>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XD Entities</a:t>
            </a:r>
          </a:p>
          <a:p>
            <a:pPr algn="ctr"/>
            <a:r>
              <a:rPr lang="en-US" sz="1200" dirty="0" err="1" smtClean="0"/>
              <a:t>Mashup</a:t>
            </a:r>
            <a:endParaRPr lang="en-US" sz="1200" dirty="0"/>
          </a:p>
        </p:txBody>
      </p:sp>
      <p:sp>
        <p:nvSpPr>
          <p:cNvPr id="17" name="Can 16"/>
          <p:cNvSpPr/>
          <p:nvPr/>
        </p:nvSpPr>
        <p:spPr>
          <a:xfrm>
            <a:off x="120950" y="2188024"/>
            <a:ext cx="2113444" cy="291677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IU TAS Publications </a:t>
            </a:r>
            <a:r>
              <a:rPr lang="en-US" sz="2400" dirty="0" err="1" smtClean="0"/>
              <a:t>Mashup</a:t>
            </a:r>
            <a:endParaRPr lang="en-US" sz="2400" dirty="0" smtClean="0"/>
          </a:p>
        </p:txBody>
      </p:sp>
      <p:sp>
        <p:nvSpPr>
          <p:cNvPr id="19" name="Rounded Rectangle 18"/>
          <p:cNvSpPr/>
          <p:nvPr/>
        </p:nvSpPr>
        <p:spPr>
          <a:xfrm flipH="1">
            <a:off x="7344135" y="4129314"/>
            <a:ext cx="1485992" cy="4901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Microsoft Academic Search</a:t>
            </a:r>
            <a:endParaRPr lang="en-US" sz="1200" dirty="0"/>
          </a:p>
        </p:txBody>
      </p:sp>
      <p:sp>
        <p:nvSpPr>
          <p:cNvPr id="20" name="Rounded Rectangle 19"/>
          <p:cNvSpPr/>
          <p:nvPr/>
        </p:nvSpPr>
        <p:spPr>
          <a:xfrm flipH="1">
            <a:off x="7357941" y="6328348"/>
            <a:ext cx="1496281" cy="4595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err="1" smtClean="0"/>
              <a:t>Mendeley</a:t>
            </a:r>
            <a:endParaRPr lang="en-US" sz="1200" dirty="0"/>
          </a:p>
        </p:txBody>
      </p:sp>
      <p:sp>
        <p:nvSpPr>
          <p:cNvPr id="21" name="Rounded Rectangle 20"/>
          <p:cNvSpPr/>
          <p:nvPr/>
        </p:nvSpPr>
        <p:spPr>
          <a:xfrm flipH="1">
            <a:off x="7344132" y="4688302"/>
            <a:ext cx="1485995" cy="486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Google Scholar (</a:t>
            </a:r>
            <a:r>
              <a:rPr lang="en-US" sz="1200" dirty="0"/>
              <a:t>U</a:t>
            </a:r>
            <a:r>
              <a:rPr lang="en-US" sz="1200" dirty="0" smtClean="0"/>
              <a:t>ser profiles)</a:t>
            </a:r>
            <a:endParaRPr lang="en-US" sz="1200" dirty="0"/>
          </a:p>
        </p:txBody>
      </p:sp>
      <p:sp>
        <p:nvSpPr>
          <p:cNvPr id="22" name="Rounded Rectangle 21"/>
          <p:cNvSpPr/>
          <p:nvPr/>
        </p:nvSpPr>
        <p:spPr>
          <a:xfrm flipH="1">
            <a:off x="7346849" y="5227962"/>
            <a:ext cx="1496282" cy="4979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ISI Web of  Science</a:t>
            </a:r>
            <a:endParaRPr lang="en-US" sz="1200" dirty="0"/>
          </a:p>
        </p:txBody>
      </p:sp>
      <p:sp>
        <p:nvSpPr>
          <p:cNvPr id="23" name="Rounded Rectangle 22"/>
          <p:cNvSpPr/>
          <p:nvPr/>
        </p:nvSpPr>
        <p:spPr>
          <a:xfrm flipH="1">
            <a:off x="7371039" y="5781526"/>
            <a:ext cx="1496280" cy="48380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err="1"/>
              <a:t>C</a:t>
            </a:r>
            <a:r>
              <a:rPr lang="en-US" sz="1200" dirty="0" err="1" smtClean="0"/>
              <a:t>iteseer</a:t>
            </a:r>
            <a:r>
              <a:rPr lang="en-US" sz="1200" dirty="0" smtClean="0"/>
              <a:t>, </a:t>
            </a:r>
            <a:r>
              <a:rPr lang="en-US" sz="1200" dirty="0" err="1" smtClean="0"/>
              <a:t>PUBMed</a:t>
            </a:r>
            <a:r>
              <a:rPr lang="en-US" sz="1200" dirty="0" smtClean="0"/>
              <a:t>, ACM, IEEE, …</a:t>
            </a:r>
            <a:endParaRPr lang="en-US" sz="1200" dirty="0"/>
          </a:p>
        </p:txBody>
      </p:sp>
      <p:sp>
        <p:nvSpPr>
          <p:cNvPr id="42" name="Right Arrow 41"/>
          <p:cNvSpPr/>
          <p:nvPr/>
        </p:nvSpPr>
        <p:spPr>
          <a:xfrm flipH="1">
            <a:off x="2351415" y="3254311"/>
            <a:ext cx="6518525" cy="45823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Down Arrow 46"/>
          <p:cNvSpPr/>
          <p:nvPr/>
        </p:nvSpPr>
        <p:spPr>
          <a:xfrm>
            <a:off x="6431442" y="3710910"/>
            <a:ext cx="324151" cy="146179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Up Arrow 47"/>
          <p:cNvSpPr/>
          <p:nvPr/>
        </p:nvSpPr>
        <p:spPr>
          <a:xfrm>
            <a:off x="5375275" y="4896643"/>
            <a:ext cx="498022" cy="29745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Up Arrow 48"/>
          <p:cNvSpPr/>
          <p:nvPr/>
        </p:nvSpPr>
        <p:spPr>
          <a:xfrm>
            <a:off x="3302151" y="4872835"/>
            <a:ext cx="498022" cy="29745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Up Arrow 49"/>
          <p:cNvSpPr/>
          <p:nvPr/>
        </p:nvSpPr>
        <p:spPr>
          <a:xfrm rot="3183385">
            <a:off x="2370932" y="4812205"/>
            <a:ext cx="498022" cy="29745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nip Single Corner Rectangle 1"/>
          <p:cNvSpPr/>
          <p:nvPr/>
        </p:nvSpPr>
        <p:spPr>
          <a:xfrm>
            <a:off x="2619877" y="5687782"/>
            <a:ext cx="931334" cy="947665"/>
          </a:xfrm>
          <a:prstGeom prst="snip1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XSEDE</a:t>
            </a:r>
          </a:p>
          <a:p>
            <a:pPr algn="ctr"/>
            <a:r>
              <a:rPr lang="en-US" sz="1200" dirty="0" smtClean="0"/>
              <a:t>Quarterly Reports</a:t>
            </a:r>
            <a:endParaRPr lang="en-US" sz="1200" dirty="0"/>
          </a:p>
        </p:txBody>
      </p:sp>
      <p:sp>
        <p:nvSpPr>
          <p:cNvPr id="18" name="Right Arrow 17"/>
          <p:cNvSpPr/>
          <p:nvPr/>
        </p:nvSpPr>
        <p:spPr>
          <a:xfrm>
            <a:off x="8567156" y="1629223"/>
            <a:ext cx="576844" cy="4269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8476943" y="1532463"/>
            <a:ext cx="706368" cy="461665"/>
          </a:xfrm>
          <a:prstGeom prst="rect">
            <a:avLst/>
          </a:prstGeom>
          <a:noFill/>
        </p:spPr>
        <p:txBody>
          <a:bodyPr wrap="none" rtlCol="0">
            <a:spAutoFit/>
          </a:bodyPr>
          <a:lstStyle/>
          <a:p>
            <a:r>
              <a:rPr lang="en-US" sz="1200" dirty="0" smtClean="0"/>
              <a:t>XSEDE</a:t>
            </a:r>
          </a:p>
          <a:p>
            <a:r>
              <a:rPr lang="en-US" sz="1200" dirty="0" smtClean="0"/>
              <a:t>Portal</a:t>
            </a:r>
            <a:endParaRPr lang="en-US" sz="1200" dirty="0"/>
          </a:p>
        </p:txBody>
      </p:sp>
      <p:sp>
        <p:nvSpPr>
          <p:cNvPr id="4" name="Title 3"/>
          <p:cNvSpPr>
            <a:spLocks noGrp="1"/>
          </p:cNvSpPr>
          <p:nvPr>
            <p:ph type="title"/>
          </p:nvPr>
        </p:nvSpPr>
        <p:spPr>
          <a:xfrm>
            <a:off x="457200" y="-317094"/>
            <a:ext cx="8229600" cy="990600"/>
          </a:xfrm>
        </p:spPr>
        <p:txBody>
          <a:bodyPr>
            <a:normAutofit/>
          </a:bodyPr>
          <a:lstStyle/>
          <a:p>
            <a:pPr algn="ctr"/>
            <a:r>
              <a:rPr lang="en-US" sz="3200" dirty="0" smtClean="0"/>
              <a:t>Architecture</a:t>
            </a:r>
            <a:endParaRPr lang="en-US" sz="3200" dirty="0"/>
          </a:p>
        </p:txBody>
      </p:sp>
    </p:spTree>
    <p:extLst>
      <p:ext uri="{BB962C8B-B14F-4D97-AF65-F5344CB8AC3E}">
        <p14:creationId xmlns:p14="http://schemas.microsoft.com/office/powerpoint/2010/main" val="428397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391428"/>
            <a:ext cx="8229600" cy="937103"/>
          </a:xfrm>
          <a:prstGeom prst="rect">
            <a:avLst/>
          </a:prstGeom>
        </p:spPr>
        <p:txBody>
          <a:bodyPr lIns="91425" tIns="91425" rIns="91425" bIns="91425" anchor="b" anchorCtr="0">
            <a:noAutofit/>
          </a:bodyPr>
          <a:lstStyle/>
          <a:p>
            <a:pPr>
              <a:buNone/>
            </a:pPr>
            <a:r>
              <a:rPr lang="en-US" dirty="0" smtClean="0">
                <a:latin typeface="+mj-lt"/>
                <a:cs typeface="Chalkboard SE Regular"/>
              </a:rPr>
              <a:t>XSEDE related Data Acquisition  </a:t>
            </a:r>
            <a:br>
              <a:rPr lang="en-US" dirty="0" smtClean="0">
                <a:latin typeface="+mj-lt"/>
                <a:cs typeface="Chalkboard SE Regular"/>
              </a:rPr>
            </a:br>
            <a:r>
              <a:rPr lang="en-US" dirty="0" smtClean="0">
                <a:latin typeface="+mj-lt"/>
                <a:cs typeface="Chalkboard SE Regular"/>
              </a:rPr>
              <a:t>         . . . an ongoing process</a:t>
            </a:r>
            <a:endParaRPr lang="en" dirty="0">
              <a:latin typeface="+mj-lt"/>
              <a:cs typeface="Chalkboard SE Regular"/>
            </a:endParaRPr>
          </a:p>
        </p:txBody>
      </p:sp>
      <p:sp>
        <p:nvSpPr>
          <p:cNvPr id="54" name="Shape 54"/>
          <p:cNvSpPr txBox="1">
            <a:spLocks noGrp="1"/>
          </p:cNvSpPr>
          <p:nvPr>
            <p:ph type="body" idx="1"/>
          </p:nvPr>
        </p:nvSpPr>
        <p:spPr>
          <a:xfrm>
            <a:off x="1030219" y="1140970"/>
            <a:ext cx="7808980" cy="4967700"/>
          </a:xfrm>
          <a:prstGeom prst="rect">
            <a:avLst/>
          </a:prstGeom>
        </p:spPr>
        <p:txBody>
          <a:bodyPr lIns="91425" tIns="91425" rIns="91425" bIns="91425" anchor="t" anchorCtr="0">
            <a:noAutofit/>
          </a:bodyPr>
          <a:lstStyle/>
          <a:p>
            <a:r>
              <a:rPr lang="en-US" dirty="0"/>
              <a:t>Publication data:</a:t>
            </a:r>
          </a:p>
          <a:p>
            <a:pPr lvl="1"/>
            <a:r>
              <a:rPr lang="en-US" dirty="0"/>
              <a:t>Automatic approach:</a:t>
            </a:r>
          </a:p>
          <a:p>
            <a:pPr lvl="2"/>
            <a:r>
              <a:rPr lang="en-US" dirty="0" smtClean="0"/>
              <a:t>Mining </a:t>
            </a:r>
            <a:r>
              <a:rPr lang="en-US" dirty="0"/>
              <a:t>the NSF award data available from </a:t>
            </a:r>
            <a:r>
              <a:rPr lang="en-US" dirty="0" smtClean="0"/>
              <a:t>NSF;</a:t>
            </a:r>
            <a:endParaRPr lang="en-US" dirty="0"/>
          </a:p>
          <a:p>
            <a:pPr lvl="2"/>
            <a:r>
              <a:rPr lang="en-US" dirty="0" smtClean="0"/>
              <a:t>Mining </a:t>
            </a:r>
            <a:r>
              <a:rPr lang="en-US" dirty="0" err="1"/>
              <a:t>TeraGrid</a:t>
            </a:r>
            <a:r>
              <a:rPr lang="en-US" dirty="0"/>
              <a:t>/XSEDE past quarterly reports (text files in .</a:t>
            </a:r>
            <a:r>
              <a:rPr lang="en-US" dirty="0" err="1"/>
              <a:t>pdf</a:t>
            </a:r>
            <a:r>
              <a:rPr lang="en-US" dirty="0"/>
              <a:t>, .doc, and .</a:t>
            </a:r>
            <a:r>
              <a:rPr lang="en-US" dirty="0" err="1"/>
              <a:t>docx</a:t>
            </a:r>
            <a:r>
              <a:rPr lang="en-US" dirty="0"/>
              <a:t> format);</a:t>
            </a:r>
          </a:p>
          <a:p>
            <a:pPr lvl="2"/>
            <a:r>
              <a:rPr lang="en-US" dirty="0" smtClean="0"/>
              <a:t>User </a:t>
            </a:r>
            <a:r>
              <a:rPr lang="en-US" dirty="0"/>
              <a:t>submitted publication data via XSEDE User Portal (XUP)</a:t>
            </a:r>
          </a:p>
          <a:p>
            <a:pPr lvl="2"/>
            <a:r>
              <a:rPr lang="en-US" dirty="0" err="1" smtClean="0"/>
              <a:t>Mashup</a:t>
            </a:r>
            <a:r>
              <a:rPr lang="en-US" dirty="0" smtClean="0"/>
              <a:t> </a:t>
            </a:r>
            <a:r>
              <a:rPr lang="en-US" dirty="0"/>
              <a:t>data from different sources;</a:t>
            </a:r>
          </a:p>
          <a:p>
            <a:pPr lvl="2"/>
            <a:r>
              <a:rPr lang="en-US" dirty="0" smtClean="0"/>
              <a:t>Utilizing </a:t>
            </a:r>
            <a:r>
              <a:rPr lang="en-US" dirty="0"/>
              <a:t>3</a:t>
            </a:r>
            <a:r>
              <a:rPr lang="en-US" baseline="30000" dirty="0"/>
              <a:t>rd</a:t>
            </a:r>
            <a:r>
              <a:rPr lang="en-US" dirty="0"/>
              <a:t> party services from Google Scholar, Microsoft Academic Search, etc.;</a:t>
            </a:r>
          </a:p>
          <a:p>
            <a:pPr lvl="1"/>
            <a:r>
              <a:rPr lang="en-US" dirty="0"/>
              <a:t>Requiring user input</a:t>
            </a:r>
          </a:p>
          <a:p>
            <a:pPr lvl="2"/>
            <a:r>
              <a:rPr lang="en-US" dirty="0" smtClean="0"/>
              <a:t>User </a:t>
            </a:r>
            <a:r>
              <a:rPr lang="en-US" dirty="0"/>
              <a:t>vetting/tagging publications (is it XSEDE supported? Which project?);</a:t>
            </a:r>
          </a:p>
          <a:p>
            <a:r>
              <a:rPr lang="en-US" dirty="0"/>
              <a:t>Citation data:</a:t>
            </a:r>
          </a:p>
          <a:p>
            <a:pPr lvl="1"/>
            <a:r>
              <a:rPr lang="en-US" dirty="0"/>
              <a:t>Should not be provided by users. Google Scholar and ISI are now being utilized to get the citation data.</a:t>
            </a:r>
          </a:p>
          <a:p>
            <a:endParaRPr lang="en-US" dirty="0"/>
          </a:p>
          <a:p>
            <a:endParaRPr lang="en-US" dirty="0" smtClean="0"/>
          </a:p>
        </p:txBody>
      </p:sp>
      <p:sp>
        <p:nvSpPr>
          <p:cNvPr id="4" name="Rounded Rectangle 3"/>
          <p:cNvSpPr/>
          <p:nvPr/>
        </p:nvSpPr>
        <p:spPr>
          <a:xfrm>
            <a:off x="77752" y="2105917"/>
            <a:ext cx="1056136" cy="19944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annual</a:t>
            </a:r>
            <a:endParaRPr lang="en-US" sz="1200" dirty="0"/>
          </a:p>
        </p:txBody>
      </p:sp>
      <p:sp>
        <p:nvSpPr>
          <p:cNvPr id="5" name="Rounded Rectangle 4"/>
          <p:cNvSpPr/>
          <p:nvPr/>
        </p:nvSpPr>
        <p:spPr>
          <a:xfrm>
            <a:off x="77752" y="2479140"/>
            <a:ext cx="1056136" cy="19944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quarterly</a:t>
            </a:r>
            <a:endParaRPr lang="en-US" sz="1200" dirty="0"/>
          </a:p>
        </p:txBody>
      </p:sp>
      <p:sp>
        <p:nvSpPr>
          <p:cNvPr id="6" name="Rounded Rectangle 5"/>
          <p:cNvSpPr/>
          <p:nvPr/>
        </p:nvSpPr>
        <p:spPr>
          <a:xfrm>
            <a:off x="77752" y="3020324"/>
            <a:ext cx="1056136" cy="19944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monthly</a:t>
            </a:r>
            <a:endParaRPr lang="en-US" sz="1200" dirty="0"/>
          </a:p>
        </p:txBody>
      </p:sp>
      <p:sp>
        <p:nvSpPr>
          <p:cNvPr id="7" name="Rounded Rectangle 6"/>
          <p:cNvSpPr/>
          <p:nvPr/>
        </p:nvSpPr>
        <p:spPr>
          <a:xfrm>
            <a:off x="77752" y="3347677"/>
            <a:ext cx="1056136" cy="19944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instantly</a:t>
            </a:r>
            <a:endParaRPr lang="en-US" sz="1200" dirty="0"/>
          </a:p>
        </p:txBody>
      </p:sp>
      <p:sp>
        <p:nvSpPr>
          <p:cNvPr id="8" name="Rounded Rectangle 7"/>
          <p:cNvSpPr/>
          <p:nvPr/>
        </p:nvSpPr>
        <p:spPr>
          <a:xfrm>
            <a:off x="58314" y="3666712"/>
            <a:ext cx="1056136" cy="19944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a:t>o</a:t>
            </a:r>
            <a:r>
              <a:rPr lang="en-US" sz="1200" dirty="0" smtClean="0"/>
              <a:t>n Demand</a:t>
            </a:r>
            <a:endParaRPr lang="en-US" sz="1200" dirty="0"/>
          </a:p>
        </p:txBody>
      </p:sp>
      <p:sp>
        <p:nvSpPr>
          <p:cNvPr id="9" name="Rounded Rectangle 8"/>
          <p:cNvSpPr/>
          <p:nvPr/>
        </p:nvSpPr>
        <p:spPr>
          <a:xfrm>
            <a:off x="77752" y="4311572"/>
            <a:ext cx="1056136" cy="19944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a:t>o</a:t>
            </a:r>
            <a:r>
              <a:rPr lang="en-US" sz="1200" dirty="0" smtClean="0"/>
              <a:t>n Demand</a:t>
            </a:r>
            <a:endParaRPr lang="en-US" sz="1200" dirty="0"/>
          </a:p>
        </p:txBody>
      </p:sp>
      <p:sp>
        <p:nvSpPr>
          <p:cNvPr id="10" name="Rounded Rectangle 9"/>
          <p:cNvSpPr/>
          <p:nvPr/>
        </p:nvSpPr>
        <p:spPr>
          <a:xfrm>
            <a:off x="58314" y="5753441"/>
            <a:ext cx="1056136" cy="19944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ongoing</a:t>
            </a:r>
            <a:endParaRPr lang="en-US" sz="1200" dirty="0"/>
          </a:p>
        </p:txBody>
      </p:sp>
    </p:spTree>
    <p:extLst>
      <p:ext uri="{BB962C8B-B14F-4D97-AF65-F5344CB8AC3E}">
        <p14:creationId xmlns:p14="http://schemas.microsoft.com/office/powerpoint/2010/main" val="260232638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Accessing and Managing Multiple Clouds (Infrastructures) with Cloudmesh&amp;quot;&quot;/&gt;&lt;property id=&quot;20307&quot; value=&quot;256&quot;/&gt;&lt;/object&gt;&lt;object type=&quot;3&quot; unique_id=&quot;10004&quot;&gt;&lt;property id=&quot;20148&quot; value=&quot;5&quot;/&gt;&lt;property id=&quot;20300&quot; value=&quot;Slide 2 - &amp;quot;Introduction&amp;quot;&quot;/&gt;&lt;property id=&quot;20307&quot; value=&quot;292&quot;/&gt;&lt;/object&gt;&lt;object type=&quot;3&quot; unique_id=&quot;10005&quot;&gt;&lt;property id=&quot;20148&quot; value=&quot;5&quot;/&gt;&lt;property id=&quot;20300&quot; value=&quot;Slide 11 - &amp;quot;Terms (Cloud &amp;amp; HPC)&amp;quot;&quot;/&gt;&lt;property id=&quot;20307&quot; value=&quot;293&quot;/&gt;&lt;/object&gt;&lt;object type=&quot;3&quot; unique_id=&quot;10006&quot;&gt;&lt;property id=&quot;20148&quot; value=&quot;5&quot;/&gt;&lt;property id=&quot;20300&quot; value=&quot;Slide 12 - &amp;quot;Terms (Cloud, HPC, Provisioning)&amp;quot;&quot;/&gt;&lt;property id=&quot;20307&quot; value=&quot;331&quot;/&gt;&lt;/object&gt;&lt;object type=&quot;3&quot; unique_id=&quot;10007&quot;&gt;&lt;property id=&quot;20148&quot; value=&quot;5&quot;/&gt;&lt;property id=&quot;20300&quot; value=&quot;Slide 13 - &amp;quot;Background - FutureGrid&amp;quot;&quot;/&gt;&lt;property id=&quot;20307&quot; value=&quot;296&quot;/&gt;&lt;/object&gt;&lt;object type=&quot;3&quot; unique_id=&quot;10008&quot;&gt;&lt;property id=&quot;20148&quot; value=&quot;5&quot;/&gt;&lt;property id=&quot;20300&quot; value=&quot;Slide 14 - &amp;quot;Functionality Requirements&amp;quot;&quot;/&gt;&lt;property id=&quot;20307&quot; value=&quot;297&quot;/&gt;&lt;/object&gt;&lt;object type=&quot;3&quot; unique_id=&quot;10009&quot;&gt;&lt;property id=&quot;20148&quot; value=&quot;5&quot;/&gt;&lt;property id=&quot;20300&quot; value=&quot;Slide 15 - &amp;quot;Usability Requirements&amp;quot;&quot;/&gt;&lt;property id=&quot;20307&quot; value=&quot;332&quot;/&gt;&lt;/object&gt;&lt;object type=&quot;3&quot; unique_id=&quot;10010&quot;&gt;&lt;property id=&quot;20148&quot; value=&quot;5&quot;/&gt;&lt;property id=&quot;20300&quot; value=&quot;Slide 16 - &amp;quot;Cloudmesh Definitions I&amp;quot;&quot;/&gt;&lt;property id=&quot;20307&quot; value=&quot;340&quot;/&gt;&lt;/object&gt;&lt;object type=&quot;3&quot; unique_id=&quot;10011&quot;&gt;&lt;property id=&quot;20148&quot; value=&quot;5&quot;/&gt;&lt;property id=&quot;20300&quot; value=&quot;Slide 17 - &amp;quot;Cloudmesh Definitions II&amp;quot;&quot;/&gt;&lt;property id=&quot;20307&quot; value=&quot;341&quot;/&gt;&lt;/object&gt;&lt;object type=&quot;3&quot; unique_id=&quot;10012&quot;&gt;&lt;property id=&quot;20148&quot; value=&quot;5&quot;/&gt;&lt;property id=&quot;20300&quot; value=&quot;Slide 18 - &amp;quot;Cloudmesh Definitions III&amp;quot;&quot;/&gt;&lt;property id=&quot;20307&quot; value=&quot;342&quot;/&gt;&lt;/object&gt;&lt;object type=&quot;3&quot; unique_id=&quot;10013&quot;&gt;&lt;property id=&quot;20148&quot; value=&quot;5&quot;/&gt;&lt;property id=&quot;20300&quot; value=&quot;Slide 19 - &amp;quot;Cloudmesh Definitions IV&amp;quot;&quot;/&gt;&lt;property id=&quot;20307&quot; value=&quot;343&quot;/&gt;&lt;/object&gt;&lt;object type=&quot;3&quot; unique_id=&quot;10018&quot;&gt;&lt;property id=&quot;20148&quot; value=&quot;5&quot;/&gt;&lt;property id=&quot;20300&quot; value=&quot;Slide 3 - &amp;quot;CloudMesh Architecture&amp;quot;&quot;/&gt;&lt;property id=&quot;20307&quot; value=&quot;298&quot;/&gt;&lt;/object&gt;&lt;object type=&quot;3&quot; unique_id=&quot;10020&quot;&gt;&lt;property id=&quot;20148&quot; value=&quot;5&quot;/&gt;&lt;property id=&quot;20300&quot; value=&quot;Slide 4 - &amp;quot;Cloudmesh Functionality&amp;quot;&quot;/&gt;&lt;property id=&quot;20307&quot; value=&quot;300&quot;/&gt;&lt;/object&gt;&lt;object type=&quot;3&quot; unique_id=&quot;10021&quot;&gt;&lt;property id=&quot;20148&quot; value=&quot;5&quot;/&gt;&lt;property id=&quot;20300&quot; value=&quot;Slide 26 - &amp;quot;Details on Cloudmesh Functionality&amp;quot;&quot;/&gt;&lt;property id=&quot;20307&quot; value=&quot;299&quot;/&gt;&lt;/object&gt;&lt;object type=&quot;3&quot; unique_id=&quot;10022&quot;&gt;&lt;property id=&quot;20148&quot; value=&quot;5&quot;/&gt;&lt;property id=&quot;20300&quot; value=&quot;Slide 24 - &amp;quot;Architecture&amp;quot;&quot;/&gt;&lt;property id=&quot;20307&quot; value=&quot;317&quot;/&gt;&lt;/object&gt;&lt;object type=&quot;3&quot; unique_id=&quot;10024&quot;&gt;&lt;property id=&quot;20148&quot; value=&quot;5&quot;/&gt;&lt;property id=&quot;20300&quot; value=&quot;Slide 27 - &amp;quot;User and Project Management  &amp;quot;&quot;/&gt;&lt;property id=&quot;20307&quot; value=&quot;320&quot;/&gt;&lt;/object&gt;&lt;object type=&quot;3&quot; unique_id=&quot;10025&quot;&gt;&lt;property id=&quot;20148&quot; value=&quot;5&quot;/&gt;&lt;property id=&quot;20300&quot; value=&quot;Slide 28 - &amp;quot;Experiment Planning - Future&amp;quot;&quot;/&gt;&lt;property id=&quot;20307&quot; value=&quot;321&quot;/&gt;&lt;/object&gt;&lt;object type=&quot;3&quot; unique_id=&quot;10027&quot;&gt;&lt;property id=&quot;20148&quot; value=&quot;5&quot;/&gt;&lt;property id=&quot;20300&quot; value=&quot;Slide 29 - &amp;quot;Cloudmesh Provisioning and Execution &amp;quot;&quot;/&gt;&lt;property id=&quot;20307&quot; value=&quot;301&quot;/&gt;&lt;/object&gt;&lt;object type=&quot;3&quot; unique_id=&quot;10028&quot;&gt;&lt;property id=&quot;20148&quot; value=&quot;5&quot;/&gt;&lt;property id=&quot;20300&quot; value=&quot;Slide 30 - &amp;quot;Provisioning – Cont’d &amp;quot;&quot;/&gt;&lt;property id=&quot;20307&quot; value=&quot;318&quot;/&gt;&lt;/object&gt;&lt;object type=&quot;3&quot; unique_id=&quot;10029&quot;&gt;&lt;property id=&quot;20148&quot; value=&quot;5&quot;/&gt;&lt;property id=&quot;20300&quot; value=&quot;Slide 31 - &amp;quot;Testing Resource Federation&amp;quot;&quot;/&gt;&lt;property id=&quot;20307&quot; value=&quot;322&quot;/&gt;&lt;/object&gt;&lt;object type=&quot;3&quot; unique_id=&quot;10030&quot;&gt;&lt;property id=&quot;20148&quot; value=&quot;5&quot;/&gt;&lt;property id=&quot;20300&quot; value=&quot;Slide 34 - &amp;quot;Monitoring and Accounting &amp;quot;&quot;/&gt;&lt;property id=&quot;20307&quot; value=&quot;303&quot;/&gt;&lt;/object&gt;&lt;object type=&quot;3&quot; unique_id=&quot;10031&quot;&gt;&lt;property id=&quot;20148&quot; value=&quot;5&quot;/&gt;&lt;property id=&quot;20300&quot; value=&quot;Slide 38 - &amp;quot;Cloudmesh Metric Architecture  &amp;quot;&quot;/&gt;&lt;property id=&quot;20307&quot; value=&quot;307&quot;/&gt;&lt;/object&gt;&lt;object type=&quot;3&quot; unique_id=&quot;10032&quot;&gt;&lt;property id=&quot;20148&quot; value=&quot;5&quot;/&gt;&lt;property id=&quot;20300&quot; value=&quot;Slide 39 - &amp;quot;Cloudmesh Metric Components&amp;quot;&quot;/&gt;&lt;property id=&quot;20307&quot; value=&quot;308&quot;/&gt;&lt;/object&gt;&lt;object type=&quot;3&quot; unique_id=&quot;10033&quot;&gt;&lt;property id=&quot;20148&quot; value=&quot;5&quot;/&gt;&lt;property id=&quot;20300&quot; value=&quot;Slide 40 - &amp;quot;Cloudmesh Metric Components&amp;quot;&quot;/&gt;&lt;property id=&quot;20307&quot; value=&quot;309&quot;/&gt;&lt;/object&gt;&lt;object type=&quot;3&quot; unique_id=&quot;10034&quot;&gt;&lt;property id=&quot;20148&quot; value=&quot;5&quot;/&gt;&lt;property id=&quot;20300&quot; value=&quot;Slide 41 - &amp;quot;Accessing Cloudmesh Metrics&amp;quot;&quot;/&gt;&lt;property id=&quot;20307&quot; value=&quot;310&quot;/&gt;&lt;/object&gt;&lt;object type=&quot;3&quot; unique_id=&quot;10035&quot;&gt;&lt;property id=&quot;20148&quot; value=&quot;5&quot;/&gt;&lt;property id=&quot;20300&quot; value=&quot;Slide 42 - &amp;quot;CloudMesh Status &amp;quot;&quot;/&gt;&lt;property id=&quot;20307&quot; value=&quot;311&quot;/&gt;&lt;/object&gt;&lt;object type=&quot;3&quot; unique_id=&quot;10049&quot;&gt;&lt;property id=&quot;20148&quot; value=&quot;5&quot;/&gt;&lt;property id=&quot;20300&quot; value=&quot;Slide 43 - &amp;quot;Related Work - Phantom&amp;quot;&quot;/&gt;&lt;property id=&quot;20307&quot; value=&quot;335&quot;/&gt;&lt;/object&gt;&lt;object type=&quot;3&quot; unique_id=&quot;10050&quot;&gt;&lt;property id=&quot;20148&quot; value=&quot;5&quot;/&gt;&lt;property id=&quot;20300&quot; value=&quot;Slide 44 - &amp;quot;Related - RightScale&amp;quot;&quot;/&gt;&lt;property id=&quot;20307&quot; value=&quot;336&quot;/&gt;&lt;/object&gt;&lt;object type=&quot;3&quot; unique_id=&quot;10051&quot;&gt;&lt;property id=&quot;20148&quot; value=&quot;5&quot;/&gt;&lt;property id=&quot;20300&quot; value=&quot;Slide 45 - &amp;quot;Related Work – API IaaS libraries (Python)&amp;quot;&quot;/&gt;&lt;property id=&quot;20307&quot; value=&quot;337&quot;/&gt;&lt;/object&gt;&lt;object type=&quot;3&quot; unique_id=&quot;10052&quot;&gt;&lt;property id=&quot;20148&quot; value=&quot;5&quot;/&gt;&lt;property id=&quot;20300&quot; value=&quot;Slide 46 - &amp;quot;Other Related Efforts&amp;quot;&quot;/&gt;&lt;property id=&quot;20307&quot; value=&quot;338&quot;/&gt;&lt;/object&gt;&lt;object type=&quot;3&quot; unique_id=&quot;10053&quot;&gt;&lt;property id=&quot;20148&quot; value=&quot;5&quot;/&gt;&lt;property id=&quot;20300&quot; value=&quot;Slide 47 - &amp;quot;Conclusions&amp;quot;&quot;/&gt;&lt;property id=&quot;20307&quot; value=&quot;312&quot;/&gt;&lt;/object&gt;&lt;object type=&quot;3&quot; unique_id=&quot;10054&quot;&gt;&lt;property id=&quot;20148&quot; value=&quot;5&quot;/&gt;&lt;property id=&quot;20300&quot; value=&quot;Slide 32 - &amp;quot;Federated VM Management&amp;quot;&quot;/&gt;&lt;property id=&quot;20307&quot; value=&quot;327&quot;/&gt;&lt;/object&gt;&lt;object type=&quot;3&quot; unique_id=&quot;10055&quot;&gt;&lt;property id=&quot;20148&quot; value=&quot;5&quot;/&gt;&lt;property id=&quot;20300&quot; value=&quot;Slide 53&quot;/&gt;&lt;property id=&quot;20307&quot; value=&quot;328&quot;/&gt;&lt;/object&gt;&lt;object type=&quot;3&quot; unique_id=&quot;10056&quot;&gt;&lt;property id=&quot;20148&quot; value=&quot;5&quot;/&gt;&lt;property id=&quot;20300&quot; value=&quot;Slide 54&quot;/&gt;&lt;property id=&quot;20307&quot; value=&quot;329&quot;/&gt;&lt;/object&gt;&lt;object type=&quot;3&quot; unique_id=&quot;300319&quot;&gt;&lt;property id=&quot;20148&quot; value=&quot;5&quot;/&gt;&lt;property id=&quot;20300&quot; value=&quot;Slide 20 - &amp;quot;SDDS Software Defined Distributed Systems&amp;quot;&quot;/&gt;&lt;property id=&quot;20307&quot; value=&quot;350&quot;/&gt;&lt;/object&gt;&lt;object type=&quot;3&quot; unique_id=&quot;300320&quot;&gt;&lt;property id=&quot;20148&quot; value=&quot;5&quot;/&gt;&lt;property id=&quot;20300&quot; value=&quot;Slide 21 - &amp;quot;CloudMesh Administrative View of SDDS aaS&amp;quot;&quot;/&gt;&lt;property id=&quot;20307&quot; value=&quot;351&quot;/&gt;&lt;/object&gt;&lt;object type=&quot;3&quot; unique_id=&quot;300321&quot;&gt;&lt;property id=&quot;20148&quot; value=&quot;5&quot;/&gt;&lt;property id=&quot;20300&quot; value=&quot;Slide 22 - &amp;quot;CloudMesh User View of SDDS aaS&amp;quot;&quot;/&gt;&lt;property id=&quot;20307&quot; value=&quot;352&quot;/&gt;&lt;/object&gt;&lt;object type=&quot;3&quot; unique_id=&quot;300322&quot;&gt;&lt;property id=&quot;20148&quot; value=&quot;5&quot;/&gt;&lt;property id=&quot;20300&quot; value=&quot;Slide 23 - &amp;quot;Cloudmesh Infrastructure Types&amp;quot;&quot;/&gt;&lt;property id=&quot;20307&quot; value=&quot;353&quot;/&gt;&lt;/object&gt;&lt;object type=&quot;3&quot; unique_id=&quot;300559&quot;&gt;&lt;property id=&quot;20148&quot; value=&quot;5&quot;/&gt;&lt;property id=&quot;20300&quot; value=&quot;Slide 25 - &amp;quot;Building Blocks of Cloudmesh&amp;quot;&quot;/&gt;&lt;property id=&quot;20307&quot; value=&quot;354&quot;/&gt;&lt;/object&gt;&lt;object type=&quot;3&quot; unique_id=&quot;301100&quot;&gt;&lt;property id=&quot;20148&quot; value=&quot;5&quot;/&gt;&lt;property id=&quot;20300&quot; value=&quot;Slide 10&quot;/&gt;&lt;property id=&quot;20307&quot; value=&quot;355&quot;/&gt;&lt;/object&gt;&lt;object type=&quot;3&quot; unique_id=&quot;301481&quot;&gt;&lt;property id=&quot;20148&quot; value=&quot;5&quot;/&gt;&lt;property id=&quot;20300&quot; value=&quot;Slide 5 - &amp;quot;Cloudmesh User Interface&amp;quot;&quot;/&gt;&lt;property id=&quot;20307&quot; value=&quot;360&quot;/&gt;&lt;/object&gt;&lt;object type=&quot;3&quot; unique_id=&quot;301482&quot;&gt;&lt;property id=&quot;20148&quot; value=&quot;5&quot;/&gt;&lt;property id=&quot;20300&quot; value=&quot;Slide 33 - &amp;quot;CMMon Monitoring Components of CloudMesh&amp;quot;&quot;/&gt;&lt;property id=&quot;20307&quot; value=&quot;356&quot;/&gt;&lt;/object&gt;&lt;object type=&quot;3&quot; unique_id=&quot;301483&quot;&gt;&lt;property id=&quot;20148&quot; value=&quot;5&quot;/&gt;&lt;property id=&quot;20300&quot; value=&quot;Slide 35&quot;/&gt;&lt;property id=&quot;20307&quot; value=&quot;357&quot;/&gt;&lt;/object&gt;&lt;object type=&quot;3&quot; unique_id=&quot;301484&quot;&gt;&lt;property id=&quot;20148&quot; value=&quot;5&quot;/&gt;&lt;property id=&quot;20300&quot; value=&quot;Slide 36 - &amp;quot;Operations Monitoring&amp;quot;&quot;/&gt;&lt;property id=&quot;20307&quot; value=&quot;358&quot;/&gt;&lt;/object&gt;&lt;object type=&quot;3&quot; unique_id=&quot;301485&quot;&gt;&lt;property id=&quot;20148&quot; value=&quot;5&quot;/&gt;&lt;property id=&quot;20300&quot; value=&quot;Slide 37 - &amp;quot;Experiment Instrumentation and Measurement&amp;quot;&quot;/&gt;&lt;property id=&quot;20307&quot; value=&quot;359&quot;/&gt;&lt;/object&gt;&lt;object type=&quot;3&quot; unique_id=&quot;302105&quot;&gt;&lt;property id=&quot;20148&quot; value=&quot;5&quot;/&gt;&lt;property id=&quot;20300&quot; value=&quot;Slide 6&quot;/&gt;&lt;property id=&quot;20307&quot; value=&quot;361&quot;/&gt;&lt;/object&gt;&lt;object type=&quot;3&quot; unique_id=&quot;302106&quot;&gt;&lt;property id=&quot;20148&quot; value=&quot;5&quot;/&gt;&lt;property id=&quot;20300&quot; value=&quot;Slide 7 - &amp;quot;Cloudmesh Shell &amp;amp; bash &amp;amp; IPython &amp;quot;&quot;/&gt;&lt;property id=&quot;20307&quot; value=&quot;362&quot;/&gt;&lt;/object&gt;&lt;object type=&quot;3&quot; unique_id=&quot;302107&quot;&gt;&lt;property id=&quot;20148&quot; value=&quot;5&quot;/&gt;&lt;property id=&quot;20300&quot; value=&quot;Slide 8 - &amp;quot;Operation and Monitoring - HPC&amp;quot;&quot;/&gt;&lt;property id=&quot;20307&quot; value=&quot;363&quot;/&gt;&lt;/object&gt;&lt;object type=&quot;3&quot; unique_id=&quot;302108&quot;&gt;&lt;property id=&quot;20148&quot; value=&quot;5&quot;/&gt;&lt;property id=&quot;20300&quot; value=&quot;Slide 9 - &amp;quot;Monitoring and Metrics Interface&amp;quot;&quot;/&gt;&lt;property id=&quot;20307&quot; value=&quot;364&quot;/&gt;&lt;/object&gt;&lt;object type=&quot;3&quot; unique_id=&quot;302109&quot;&gt;&lt;property id=&quot;20148&quot; value=&quot;5&quot;/&gt;&lt;property id=&quot;20300&quot; value=&quot;Slide 48 - &amp;quot;VM Management across multiple Clouds&amp;quot;&quot;/&gt;&lt;property id=&quot;20307&quot; value=&quot;365&quot;/&gt;&lt;/object&gt;&lt;object type=&quot;3&quot; unique_id=&quot;302110&quot;&gt;&lt;property id=&quot;20148&quot; value=&quot;5&quot;/&gt;&lt;property id=&quot;20300&quot; value=&quot;Slide 49 - &amp;quot;Federated VM Management - AWS&amp;quot;&quot;/&gt;&lt;property id=&quot;20307&quot; value=&quot;366&quot;/&gt;&lt;/object&gt;&lt;object type=&quot;3&quot; unique_id=&quot;302111&quot;&gt;&lt;property id=&quot;20148&quot; value=&quot;5&quot;/&gt;&lt;property id=&quot;20300&quot; value=&quot;Slide 50 - &amp;quot;Federated VM Management&amp;quot;&quot;/&gt;&lt;property id=&quot;20307&quot; value=&quot;367&quot;/&gt;&lt;/object&gt;&lt;object type=&quot;3&quot; unique_id=&quot;302112&quot;&gt;&lt;property id=&quot;20148&quot; value=&quot;5&quot;/&gt;&lt;property id=&quot;20300&quot; value=&quot;Slide 51 - &amp;quot;Bare-metal provisioning - Future &amp;quot;&quot;/&gt;&lt;property id=&quot;20307&quot; value=&quot;368&quot;/&gt;&lt;/object&gt;&lt;object type=&quot;3&quot; unique_id=&quot;302113&quot;&gt;&lt;property id=&quot;20148&quot; value=&quot;5&quot;/&gt;&lt;property id=&quot;20300&quot; value=&quot;Slide 52 - &amp;quot;IU’s IaaS Metric Framework&amp;quot;&quot;/&gt;&lt;property id=&quot;20307&quot; value=&quot;369&quot;/&gt;&lt;/object&gt;&lt;/object&gt;&lt;object type=&quot;8&quot; unique_id=&quot;10112&quo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13733</TotalTime>
  <Words>2968</Words>
  <Application>Microsoft Macintosh PowerPoint</Application>
  <PresentationFormat>On-screen Show (4:3)</PresentationFormat>
  <Paragraphs>398</Paragraphs>
  <Slides>37</Slides>
  <Notes>23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Clarity</vt:lpstr>
      <vt:lpstr>TAS - Evaluating Scientific Impact</vt:lpstr>
      <vt:lpstr>Why Evaluate Scientific Impact?</vt:lpstr>
      <vt:lpstr>Objectives</vt:lpstr>
      <vt:lpstr>Background and Related Efforts</vt:lpstr>
      <vt:lpstr>Approach </vt:lpstr>
      <vt:lpstr>Data Acquired – publication data</vt:lpstr>
      <vt:lpstr>Architecture</vt:lpstr>
      <vt:lpstr>Architecture</vt:lpstr>
      <vt:lpstr>XSEDE related Data Acquisition            . . . an ongoing process</vt:lpstr>
      <vt:lpstr>Our effort contributes to 99% of the data</vt:lpstr>
      <vt:lpstr>    Ex 1: What kind of projects return the most publications and citations?      Impact per Allocation vs Allocations (by projects)</vt:lpstr>
      <vt:lpstr>    Ex 1: What kind of projects return the most publications and citations?      Impact per Allocation vs Allocations (by projects)</vt:lpstr>
      <vt:lpstr>Ex 2: Comparing XSEDE Supported Publications with Peers</vt:lpstr>
      <vt:lpstr>Ex 2: Comparing XSEDE Supported Publications with Peers</vt:lpstr>
      <vt:lpstr>Summary </vt:lpstr>
      <vt:lpstr>Future Plans</vt:lpstr>
      <vt:lpstr>End of main slides</vt:lpstr>
      <vt:lpstr>Vetting and Tagging of publications (proposal)</vt:lpstr>
      <vt:lpstr>Screenshot</vt:lpstr>
      <vt:lpstr>Metrics</vt:lpstr>
      <vt:lpstr> Can we use other data than Google Scholar? </vt:lpstr>
      <vt:lpstr> Can we use other data than Google Scholar? </vt:lpstr>
      <vt:lpstr>Community Ranking</vt:lpstr>
      <vt:lpstr> Is there a correlation between impact and allocations in FOS level?        Impact Metrics vs Allocations</vt:lpstr>
      <vt:lpstr> Is there a correlation between impact and allocations in FOS level?        Impact Metrics vs Allocations</vt:lpstr>
      <vt:lpstr>Efficiency comparison of FOS?     H-index of FOS vs Allocations</vt:lpstr>
      <vt:lpstr>Efficiency comparison of FOS?     H-index of FOS vs Allocations</vt:lpstr>
      <vt:lpstr>Correlation between impact and allocations in project level (grouped by FOS)?              Projects Impact Metrics vs Allocations (by FOS)</vt:lpstr>
      <vt:lpstr>Correlation between impact and allocations in project level (grouped by FOS)?              Projects Impact Metrics vs Allocations (by FOS)</vt:lpstr>
      <vt:lpstr>    What kind of projects return the most publications and citations?      Impact per Allocation vs Allocations (by projects)</vt:lpstr>
      <vt:lpstr>What impact do XSEDE publications have in the fields by comparing citations?</vt:lpstr>
      <vt:lpstr>Direct Impact Metrics – (Derived from XSEDE supported publications only)</vt:lpstr>
      <vt:lpstr>Summary - Individual entities in XSEDE</vt:lpstr>
      <vt:lpstr>Summary - XSEDE Supported vs Peers </vt:lpstr>
      <vt:lpstr>Publications</vt:lpstr>
      <vt:lpstr>PowerPoint Presentation</vt:lpstr>
      <vt:lpstr>PowerPoint Presentation</vt:lpstr>
    </vt:vector>
  </TitlesOfParts>
  <Manager/>
  <Company>Indiana University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 </dc:title>
  <dc:subject/>
  <dc:creator>Gregor von Laszewski, Fugang Wang</dc:creator>
  <cp:keywords/>
  <dc:description/>
  <cp:lastModifiedBy>gvl</cp:lastModifiedBy>
  <cp:revision>316</cp:revision>
  <dcterms:created xsi:type="dcterms:W3CDTF">2014-06-20T20:02:52Z</dcterms:created>
  <dcterms:modified xsi:type="dcterms:W3CDTF">2015-04-04T01:33:59Z</dcterms:modified>
  <cp:category/>
</cp:coreProperties>
</file>