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445"/>
    <a:srgbClr val="1F3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63"/>
  </p:normalViewPr>
  <p:slideViewPr>
    <p:cSldViewPr snapToGrid="0" snapToObjects="1">
      <p:cViewPr varScale="1">
        <p:scale>
          <a:sx n="26" d="100"/>
          <a:sy n="26" d="100"/>
        </p:scale>
        <p:origin x="344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4DA88-8514-498C-196B-03BFEA166F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C0118-39EB-C05C-4C4A-65B1F9E68C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CCE99-6C0C-2741-A513-B4532A99EBA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2C288-DE5C-4B3C-E0D9-3C65005E3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50F06-1EDF-EE47-B532-0831658B3C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546BB-8D92-804A-8BE7-F6349BF5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43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01F73-FECB-554A-AE6E-E8D585D98E3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9E8B1-B5ED-2141-A671-651DB4A2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8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9E8B1-B5ED-2141-A671-651DB4A222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4713924"/>
            <a:ext cx="4352544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59"/>
            <a:ext cx="38404800" cy="6954201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2" y="1533525"/>
            <a:ext cx="11041380" cy="244097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2" y="1533525"/>
            <a:ext cx="32484060" cy="244097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2" y="7180905"/>
            <a:ext cx="44165520" cy="11981496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2" y="19275750"/>
            <a:ext cx="44165520" cy="6300786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5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8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31"/>
            <a:ext cx="44165520" cy="5567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6" y="7060884"/>
            <a:ext cx="21662704" cy="3460431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6" y="10521315"/>
            <a:ext cx="21662704" cy="15475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7060884"/>
            <a:ext cx="21769390" cy="3460431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0521315"/>
            <a:ext cx="21769390" cy="15475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6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920240"/>
            <a:ext cx="16515396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91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8641080"/>
            <a:ext cx="16515396" cy="16008669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920240"/>
            <a:ext cx="16515396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91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8641080"/>
            <a:ext cx="16515396" cy="16008669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31"/>
            <a:ext cx="44165520" cy="5567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6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5385-F934-4948-A3AA-DB68C3919D5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6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6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djy8hg@virginia.edu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1.jpg"/><Relationship Id="rId7" Type="http://schemas.openxmlformats.org/officeDocument/2006/relationships/hyperlink" Target="mailto:gregor@virginia.edu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vxj6mb@virginia.edu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hyperlink" Target="mailto:qad5gv@virginia.edu" TargetMode="Externa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FCDDF353-3BE2-F532-597B-915E64009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9198" y="27379745"/>
            <a:ext cx="13582771" cy="13467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7EB7DE1-7F4D-1ECF-2965-6A1EE6B1DC99}"/>
              </a:ext>
            </a:extLst>
          </p:cNvPr>
          <p:cNvSpPr txBox="1"/>
          <p:nvPr/>
        </p:nvSpPr>
        <p:spPr>
          <a:xfrm>
            <a:off x="614505" y="3218847"/>
            <a:ext cx="2580367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itchFamily="2" charset="2"/>
              <a:buChar char="q"/>
            </a:pPr>
            <a:r>
              <a:rPr lang="en-US" sz="6000" dirty="0">
                <a:solidFill>
                  <a:srgbClr val="0E101A"/>
                </a:solidFill>
              </a:rPr>
              <a:t>Data engineering requires high performance data processing frameworks integrating with with ML/DL environment and other frameworks </a:t>
            </a:r>
          </a:p>
          <a:p>
            <a:pPr marL="857250" indent="-857250">
              <a:buFont typeface="Wingdings" pitchFamily="2" charset="2"/>
              <a:buChar char="q"/>
            </a:pPr>
            <a:r>
              <a:rPr lang="en-US" sz="6000" dirty="0" err="1">
                <a:solidFill>
                  <a:srgbClr val="0E101A"/>
                </a:solidFill>
              </a:rPr>
              <a:t>Cylon</a:t>
            </a:r>
            <a:r>
              <a:rPr lang="en-US" sz="6000" dirty="0">
                <a:solidFill>
                  <a:srgbClr val="0E101A"/>
                </a:solidFill>
              </a:rPr>
              <a:t> provides a common core with layered architecture for distributed SPMD operations leveraging HPC high-performance communication and data processing.</a:t>
            </a:r>
          </a:p>
          <a:p>
            <a:pPr marL="857250" indent="-857250">
              <a:buFont typeface="Wingdings" pitchFamily="2" charset="2"/>
              <a:buChar char="q"/>
            </a:pPr>
            <a:r>
              <a:rPr lang="en-US" sz="6000" dirty="0">
                <a:solidFill>
                  <a:srgbClr val="0E101A"/>
                </a:solidFill>
              </a:rPr>
              <a:t>Through the new Radical-</a:t>
            </a:r>
            <a:r>
              <a:rPr lang="en-US" sz="6000" dirty="0" err="1">
                <a:solidFill>
                  <a:srgbClr val="0E101A"/>
                </a:solidFill>
              </a:rPr>
              <a:t>Cylon</a:t>
            </a:r>
            <a:r>
              <a:rPr lang="en-US" sz="6000" dirty="0">
                <a:solidFill>
                  <a:srgbClr val="0E101A"/>
                </a:solidFill>
              </a:rPr>
              <a:t> integration we enable now also a task based heterogeneous execution.</a:t>
            </a:r>
          </a:p>
          <a:p>
            <a:pPr marL="857250" indent="-857250">
              <a:buFont typeface="Wingdings" pitchFamily="2" charset="2"/>
              <a:buChar char="q"/>
            </a:pPr>
            <a:r>
              <a:rPr lang="en-US" sz="6000" dirty="0">
                <a:solidFill>
                  <a:srgbClr val="0E101A"/>
                </a:solidFill>
              </a:rPr>
              <a:t>Radical-</a:t>
            </a:r>
            <a:r>
              <a:rPr lang="en-US" sz="6000" dirty="0" err="1">
                <a:solidFill>
                  <a:srgbClr val="0E101A"/>
                </a:solidFill>
              </a:rPr>
              <a:t>Cylon</a:t>
            </a:r>
            <a:r>
              <a:rPr lang="en-US" sz="6000" dirty="0">
                <a:solidFill>
                  <a:srgbClr val="0E101A"/>
                </a:solidFill>
              </a:rPr>
              <a:t> coordinates now multiple SPMD operations integrating them as functions in the heterogeneous pipelines allowing execution performed based on pre-scheduled resource allocations by the HPC resource manager.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771" y="689690"/>
            <a:ext cx="258036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Heterogeneous Data Pipelines for Scientific Computing</a:t>
            </a:r>
            <a:endParaRPr lang="en-US" sz="8800" b="1" dirty="0">
              <a:solidFill>
                <a:schemeClr val="bg1"/>
              </a:solidFill>
              <a:ea typeface="ITC Franklin Gothic Std Demi Condensed" charset="0"/>
              <a:cs typeface="ITC Franklin Gothic Std Demi Condensed" charset="0"/>
            </a:endParaRPr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207A264-2390-DF98-DF68-1B545DD2FD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739" b="38599"/>
          <a:stretch/>
        </p:blipFill>
        <p:spPr>
          <a:xfrm>
            <a:off x="38279197" y="27253365"/>
            <a:ext cx="5796582" cy="77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ABA020-9989-8E94-628F-24453591842B}"/>
              </a:ext>
            </a:extLst>
          </p:cNvPr>
          <p:cNvSpPr txBox="1"/>
          <p:nvPr/>
        </p:nvSpPr>
        <p:spPr>
          <a:xfrm>
            <a:off x="38664753" y="28226164"/>
            <a:ext cx="5333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BIOCOMPLEXITY</a:t>
            </a:r>
            <a:r>
              <a:rPr lang="en-US" sz="2800" dirty="0">
                <a:solidFill>
                  <a:schemeClr val="bg1"/>
                </a:solidFill>
                <a:latin typeface="Hoefler Text" panose="02030602050506020203" pitchFamily="18" charset="77"/>
                <a:cs typeface="Abadi" panose="020F0502020204030204" pitchFamily="34" charset="0"/>
              </a:rPr>
              <a:t> INSTITUTE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D41697-385A-60F9-4A53-50B8D3132C3E}"/>
              </a:ext>
            </a:extLst>
          </p:cNvPr>
          <p:cNvCxnSpPr>
            <a:cxnSpLocks/>
          </p:cNvCxnSpPr>
          <p:nvPr/>
        </p:nvCxnSpPr>
        <p:spPr>
          <a:xfrm>
            <a:off x="38345708" y="28131671"/>
            <a:ext cx="573007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3A2B3B-1596-2477-55BD-575AEF302B2F}"/>
              </a:ext>
            </a:extLst>
          </p:cNvPr>
          <p:cNvSpPr txBox="1"/>
          <p:nvPr/>
        </p:nvSpPr>
        <p:spPr>
          <a:xfrm>
            <a:off x="26309622" y="852719"/>
            <a:ext cx="24394046" cy="11726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/>
              <a:t>Highlights</a:t>
            </a:r>
            <a:endParaRPr lang="en-US" sz="5400" dirty="0"/>
          </a:p>
          <a:p>
            <a:pPr marL="400050" indent="-400050">
              <a:buFont typeface="Wingdings" pitchFamily="2" charset="2"/>
              <a:buChar char="q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Leverage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Cylon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very good performance </a:t>
            </a:r>
          </a:p>
          <a:p>
            <a:pPr marL="857250" lvl="1" indent="-400050">
              <a:buFont typeface="Wingdings" pitchFamily="2" charset="2"/>
              <a:buChar char="q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&gt; 4x over Pandas serially</a:t>
            </a:r>
          </a:p>
          <a:p>
            <a:pPr marL="857250" lvl="1" indent="-400050">
              <a:buFont typeface="Wingdings" pitchFamily="2" charset="2"/>
              <a:buChar char="q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&gt; 150x over Pandas parallelly, &gt;50x gains over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Dask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/Ray DF</a:t>
            </a:r>
          </a:p>
          <a:p>
            <a:pPr marL="857250" lvl="1" indent="-400050">
              <a:buFont typeface="Wingdings" pitchFamily="2" charset="2"/>
              <a:buChar char="q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&gt; 4x gains over Spark RDDs, Cover ~30% Pandas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</a:p>
          <a:p>
            <a:pPr marL="400050" indent="-400050">
              <a:buFont typeface="Wingdings" pitchFamily="2" charset="2"/>
              <a:buChar char="q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Radical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Cylon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has overlapping performance graph with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baremetal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cylon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</a:p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	  UVA Rivanna and ORNL Summit in strong and weak scaling test.</a:t>
            </a:r>
          </a:p>
          <a:p>
            <a:pPr marL="400050" indent="-400050">
              <a:buFont typeface="Wingdings" pitchFamily="2" charset="2"/>
              <a:buChar char="q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Multiple operations (join, sort, …) when performed in different pipeline   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 reduces 20% of execution time.</a:t>
            </a:r>
          </a:p>
          <a:p>
            <a:pPr marL="400050" indent="-400050">
              <a:buFont typeface="Wingdings" pitchFamily="2" charset="2"/>
              <a:buChar char="q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Hands-off processed data to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DP DL with zero-copy</a:t>
            </a:r>
          </a:p>
          <a:p>
            <a:pPr marL="400050" indent="-400050">
              <a:buFont typeface="Wingdings" pitchFamily="2" charset="2"/>
              <a:buChar char="q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Significant technology development: Hybrid HPC, Communication interface;</a:t>
            </a:r>
          </a:p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   Benchmarking ; Experiment management;  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   Online  and PDF material publication; Training material selection and  </a:t>
            </a:r>
          </a:p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   production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69DD3D-E0DB-72BF-2B2E-1AB78F904F98}"/>
              </a:ext>
            </a:extLst>
          </p:cNvPr>
          <p:cNvSpPr txBox="1"/>
          <p:nvPr/>
        </p:nvSpPr>
        <p:spPr>
          <a:xfrm>
            <a:off x="8360891" y="27246290"/>
            <a:ext cx="28824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Geoffrey C. Fox,         Gregor von Laszewski           Arup Sarker			        	Mills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Staylor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,     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Niranda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Perera</a:t>
            </a:r>
            <a:endParaRPr lang="en-US" sz="4800" b="1" dirty="0">
              <a:solidFill>
                <a:schemeClr val="bg1"/>
              </a:solidFill>
              <a:latin typeface="ITC Franklin Gothic Std Demi Condensed" charset="0"/>
              <a:ea typeface="ITC Franklin Gothic Std Demi Condensed" charset="0"/>
              <a:cs typeface="ITC Franklin Gothic Std Demi Condensed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547F54-72A1-2C34-DE99-6861632F6B6F}"/>
              </a:ext>
            </a:extLst>
          </p:cNvPr>
          <p:cNvSpPr txBox="1"/>
          <p:nvPr/>
        </p:nvSpPr>
        <p:spPr>
          <a:xfrm>
            <a:off x="43930643" y="179333"/>
            <a:ext cx="688777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25" dirty="0">
                <a:latin typeface="Arial" panose="020B0604020202020204" pitchFamily="34" charset="0"/>
              </a:rPr>
              <a:t>NSF 2200409 (Virginia)</a:t>
            </a:r>
          </a:p>
          <a:p>
            <a:r>
              <a:rPr lang="en-US" sz="4725" dirty="0">
                <a:latin typeface="Arial" panose="020B0604020202020204" pitchFamily="34" charset="0"/>
              </a:rPr>
              <a:t>NSF 1829704 (Indiana)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C433A1-6BDE-F4A9-58C7-3B123EE4C9FE}"/>
              </a:ext>
            </a:extLst>
          </p:cNvPr>
          <p:cNvSpPr txBox="1"/>
          <p:nvPr/>
        </p:nvSpPr>
        <p:spPr>
          <a:xfrm>
            <a:off x="8292137" y="27902266"/>
            <a:ext cx="2645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Segoe UI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vxj6mb</a:t>
            </a:r>
            <a:r>
              <a:rPr lang="en-US" sz="4800" dirty="0">
                <a:solidFill>
                  <a:schemeClr val="bg2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@virginia.edu</a:t>
            </a:r>
            <a:r>
              <a:rPr lang="en-US" sz="4800" dirty="0">
                <a:solidFill>
                  <a:schemeClr val="bg2"/>
                </a:solidFill>
                <a:latin typeface="Arial" panose="020B0604020202020204" pitchFamily="34" charset="0"/>
              </a:rPr>
              <a:t>,   </a:t>
            </a:r>
            <a:r>
              <a:rPr lang="en-US" sz="4800" dirty="0">
                <a:solidFill>
                  <a:schemeClr val="bg2"/>
                </a:solidFill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gregor@virginia.edu</a:t>
            </a:r>
            <a:r>
              <a:rPr lang="en-US" sz="4800" dirty="0">
                <a:solidFill>
                  <a:schemeClr val="bg2"/>
                </a:solidFill>
                <a:latin typeface="Arial" panose="020B0604020202020204" pitchFamily="34" charset="0"/>
              </a:rPr>
              <a:t>,           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djy8hg@virginia.edu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,  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qad5gv@virginia.edu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1C3918-F939-1EF1-6228-7B561CA113B8}"/>
              </a:ext>
            </a:extLst>
          </p:cNvPr>
          <p:cNvSpPr txBox="1"/>
          <p:nvPr/>
        </p:nvSpPr>
        <p:spPr>
          <a:xfrm>
            <a:off x="23814741" y="-7624483"/>
            <a:ext cx="184731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75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9B1338E-7C22-4952-3091-065AA9846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3902" y="12906994"/>
            <a:ext cx="8763000" cy="141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DA6A6034-258C-380D-461A-1B3079E0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38" y="13788123"/>
            <a:ext cx="9333955" cy="526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B8164E-C986-9C5E-CD00-C4F2B4C12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562" y="13692379"/>
            <a:ext cx="7567623" cy="752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F83FBAE-AF3C-B9D4-8AC7-DB194D757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1" y="19083026"/>
            <a:ext cx="9486900" cy="79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F1B46BC-3952-00FE-8AA1-ED6C3A071A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579904" y="11712378"/>
            <a:ext cx="9248316" cy="6936237"/>
          </a:xfrm>
          <a:prstGeom prst="rect">
            <a:avLst/>
          </a:prstGeom>
        </p:spPr>
      </p:pic>
      <p:pic>
        <p:nvPicPr>
          <p:cNvPr id="37" name="Picture 36" descr="A graph of a graph&#10;&#10;Description automatically generated">
            <a:extLst>
              <a:ext uri="{FF2B5EF4-FFF2-40B4-BE49-F238E27FC236}">
                <a16:creationId xmlns:a16="http://schemas.microsoft.com/office/drawing/2014/main" id="{36C7A7D9-E29E-FE83-C977-79446B7ACD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958083" y="11751298"/>
            <a:ext cx="9248317" cy="6936238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C0AD5DF-4C74-A04D-F3EA-641FCD594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63" y="21459252"/>
            <a:ext cx="12084246" cy="48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E4AF4484-04CE-AC7D-C276-C76E048E84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112815" y="19083026"/>
            <a:ext cx="9099965" cy="6824974"/>
          </a:xfrm>
          <a:prstGeom prst="rect">
            <a:avLst/>
          </a:prstGeom>
        </p:spPr>
      </p:pic>
      <p:pic>
        <p:nvPicPr>
          <p:cNvPr id="42" name="Picture 41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D0E3D963-79C1-672A-2D8C-872FEF8027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640420" y="19234345"/>
            <a:ext cx="8696446" cy="652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9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va-slide-1" id="{A8449938-2245-B74B-B224-76E399A6A30F}" vid="{35E80BF8-85C8-6A47-818B-1CB289FF88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ADD9A1FA885347B4EE30DE6B3F5E4A" ma:contentTypeVersion="12" ma:contentTypeDescription="Create a new document." ma:contentTypeScope="" ma:versionID="58195e5e34c41933962a7b27dee16c7c">
  <xsd:schema xmlns:xsd="http://www.w3.org/2001/XMLSchema" xmlns:xs="http://www.w3.org/2001/XMLSchema" xmlns:p="http://schemas.microsoft.com/office/2006/metadata/properties" xmlns:ns2="f003ee77-356f-42cf-a98d-4065128301ee" xmlns:ns3="803e5ffa-c85b-4be1-b266-97e9b39ca769" targetNamespace="http://schemas.microsoft.com/office/2006/metadata/properties" ma:root="true" ma:fieldsID="19dc7379e4c0cbfa97927a385bea79c5" ns2:_="" ns3:_="">
    <xsd:import namespace="f003ee77-356f-42cf-a98d-4065128301ee"/>
    <xsd:import namespace="803e5ffa-c85b-4be1-b266-97e9b39ca7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3ee77-356f-42cf-a98d-406512830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e5ffa-c85b-4be1-b266-97e9b39ca76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C836F9-AC6E-4E5A-ABA8-0AF1AF715A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C9B8C5-B8A8-4F04-B2F0-FAB55FD355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58F70C3-6894-4AD3-976E-B1AF2ECE61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03ee77-356f-42cf-a98d-4065128301ee"/>
    <ds:schemaRef ds:uri="803e5ffa-c85b-4be1-b266-97e9b39ca7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5663</TotalTime>
  <Words>275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Hoefler Text</vt:lpstr>
      <vt:lpstr>ITC Franklin Gothic Std Demi Condensed</vt:lpstr>
      <vt:lpstr>Segoe UI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2023-09-22T16:56:15Z</dcterms:created>
  <dcterms:modified xsi:type="dcterms:W3CDTF">2023-10-12T00:05:27Z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0x0101004BADD9A1FA885347B4EE30DE6B3F5E4A</vt:lpwstr>
  </property>
</Properties>
</file>