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370" r:id="rId2"/>
    <p:sldId id="371" r:id="rId3"/>
    <p:sldId id="372" r:id="rId4"/>
    <p:sldId id="391" r:id="rId5"/>
    <p:sldId id="392" r:id="rId6"/>
    <p:sldId id="393" r:id="rId7"/>
    <p:sldId id="377" r:id="rId8"/>
    <p:sldId id="384" r:id="rId9"/>
    <p:sldId id="385" r:id="rId10"/>
    <p:sldId id="381" r:id="rId11"/>
    <p:sldId id="386" r:id="rId12"/>
    <p:sldId id="387" r:id="rId13"/>
    <p:sldId id="388" r:id="rId14"/>
    <p:sldId id="389" r:id="rId15"/>
    <p:sldId id="390" r:id="rId16"/>
    <p:sldId id="394" r:id="rId17"/>
    <p:sldId id="382" r:id="rId18"/>
  </p:sldIdLst>
  <p:sldSz cx="9144000" cy="6858000" type="screen4x3"/>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1" autoAdjust="0"/>
    <p:restoredTop sz="84383" autoAdjust="0"/>
  </p:normalViewPr>
  <p:slideViewPr>
    <p:cSldViewPr snapToGrid="0" snapToObjects="1">
      <p:cViewPr varScale="1">
        <p:scale>
          <a:sx n="87" d="100"/>
          <a:sy n="87" d="100"/>
        </p:scale>
        <p:origin x="-584" y="-112"/>
      </p:cViewPr>
      <p:guideLst>
        <p:guide orient="horz" pos="2160"/>
        <p:guide pos="2880"/>
      </p:guideLst>
    </p:cSldViewPr>
  </p:slideViewPr>
  <p:outlineViewPr>
    <p:cViewPr>
      <p:scale>
        <a:sx n="33" d="100"/>
        <a:sy n="33" d="100"/>
      </p:scale>
      <p:origin x="0" y="644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448E7E-BF38-AA4D-9ACD-A131BF812C78}" type="datetimeFigureOut">
              <a:rPr lang="en-US" smtClean="0"/>
              <a:t>7/15/14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72916-1AE8-9542-A42C-676A221E1CC3}" type="slidenum">
              <a:rPr lang="en-US" smtClean="0"/>
              <a:t>‹#›</a:t>
            </a:fld>
            <a:endParaRPr lang="en-US"/>
          </a:p>
        </p:txBody>
      </p:sp>
    </p:spTree>
    <p:extLst>
      <p:ext uri="{BB962C8B-B14F-4D97-AF65-F5344CB8AC3E}">
        <p14:creationId xmlns:p14="http://schemas.microsoft.com/office/powerpoint/2010/main" val="25001074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Whole</a:t>
            </a:r>
            <a:r>
              <a:rPr lang="en-US" baseline="0" dirty="0" smtClean="0"/>
              <a:t> data base not just </a:t>
            </a:r>
            <a:r>
              <a:rPr lang="en-US" baseline="0" dirty="0" err="1" smtClean="0"/>
              <a:t>xsede</a:t>
            </a:r>
            <a:r>
              <a:rPr lang="en-US" baseline="0" dirty="0" smtClean="0"/>
              <a:t> related</a:t>
            </a:r>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Tricky to explain.</a:t>
            </a:r>
          </a:p>
          <a:p>
            <a:r>
              <a:rPr lang="en-US" dirty="0" smtClean="0"/>
              <a:t>	try to see if we can identify</a:t>
            </a:r>
            <a:r>
              <a:rPr lang="en-US" baseline="0" dirty="0" smtClean="0"/>
              <a:t> a correlation of the FOS with the number of projects in that size</a:t>
            </a:r>
          </a:p>
          <a:p>
            <a:endParaRPr lang="en-US" baseline="0" dirty="0" smtClean="0"/>
          </a:p>
          <a:p>
            <a:r>
              <a:rPr lang="en-US" baseline="0" dirty="0" smtClean="0"/>
              <a:t>	positive correlation of project level impact metrics </a:t>
            </a:r>
            <a:r>
              <a:rPr lang="en-US" baseline="0" dirty="0" err="1" smtClean="0"/>
              <a:t>vs</a:t>
            </a:r>
            <a:r>
              <a:rPr lang="en-US" baseline="0" dirty="0" smtClean="0"/>
              <a:t> allocation. The higher the allocation the higher impact</a:t>
            </a:r>
          </a:p>
          <a:p>
            <a:r>
              <a:rPr lang="en-US" baseline="0" dirty="0" smtClean="0"/>
              <a:t>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We can not yet conclude definitely, </a:t>
            </a:r>
          </a:p>
          <a:p>
            <a:endParaRPr lang="en-US" dirty="0" smtClean="0"/>
          </a:p>
          <a:p>
            <a:r>
              <a:rPr lang="en-US" dirty="0" smtClean="0"/>
              <a:t>The</a:t>
            </a:r>
            <a:r>
              <a:rPr lang="en-US" baseline="0" dirty="0" smtClean="0"/>
              <a:t> middle 1</a:t>
            </a:r>
            <a:r>
              <a:rPr lang="en-US" baseline="30000" dirty="0" smtClean="0"/>
              <a:t>st</a:t>
            </a:r>
            <a:r>
              <a:rPr lang="en-US" baseline="0" dirty="0" smtClean="0"/>
              <a:t> quartile, 3 quartile box (50%) are narrower and median is increasing</a:t>
            </a:r>
          </a:p>
          <a:p>
            <a:r>
              <a:rPr lang="en-US" baseline="0" dirty="0" smtClean="0"/>
              <a:t>Box whisker diagram</a:t>
            </a:r>
          </a:p>
          <a:p>
            <a:endParaRPr lang="en-US" baseline="0" dirty="0" smtClean="0"/>
          </a:p>
          <a:p>
            <a:r>
              <a:rPr lang="en-US" baseline="0" dirty="0" smtClean="0"/>
              <a:t>Shows higher positive correlation when we categorize the projects based on field of science.</a:t>
            </a:r>
          </a:p>
          <a:p>
            <a:r>
              <a:rPr lang="en-US" baseline="0" dirty="0" smtClean="0"/>
              <a:t>This concludes that comparing just based on number or h-index between FOS is not a good criteria for </a:t>
            </a:r>
            <a:r>
              <a:rPr lang="en-US" baseline="0" dirty="0" err="1" smtClean="0"/>
              <a:t>comparision</a:t>
            </a:r>
            <a:r>
              <a:rPr lang="en-US" baseline="0" dirty="0" smtClean="0"/>
              <a:t> of quality.</a:t>
            </a:r>
          </a:p>
          <a:p>
            <a:r>
              <a:rPr lang="en-US" baseline="0" dirty="0" smtClean="0"/>
              <a:t>Correlation is coming from the size, but also how much goes to field of science. </a:t>
            </a:r>
          </a:p>
          <a:p>
            <a:endParaRPr lang="en-US" baseline="0" dirty="0" smtClean="0"/>
          </a:p>
          <a:p>
            <a:r>
              <a:rPr lang="en-US" baseline="0" dirty="0" smtClean="0"/>
              <a:t>Some field of science require more allocations than others to produce the same impact</a:t>
            </a:r>
          </a:p>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If</a:t>
            </a:r>
            <a:r>
              <a:rPr lang="en-US" baseline="0" dirty="0" smtClean="0"/>
              <a:t> a project </a:t>
            </a:r>
            <a:r>
              <a:rPr lang="en-US" baseline="0" dirty="0" err="1" smtClean="0"/>
              <a:t>recies</a:t>
            </a:r>
            <a:r>
              <a:rPr lang="en-US" baseline="0" dirty="0" smtClean="0"/>
              <a:t> double the allocation we can not expect that the impact doubles …</a:t>
            </a:r>
          </a:p>
          <a:p>
            <a:endParaRPr lang="en-US" baseline="0" dirty="0" smtClean="0"/>
          </a:p>
          <a:p>
            <a:r>
              <a:rPr lang="en-US" baseline="0" dirty="0" smtClean="0"/>
              <a:t>Decreased trend when we put more resources in.</a:t>
            </a:r>
          </a:p>
          <a:p>
            <a:endParaRPr lang="en-US" baseline="0" dirty="0" smtClean="0"/>
          </a:p>
          <a:p>
            <a:r>
              <a:rPr lang="en-US" baseline="0" dirty="0" smtClean="0"/>
              <a:t>Controversial: should we just support smaller project as we than get more publications ;-)</a:t>
            </a:r>
          </a:p>
          <a:p>
            <a:endParaRPr lang="en-US" baseline="0" dirty="0" smtClean="0"/>
          </a:p>
          <a:p>
            <a:r>
              <a:rPr lang="en-US" baseline="0" dirty="0" smtClean="0"/>
              <a:t>Too few data points to make a valid statement, however we are statistically already quite significant, but WE MUST HAVE MORE DATA AND DO A LONG TERM STUDY!!!</a:t>
            </a:r>
          </a:p>
          <a:p>
            <a:endParaRPr lang="en-US" baseline="0" dirty="0" smtClean="0"/>
          </a:p>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The three problems mentioned here: </a:t>
            </a:r>
            <a:r>
              <a:rPr lang="en-US" baseline="0" dirty="0" smtClean="0"/>
              <a:t>XD impact in general (how to justify the funding XD received?); individual impact within XD (how to compare individuals based on XD relevant impact); general achievement/reputation for prospective XD PIs/users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What metrics are being used by others</a:t>
            </a:r>
            <a:r>
              <a:rPr lang="en-US" baseline="0" dirty="0" smtClean="0"/>
              <a:t> to measure researchers; funded projects, etc.</a:t>
            </a:r>
          </a:p>
          <a:p>
            <a:r>
              <a:rPr lang="en-US" baseline="0" dirty="0" err="1" smtClean="0"/>
              <a:t>Nanohub</a:t>
            </a:r>
            <a:r>
              <a:rPr lang="en-US" baseline="0" dirty="0" smtClean="0"/>
              <a:t>:</a:t>
            </a:r>
          </a:p>
          <a:p>
            <a:pPr lvl="2"/>
            <a:r>
              <a:rPr lang="en-US" sz="1800" dirty="0" smtClean="0"/>
              <a:t>A ‘citation’ is a published work that cites/refers </a:t>
            </a:r>
            <a:r>
              <a:rPr lang="en-US" sz="1800" dirty="0" err="1" smtClean="0"/>
              <a:t>nanohub</a:t>
            </a:r>
            <a:r>
              <a:rPr lang="en-US" sz="1800" dirty="0" smtClean="0"/>
              <a:t> site or its related content</a:t>
            </a:r>
          </a:p>
          <a:p>
            <a:pPr lvl="2"/>
            <a:r>
              <a:rPr lang="en-US" sz="1800" dirty="0" smtClean="0"/>
              <a:t>Secondary citation is the citation of the above defined ‘citation’</a:t>
            </a:r>
          </a:p>
          <a:p>
            <a:pPr lvl="2"/>
            <a:r>
              <a:rPr lang="en-US" sz="1800" dirty="0" smtClean="0"/>
              <a:t>Statistical distributions of the ‘citation’ related data based on different criteria (author’s organization; topic area – research, education, and so on; continent; cited/referred tools/content; cited year; publication type)</a:t>
            </a:r>
          </a:p>
          <a:p>
            <a:pPr lvl="2"/>
            <a:r>
              <a:rPr lang="en-US" sz="1800" dirty="0" smtClean="0"/>
              <a:t>Overall secondary citation and h-index computed</a:t>
            </a:r>
            <a:endParaRPr lang="en" sz="1800" dirty="0" smtClean="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Automatic approach – to</a:t>
            </a:r>
            <a:r>
              <a:rPr lang="en-US" baseline="0" dirty="0" smtClean="0"/>
              <a:t> get the ‘in general’ metrics indicating individual researcher’s achievement.</a:t>
            </a:r>
          </a:p>
          <a:p>
            <a:r>
              <a:rPr lang="en-US" baseline="0" dirty="0" smtClean="0"/>
              <a:t>User provided data – a) via XD portal, XD related publications to compute XD related metrics. The data is very limited since the </a:t>
            </a:r>
            <a:r>
              <a:rPr lang="en-US" baseline="0" dirty="0" err="1" smtClean="0"/>
              <a:t>biblio</a:t>
            </a:r>
            <a:r>
              <a:rPr lang="en-US" baseline="0" dirty="0" smtClean="0"/>
              <a:t> upload is an optional but not required, and users typically don’t feel motivated to do that. While getting more such data, the XD related metrics would be increasing significantly.</a:t>
            </a:r>
          </a:p>
          <a:p>
            <a:r>
              <a:rPr lang="en-US" baseline="0" dirty="0" smtClean="0"/>
              <a:t>User provided data – b) Based on Google scholar profile id to retrieve the publication list has been done in the proof of concept work. So if the users are providing such information via the XD portal or via POPS as part of the allocation request process, we can try this approach to automatically get user vetted publications list.</a:t>
            </a:r>
          </a:p>
          <a:p>
            <a:r>
              <a:rPr lang="en-US" baseline="0" dirty="0" smtClean="0"/>
              <a:t>Citation data via Google Scholar seems working fine, although quite slowly. In the future this process might be kept running to find citation for new publications; or updating the old data if all completed.</a:t>
            </a:r>
            <a:endParaRPr lang="en-US" dirty="0" smtClean="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The</a:t>
            </a:r>
            <a:r>
              <a:rPr lang="en-US" baseline="0" dirty="0" smtClean="0"/>
              <a:t> 3 highlighted points of the architecture view.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Projects ~</a:t>
            </a:r>
            <a:r>
              <a:rPr lang="en-US" baseline="0" dirty="0" smtClean="0"/>
              <a:t> </a:t>
            </a:r>
            <a:r>
              <a:rPr lang="en-US" dirty="0" smtClean="0"/>
              <a:t>30 publications per project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Per user by projects is about 10 publications per user</a:t>
            </a:r>
          </a:p>
          <a:p>
            <a:endParaRPr lang="en-US" dirty="0" smtClean="0"/>
          </a:p>
          <a:p>
            <a:r>
              <a:rPr lang="en-US" dirty="0" smtClean="0"/>
              <a:t>Remember all y is log scale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lang="en-US" dirty="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49E6AE-4DB5-B44C-A9AE-3E93A4B88DAA}"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9E6AE-4DB5-B44C-A9AE-3E93A4B88DAA}"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49E6AE-4DB5-B44C-A9AE-3E93A4B88DAA}"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139808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9E6AE-4DB5-B44C-A9AE-3E93A4B88DAA}"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lang="en-US" dirty="0"/>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9E6AE-4DB5-B44C-A9AE-3E93A4B88DAA}"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49E6AE-4DB5-B44C-A9AE-3E93A4B88DAA}" type="datetimeFigureOut">
              <a:rPr lang="en-US" smtClean="0"/>
              <a:t>7/15/14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49E6AE-4DB5-B44C-A9AE-3E93A4B88DAA}" type="datetimeFigureOut">
              <a:rPr lang="en-US" smtClean="0"/>
              <a:t>7/15/14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1B30E-293B-2C46-812A-5EC87BFA781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49E6AE-4DB5-B44C-A9AE-3E93A4B88DAA}" type="datetimeFigureOut">
              <a:rPr lang="en-US" smtClean="0"/>
              <a:t>7/15/14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9E6AE-4DB5-B44C-A9AE-3E93A4B88DAA}" type="datetimeFigureOut">
              <a:rPr lang="en-US" smtClean="0"/>
              <a:t>7/15/14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9E6AE-4DB5-B44C-A9AE-3E93A4B88DAA}" type="datetimeFigureOut">
              <a:rPr lang="en-US" smtClean="0"/>
              <a:t>7/15/14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1B30E-293B-2C46-812A-5EC87BFA781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9E6AE-4DB5-B44C-A9AE-3E93A4B88DAA}" type="datetimeFigureOut">
              <a:rPr lang="en-US" smtClean="0"/>
              <a:t>7/15/14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77904"/>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571078" y="18288"/>
            <a:ext cx="2781721" cy="329184"/>
          </a:xfrm>
          <a:prstGeom prst="rect">
            <a:avLst/>
          </a:prstGeom>
        </p:spPr>
        <p:txBody>
          <a:bodyPr vert="horz" lIns="91440" tIns="45720" rIns="91440" bIns="45720" rtlCol="0" anchor="ctr"/>
          <a:lstStyle>
            <a:lvl1pPr algn="l">
              <a:defRPr sz="1200">
                <a:solidFill>
                  <a:srgbClr val="FFFFFF"/>
                </a:solidFill>
              </a:defRPr>
            </a:lvl1pPr>
          </a:lstStyle>
          <a:p>
            <a:fld id="{9249E6AE-4DB5-B44C-A9AE-3E93A4B88DAA}" type="datetimeFigureOut">
              <a:rPr lang="en-US" smtClean="0"/>
              <a:t>7/15/14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7A1B30E-293B-2C46-812A-5EC87BFA781F}" type="slidenum">
              <a:rPr lang="en-US" smtClean="0"/>
              <a:t>‹#›</a:t>
            </a:fld>
            <a:endParaRPr lang="en-US"/>
          </a:p>
        </p:txBody>
      </p:sp>
      <p:pic>
        <p:nvPicPr>
          <p:cNvPr id="9" name="Picture 8" descr="Screen Shot 2014-07-15 at 11.13.42 AM.png"/>
          <p:cNvPicPr>
            <a:picLocks noChangeAspect="1"/>
          </p:cNvPicPr>
          <p:nvPr userDrawn="1"/>
        </p:nvPicPr>
        <p:blipFill>
          <a:blip r:embed="rId14">
            <a:alphaModFix amt="40000"/>
            <a:extLst>
              <a:ext uri="{28A0092B-C50C-407E-A947-70E740481C1C}">
                <a14:useLocalDpi xmlns:a14="http://schemas.microsoft.com/office/drawing/2010/main" val="0"/>
              </a:ext>
            </a:extLst>
          </a:blip>
          <a:stretch>
            <a:fillRect/>
          </a:stretch>
        </p:blipFill>
        <p:spPr>
          <a:xfrm>
            <a:off x="31750" y="-41"/>
            <a:ext cx="425450" cy="403444"/>
          </a:xfrm>
          <a:prstGeom prst="rect">
            <a:avLst/>
          </a:prstGeom>
          <a:effectLst>
            <a:outerShdw blurRad="50800" dist="38100" dir="2700000" algn="tl" rotWithShape="0">
              <a:srgbClr val="000000">
                <a:alpha val="43000"/>
              </a:srgbClr>
            </a:outerShdw>
          </a:effectLst>
        </p:spPr>
      </p:pic>
      <p:pic>
        <p:nvPicPr>
          <p:cNvPr id="11" name="Picture 10" descr="Screen Shot 2014-07-15 at 11.12.58 AM.png"/>
          <p:cNvPicPr>
            <a:picLocks noChangeAspect="1"/>
          </p:cNvPicPr>
          <p:nvPr userDrawn="1"/>
        </p:nvPicPr>
        <p:blipFill>
          <a:blip r:embed="rId15">
            <a:alphaModFix amt="40000"/>
            <a:extLst>
              <a:ext uri="{28A0092B-C50C-407E-A947-70E740481C1C}">
                <a14:useLocalDpi xmlns:a14="http://schemas.microsoft.com/office/drawing/2010/main" val="0"/>
              </a:ext>
            </a:extLst>
          </a:blip>
          <a:stretch>
            <a:fillRect/>
          </a:stretch>
        </p:blipFill>
        <p:spPr>
          <a:xfrm>
            <a:off x="8686800" y="-40"/>
            <a:ext cx="422275" cy="414734"/>
          </a:xfrm>
          <a:prstGeom prst="rect">
            <a:avLst/>
          </a:prstGeom>
          <a:effectLst>
            <a:outerShdw blurRad="50800" dist="38100" dir="2700000" algn="tl" rotWithShape="0">
              <a:srgbClr val="000000">
                <a:alpha val="43000"/>
              </a:srgbClr>
            </a:outerShdw>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hyperlink" Target="http://tas.futuregrid.org" TargetMode="External"/><Relationship Id="rId4" Type="http://schemas.openxmlformats.org/officeDocument/2006/relationships/image" Target="../media/image15.emf"/><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613550"/>
            <a:ext cx="7772400" cy="1546474"/>
          </a:xfrm>
          <a:prstGeom prst="rect">
            <a:avLst/>
          </a:prstGeom>
        </p:spPr>
        <p:txBody>
          <a:bodyPr lIns="91425" tIns="91425" rIns="91425" bIns="91425" anchor="b" anchorCtr="0">
            <a:noAutofit/>
          </a:bodyPr>
          <a:lstStyle/>
          <a:p>
            <a:pPr lvl="0" rtl="0">
              <a:buNone/>
            </a:pPr>
            <a:r>
              <a:rPr lang="en" dirty="0"/>
              <a:t>XSEDE TAS </a:t>
            </a:r>
          </a:p>
          <a:p>
            <a:r>
              <a:rPr lang="en" dirty="0"/>
              <a:t>Scientific </a:t>
            </a:r>
            <a:r>
              <a:rPr lang="en" dirty="0" smtClean="0"/>
              <a:t>Impact</a:t>
            </a:r>
            <a:r>
              <a:rPr lang="en-US" dirty="0" smtClean="0"/>
              <a:t/>
            </a:r>
            <a:br>
              <a:rPr lang="en-US" dirty="0" smtClean="0"/>
            </a:br>
            <a:r>
              <a:rPr lang="en-US" dirty="0"/>
              <a:t>	</a:t>
            </a:r>
            <a:r>
              <a:rPr lang="en-US" dirty="0" smtClean="0"/>
              <a:t>			</a:t>
            </a:r>
            <a:r>
              <a:rPr lang="en-US" sz="2000" dirty="0" smtClean="0"/>
              <a:t>XSEDE </a:t>
            </a:r>
            <a:r>
              <a:rPr lang="en-US" sz="2000" dirty="0"/>
              <a:t>14, </a:t>
            </a:r>
            <a:r>
              <a:rPr lang="en-US" sz="2000" dirty="0" smtClean="0"/>
              <a:t>Atlanta, </a:t>
            </a:r>
            <a:r>
              <a:rPr lang="en-US" sz="2000" dirty="0"/>
              <a:t>GA, July </a:t>
            </a:r>
            <a:r>
              <a:rPr lang="en-US" sz="2000" dirty="0" smtClean="0"/>
              <a:t>16, </a:t>
            </a:r>
            <a:r>
              <a:rPr lang="en-US" sz="2000" dirty="0"/>
              <a:t>2014</a:t>
            </a:r>
            <a:r>
              <a:rPr lang="en" sz="2000" dirty="0"/>
              <a:t/>
            </a:r>
            <a:br>
              <a:rPr lang="en" sz="2000" dirty="0"/>
            </a:br>
            <a:endParaRPr lang="en" sz="2000" dirty="0"/>
          </a:p>
        </p:txBody>
      </p:sp>
      <p:sp>
        <p:nvSpPr>
          <p:cNvPr id="31" name="Shape 31"/>
          <p:cNvSpPr txBox="1">
            <a:spLocks noGrp="1"/>
          </p:cNvSpPr>
          <p:nvPr>
            <p:ph type="subTitle" idx="1"/>
          </p:nvPr>
        </p:nvSpPr>
        <p:spPr>
          <a:xfrm>
            <a:off x="4267200" y="3652871"/>
            <a:ext cx="4191000" cy="2881051"/>
          </a:xfrm>
          <a:prstGeom prst="rect">
            <a:avLst/>
          </a:prstGeom>
        </p:spPr>
        <p:txBody>
          <a:bodyPr lIns="91425" tIns="91425" rIns="91425" bIns="91425" anchor="t" anchorCtr="0">
            <a:noAutofit/>
          </a:bodyPr>
          <a:lstStyle/>
          <a:p>
            <a:pPr lvl="0" rtl="0">
              <a:buNone/>
            </a:pPr>
            <a:r>
              <a:rPr lang="en" dirty="0" smtClean="0"/>
              <a:t>Fugang Wang</a:t>
            </a:r>
            <a:endParaRPr lang="en-US" dirty="0" smtClean="0"/>
          </a:p>
          <a:p>
            <a:r>
              <a:rPr lang="en" dirty="0"/>
              <a:t>Gregor von </a:t>
            </a:r>
            <a:r>
              <a:rPr lang="en" dirty="0" smtClean="0"/>
              <a:t>Laszewski</a:t>
            </a:r>
            <a:endParaRPr lang="en-US" dirty="0" smtClean="0"/>
          </a:p>
          <a:p>
            <a:r>
              <a:rPr lang="en-US" dirty="0"/>
              <a:t>Geoffrey C. </a:t>
            </a:r>
            <a:r>
              <a:rPr lang="en-US" dirty="0" smtClean="0"/>
              <a:t>Fox</a:t>
            </a:r>
          </a:p>
          <a:p>
            <a:r>
              <a:rPr lang="en-US" dirty="0"/>
              <a:t>Thomas R. </a:t>
            </a:r>
            <a:r>
              <a:rPr lang="en-US" dirty="0" err="1" smtClean="0"/>
              <a:t>Furlani</a:t>
            </a:r>
            <a:endParaRPr lang="en-US" dirty="0" smtClean="0"/>
          </a:p>
          <a:p>
            <a:r>
              <a:rPr lang="en-US" dirty="0"/>
              <a:t>Robert L. </a:t>
            </a:r>
            <a:r>
              <a:rPr lang="en-US" dirty="0" err="1" smtClean="0"/>
              <a:t>DeLeon</a:t>
            </a:r>
            <a:endParaRPr lang="en-US" dirty="0" smtClean="0"/>
          </a:p>
          <a:p>
            <a:r>
              <a:rPr lang="en-US" dirty="0"/>
              <a:t>Steven M. </a:t>
            </a:r>
            <a:r>
              <a:rPr lang="en-US" dirty="0" smtClean="0"/>
              <a:t>Gallo</a:t>
            </a:r>
          </a:p>
        </p:txBody>
      </p:sp>
    </p:spTree>
    <p:extLst>
      <p:ext uri="{BB962C8B-B14F-4D97-AF65-F5344CB8AC3E}">
        <p14:creationId xmlns:p14="http://schemas.microsoft.com/office/powerpoint/2010/main" val="245276620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380475"/>
            <a:ext cx="8229600" cy="1143000"/>
          </a:xfrm>
          <a:prstGeom prst="rect">
            <a:avLst/>
          </a:prstGeom>
        </p:spPr>
        <p:txBody>
          <a:bodyPr lIns="91425" tIns="91425" rIns="91425" bIns="91425" anchor="b" anchorCtr="0">
            <a:noAutofit/>
          </a:bodyPr>
          <a:lstStyle/>
          <a:p>
            <a:pPr lvl="0" rtl="0">
              <a:buNone/>
            </a:pPr>
            <a:r>
              <a:rPr lang="en-US" dirty="0" smtClean="0"/>
              <a:t>Direct Impact </a:t>
            </a:r>
            <a:r>
              <a:rPr lang="en-US" dirty="0" smtClean="0"/>
              <a:t>Metrics</a:t>
            </a:r>
            <a:br>
              <a:rPr lang="en-US" dirty="0" smtClean="0"/>
            </a:br>
            <a:r>
              <a:rPr lang="en-US" sz="2400" dirty="0" smtClean="0"/>
              <a:t>Derived </a:t>
            </a:r>
            <a:r>
              <a:rPr lang="en-US" sz="2400" dirty="0" smtClean="0"/>
              <a:t>from XSEDE related publications </a:t>
            </a:r>
            <a:r>
              <a:rPr lang="en-US" sz="2400" dirty="0" smtClean="0"/>
              <a:t>only</a:t>
            </a:r>
            <a:endParaRPr lang="en" sz="2400" dirty="0"/>
          </a:p>
        </p:txBody>
      </p:sp>
      <p:sp>
        <p:nvSpPr>
          <p:cNvPr id="97" name="Shape 97"/>
          <p:cNvSpPr txBox="1">
            <a:spLocks noGrp="1"/>
          </p:cNvSpPr>
          <p:nvPr>
            <p:ph type="body" idx="1"/>
          </p:nvPr>
        </p:nvSpPr>
        <p:spPr>
          <a:xfrm>
            <a:off x="317477" y="1430260"/>
            <a:ext cx="2613806" cy="4967700"/>
          </a:xfrm>
          <a:prstGeom prst="rect">
            <a:avLst/>
          </a:prstGeom>
        </p:spPr>
        <p:txBody>
          <a:bodyPr lIns="91425" tIns="91425" rIns="91425" bIns="91425" anchor="t" anchorCtr="0">
            <a:noAutofit/>
          </a:bodyPr>
          <a:lstStyle/>
          <a:p>
            <a:pPr lvl="0"/>
            <a:r>
              <a:rPr lang="en-US" sz="1600" dirty="0" smtClean="0"/>
              <a:t>XD users: </a:t>
            </a:r>
            <a:r>
              <a:rPr lang="en-US" sz="1600" b="1" dirty="0" smtClean="0"/>
              <a:t>1075</a:t>
            </a:r>
            <a:endParaRPr lang="en-US" sz="1600" dirty="0" smtClean="0"/>
          </a:p>
          <a:p>
            <a:pPr lvl="0"/>
            <a:r>
              <a:rPr lang="en-US" sz="1600" dirty="0" smtClean="0"/>
              <a:t>Organizations: </a:t>
            </a:r>
            <a:r>
              <a:rPr lang="en-US" sz="1600" b="1" dirty="0" smtClean="0"/>
              <a:t>247</a:t>
            </a:r>
            <a:endParaRPr lang="en-US" sz="1600" dirty="0" smtClean="0"/>
          </a:p>
          <a:p>
            <a:pPr lvl="0"/>
            <a:r>
              <a:rPr lang="en-US" sz="1600" dirty="0" smtClean="0"/>
              <a:t>XSEDE projects: </a:t>
            </a:r>
            <a:r>
              <a:rPr lang="en-US" sz="1600" b="1" dirty="0" smtClean="0"/>
              <a:t>381</a:t>
            </a:r>
            <a:endParaRPr lang="en-US" sz="1600" dirty="0" smtClean="0"/>
          </a:p>
          <a:p>
            <a:pPr lvl="0"/>
            <a:r>
              <a:rPr lang="en-US" sz="1600" dirty="0" smtClean="0"/>
              <a:t>Number of publications: </a:t>
            </a:r>
            <a:r>
              <a:rPr lang="en-US" sz="1600" b="1" dirty="0" smtClean="0"/>
              <a:t>1061</a:t>
            </a:r>
            <a:endParaRPr lang="en-US" sz="1600" dirty="0" smtClean="0"/>
          </a:p>
          <a:p>
            <a:pPr lvl="0"/>
            <a:r>
              <a:rPr lang="en-US" sz="1600" dirty="0" smtClean="0"/>
              <a:t>Total citations received from these publications: </a:t>
            </a:r>
            <a:r>
              <a:rPr lang="en-US" sz="1600" b="1" dirty="0" smtClean="0"/>
              <a:t>12925</a:t>
            </a:r>
          </a:p>
          <a:p>
            <a:pPr marL="0" lvl="0" indent="0" algn="r">
              <a:buNone/>
            </a:pPr>
            <a:r>
              <a:rPr lang="en-US" sz="1200" b="1" dirty="0" smtClean="0"/>
              <a:t>(As of July </a:t>
            </a:r>
            <a:r>
              <a:rPr lang="en-US" sz="1200" b="1" dirty="0"/>
              <a:t>1</a:t>
            </a:r>
            <a:r>
              <a:rPr lang="en-US" sz="1200" b="1" dirty="0" smtClean="0"/>
              <a:t>, 2014)</a:t>
            </a:r>
            <a:endParaRPr lang="en-US" sz="1200" dirty="0" smtClean="0"/>
          </a:p>
          <a:p>
            <a:pPr marL="0" indent="0">
              <a:buNone/>
            </a:pPr>
            <a:endParaRPr sz="1600" dirty="0"/>
          </a:p>
        </p:txBody>
      </p:sp>
      <p:pic>
        <p:nvPicPr>
          <p:cNvPr id="8" name="Picture 7" descr="Screen Shot 2014-07-11 at 11.06.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258" y="1417637"/>
            <a:ext cx="5892622" cy="3204113"/>
          </a:xfrm>
          <a:prstGeom prst="rect">
            <a:avLst/>
          </a:prstGeom>
        </p:spPr>
      </p:pic>
      <p:pic>
        <p:nvPicPr>
          <p:cNvPr id="9" name="Picture 8" descr="Screen Shot 2014-07-11 at 11.10.5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434" y="4994087"/>
            <a:ext cx="5538446" cy="1754755"/>
          </a:xfrm>
          <a:prstGeom prst="rect">
            <a:avLst/>
          </a:prstGeom>
        </p:spPr>
      </p:pic>
      <p:pic>
        <p:nvPicPr>
          <p:cNvPr id="10" name="Picture 9" descr="Screen Shot 2014-07-11 at 11.11.2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14" y="4102903"/>
            <a:ext cx="5870687" cy="2002855"/>
          </a:xfrm>
          <a:prstGeom prst="rect">
            <a:avLst/>
          </a:prstGeom>
        </p:spPr>
      </p:pic>
      <p:pic>
        <p:nvPicPr>
          <p:cNvPr id="11" name="Picture 10" descr="Screen Shot 2014-07-11 at 11.11.48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8454" y="4498900"/>
            <a:ext cx="5304563" cy="1877605"/>
          </a:xfrm>
          <a:prstGeom prst="rect">
            <a:avLst/>
          </a:prstGeom>
        </p:spPr>
      </p:pic>
      <p:pic>
        <p:nvPicPr>
          <p:cNvPr id="12" name="Picture 11" descr="Screen Shot 2014-07-11 at 11.12.16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2051" y="4827292"/>
            <a:ext cx="5242210" cy="2030708"/>
          </a:xfrm>
          <a:prstGeom prst="rect">
            <a:avLst/>
          </a:prstGeom>
        </p:spPr>
      </p:pic>
    </p:spTree>
    <p:extLst>
      <p:ext uri="{BB962C8B-B14F-4D97-AF65-F5344CB8AC3E}">
        <p14:creationId xmlns:p14="http://schemas.microsoft.com/office/powerpoint/2010/main" val="336441891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Impact Metrics </a:t>
            </a:r>
            <a:r>
              <a:rPr lang="en-US" dirty="0" err="1" smtClean="0"/>
              <a:t>vs</a:t>
            </a:r>
            <a:r>
              <a:rPr lang="en-US" dirty="0" smtClean="0"/>
              <a:t> </a:t>
            </a:r>
            <a:r>
              <a:rPr lang="en-US" dirty="0" smtClean="0"/>
              <a:t>Allocations</a:t>
            </a:r>
            <a:endParaRPr lang="en" dirty="0"/>
          </a:p>
        </p:txBody>
      </p:sp>
      <p:sp>
        <p:nvSpPr>
          <p:cNvPr id="66" name="Shape 66"/>
          <p:cNvSpPr txBox="1">
            <a:spLocks noGrp="1"/>
          </p:cNvSpPr>
          <p:nvPr>
            <p:ph type="body" idx="1"/>
          </p:nvPr>
        </p:nvSpPr>
        <p:spPr>
          <a:xfrm>
            <a:off x="291021" y="1417637"/>
            <a:ext cx="2772801" cy="4932969"/>
          </a:xfrm>
          <a:prstGeom prst="rect">
            <a:avLst/>
          </a:prstGeom>
        </p:spPr>
        <p:txBody>
          <a:bodyPr lIns="91425" tIns="91425" rIns="91425" bIns="91425" anchor="t" anchorCtr="0">
            <a:noAutofit/>
          </a:bodyPr>
          <a:lstStyle/>
          <a:p>
            <a:r>
              <a:rPr lang="en-US" sz="2000" dirty="0"/>
              <a:t>Weak correlation on individual project level (r ~ 0.3), if we compare for all </a:t>
            </a:r>
            <a:r>
              <a:rPr lang="en-US" sz="2000" dirty="0" smtClean="0"/>
              <a:t>projects (&gt;6k), or </a:t>
            </a:r>
            <a:r>
              <a:rPr lang="en-US" sz="2000" dirty="0"/>
              <a:t>based on project types</a:t>
            </a:r>
            <a:r>
              <a:rPr lang="en-US" sz="2000" dirty="0" smtClean="0"/>
              <a:t>.</a:t>
            </a:r>
          </a:p>
          <a:p>
            <a:pPr lvl="1"/>
            <a:r>
              <a:rPr lang="en-US" sz="1600" dirty="0" smtClean="0"/>
              <a:t>No figure shown, see paper</a:t>
            </a:r>
            <a:endParaRPr lang="en-US" sz="1600" dirty="0"/>
          </a:p>
          <a:p>
            <a:r>
              <a:rPr lang="en-US" sz="2000" dirty="0"/>
              <a:t>On FOS level stronger </a:t>
            </a:r>
            <a:r>
              <a:rPr lang="en-US" sz="2000" dirty="0" smtClean="0"/>
              <a:t>correlation </a:t>
            </a:r>
            <a:r>
              <a:rPr lang="en-US" sz="2000" dirty="0"/>
              <a:t>(r ~ 0.7</a:t>
            </a:r>
            <a:r>
              <a:rPr lang="en-US" sz="2000" dirty="0" smtClean="0"/>
              <a:t>) (132 FOS) </a:t>
            </a:r>
            <a:endParaRPr lang="en-US" sz="2000" dirty="0"/>
          </a:p>
          <a:p>
            <a:pPr lvl="1"/>
            <a:r>
              <a:rPr lang="en-US" sz="1600" dirty="0" smtClean="0"/>
              <a:t>Figures shown to the right</a:t>
            </a:r>
            <a:endParaRPr lang="en-US" sz="1600" dirty="0"/>
          </a:p>
        </p:txBody>
      </p:sp>
      <p:pic>
        <p:nvPicPr>
          <p:cNvPr id="3" name="Picture 2" descr="03_metrics_vs_alloc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278" y="866146"/>
            <a:ext cx="5978624" cy="5978624"/>
          </a:xfrm>
          <a:prstGeom prst="rect">
            <a:avLst/>
          </a:prstGeom>
        </p:spPr>
      </p:pic>
    </p:spTree>
    <p:extLst>
      <p:ext uri="{BB962C8B-B14F-4D97-AF65-F5344CB8AC3E}">
        <p14:creationId xmlns:p14="http://schemas.microsoft.com/office/powerpoint/2010/main" val="12906879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H-index of FOS </a:t>
            </a:r>
            <a:r>
              <a:rPr lang="en-US" dirty="0" err="1" smtClean="0"/>
              <a:t>vs</a:t>
            </a:r>
            <a:r>
              <a:rPr lang="en-US" dirty="0" smtClean="0"/>
              <a:t> Allocations</a:t>
            </a:r>
            <a:endParaRPr lang="en" dirty="0"/>
          </a:p>
        </p:txBody>
      </p:sp>
      <p:sp>
        <p:nvSpPr>
          <p:cNvPr id="66" name="Shape 66"/>
          <p:cNvSpPr txBox="1">
            <a:spLocks noGrp="1"/>
          </p:cNvSpPr>
          <p:nvPr>
            <p:ph type="body" idx="1"/>
          </p:nvPr>
        </p:nvSpPr>
        <p:spPr>
          <a:xfrm>
            <a:off x="291021" y="1563165"/>
            <a:ext cx="2892449" cy="4932969"/>
          </a:xfrm>
          <a:prstGeom prst="rect">
            <a:avLst/>
          </a:prstGeom>
        </p:spPr>
        <p:txBody>
          <a:bodyPr lIns="91425" tIns="91425" rIns="91425" bIns="91425" anchor="t" anchorCtr="0">
            <a:noAutofit/>
          </a:bodyPr>
          <a:lstStyle/>
          <a:p>
            <a:r>
              <a:rPr lang="en-US" sz="1800" dirty="0" smtClean="0"/>
              <a:t>Effect of size of FOS is shown</a:t>
            </a:r>
          </a:p>
          <a:p>
            <a:r>
              <a:rPr lang="en-US" sz="1800" dirty="0" smtClean="0"/>
              <a:t>De-trended plotting</a:t>
            </a:r>
          </a:p>
          <a:p>
            <a:pPr lvl="1"/>
            <a:r>
              <a:rPr lang="en-US" altLang="zh-CN" sz="1400" dirty="0" smtClean="0"/>
              <a:t>See interactive version  </a:t>
            </a:r>
            <a:r>
              <a:rPr lang="en-US" altLang="zh-CN" sz="1400" dirty="0" smtClean="0">
                <a:hlinkClick r:id="rId3"/>
              </a:rPr>
              <a:t>http://</a:t>
            </a:r>
            <a:r>
              <a:rPr lang="en-US" altLang="zh-CN" sz="1400" dirty="0" smtClean="0">
                <a:hlinkClick r:id="rId3"/>
              </a:rPr>
              <a:t>tas.futuregrid.org</a:t>
            </a:r>
            <a:endParaRPr lang="en-US" sz="1400" dirty="0" smtClean="0"/>
          </a:p>
          <a:p>
            <a:endParaRPr lang="en-US" sz="1800" dirty="0" smtClean="0"/>
          </a:p>
          <a:p>
            <a:endParaRPr lang="en-US" sz="1800" dirty="0" smtClean="0"/>
          </a:p>
          <a:p>
            <a:endParaRPr lang="en-US" sz="1800" dirty="0" smtClean="0"/>
          </a:p>
          <a:p>
            <a:endParaRPr lang="en" sz="1800" dirty="0"/>
          </a:p>
        </p:txBody>
      </p:sp>
      <p:pic>
        <p:nvPicPr>
          <p:cNvPr id="2" name="Picture 1" descr="05_alloc_vs_hindex_fos_sized_2in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470" y="929676"/>
            <a:ext cx="5791382" cy="5791382"/>
          </a:xfrm>
          <a:prstGeom prst="rect">
            <a:avLst/>
          </a:prstGeom>
        </p:spPr>
      </p:pic>
    </p:spTree>
    <p:extLst>
      <p:ext uri="{BB962C8B-B14F-4D97-AF65-F5344CB8AC3E}">
        <p14:creationId xmlns:p14="http://schemas.microsoft.com/office/powerpoint/2010/main" val="119122893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314327"/>
            <a:ext cx="8229600" cy="1143000"/>
          </a:xfrm>
          <a:prstGeom prst="rect">
            <a:avLst/>
          </a:prstGeom>
        </p:spPr>
        <p:txBody>
          <a:bodyPr lIns="91425" tIns="91425" rIns="91425" bIns="91425" anchor="b" anchorCtr="0">
            <a:noAutofit/>
          </a:bodyPr>
          <a:lstStyle/>
          <a:p>
            <a:pPr>
              <a:buNone/>
            </a:pPr>
            <a:r>
              <a:rPr lang="en-US" dirty="0" smtClean="0"/>
              <a:t>Projects Impact Metrics </a:t>
            </a:r>
            <a:r>
              <a:rPr lang="en-US" dirty="0" err="1" smtClean="0"/>
              <a:t>vs</a:t>
            </a:r>
            <a:r>
              <a:rPr lang="en-US" dirty="0" smtClean="0"/>
              <a:t> Allocations </a:t>
            </a:r>
            <a:r>
              <a:rPr lang="en-US" sz="2400" dirty="0" smtClean="0"/>
              <a:t>(grouped by </a:t>
            </a:r>
            <a:r>
              <a:rPr lang="en-US" sz="2400" dirty="0" smtClean="0"/>
              <a:t>FOS)</a:t>
            </a:r>
            <a:endParaRPr lang="en" sz="2400" dirty="0"/>
          </a:p>
        </p:txBody>
      </p:sp>
      <p:sp>
        <p:nvSpPr>
          <p:cNvPr id="66" name="Shape 66"/>
          <p:cNvSpPr txBox="1">
            <a:spLocks noGrp="1"/>
          </p:cNvSpPr>
          <p:nvPr>
            <p:ph type="body" idx="1"/>
          </p:nvPr>
        </p:nvSpPr>
        <p:spPr>
          <a:xfrm>
            <a:off x="198423" y="1521428"/>
            <a:ext cx="2603533" cy="4829178"/>
          </a:xfrm>
          <a:prstGeom prst="rect">
            <a:avLst/>
          </a:prstGeom>
        </p:spPr>
        <p:txBody>
          <a:bodyPr lIns="91425" tIns="91425" rIns="91425" bIns="91425" anchor="t" anchorCtr="0">
            <a:noAutofit/>
          </a:bodyPr>
          <a:lstStyle/>
          <a:p>
            <a:pPr>
              <a:buFont typeface="Arial"/>
              <a:buChar char="•"/>
            </a:pPr>
            <a:r>
              <a:rPr lang="en-US" sz="1800" dirty="0" smtClean="0"/>
              <a:t>A Data point shows the correlation (r) of project level impact metrics </a:t>
            </a:r>
            <a:r>
              <a:rPr lang="en-US" sz="1800" dirty="0" err="1" smtClean="0"/>
              <a:t>vs</a:t>
            </a:r>
            <a:r>
              <a:rPr lang="en-US" sz="1800" dirty="0" smtClean="0"/>
              <a:t> the allocations for a FOS.</a:t>
            </a:r>
          </a:p>
          <a:p>
            <a:pPr>
              <a:buFont typeface="Arial"/>
              <a:buChar char="•"/>
            </a:pPr>
            <a:r>
              <a:rPr lang="en-US" sz="1800" dirty="0" smtClean="0"/>
              <a:t>Data point (dot/circle) size proportional to the size (number of projects) of the FOS</a:t>
            </a:r>
            <a:r>
              <a:rPr lang="en-US" sz="1800" dirty="0" smtClean="0"/>
              <a:t>.</a:t>
            </a:r>
          </a:p>
          <a:p>
            <a:pPr>
              <a:buFont typeface="Arial"/>
              <a:buChar char="•"/>
            </a:pPr>
            <a:endParaRPr lang="en-US" sz="1800" dirty="0"/>
          </a:p>
          <a:p>
            <a:pPr>
              <a:buFont typeface="Arial"/>
              <a:buChar char="•"/>
            </a:pPr>
            <a:endParaRPr lang="en-US" sz="1800" dirty="0" smtClean="0"/>
          </a:p>
          <a:p>
            <a:pPr>
              <a:buFont typeface="Arial"/>
              <a:buChar char="•"/>
            </a:pPr>
            <a:r>
              <a:rPr lang="en-US" sz="1800" dirty="0" smtClean="0"/>
              <a:t>In the next image we summarize these images (next slide)</a:t>
            </a:r>
            <a:endParaRPr lang="en-US" sz="1800" dirty="0" smtClean="0"/>
          </a:p>
          <a:p>
            <a:pPr marL="0" indent="0">
              <a:buNone/>
            </a:pPr>
            <a:endParaRPr lang="en-US" sz="1800" dirty="0" smtClean="0"/>
          </a:p>
          <a:p>
            <a:pPr marL="0" indent="0">
              <a:buNone/>
            </a:pPr>
            <a:endParaRPr lang="en-US" sz="1800" dirty="0" smtClean="0"/>
          </a:p>
          <a:p>
            <a:pPr>
              <a:buFont typeface="Arial"/>
              <a:buChar char="•"/>
            </a:pPr>
            <a:endParaRPr lang="en-US" sz="1800" dirty="0" smtClean="0"/>
          </a:p>
          <a:p>
            <a:pPr>
              <a:buFont typeface="Arial"/>
              <a:buChar char="•"/>
            </a:pPr>
            <a:endParaRPr lang="en-US" sz="1800" dirty="0" smtClean="0"/>
          </a:p>
          <a:p>
            <a:pPr>
              <a:buFont typeface="Arial"/>
              <a:buChar char="•"/>
            </a:pPr>
            <a:endParaRPr lang="en" sz="1800" dirty="0"/>
          </a:p>
        </p:txBody>
      </p:sp>
      <p:pic>
        <p:nvPicPr>
          <p:cNvPr id="3" name="Picture 2" descr="06_corr_metrics_vs_logalloc_proj_by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956" y="776762"/>
            <a:ext cx="6081238" cy="6081238"/>
          </a:xfrm>
          <a:prstGeom prst="rect">
            <a:avLst/>
          </a:prstGeom>
        </p:spPr>
      </p:pic>
      <p:sp>
        <p:nvSpPr>
          <p:cNvPr id="4" name="TextBox 3"/>
          <p:cNvSpPr txBox="1"/>
          <p:nvPr/>
        </p:nvSpPr>
        <p:spPr>
          <a:xfrm>
            <a:off x="3459793" y="1068859"/>
            <a:ext cx="527007" cy="338554"/>
          </a:xfrm>
          <a:prstGeom prst="rect">
            <a:avLst/>
          </a:prstGeom>
          <a:noFill/>
        </p:spPr>
        <p:txBody>
          <a:bodyPr wrap="none" rtlCol="0">
            <a:spAutoFit/>
          </a:bodyPr>
          <a:lstStyle/>
          <a:p>
            <a:r>
              <a:rPr lang="en-US" sz="1600" dirty="0" smtClean="0"/>
              <a:t>100</a:t>
            </a:r>
            <a:endParaRPr lang="en-US" sz="1600" dirty="0"/>
          </a:p>
        </p:txBody>
      </p:sp>
      <p:sp>
        <p:nvSpPr>
          <p:cNvPr id="7" name="TextBox 6"/>
          <p:cNvSpPr txBox="1"/>
          <p:nvPr/>
        </p:nvSpPr>
        <p:spPr>
          <a:xfrm>
            <a:off x="3845761" y="1075269"/>
            <a:ext cx="412893" cy="338554"/>
          </a:xfrm>
          <a:prstGeom prst="rect">
            <a:avLst/>
          </a:prstGeom>
          <a:noFill/>
        </p:spPr>
        <p:txBody>
          <a:bodyPr wrap="none" rtlCol="0">
            <a:spAutoFit/>
          </a:bodyPr>
          <a:lstStyle/>
          <a:p>
            <a:r>
              <a:rPr lang="en-US" sz="1600" dirty="0" smtClean="0"/>
              <a:t>50</a:t>
            </a:r>
            <a:endParaRPr lang="en-US" sz="1600" dirty="0"/>
          </a:p>
        </p:txBody>
      </p:sp>
      <p:sp>
        <p:nvSpPr>
          <p:cNvPr id="8" name="TextBox 7"/>
          <p:cNvSpPr txBox="1"/>
          <p:nvPr/>
        </p:nvSpPr>
        <p:spPr>
          <a:xfrm>
            <a:off x="4742659" y="1081679"/>
            <a:ext cx="412893" cy="338554"/>
          </a:xfrm>
          <a:prstGeom prst="rect">
            <a:avLst/>
          </a:prstGeom>
          <a:noFill/>
        </p:spPr>
        <p:txBody>
          <a:bodyPr wrap="none" rtlCol="0">
            <a:spAutoFit/>
          </a:bodyPr>
          <a:lstStyle/>
          <a:p>
            <a:r>
              <a:rPr lang="en-US" sz="1600" dirty="0" smtClean="0"/>
              <a:t>10</a:t>
            </a:r>
            <a:endParaRPr lang="en-US" sz="1600" dirty="0"/>
          </a:p>
        </p:txBody>
      </p:sp>
    </p:spTree>
    <p:extLst>
      <p:ext uri="{BB962C8B-B14F-4D97-AF65-F5344CB8AC3E}">
        <p14:creationId xmlns:p14="http://schemas.microsoft.com/office/powerpoint/2010/main" val="414134774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314327"/>
            <a:ext cx="8229600" cy="1143000"/>
          </a:xfrm>
          <a:prstGeom prst="rect">
            <a:avLst/>
          </a:prstGeom>
        </p:spPr>
        <p:txBody>
          <a:bodyPr lIns="91425" tIns="91425" rIns="91425" bIns="91425" anchor="b" anchorCtr="0">
            <a:noAutofit/>
          </a:bodyPr>
          <a:lstStyle/>
          <a:p>
            <a:pPr>
              <a:buNone/>
            </a:pPr>
            <a:r>
              <a:rPr lang="en-US" dirty="0" smtClean="0"/>
              <a:t>Projects Impact Metrics </a:t>
            </a:r>
            <a:r>
              <a:rPr lang="en-US" dirty="0" err="1" smtClean="0"/>
              <a:t>vs</a:t>
            </a:r>
            <a:r>
              <a:rPr lang="en-US" dirty="0" smtClean="0"/>
              <a:t> Allocations (by FOS) – cont’d</a:t>
            </a:r>
            <a:endParaRPr lang="en" dirty="0"/>
          </a:p>
        </p:txBody>
      </p:sp>
      <p:sp>
        <p:nvSpPr>
          <p:cNvPr id="66" name="Shape 66"/>
          <p:cNvSpPr txBox="1">
            <a:spLocks noGrp="1"/>
          </p:cNvSpPr>
          <p:nvPr>
            <p:ph type="body" idx="1"/>
          </p:nvPr>
        </p:nvSpPr>
        <p:spPr>
          <a:xfrm>
            <a:off x="354665" y="1417637"/>
            <a:ext cx="8332135" cy="1528521"/>
          </a:xfrm>
          <a:prstGeom prst="rect">
            <a:avLst/>
          </a:prstGeom>
        </p:spPr>
        <p:txBody>
          <a:bodyPr lIns="91425" tIns="91425" rIns="91425" bIns="91425" anchor="t" anchorCtr="0">
            <a:noAutofit/>
          </a:bodyPr>
          <a:lstStyle/>
          <a:p>
            <a:r>
              <a:rPr lang="en-US" sz="1800" dirty="0" smtClean="0"/>
              <a:t>Number of publications </a:t>
            </a:r>
            <a:r>
              <a:rPr lang="en-US" sz="1800" dirty="0" err="1" smtClean="0"/>
              <a:t>vs</a:t>
            </a:r>
            <a:r>
              <a:rPr lang="en-US" sz="1800" dirty="0" smtClean="0"/>
              <a:t> allocations on project level, within each FOS.</a:t>
            </a:r>
          </a:p>
          <a:p>
            <a:r>
              <a:rPr lang="en-US" sz="1800" dirty="0" smtClean="0"/>
              <a:t>Boxplots show the distribution of the correlation coefficient (r), grouped based on size of FOS.</a:t>
            </a:r>
            <a:endParaRPr lang="en" sz="1800" dirty="0"/>
          </a:p>
        </p:txBody>
      </p:sp>
      <p:pic>
        <p:nvPicPr>
          <p:cNvPr id="2" name="Picture 1" descr="06_corr_ncites_boxplot_4group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65" y="2033657"/>
            <a:ext cx="8345228" cy="4768701"/>
          </a:xfrm>
          <a:prstGeom prst="rect">
            <a:avLst/>
          </a:prstGeom>
        </p:spPr>
      </p:pic>
    </p:spTree>
    <p:extLst>
      <p:ext uri="{BB962C8B-B14F-4D97-AF65-F5344CB8AC3E}">
        <p14:creationId xmlns:p14="http://schemas.microsoft.com/office/powerpoint/2010/main" val="412976594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314327"/>
            <a:ext cx="8229600" cy="1143000"/>
          </a:xfrm>
          <a:prstGeom prst="rect">
            <a:avLst/>
          </a:prstGeom>
        </p:spPr>
        <p:txBody>
          <a:bodyPr lIns="91425" tIns="91425" rIns="91425" bIns="91425" anchor="b" anchorCtr="0">
            <a:noAutofit/>
          </a:bodyPr>
          <a:lstStyle/>
          <a:p>
            <a:pPr>
              <a:buNone/>
            </a:pPr>
            <a:r>
              <a:rPr lang="en-US" dirty="0" smtClean="0"/>
              <a:t>Impact per Allocation </a:t>
            </a:r>
            <a:r>
              <a:rPr lang="en-US" dirty="0" err="1" smtClean="0"/>
              <a:t>vs</a:t>
            </a:r>
            <a:r>
              <a:rPr lang="en-US" dirty="0" smtClean="0"/>
              <a:t> Allocations (by projects)</a:t>
            </a:r>
            <a:endParaRPr lang="en" dirty="0"/>
          </a:p>
        </p:txBody>
      </p:sp>
      <p:sp>
        <p:nvSpPr>
          <p:cNvPr id="66" name="Shape 66"/>
          <p:cNvSpPr txBox="1">
            <a:spLocks noGrp="1"/>
          </p:cNvSpPr>
          <p:nvPr>
            <p:ph type="body" idx="1"/>
          </p:nvPr>
        </p:nvSpPr>
        <p:spPr>
          <a:xfrm>
            <a:off x="317477" y="1446145"/>
            <a:ext cx="2710995" cy="5077004"/>
          </a:xfrm>
          <a:prstGeom prst="rect">
            <a:avLst/>
          </a:prstGeom>
        </p:spPr>
        <p:txBody>
          <a:bodyPr lIns="91425" tIns="91425" rIns="91425" bIns="91425" anchor="t" anchorCtr="0">
            <a:normAutofit fontScale="92500"/>
          </a:bodyPr>
          <a:lstStyle/>
          <a:p>
            <a:r>
              <a:rPr lang="en-US" sz="1800" dirty="0" smtClean="0"/>
              <a:t>Based only on user vetted publications which are tagged to be associated with XSEDE projects/allocations</a:t>
            </a:r>
          </a:p>
          <a:p>
            <a:r>
              <a:rPr lang="en-US" sz="1800" dirty="0" smtClean="0"/>
              <a:t>~300 Projects involved</a:t>
            </a:r>
          </a:p>
          <a:p>
            <a:r>
              <a:rPr lang="en-US" sz="1800" dirty="0" smtClean="0"/>
              <a:t>What do we learn?</a:t>
            </a:r>
          </a:p>
          <a:p>
            <a:pPr lvl="1"/>
            <a:r>
              <a:rPr lang="en-US" sz="1600" dirty="0" smtClean="0"/>
              <a:t>Smaller projects are more efficient?</a:t>
            </a:r>
          </a:p>
          <a:p>
            <a:pPr lvl="1"/>
            <a:r>
              <a:rPr lang="en-US" sz="1600" dirty="0" smtClean="0"/>
              <a:t>But </a:t>
            </a:r>
            <a:r>
              <a:rPr lang="en-US" sz="1600" dirty="0" smtClean="0"/>
              <a:t>remember the </a:t>
            </a:r>
            <a:r>
              <a:rPr lang="en-US" sz="1600" dirty="0" smtClean="0"/>
              <a:t>FOS difference!</a:t>
            </a:r>
            <a:endParaRPr lang="en-US" sz="1600" dirty="0" smtClean="0"/>
          </a:p>
          <a:p>
            <a:pPr lvl="1"/>
            <a:r>
              <a:rPr lang="en-US" sz="1600" dirty="0" smtClean="0"/>
              <a:t>Other metrics to be taken into account</a:t>
            </a:r>
          </a:p>
          <a:p>
            <a:r>
              <a:rPr lang="en-US" sz="1800" dirty="0" smtClean="0"/>
              <a:t>A </a:t>
            </a:r>
            <a:r>
              <a:rPr lang="en-US" sz="1800" dirty="0" smtClean="0"/>
              <a:t>preliminary </a:t>
            </a:r>
            <a:r>
              <a:rPr lang="en-US" sz="1800" dirty="0" smtClean="0"/>
              <a:t>ROI indicator</a:t>
            </a:r>
            <a:r>
              <a:rPr lang="en-US" sz="1800" dirty="0" smtClean="0"/>
              <a:t>?</a:t>
            </a:r>
          </a:p>
          <a:p>
            <a:pPr lvl="1"/>
            <a:r>
              <a:rPr lang="en-US" sz="1400" dirty="0" smtClean="0"/>
              <a:t>Investment: Allocation</a:t>
            </a:r>
          </a:p>
          <a:p>
            <a:pPr lvl="1"/>
            <a:r>
              <a:rPr lang="en-US" sz="1400" dirty="0" smtClean="0"/>
              <a:t>Return:  impact metrics</a:t>
            </a:r>
          </a:p>
          <a:p>
            <a:pPr lvl="2"/>
            <a:r>
              <a:rPr lang="en-US" sz="1200" dirty="0" smtClean="0"/>
              <a:t>H/G-index, #Pubs, #Cite,  </a:t>
            </a:r>
            <a:endParaRPr lang="en-US" sz="1200" dirty="0" smtClean="0"/>
          </a:p>
          <a:p>
            <a:endParaRPr lang="en-US" sz="1800" dirty="0" smtClean="0"/>
          </a:p>
        </p:txBody>
      </p:sp>
      <p:pic>
        <p:nvPicPr>
          <p:cNvPr id="3" name="Picture 2" descr="09_roi_proj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472" y="799019"/>
            <a:ext cx="6027063" cy="6027063"/>
          </a:xfrm>
          <a:prstGeom prst="rect">
            <a:avLst/>
          </a:prstGeom>
        </p:spPr>
      </p:pic>
    </p:spTree>
    <p:extLst>
      <p:ext uri="{BB962C8B-B14F-4D97-AF65-F5344CB8AC3E}">
        <p14:creationId xmlns:p14="http://schemas.microsoft.com/office/powerpoint/2010/main" val="20915788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314327"/>
            <a:ext cx="8229600" cy="1143000"/>
          </a:xfrm>
          <a:prstGeom prst="rect">
            <a:avLst/>
          </a:prstGeom>
        </p:spPr>
        <p:txBody>
          <a:bodyPr lIns="91425" tIns="91425" rIns="91425" bIns="91425" anchor="b" anchorCtr="0">
            <a:noAutofit/>
          </a:bodyPr>
          <a:lstStyle/>
          <a:p>
            <a:pPr>
              <a:buNone/>
            </a:pPr>
            <a:r>
              <a:rPr lang="en-US" dirty="0" smtClean="0"/>
              <a:t>Summary &amp; Discussion</a:t>
            </a:r>
            <a:endParaRPr lang="en" dirty="0"/>
          </a:p>
        </p:txBody>
      </p:sp>
      <p:sp>
        <p:nvSpPr>
          <p:cNvPr id="66" name="Shape 66"/>
          <p:cNvSpPr txBox="1">
            <a:spLocks noGrp="1"/>
          </p:cNvSpPr>
          <p:nvPr>
            <p:ph type="body" idx="1"/>
          </p:nvPr>
        </p:nvSpPr>
        <p:spPr>
          <a:xfrm>
            <a:off x="317477" y="1446145"/>
            <a:ext cx="8369323" cy="5077004"/>
          </a:xfrm>
          <a:prstGeom prst="rect">
            <a:avLst/>
          </a:prstGeom>
        </p:spPr>
        <p:txBody>
          <a:bodyPr lIns="91425" tIns="91425" rIns="91425" bIns="91425" anchor="t" anchorCtr="0">
            <a:noAutofit/>
          </a:bodyPr>
          <a:lstStyle/>
          <a:p>
            <a:r>
              <a:rPr lang="en-US" sz="2000" dirty="0" smtClean="0"/>
              <a:t>A framework and workflow allowing scientific impact data retrieval, metrics generation and analysis for XSEDE.</a:t>
            </a:r>
          </a:p>
          <a:p>
            <a:pPr lvl="1"/>
            <a:r>
              <a:rPr lang="en-US" sz="1600" dirty="0" err="1" smtClean="0"/>
              <a:t>Bibliometrics</a:t>
            </a:r>
            <a:r>
              <a:rPr lang="en-US" sz="1600" dirty="0" smtClean="0"/>
              <a:t> based measures</a:t>
            </a:r>
          </a:p>
          <a:p>
            <a:pPr lvl="1"/>
            <a:r>
              <a:rPr lang="en-US" sz="1600" dirty="0" smtClean="0"/>
              <a:t>Easily adoptable and reusable for other similar HPC facilities</a:t>
            </a:r>
          </a:p>
          <a:p>
            <a:r>
              <a:rPr lang="en-US" sz="2000" dirty="0" smtClean="0"/>
              <a:t>Impact metrics for XSEDE entities based on XSEDE related publications</a:t>
            </a:r>
          </a:p>
          <a:p>
            <a:r>
              <a:rPr lang="en-US" sz="2000" dirty="0" smtClean="0"/>
              <a:t>Correlation analysis of impact metrics (based on all general publications obtained) </a:t>
            </a:r>
            <a:r>
              <a:rPr lang="en-US" sz="2000" dirty="0" err="1" smtClean="0"/>
              <a:t>vs</a:t>
            </a:r>
            <a:r>
              <a:rPr lang="en-US" sz="2000" dirty="0" smtClean="0"/>
              <a:t> the allocations for projects and FOS.</a:t>
            </a:r>
          </a:p>
          <a:p>
            <a:pPr lvl="1"/>
            <a:r>
              <a:rPr lang="en-US" sz="1600" dirty="0" smtClean="0"/>
              <a:t>On individual project level no correlation observed.</a:t>
            </a:r>
          </a:p>
          <a:p>
            <a:pPr lvl="1"/>
            <a:r>
              <a:rPr lang="en-US" sz="1600" dirty="0" smtClean="0"/>
              <a:t>Stronger correlations observed at FOS level analysis.</a:t>
            </a:r>
          </a:p>
          <a:p>
            <a:pPr lvl="1"/>
            <a:r>
              <a:rPr lang="en-US" sz="1600" dirty="0" smtClean="0"/>
              <a:t>When categorizing the projects based on type, FOS, higher correlation observed.</a:t>
            </a:r>
          </a:p>
          <a:p>
            <a:pPr lvl="1"/>
            <a:r>
              <a:rPr lang="en-US" sz="1600" dirty="0" smtClean="0"/>
              <a:t>No causal effect is implied.</a:t>
            </a:r>
          </a:p>
          <a:p>
            <a:r>
              <a:rPr lang="en-US" sz="2000" dirty="0" smtClean="0"/>
              <a:t>Impact measure per allocation unit</a:t>
            </a:r>
          </a:p>
        </p:txBody>
      </p:sp>
    </p:spTree>
    <p:extLst>
      <p:ext uri="{BB962C8B-B14F-4D97-AF65-F5344CB8AC3E}">
        <p14:creationId xmlns:p14="http://schemas.microsoft.com/office/powerpoint/2010/main" val="354259207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Ongoing Activities and Future </a:t>
            </a:r>
            <a:r>
              <a:rPr lang="en" dirty="0" smtClean="0"/>
              <a:t>Pla</a:t>
            </a:r>
            <a:r>
              <a:rPr lang="en-US" dirty="0" smtClean="0"/>
              <a:t>ns</a:t>
            </a:r>
            <a:endParaRPr lang="en" dirty="0"/>
          </a:p>
        </p:txBody>
      </p:sp>
      <p:sp>
        <p:nvSpPr>
          <p:cNvPr id="5" name="Shape 66"/>
          <p:cNvSpPr txBox="1">
            <a:spLocks/>
          </p:cNvSpPr>
          <p:nvPr/>
        </p:nvSpPr>
        <p:spPr>
          <a:xfrm>
            <a:off x="457200" y="1417637"/>
            <a:ext cx="8092694" cy="4932969"/>
          </a:xfrm>
          <a:prstGeom prst="rect">
            <a:avLst/>
          </a:prstGeom>
          <a:noFill/>
          <a:ln>
            <a:noFill/>
          </a:ln>
        </p:spPr>
        <p:txBody>
          <a:bodyPr vert="horz" lIns="91425" tIns="91425" rIns="91425" bIns="91425" rtlCol="0" anchor="t" anchorCtr="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a:buFont typeface="Arial"/>
              <a:buChar char="•"/>
            </a:pPr>
            <a:r>
              <a:rPr lang="en-US" dirty="0" smtClean="0"/>
              <a:t>Boosting the amount of </a:t>
            </a:r>
            <a:r>
              <a:rPr lang="en-US" dirty="0"/>
              <a:t>user vetted and tagged </a:t>
            </a:r>
            <a:r>
              <a:rPr lang="en-US" dirty="0" smtClean="0"/>
              <a:t>publications.</a:t>
            </a:r>
          </a:p>
          <a:p>
            <a:pPr lvl="1">
              <a:buFont typeface="Arial"/>
              <a:buChar char="•"/>
            </a:pPr>
            <a:r>
              <a:rPr lang="en-US" sz="1800" dirty="0" smtClean="0"/>
              <a:t>Our </a:t>
            </a:r>
            <a:r>
              <a:rPr lang="en-US" sz="1800" dirty="0"/>
              <a:t>collected </a:t>
            </a:r>
            <a:r>
              <a:rPr lang="en-US" sz="1800" dirty="0" smtClean="0"/>
              <a:t>data </a:t>
            </a:r>
            <a:r>
              <a:rPr lang="en-US" sz="1800" dirty="0"/>
              <a:t>are exposed to XSEDE portal to facilitate the publication discovery </a:t>
            </a:r>
            <a:r>
              <a:rPr lang="en-US" sz="1800" dirty="0" smtClean="0"/>
              <a:t>feature.</a:t>
            </a:r>
          </a:p>
          <a:p>
            <a:pPr lvl="1">
              <a:buFont typeface="Arial"/>
              <a:buChar char="•"/>
            </a:pPr>
            <a:r>
              <a:rPr lang="en-US" sz="1800" dirty="0" smtClean="0"/>
              <a:t>Extracting </a:t>
            </a:r>
            <a:r>
              <a:rPr lang="en-US" sz="1800" dirty="0"/>
              <a:t>publication data from past XSEDE quarterly report</a:t>
            </a:r>
            <a:r>
              <a:rPr lang="en-US" sz="1800" dirty="0" smtClean="0"/>
              <a:t>.</a:t>
            </a:r>
          </a:p>
          <a:p>
            <a:pPr lvl="1">
              <a:buFont typeface="Arial"/>
              <a:buChar char="•"/>
            </a:pPr>
            <a:r>
              <a:rPr lang="en-US" sz="1800" dirty="0" smtClean="0"/>
              <a:t>Retrieving from 3</a:t>
            </a:r>
            <a:r>
              <a:rPr lang="en-US" sz="1800" baseline="30000" dirty="0" smtClean="0"/>
              <a:t>rd</a:t>
            </a:r>
            <a:r>
              <a:rPr lang="en-US" sz="1800" dirty="0" smtClean="0"/>
              <a:t> party user vetted repositories (</a:t>
            </a:r>
            <a:r>
              <a:rPr lang="en-US" sz="1800" dirty="0" err="1" smtClean="0"/>
              <a:t>Mendeley</a:t>
            </a:r>
            <a:r>
              <a:rPr lang="en-US" sz="1800" dirty="0" smtClean="0"/>
              <a:t>, Research Gate, </a:t>
            </a:r>
            <a:r>
              <a:rPr lang="en-US" sz="1800" dirty="0" err="1" smtClean="0"/>
              <a:t>Orcid</a:t>
            </a:r>
            <a:r>
              <a:rPr lang="en-US" sz="1800" dirty="0" smtClean="0"/>
              <a:t>, Google Scholar, etc.)</a:t>
            </a:r>
            <a:endParaRPr lang="en-US" dirty="0" smtClean="0"/>
          </a:p>
          <a:p>
            <a:pPr>
              <a:buFont typeface="Arial"/>
              <a:buChar char="•"/>
            </a:pPr>
            <a:r>
              <a:rPr lang="en-US" dirty="0" smtClean="0"/>
              <a:t>Views for users/PIs and XSEDE management teams (resource allocation committee e.g.).</a:t>
            </a:r>
          </a:p>
          <a:p>
            <a:pPr lvl="1">
              <a:buFont typeface="Arial"/>
              <a:buChar char="•"/>
            </a:pPr>
            <a:r>
              <a:rPr lang="en-US" dirty="0" smtClean="0"/>
              <a:t>Plain metrics for entities;</a:t>
            </a:r>
          </a:p>
          <a:p>
            <a:pPr lvl="1">
              <a:buFont typeface="Arial"/>
              <a:buChar char="•"/>
            </a:pPr>
            <a:r>
              <a:rPr lang="en-US" dirty="0" smtClean="0"/>
              <a:t>Relative standing of an entity within its category (based on allocation type; FOS; etc.)</a:t>
            </a:r>
          </a:p>
          <a:p>
            <a:pPr lvl="1">
              <a:buFont typeface="Arial"/>
              <a:buChar char="•"/>
            </a:pPr>
            <a:r>
              <a:rPr lang="en-US" dirty="0" err="1"/>
              <a:t>t</a:t>
            </a:r>
            <a:r>
              <a:rPr lang="en-US" dirty="0" err="1" smtClean="0"/>
              <a:t>as.futuregrid.org</a:t>
            </a:r>
            <a:endParaRPr lang="en-US" dirty="0" smtClean="0"/>
          </a:p>
          <a:p>
            <a:pPr>
              <a:buFont typeface="Arial"/>
              <a:buChar char="•"/>
            </a:pPr>
            <a:r>
              <a:rPr lang="en-US" dirty="0" smtClean="0"/>
              <a:t>Access will be available from </a:t>
            </a:r>
            <a:r>
              <a:rPr lang="en-US" dirty="0" err="1" smtClean="0"/>
              <a:t>XDMoD</a:t>
            </a:r>
            <a:r>
              <a:rPr lang="en-US" dirty="0" smtClean="0"/>
              <a:t>.</a:t>
            </a:r>
          </a:p>
          <a:p>
            <a:pPr>
              <a:buFont typeface="Arial"/>
              <a:buChar char="•"/>
            </a:pPr>
            <a:endParaRPr lang="en-US" dirty="0" smtClean="0"/>
          </a:p>
          <a:p>
            <a:pPr>
              <a:buFont typeface="Arial"/>
              <a:buChar char="•"/>
            </a:pPr>
            <a:endParaRPr lang="en" dirty="0"/>
          </a:p>
        </p:txBody>
      </p:sp>
    </p:spTree>
    <p:extLst>
      <p:ext uri="{BB962C8B-B14F-4D97-AF65-F5344CB8AC3E}">
        <p14:creationId xmlns:p14="http://schemas.microsoft.com/office/powerpoint/2010/main" val="317793584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Problem</a:t>
            </a:r>
          </a:p>
        </p:txBody>
      </p:sp>
      <p:sp>
        <p:nvSpPr>
          <p:cNvPr id="54" name="Shape 54"/>
          <p:cNvSpPr txBox="1">
            <a:spLocks noGrp="1"/>
          </p:cNvSpPr>
          <p:nvPr>
            <p:ph type="body" idx="1"/>
          </p:nvPr>
        </p:nvSpPr>
        <p:spPr>
          <a:xfrm>
            <a:off x="330705" y="1600200"/>
            <a:ext cx="8356095" cy="4967700"/>
          </a:xfrm>
          <a:prstGeom prst="rect">
            <a:avLst/>
          </a:prstGeom>
        </p:spPr>
        <p:txBody>
          <a:bodyPr lIns="91425" tIns="91425" rIns="91425" bIns="91425" anchor="t" anchorCtr="0">
            <a:noAutofit/>
          </a:bodyPr>
          <a:lstStyle/>
          <a:p>
            <a:r>
              <a:rPr lang="en" sz="2400" dirty="0"/>
              <a:t>XSEDE provides large scale resources to users to advance science</a:t>
            </a:r>
            <a:r>
              <a:rPr lang="en" sz="2400" dirty="0" smtClean="0"/>
              <a:t>.</a:t>
            </a:r>
            <a:endParaRPr lang="en" sz="2400" dirty="0"/>
          </a:p>
          <a:p>
            <a:r>
              <a:rPr lang="en" sz="2400" dirty="0"/>
              <a:t>Is there some way to provide an indication about the impact of providing such facilities like </a:t>
            </a:r>
            <a:r>
              <a:rPr lang="en" sz="2400" dirty="0" smtClean="0"/>
              <a:t>XSEDE</a:t>
            </a:r>
            <a:r>
              <a:rPr lang="en-US" sz="2400" dirty="0"/>
              <a:t>?</a:t>
            </a:r>
            <a:endParaRPr lang="en-US" sz="2400" dirty="0" smtClean="0"/>
          </a:p>
          <a:p>
            <a:r>
              <a:rPr lang="en-US" sz="2400" dirty="0" smtClean="0"/>
              <a:t>How </a:t>
            </a:r>
            <a:r>
              <a:rPr lang="en-US" sz="2400" dirty="0"/>
              <a:t>i</a:t>
            </a:r>
            <a:r>
              <a:rPr lang="en-US" sz="2400" dirty="0" smtClean="0"/>
              <a:t>s the impact of scientific research of individual user, project, or field of study, and what if being related to the granted allocation in XD?</a:t>
            </a:r>
          </a:p>
          <a:p>
            <a:r>
              <a:rPr lang="en-US" sz="2400" dirty="0" smtClean="0"/>
              <a:t>When evaluating a proposal request, what is the criteria to judge whether the proposal is potentially leading to good research and broader impact, and how to get metrics to back up this?</a:t>
            </a:r>
            <a:endParaRPr lang="en" sz="2400" dirty="0"/>
          </a:p>
        </p:txBody>
      </p:sp>
    </p:spTree>
    <p:extLst>
      <p:ext uri="{BB962C8B-B14F-4D97-AF65-F5344CB8AC3E}">
        <p14:creationId xmlns:p14="http://schemas.microsoft.com/office/powerpoint/2010/main" val="335781697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Background and Related Efforts</a:t>
            </a:r>
            <a:endParaRPr lang="en" dirty="0"/>
          </a:p>
        </p:txBody>
      </p:sp>
      <p:sp>
        <p:nvSpPr>
          <p:cNvPr id="54" name="Shape 54"/>
          <p:cNvSpPr txBox="1">
            <a:spLocks noGrp="1"/>
          </p:cNvSpPr>
          <p:nvPr>
            <p:ph type="body" idx="1"/>
          </p:nvPr>
        </p:nvSpPr>
        <p:spPr>
          <a:xfrm>
            <a:off x="317477" y="1524000"/>
            <a:ext cx="8521722" cy="4967700"/>
          </a:xfrm>
          <a:prstGeom prst="rect">
            <a:avLst/>
          </a:prstGeom>
        </p:spPr>
        <p:txBody>
          <a:bodyPr lIns="91425" tIns="91425" rIns="91425" bIns="91425" anchor="t" anchorCtr="0">
            <a:noAutofit/>
          </a:bodyPr>
          <a:lstStyle/>
          <a:p>
            <a:r>
              <a:rPr lang="en-US" sz="2800" dirty="0" smtClean="0"/>
              <a:t>Measure an individual’s scientific achievement/impact</a:t>
            </a:r>
          </a:p>
          <a:p>
            <a:pPr lvl="1"/>
            <a:r>
              <a:rPr lang="en-US" dirty="0" smtClean="0"/>
              <a:t>Number of publications; metrics like h-index, g-index</a:t>
            </a:r>
            <a:endParaRPr lang="en-US" dirty="0"/>
          </a:p>
          <a:p>
            <a:pPr lvl="1"/>
            <a:r>
              <a:rPr lang="en-US" dirty="0" smtClean="0"/>
              <a:t>The same metrics but based only on recent pubs</a:t>
            </a:r>
          </a:p>
          <a:p>
            <a:r>
              <a:rPr lang="en-US" sz="2800" dirty="0"/>
              <a:t>Measure a project’s impact in general</a:t>
            </a:r>
          </a:p>
          <a:p>
            <a:pPr lvl="1"/>
            <a:r>
              <a:rPr lang="en-US" dirty="0" err="1"/>
              <a:t>nanohub’s</a:t>
            </a:r>
            <a:r>
              <a:rPr lang="en-US" dirty="0"/>
              <a:t> citation statistics</a:t>
            </a:r>
          </a:p>
          <a:p>
            <a:r>
              <a:rPr lang="en-US" dirty="0" smtClean="0"/>
              <a:t>Google Scholar</a:t>
            </a:r>
          </a:p>
          <a:p>
            <a:r>
              <a:rPr lang="en-US" dirty="0" smtClean="0"/>
              <a:t>IU </a:t>
            </a:r>
            <a:r>
              <a:rPr lang="en-US" dirty="0" err="1" smtClean="0"/>
              <a:t>Scholarometer</a:t>
            </a:r>
            <a:endParaRPr lang="en-US" dirty="0" smtClean="0"/>
          </a:p>
          <a:p>
            <a:r>
              <a:rPr lang="en-US" dirty="0" smtClean="0"/>
              <a:t>Publish or Perish</a:t>
            </a:r>
          </a:p>
          <a:p>
            <a:r>
              <a:rPr lang="en-US" dirty="0" err="1" smtClean="0"/>
              <a:t>Altmetrics</a:t>
            </a:r>
            <a:endParaRPr lang="en-US" dirty="0" smtClean="0"/>
          </a:p>
          <a:p>
            <a:endParaRPr lang="en-US" dirty="0" smtClean="0"/>
          </a:p>
        </p:txBody>
      </p:sp>
    </p:spTree>
    <p:extLst>
      <p:ext uri="{BB962C8B-B14F-4D97-AF65-F5344CB8AC3E}">
        <p14:creationId xmlns:p14="http://schemas.microsoft.com/office/powerpoint/2010/main" val="8546894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Approach</a:t>
            </a:r>
            <a:endParaRPr lang="en" dirty="0"/>
          </a:p>
        </p:txBody>
      </p:sp>
      <p:sp>
        <p:nvSpPr>
          <p:cNvPr id="54" name="Shape 54"/>
          <p:cNvSpPr txBox="1">
            <a:spLocks noGrp="1"/>
          </p:cNvSpPr>
          <p:nvPr>
            <p:ph type="body" idx="1"/>
          </p:nvPr>
        </p:nvSpPr>
        <p:spPr>
          <a:xfrm>
            <a:off x="211650" y="1524000"/>
            <a:ext cx="8627549" cy="4967700"/>
          </a:xfrm>
          <a:prstGeom prst="rect">
            <a:avLst/>
          </a:prstGeom>
        </p:spPr>
        <p:txBody>
          <a:bodyPr lIns="91425" tIns="91425" rIns="91425" bIns="91425" anchor="t" anchorCtr="0">
            <a:noAutofit/>
          </a:bodyPr>
          <a:lstStyle/>
          <a:p>
            <a:r>
              <a:rPr lang="en-US" dirty="0" smtClean="0"/>
              <a:t>Using </a:t>
            </a:r>
            <a:r>
              <a:rPr lang="en-US" dirty="0"/>
              <a:t>the publication and citation data to derive </a:t>
            </a:r>
            <a:r>
              <a:rPr lang="en-US" dirty="0" smtClean="0"/>
              <a:t>measures </a:t>
            </a:r>
            <a:r>
              <a:rPr lang="en-US" dirty="0"/>
              <a:t>for scientific output impact.</a:t>
            </a:r>
          </a:p>
          <a:p>
            <a:endParaRPr lang="en-US" dirty="0" smtClean="0"/>
          </a:p>
          <a:p>
            <a:r>
              <a:rPr lang="en-US" dirty="0" smtClean="0"/>
              <a:t>Publication </a:t>
            </a:r>
            <a:r>
              <a:rPr lang="en-US" dirty="0"/>
              <a:t>and/or citation data are available via subscribed resources (such as ISI Web of Knowledge) or open access like Google Scholar, Microsoft Academic Search, however they usually don't provide unlimited access</a:t>
            </a:r>
            <a:r>
              <a:rPr lang="en-US" dirty="0" smtClean="0"/>
              <a:t>.</a:t>
            </a:r>
            <a:br>
              <a:rPr lang="en-US" dirty="0" smtClean="0"/>
            </a:br>
            <a:endParaRPr lang="en-US" dirty="0"/>
          </a:p>
          <a:p>
            <a:r>
              <a:rPr lang="en-US" dirty="0"/>
              <a:t>Another approach is to gather the data from users directly</a:t>
            </a:r>
            <a:r>
              <a:rPr lang="en-US" dirty="0" smtClean="0"/>
              <a:t>.</a:t>
            </a:r>
          </a:p>
          <a:p>
            <a:endParaRPr lang="en-US" dirty="0"/>
          </a:p>
          <a:p>
            <a:r>
              <a:rPr lang="en-US" dirty="0"/>
              <a:t>We will also need users’ input to identify if a publication is </a:t>
            </a:r>
            <a:r>
              <a:rPr lang="en-US" dirty="0" smtClean="0"/>
              <a:t>XSEDE </a:t>
            </a:r>
            <a:r>
              <a:rPr lang="en-US" dirty="0"/>
              <a:t>related (via the </a:t>
            </a:r>
            <a:r>
              <a:rPr lang="en-US" dirty="0" smtClean="0"/>
              <a:t>XSEDE</a:t>
            </a:r>
            <a:r>
              <a:rPr lang="en-US" dirty="0" smtClean="0"/>
              <a:t> </a:t>
            </a:r>
            <a:r>
              <a:rPr lang="en-US" dirty="0"/>
              <a:t>portal </a:t>
            </a:r>
            <a:r>
              <a:rPr lang="en-US" dirty="0" smtClean="0"/>
              <a:t>bibliography </a:t>
            </a:r>
            <a:r>
              <a:rPr lang="en-US" dirty="0" smtClean="0"/>
              <a:t>management feature)</a:t>
            </a:r>
            <a:endParaRPr lang="en-US" dirty="0"/>
          </a:p>
          <a:p>
            <a:endParaRPr lang="en-US" dirty="0" smtClean="0"/>
          </a:p>
        </p:txBody>
      </p:sp>
    </p:spTree>
    <p:extLst>
      <p:ext uri="{BB962C8B-B14F-4D97-AF65-F5344CB8AC3E}">
        <p14:creationId xmlns:p14="http://schemas.microsoft.com/office/powerpoint/2010/main" val="142349461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Data Acquiring</a:t>
            </a:r>
            <a:endParaRPr lang="en" dirty="0"/>
          </a:p>
        </p:txBody>
      </p:sp>
      <p:sp>
        <p:nvSpPr>
          <p:cNvPr id="54" name="Shape 54"/>
          <p:cNvSpPr txBox="1">
            <a:spLocks noGrp="1"/>
          </p:cNvSpPr>
          <p:nvPr>
            <p:ph type="body" idx="1"/>
          </p:nvPr>
        </p:nvSpPr>
        <p:spPr>
          <a:xfrm>
            <a:off x="171966" y="1524000"/>
            <a:ext cx="8667233" cy="4967700"/>
          </a:xfrm>
          <a:prstGeom prst="rect">
            <a:avLst/>
          </a:prstGeom>
        </p:spPr>
        <p:txBody>
          <a:bodyPr lIns="91425" tIns="91425" rIns="91425" bIns="91425" anchor="t" anchorCtr="0">
            <a:noAutofit/>
          </a:bodyPr>
          <a:lstStyle/>
          <a:p>
            <a:r>
              <a:rPr lang="en-US" dirty="0" smtClean="0"/>
              <a:t>Publication </a:t>
            </a:r>
            <a:r>
              <a:rPr lang="en-US" dirty="0"/>
              <a:t>data:</a:t>
            </a:r>
          </a:p>
          <a:p>
            <a:pPr lvl="1"/>
            <a:r>
              <a:rPr lang="en-US" dirty="0"/>
              <a:t>Automatic approach:</a:t>
            </a:r>
          </a:p>
          <a:p>
            <a:pPr lvl="2"/>
            <a:r>
              <a:rPr lang="en-US" dirty="0"/>
              <a:t>Mining the NSF award data available from NSF;</a:t>
            </a:r>
          </a:p>
          <a:p>
            <a:pPr lvl="2"/>
            <a:r>
              <a:rPr lang="en-US" dirty="0"/>
              <a:t>Utilizing services from Google Scholar, Microsoft Academic Search, etc.;</a:t>
            </a:r>
          </a:p>
          <a:p>
            <a:pPr lvl="2"/>
            <a:r>
              <a:rPr lang="en-US" dirty="0" err="1"/>
              <a:t>Mashup</a:t>
            </a:r>
            <a:r>
              <a:rPr lang="en-US" dirty="0"/>
              <a:t> data from different sources;</a:t>
            </a:r>
          </a:p>
          <a:p>
            <a:pPr lvl="1"/>
            <a:r>
              <a:rPr lang="en-US" dirty="0"/>
              <a:t>Requiring user input</a:t>
            </a:r>
          </a:p>
          <a:p>
            <a:pPr lvl="2"/>
            <a:r>
              <a:rPr lang="en-US" dirty="0" smtClean="0"/>
              <a:t>XSEDE </a:t>
            </a:r>
            <a:r>
              <a:rPr lang="en-US" dirty="0"/>
              <a:t>portal has provided a means for users to upload their publication data.</a:t>
            </a:r>
          </a:p>
          <a:p>
            <a:pPr lvl="2"/>
            <a:r>
              <a:rPr lang="en-US" dirty="0"/>
              <a:t>Users provide their public profile id in a 3rd party online </a:t>
            </a:r>
            <a:r>
              <a:rPr lang="en-US" dirty="0" smtClean="0"/>
              <a:t>bibliography management </a:t>
            </a:r>
            <a:r>
              <a:rPr lang="en-US" dirty="0"/>
              <a:t>system like Google Scholar, and we then do the automatic retrieval;</a:t>
            </a:r>
          </a:p>
          <a:p>
            <a:r>
              <a:rPr lang="en-US" dirty="0"/>
              <a:t>Citation data:</a:t>
            </a:r>
          </a:p>
          <a:p>
            <a:pPr lvl="1"/>
            <a:r>
              <a:rPr lang="en-US" dirty="0" smtClean="0"/>
              <a:t>Are </a:t>
            </a:r>
            <a:r>
              <a:rPr lang="en-US" dirty="0" smtClean="0"/>
              <a:t>not provided </a:t>
            </a:r>
            <a:r>
              <a:rPr lang="en-US" dirty="0"/>
              <a:t>by </a:t>
            </a:r>
            <a:r>
              <a:rPr lang="en-US" dirty="0" smtClean="0"/>
              <a:t>users directly. Instead obtain data from Google </a:t>
            </a:r>
            <a:r>
              <a:rPr lang="en-US" dirty="0"/>
              <a:t>Scholar and </a:t>
            </a:r>
            <a:r>
              <a:rPr lang="en-US" dirty="0" smtClean="0"/>
              <a:t>ISI.</a:t>
            </a:r>
            <a:endParaRPr lang="en-US" dirty="0" smtClean="0"/>
          </a:p>
        </p:txBody>
      </p:sp>
    </p:spTree>
    <p:extLst>
      <p:ext uri="{BB962C8B-B14F-4D97-AF65-F5344CB8AC3E}">
        <p14:creationId xmlns:p14="http://schemas.microsoft.com/office/powerpoint/2010/main" val="229025458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Metrics</a:t>
            </a:r>
            <a:endParaRPr lang="en" dirty="0"/>
          </a:p>
        </p:txBody>
      </p:sp>
      <p:sp>
        <p:nvSpPr>
          <p:cNvPr id="54" name="Shape 54"/>
          <p:cNvSpPr txBox="1">
            <a:spLocks noGrp="1"/>
          </p:cNvSpPr>
          <p:nvPr>
            <p:ph type="body" idx="1"/>
          </p:nvPr>
        </p:nvSpPr>
        <p:spPr>
          <a:xfrm>
            <a:off x="185194" y="1524000"/>
            <a:ext cx="8654005" cy="4967700"/>
          </a:xfrm>
          <a:prstGeom prst="rect">
            <a:avLst/>
          </a:prstGeom>
        </p:spPr>
        <p:txBody>
          <a:bodyPr lIns="91425" tIns="91425" rIns="91425" bIns="91425" anchor="t" anchorCtr="0">
            <a:noAutofit/>
          </a:bodyPr>
          <a:lstStyle/>
          <a:p>
            <a:r>
              <a:rPr lang="en-US" sz="2000" dirty="0" smtClean="0"/>
              <a:t>Intuitive </a:t>
            </a:r>
            <a:r>
              <a:rPr lang="en-US" sz="2000" dirty="0"/>
              <a:t>Metrics: Number of publications, Number of citations</a:t>
            </a:r>
          </a:p>
          <a:p>
            <a:r>
              <a:rPr lang="en-US" sz="2000" dirty="0"/>
              <a:t>H-index</a:t>
            </a:r>
          </a:p>
          <a:p>
            <a:pPr lvl="1"/>
            <a:r>
              <a:rPr lang="en-US" sz="1800" dirty="0"/>
              <a:t>Derived based on productivity (quantity of papers published) and impact (based on citation)</a:t>
            </a:r>
          </a:p>
          <a:p>
            <a:pPr lvl="1"/>
            <a:r>
              <a:rPr lang="en-US" sz="1800" dirty="0"/>
              <a:t>h as the </a:t>
            </a:r>
            <a:r>
              <a:rPr lang="en-US" sz="1800" dirty="0" smtClean="0"/>
              <a:t>max number </a:t>
            </a:r>
            <a:r>
              <a:rPr lang="en-US" sz="1800" dirty="0"/>
              <a:t>of papers with citation number higher or equal to h</a:t>
            </a:r>
          </a:p>
          <a:p>
            <a:pPr lvl="1"/>
            <a:r>
              <a:rPr lang="en-US" sz="1800" dirty="0"/>
              <a:t>H-index(m) to compare veteran researchers with junior researchers</a:t>
            </a:r>
          </a:p>
          <a:p>
            <a:r>
              <a:rPr lang="en-US" sz="2000" dirty="0"/>
              <a:t>G-index</a:t>
            </a:r>
          </a:p>
          <a:p>
            <a:pPr lvl="1"/>
            <a:r>
              <a:rPr lang="en-US" sz="1800" dirty="0"/>
              <a:t>Similar to h-index but it uses average citations so you got rewarded if you have a paper with very high citations</a:t>
            </a:r>
          </a:p>
          <a:p>
            <a:r>
              <a:rPr lang="en-US" sz="2000" dirty="0"/>
              <a:t>Other Metrics – i10-index (number of publications with at least 10 citations)</a:t>
            </a:r>
          </a:p>
          <a:p>
            <a:r>
              <a:rPr lang="en-US" sz="2000" dirty="0"/>
              <a:t>Does a researcher keep up with the good research he/she usually does more recently – Metrics from only recent </a:t>
            </a:r>
            <a:r>
              <a:rPr lang="en-US" sz="2000" dirty="0" smtClean="0"/>
              <a:t>publications</a:t>
            </a:r>
            <a:endParaRPr lang="en-US" sz="2000" dirty="0"/>
          </a:p>
        </p:txBody>
      </p:sp>
    </p:spTree>
    <p:extLst>
      <p:ext uri="{BB962C8B-B14F-4D97-AF65-F5344CB8AC3E}">
        <p14:creationId xmlns:p14="http://schemas.microsoft.com/office/powerpoint/2010/main" val="40248783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68282" y="274637"/>
            <a:ext cx="8518518" cy="1143000"/>
          </a:xfrm>
          <a:prstGeom prst="rect">
            <a:avLst/>
          </a:prstGeom>
        </p:spPr>
        <p:txBody>
          <a:bodyPr lIns="91425" tIns="91425" rIns="91425" bIns="91425" anchor="b" anchorCtr="0">
            <a:noAutofit/>
          </a:bodyPr>
          <a:lstStyle/>
          <a:p>
            <a:pPr>
              <a:buNone/>
            </a:pPr>
            <a:r>
              <a:rPr lang="en-US" dirty="0" smtClean="0"/>
              <a:t>System Design</a:t>
            </a:r>
            <a:endParaRPr lang="en" dirty="0"/>
          </a:p>
        </p:txBody>
      </p:sp>
      <p:pic>
        <p:nvPicPr>
          <p:cNvPr id="2" name="Picture 1" descr="tas-ar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522" y="403932"/>
            <a:ext cx="5754358" cy="6451855"/>
          </a:xfrm>
          <a:prstGeom prst="rect">
            <a:avLst/>
          </a:prstGeom>
        </p:spPr>
      </p:pic>
      <p:sp>
        <p:nvSpPr>
          <p:cNvPr id="6" name="Shape 54"/>
          <p:cNvSpPr txBox="1">
            <a:spLocks/>
          </p:cNvSpPr>
          <p:nvPr/>
        </p:nvSpPr>
        <p:spPr>
          <a:xfrm>
            <a:off x="168282" y="1636672"/>
            <a:ext cx="2917840" cy="4743828"/>
          </a:xfrm>
          <a:prstGeom prst="rect">
            <a:avLst/>
          </a:prstGeom>
          <a:noFill/>
          <a:ln>
            <a:noFill/>
          </a:ln>
        </p:spPr>
        <p:txBody>
          <a:bodyPr vert="horz" lIns="91425" tIns="91425" rIns="91425" bIns="91425" rtlCol="0" anchor="t" anchorCtr="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r>
              <a:rPr lang="en-US" sz="2000" dirty="0" smtClean="0"/>
              <a:t>Pluggable </a:t>
            </a:r>
            <a:r>
              <a:rPr lang="en-US" sz="2000" dirty="0"/>
              <a:t>data sources via mining databases and/or accessing 3</a:t>
            </a:r>
            <a:r>
              <a:rPr lang="en-US" sz="2000" baseline="30000" dirty="0"/>
              <a:t>rd</a:t>
            </a:r>
            <a:r>
              <a:rPr lang="en-US" sz="2000" dirty="0"/>
              <a:t> party service </a:t>
            </a:r>
            <a:r>
              <a:rPr lang="en-US" sz="2000" dirty="0" smtClean="0"/>
              <a:t>APIs</a:t>
            </a:r>
          </a:p>
          <a:p>
            <a:r>
              <a:rPr lang="en-US" sz="2000" dirty="0" err="1" smtClean="0"/>
              <a:t>Mashup</a:t>
            </a:r>
            <a:r>
              <a:rPr lang="en-US" sz="2000" dirty="0" smtClean="0"/>
              <a:t> </a:t>
            </a:r>
            <a:r>
              <a:rPr lang="en-US" sz="2000" dirty="0"/>
              <a:t>database providing common interface to collaborating systems like </a:t>
            </a:r>
            <a:r>
              <a:rPr lang="en-US" sz="2000" dirty="0" smtClean="0"/>
              <a:t>XDMOD</a:t>
            </a:r>
          </a:p>
          <a:p>
            <a:r>
              <a:rPr lang="en-US" sz="2000" dirty="0" smtClean="0"/>
              <a:t>Service </a:t>
            </a:r>
            <a:r>
              <a:rPr lang="en-US" sz="2000" dirty="0"/>
              <a:t>layer and web </a:t>
            </a:r>
            <a:r>
              <a:rPr lang="en-US" sz="2000" dirty="0" smtClean="0"/>
              <a:t>presentation</a:t>
            </a:r>
            <a:endParaRPr lang="en" sz="2000" dirty="0"/>
          </a:p>
          <a:p>
            <a:endParaRPr lang="en-US" sz="2000" dirty="0"/>
          </a:p>
        </p:txBody>
      </p:sp>
    </p:spTree>
    <p:extLst>
      <p:ext uri="{BB962C8B-B14F-4D97-AF65-F5344CB8AC3E}">
        <p14:creationId xmlns:p14="http://schemas.microsoft.com/office/powerpoint/2010/main" val="382155519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90338"/>
            <a:ext cx="8229600" cy="1143000"/>
          </a:xfrm>
          <a:prstGeom prst="rect">
            <a:avLst/>
          </a:prstGeom>
        </p:spPr>
        <p:txBody>
          <a:bodyPr lIns="91425" tIns="91425" rIns="91425" bIns="91425" anchor="b" anchorCtr="0">
            <a:noAutofit/>
          </a:bodyPr>
          <a:lstStyle/>
          <a:p>
            <a:pPr>
              <a:buNone/>
            </a:pPr>
            <a:r>
              <a:rPr lang="en-US" dirty="0" smtClean="0"/>
              <a:t>Data Acquired – </a:t>
            </a:r>
            <a:r>
              <a:rPr lang="en-US" dirty="0" smtClean="0"/>
              <a:t>Publication </a:t>
            </a:r>
            <a:r>
              <a:rPr lang="en-US" dirty="0"/>
              <a:t>D</a:t>
            </a:r>
            <a:r>
              <a:rPr lang="en-US" dirty="0" smtClean="0"/>
              <a:t>ata</a:t>
            </a:r>
            <a:endParaRPr lang="en" dirty="0"/>
          </a:p>
        </p:txBody>
      </p:sp>
      <p:sp>
        <p:nvSpPr>
          <p:cNvPr id="66" name="Shape 66"/>
          <p:cNvSpPr txBox="1">
            <a:spLocks noGrp="1"/>
          </p:cNvSpPr>
          <p:nvPr>
            <p:ph type="body" idx="1"/>
          </p:nvPr>
        </p:nvSpPr>
        <p:spPr>
          <a:xfrm>
            <a:off x="221521" y="1049545"/>
            <a:ext cx="8601637" cy="1178059"/>
          </a:xfrm>
          <a:prstGeom prst="rect">
            <a:avLst/>
          </a:prstGeom>
        </p:spPr>
        <p:txBody>
          <a:bodyPr lIns="91425" tIns="91425" rIns="91425" bIns="91425" anchor="t" anchorCtr="0">
            <a:noAutofit/>
          </a:bodyPr>
          <a:lstStyle/>
          <a:p>
            <a:r>
              <a:rPr lang="en-US" sz="2000" dirty="0" smtClean="0"/>
              <a:t>Over </a:t>
            </a:r>
            <a:r>
              <a:rPr lang="en-US" sz="2000" b="1" dirty="0" smtClean="0">
                <a:solidFill>
                  <a:srgbClr val="FF0000"/>
                </a:solidFill>
              </a:rPr>
              <a:t>140k</a:t>
            </a:r>
            <a:r>
              <a:rPr lang="en-US" sz="2000" dirty="0" smtClean="0"/>
              <a:t> publications or over </a:t>
            </a:r>
            <a:r>
              <a:rPr lang="en-US" sz="2000" b="1" dirty="0" smtClean="0">
                <a:solidFill>
                  <a:srgbClr val="FF0000"/>
                </a:solidFill>
              </a:rPr>
              <a:t>20k</a:t>
            </a:r>
            <a:r>
              <a:rPr lang="en-US" sz="2000" dirty="0" smtClean="0"/>
              <a:t> XSEDE users</a:t>
            </a:r>
          </a:p>
          <a:p>
            <a:pPr lvl="1"/>
            <a:r>
              <a:rPr lang="en-US" sz="1600" dirty="0" smtClean="0"/>
              <a:t>Not user vetted; Not XSEDE specific</a:t>
            </a:r>
          </a:p>
          <a:p>
            <a:r>
              <a:rPr lang="en-US" sz="2000" b="1" dirty="0" smtClean="0">
                <a:solidFill>
                  <a:srgbClr val="FF0000"/>
                </a:solidFill>
              </a:rPr>
              <a:t>1k</a:t>
            </a:r>
            <a:r>
              <a:rPr lang="en-US" sz="2000" dirty="0" smtClean="0"/>
              <a:t> </a:t>
            </a:r>
            <a:r>
              <a:rPr lang="en-US" sz="2000" dirty="0" smtClean="0"/>
              <a:t>user vetted/tagged publication </a:t>
            </a:r>
            <a:r>
              <a:rPr lang="en-US" sz="2000" dirty="0" smtClean="0"/>
              <a:t>entries</a:t>
            </a:r>
          </a:p>
          <a:p>
            <a:pPr lvl="1"/>
            <a:r>
              <a:rPr lang="en-US" sz="1600" dirty="0" smtClean="0"/>
              <a:t>XSEDE </a:t>
            </a:r>
            <a:r>
              <a:rPr lang="en-US" sz="1600" dirty="0" smtClean="0"/>
              <a:t>related </a:t>
            </a:r>
            <a:r>
              <a:rPr lang="en-US" sz="1600" dirty="0" smtClean="0"/>
              <a:t>publications, as of July 2014</a:t>
            </a:r>
            <a:endParaRPr lang="en-US" sz="1600" dirty="0" smtClean="0"/>
          </a:p>
        </p:txBody>
      </p:sp>
      <p:pic>
        <p:nvPicPr>
          <p:cNvPr id="3" name="Picture 2" descr="01_dist_npubs_proj.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21" y="2400991"/>
            <a:ext cx="4151625" cy="4151625"/>
          </a:xfrm>
          <a:prstGeom prst="rect">
            <a:avLst/>
          </a:prstGeom>
        </p:spPr>
      </p:pic>
      <p:pic>
        <p:nvPicPr>
          <p:cNvPr id="4" name="Picture 3" descr="21_pubs_year_distribution.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319" y="2400991"/>
            <a:ext cx="4350225" cy="4350225"/>
          </a:xfrm>
          <a:prstGeom prst="rect">
            <a:avLst/>
          </a:prstGeom>
        </p:spPr>
      </p:pic>
    </p:spTree>
    <p:extLst>
      <p:ext uri="{BB962C8B-B14F-4D97-AF65-F5344CB8AC3E}">
        <p14:creationId xmlns:p14="http://schemas.microsoft.com/office/powerpoint/2010/main" val="300053379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Data Acquired – citation data</a:t>
            </a:r>
            <a:endParaRPr lang="en" dirty="0"/>
          </a:p>
        </p:txBody>
      </p:sp>
      <p:sp>
        <p:nvSpPr>
          <p:cNvPr id="66" name="Shape 66"/>
          <p:cNvSpPr txBox="1">
            <a:spLocks noGrp="1"/>
          </p:cNvSpPr>
          <p:nvPr>
            <p:ph type="body" idx="1"/>
          </p:nvPr>
        </p:nvSpPr>
        <p:spPr>
          <a:xfrm>
            <a:off x="291021" y="1417637"/>
            <a:ext cx="7892261" cy="966231"/>
          </a:xfrm>
          <a:prstGeom prst="rect">
            <a:avLst/>
          </a:prstGeom>
        </p:spPr>
        <p:txBody>
          <a:bodyPr lIns="91425" tIns="91425" rIns="91425" bIns="91425" anchor="t" anchorCtr="0">
            <a:noAutofit/>
          </a:bodyPr>
          <a:lstStyle/>
          <a:p>
            <a:r>
              <a:rPr lang="en-US" sz="1800" dirty="0" smtClean="0"/>
              <a:t>Citation data from ISI for all publications</a:t>
            </a:r>
          </a:p>
          <a:p>
            <a:r>
              <a:rPr lang="en-US" sz="1800" dirty="0" smtClean="0"/>
              <a:t>Citation data from Google Scholar for 33,861 publications</a:t>
            </a:r>
          </a:p>
          <a:p>
            <a:r>
              <a:rPr lang="en-US" sz="1800" dirty="0" smtClean="0"/>
              <a:t>These cover 1462 </a:t>
            </a:r>
            <a:r>
              <a:rPr lang="en-US" sz="1800" dirty="0" smtClean="0"/>
              <a:t>users (active users from 2012)</a:t>
            </a:r>
            <a:endParaRPr lang="en-US" sz="1800" dirty="0" smtClean="0"/>
          </a:p>
          <a:p>
            <a:endParaRPr lang="en" sz="1800" dirty="0"/>
          </a:p>
        </p:txBody>
      </p:sp>
      <p:pic>
        <p:nvPicPr>
          <p:cNvPr id="5" name="Picture 4" descr="11_gs_vs_isi_cites_bigfon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05" y="2592619"/>
            <a:ext cx="4425784" cy="4255561"/>
          </a:xfrm>
          <a:prstGeom prst="rect">
            <a:avLst/>
          </a:prstGeom>
        </p:spPr>
      </p:pic>
      <p:pic>
        <p:nvPicPr>
          <p:cNvPr id="6" name="Picture 5" descr="11_gs_vs_isi_hindex_bigfon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5783" y="2592619"/>
            <a:ext cx="4530537" cy="4255560"/>
          </a:xfrm>
          <a:prstGeom prst="rect">
            <a:avLst/>
          </a:prstGeom>
        </p:spPr>
      </p:pic>
    </p:spTree>
    <p:extLst>
      <p:ext uri="{BB962C8B-B14F-4D97-AF65-F5344CB8AC3E}">
        <p14:creationId xmlns:p14="http://schemas.microsoft.com/office/powerpoint/2010/main" val="287741029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Accessing and Managing Multiple Clouds (Infrastructures) with Cloudmesh&amp;quot;&quot;/&gt;&lt;property id=&quot;20307&quot; value=&quot;256&quot;/&gt;&lt;/object&gt;&lt;object type=&quot;3&quot; unique_id=&quot;10004&quot;&gt;&lt;property id=&quot;20148&quot; value=&quot;5&quot;/&gt;&lt;property id=&quot;20300&quot; value=&quot;Slide 2 - &amp;quot;Introduction&amp;quot;&quot;/&gt;&lt;property id=&quot;20307&quot; value=&quot;292&quot;/&gt;&lt;/object&gt;&lt;object type=&quot;3&quot; unique_id=&quot;10005&quot;&gt;&lt;property id=&quot;20148&quot; value=&quot;5&quot;/&gt;&lt;property id=&quot;20300&quot; value=&quot;Slide 11 - &amp;quot;Terms (Cloud &amp;amp; HPC)&amp;quot;&quot;/&gt;&lt;property id=&quot;20307&quot; value=&quot;293&quot;/&gt;&lt;/object&gt;&lt;object type=&quot;3&quot; unique_id=&quot;10006&quot;&gt;&lt;property id=&quot;20148&quot; value=&quot;5&quot;/&gt;&lt;property id=&quot;20300&quot; value=&quot;Slide 12 - &amp;quot;Terms (Cloud, HPC, Provisioning)&amp;quot;&quot;/&gt;&lt;property id=&quot;20307&quot; value=&quot;331&quot;/&gt;&lt;/object&gt;&lt;object type=&quot;3&quot; unique_id=&quot;10007&quot;&gt;&lt;property id=&quot;20148&quot; value=&quot;5&quot;/&gt;&lt;property id=&quot;20300&quot; value=&quot;Slide 13 - &amp;quot;Background - FutureGrid&amp;quot;&quot;/&gt;&lt;property id=&quot;20307&quot; value=&quot;296&quot;/&gt;&lt;/object&gt;&lt;object type=&quot;3&quot; unique_id=&quot;10008&quot;&gt;&lt;property id=&quot;20148&quot; value=&quot;5&quot;/&gt;&lt;property id=&quot;20300&quot; value=&quot;Slide 14 - &amp;quot;Functionality Requirements&amp;quot;&quot;/&gt;&lt;property id=&quot;20307&quot; value=&quot;297&quot;/&gt;&lt;/object&gt;&lt;object type=&quot;3&quot; unique_id=&quot;10009&quot;&gt;&lt;property id=&quot;20148&quot; value=&quot;5&quot;/&gt;&lt;property id=&quot;20300&quot; value=&quot;Slide 15 - &amp;quot;Usability Requirements&amp;quot;&quot;/&gt;&lt;property id=&quot;20307&quot; value=&quot;332&quot;/&gt;&lt;/object&gt;&lt;object type=&quot;3&quot; unique_id=&quot;10010&quot;&gt;&lt;property id=&quot;20148&quot; value=&quot;5&quot;/&gt;&lt;property id=&quot;20300&quot; value=&quot;Slide 16 - &amp;quot;Cloudmesh Definitions I&amp;quot;&quot;/&gt;&lt;property id=&quot;20307&quot; value=&quot;340&quot;/&gt;&lt;/object&gt;&lt;object type=&quot;3&quot; unique_id=&quot;10011&quot;&gt;&lt;property id=&quot;20148&quot; value=&quot;5&quot;/&gt;&lt;property id=&quot;20300&quot; value=&quot;Slide 17 - &amp;quot;Cloudmesh Definitions II&amp;quot;&quot;/&gt;&lt;property id=&quot;20307&quot; value=&quot;341&quot;/&gt;&lt;/object&gt;&lt;object type=&quot;3&quot; unique_id=&quot;10012&quot;&gt;&lt;property id=&quot;20148&quot; value=&quot;5&quot;/&gt;&lt;property id=&quot;20300&quot; value=&quot;Slide 18 - &amp;quot;Cloudmesh Definitions III&amp;quot;&quot;/&gt;&lt;property id=&quot;20307&quot; value=&quot;342&quot;/&gt;&lt;/object&gt;&lt;object type=&quot;3&quot; unique_id=&quot;10013&quot;&gt;&lt;property id=&quot;20148&quot; value=&quot;5&quot;/&gt;&lt;property id=&quot;20300&quot; value=&quot;Slide 19 - &amp;quot;Cloudmesh Definitions IV&amp;quot;&quot;/&gt;&lt;property id=&quot;20307&quot; value=&quot;343&quot;/&gt;&lt;/object&gt;&lt;object type=&quot;3&quot; unique_id=&quot;10018&quot;&gt;&lt;property id=&quot;20148&quot; value=&quot;5&quot;/&gt;&lt;property id=&quot;20300&quot; value=&quot;Slide 3 - &amp;quot;CloudMesh Architecture&amp;quot;&quot;/&gt;&lt;property id=&quot;20307&quot; value=&quot;298&quot;/&gt;&lt;/object&gt;&lt;object type=&quot;3&quot; unique_id=&quot;10020&quot;&gt;&lt;property id=&quot;20148&quot; value=&quot;5&quot;/&gt;&lt;property id=&quot;20300&quot; value=&quot;Slide 4 - &amp;quot;Cloudmesh Functionality&amp;quot;&quot;/&gt;&lt;property id=&quot;20307&quot; value=&quot;300&quot;/&gt;&lt;/object&gt;&lt;object type=&quot;3&quot; unique_id=&quot;10021&quot;&gt;&lt;property id=&quot;20148&quot; value=&quot;5&quot;/&gt;&lt;property id=&quot;20300&quot; value=&quot;Slide 26 - &amp;quot;Details on Cloudmesh Functionality&amp;quot;&quot;/&gt;&lt;property id=&quot;20307&quot; value=&quot;299&quot;/&gt;&lt;/object&gt;&lt;object type=&quot;3&quot; unique_id=&quot;10022&quot;&gt;&lt;property id=&quot;20148&quot; value=&quot;5&quot;/&gt;&lt;property id=&quot;20300&quot; value=&quot;Slide 24 - &amp;quot;Architecture&amp;quot;&quot;/&gt;&lt;property id=&quot;20307&quot; value=&quot;317&quot;/&gt;&lt;/object&gt;&lt;object type=&quot;3&quot; unique_id=&quot;10024&quot;&gt;&lt;property id=&quot;20148&quot; value=&quot;5&quot;/&gt;&lt;property id=&quot;20300&quot; value=&quot;Slide 27 - &amp;quot;User and Project Management  &amp;quot;&quot;/&gt;&lt;property id=&quot;20307&quot; value=&quot;320&quot;/&gt;&lt;/object&gt;&lt;object type=&quot;3&quot; unique_id=&quot;10025&quot;&gt;&lt;property id=&quot;20148&quot; value=&quot;5&quot;/&gt;&lt;property id=&quot;20300&quot; value=&quot;Slide 28 - &amp;quot;Experiment Planning - Future&amp;quot;&quot;/&gt;&lt;property id=&quot;20307&quot; value=&quot;321&quot;/&gt;&lt;/object&gt;&lt;object type=&quot;3&quot; unique_id=&quot;10027&quot;&gt;&lt;property id=&quot;20148&quot; value=&quot;5&quot;/&gt;&lt;property id=&quot;20300&quot; value=&quot;Slide 29 - &amp;quot;Cloudmesh Provisioning and Execution &amp;quot;&quot;/&gt;&lt;property id=&quot;20307&quot; value=&quot;301&quot;/&gt;&lt;/object&gt;&lt;object type=&quot;3&quot; unique_id=&quot;10028&quot;&gt;&lt;property id=&quot;20148&quot; value=&quot;5&quot;/&gt;&lt;property id=&quot;20300&quot; value=&quot;Slide 30 - &amp;quot;Provisioning – Cont’d &amp;quot;&quot;/&gt;&lt;property id=&quot;20307&quot; value=&quot;318&quot;/&gt;&lt;/object&gt;&lt;object type=&quot;3&quot; unique_id=&quot;10029&quot;&gt;&lt;property id=&quot;20148&quot; value=&quot;5&quot;/&gt;&lt;property id=&quot;20300&quot; value=&quot;Slide 31 - &amp;quot;Testing Resource Federation&amp;quot;&quot;/&gt;&lt;property id=&quot;20307&quot; value=&quot;322&quot;/&gt;&lt;/object&gt;&lt;object type=&quot;3&quot; unique_id=&quot;10030&quot;&gt;&lt;property id=&quot;20148&quot; value=&quot;5&quot;/&gt;&lt;property id=&quot;20300&quot; value=&quot;Slide 34 - &amp;quot;Monitoring and Accounting &amp;quot;&quot;/&gt;&lt;property id=&quot;20307&quot; value=&quot;303&quot;/&gt;&lt;/object&gt;&lt;object type=&quot;3&quot; unique_id=&quot;10031&quot;&gt;&lt;property id=&quot;20148&quot; value=&quot;5&quot;/&gt;&lt;property id=&quot;20300&quot; value=&quot;Slide 38 - &amp;quot;Cloudmesh Metric Architecture  &amp;quot;&quot;/&gt;&lt;property id=&quot;20307&quot; value=&quot;307&quot;/&gt;&lt;/object&gt;&lt;object type=&quot;3&quot; unique_id=&quot;10032&quot;&gt;&lt;property id=&quot;20148&quot; value=&quot;5&quot;/&gt;&lt;property id=&quot;20300&quot; value=&quot;Slide 39 - &amp;quot;Cloudmesh Metric Components&amp;quot;&quot;/&gt;&lt;property id=&quot;20307&quot; value=&quot;308&quot;/&gt;&lt;/object&gt;&lt;object type=&quot;3&quot; unique_id=&quot;10033&quot;&gt;&lt;property id=&quot;20148&quot; value=&quot;5&quot;/&gt;&lt;property id=&quot;20300&quot; value=&quot;Slide 40 - &amp;quot;Cloudmesh Metric Components&amp;quot;&quot;/&gt;&lt;property id=&quot;20307&quot; value=&quot;309&quot;/&gt;&lt;/object&gt;&lt;object type=&quot;3&quot; unique_id=&quot;10034&quot;&gt;&lt;property id=&quot;20148&quot; value=&quot;5&quot;/&gt;&lt;property id=&quot;20300&quot; value=&quot;Slide 41 - &amp;quot;Accessing Cloudmesh Metrics&amp;quot;&quot;/&gt;&lt;property id=&quot;20307&quot; value=&quot;310&quot;/&gt;&lt;/object&gt;&lt;object type=&quot;3&quot; unique_id=&quot;10035&quot;&gt;&lt;property id=&quot;20148&quot; value=&quot;5&quot;/&gt;&lt;property id=&quot;20300&quot; value=&quot;Slide 42 - &amp;quot;CloudMesh Status &amp;quot;&quot;/&gt;&lt;property id=&quot;20307&quot; value=&quot;311&quot;/&gt;&lt;/object&gt;&lt;object type=&quot;3&quot; unique_id=&quot;10049&quot;&gt;&lt;property id=&quot;20148&quot; value=&quot;5&quot;/&gt;&lt;property id=&quot;20300&quot; value=&quot;Slide 43 - &amp;quot;Related Work - Phantom&amp;quot;&quot;/&gt;&lt;property id=&quot;20307&quot; value=&quot;335&quot;/&gt;&lt;/object&gt;&lt;object type=&quot;3&quot; unique_id=&quot;10050&quot;&gt;&lt;property id=&quot;20148&quot; value=&quot;5&quot;/&gt;&lt;property id=&quot;20300&quot; value=&quot;Slide 44 - &amp;quot;Related - RightScale&amp;quot;&quot;/&gt;&lt;property id=&quot;20307&quot; value=&quot;336&quot;/&gt;&lt;/object&gt;&lt;object type=&quot;3&quot; unique_id=&quot;10051&quot;&gt;&lt;property id=&quot;20148&quot; value=&quot;5&quot;/&gt;&lt;property id=&quot;20300&quot; value=&quot;Slide 45 - &amp;quot;Related Work – API IaaS libraries (Python)&amp;quot;&quot;/&gt;&lt;property id=&quot;20307&quot; value=&quot;337&quot;/&gt;&lt;/object&gt;&lt;object type=&quot;3&quot; unique_id=&quot;10052&quot;&gt;&lt;property id=&quot;20148&quot; value=&quot;5&quot;/&gt;&lt;property id=&quot;20300&quot; value=&quot;Slide 46 - &amp;quot;Other Related Efforts&amp;quot;&quot;/&gt;&lt;property id=&quot;20307&quot; value=&quot;338&quot;/&gt;&lt;/object&gt;&lt;object type=&quot;3&quot; unique_id=&quot;10053&quot;&gt;&lt;property id=&quot;20148&quot; value=&quot;5&quot;/&gt;&lt;property id=&quot;20300&quot; value=&quot;Slide 47 - &amp;quot;Conclusions&amp;quot;&quot;/&gt;&lt;property id=&quot;20307&quot; value=&quot;312&quot;/&gt;&lt;/object&gt;&lt;object type=&quot;3&quot; unique_id=&quot;10054&quot;&gt;&lt;property id=&quot;20148&quot; value=&quot;5&quot;/&gt;&lt;property id=&quot;20300&quot; value=&quot;Slide 32 - &amp;quot;Federated VM Management&amp;quot;&quot;/&gt;&lt;property id=&quot;20307&quot; value=&quot;327&quot;/&gt;&lt;/object&gt;&lt;object type=&quot;3&quot; unique_id=&quot;10055&quot;&gt;&lt;property id=&quot;20148&quot; value=&quot;5&quot;/&gt;&lt;property id=&quot;20300&quot; value=&quot;Slide 53&quot;/&gt;&lt;property id=&quot;20307&quot; value=&quot;328&quot;/&gt;&lt;/object&gt;&lt;object type=&quot;3&quot; unique_id=&quot;10056&quot;&gt;&lt;property id=&quot;20148&quot; value=&quot;5&quot;/&gt;&lt;property id=&quot;20300&quot; value=&quot;Slide 54&quot;/&gt;&lt;property id=&quot;20307&quot; value=&quot;329&quot;/&gt;&lt;/object&gt;&lt;object type=&quot;3&quot; unique_id=&quot;300319&quot;&gt;&lt;property id=&quot;20148&quot; value=&quot;5&quot;/&gt;&lt;property id=&quot;20300&quot; value=&quot;Slide 20 - &amp;quot;SDDS Software Defined Distributed Systems&amp;quot;&quot;/&gt;&lt;property id=&quot;20307&quot; value=&quot;350&quot;/&gt;&lt;/object&gt;&lt;object type=&quot;3&quot; unique_id=&quot;300320&quot;&gt;&lt;property id=&quot;20148&quot; value=&quot;5&quot;/&gt;&lt;property id=&quot;20300&quot; value=&quot;Slide 21 - &amp;quot;CloudMesh Administrative View of SDDS aaS&amp;quot;&quot;/&gt;&lt;property id=&quot;20307&quot; value=&quot;351&quot;/&gt;&lt;/object&gt;&lt;object type=&quot;3&quot; unique_id=&quot;300321&quot;&gt;&lt;property id=&quot;20148&quot; value=&quot;5&quot;/&gt;&lt;property id=&quot;20300&quot; value=&quot;Slide 22 - &amp;quot;CloudMesh User View of SDDS aaS&amp;quot;&quot;/&gt;&lt;property id=&quot;20307&quot; value=&quot;352&quot;/&gt;&lt;/object&gt;&lt;object type=&quot;3&quot; unique_id=&quot;300322&quot;&gt;&lt;property id=&quot;20148&quot; value=&quot;5&quot;/&gt;&lt;property id=&quot;20300&quot; value=&quot;Slide 23 - &amp;quot;Cloudmesh Infrastructure Types&amp;quot;&quot;/&gt;&lt;property id=&quot;20307&quot; value=&quot;353&quot;/&gt;&lt;/object&gt;&lt;object type=&quot;3&quot; unique_id=&quot;300559&quot;&gt;&lt;property id=&quot;20148&quot; value=&quot;5&quot;/&gt;&lt;property id=&quot;20300&quot; value=&quot;Slide 25 - &amp;quot;Building Blocks of Cloudmesh&amp;quot;&quot;/&gt;&lt;property id=&quot;20307&quot; value=&quot;354&quot;/&gt;&lt;/object&gt;&lt;object type=&quot;3&quot; unique_id=&quot;301100&quot;&gt;&lt;property id=&quot;20148&quot; value=&quot;5&quot;/&gt;&lt;property id=&quot;20300&quot; value=&quot;Slide 10&quot;/&gt;&lt;property id=&quot;20307&quot; value=&quot;355&quot;/&gt;&lt;/object&gt;&lt;object type=&quot;3&quot; unique_id=&quot;301481&quot;&gt;&lt;property id=&quot;20148&quot; value=&quot;5&quot;/&gt;&lt;property id=&quot;20300&quot; value=&quot;Slide 5 - &amp;quot;Cloudmesh User Interface&amp;quot;&quot;/&gt;&lt;property id=&quot;20307&quot; value=&quot;360&quot;/&gt;&lt;/object&gt;&lt;object type=&quot;3&quot; unique_id=&quot;301482&quot;&gt;&lt;property id=&quot;20148&quot; value=&quot;5&quot;/&gt;&lt;property id=&quot;20300&quot; value=&quot;Slide 33 - &amp;quot;CMMon Monitoring Components of CloudMesh&amp;quot;&quot;/&gt;&lt;property id=&quot;20307&quot; value=&quot;356&quot;/&gt;&lt;/object&gt;&lt;object type=&quot;3&quot; unique_id=&quot;301483&quot;&gt;&lt;property id=&quot;20148&quot; value=&quot;5&quot;/&gt;&lt;property id=&quot;20300&quot; value=&quot;Slide 35&quot;/&gt;&lt;property id=&quot;20307&quot; value=&quot;357&quot;/&gt;&lt;/object&gt;&lt;object type=&quot;3&quot; unique_id=&quot;301484&quot;&gt;&lt;property id=&quot;20148&quot; value=&quot;5&quot;/&gt;&lt;property id=&quot;20300&quot; value=&quot;Slide 36 - &amp;quot;Operations Monitoring&amp;quot;&quot;/&gt;&lt;property id=&quot;20307&quot; value=&quot;358&quot;/&gt;&lt;/object&gt;&lt;object type=&quot;3&quot; unique_id=&quot;301485&quot;&gt;&lt;property id=&quot;20148&quot; value=&quot;5&quot;/&gt;&lt;property id=&quot;20300&quot; value=&quot;Slide 37 - &amp;quot;Experiment Instrumentation and Measurement&amp;quot;&quot;/&gt;&lt;property id=&quot;20307&quot; value=&quot;359&quot;/&gt;&lt;/object&gt;&lt;object type=&quot;3&quot; unique_id=&quot;302105&quot;&gt;&lt;property id=&quot;20148&quot; value=&quot;5&quot;/&gt;&lt;property id=&quot;20300&quot; value=&quot;Slide 6&quot;/&gt;&lt;property id=&quot;20307&quot; value=&quot;361&quot;/&gt;&lt;/object&gt;&lt;object type=&quot;3&quot; unique_id=&quot;302106&quot;&gt;&lt;property id=&quot;20148&quot; value=&quot;5&quot;/&gt;&lt;property id=&quot;20300&quot; value=&quot;Slide 7 - &amp;quot;Cloudmesh Shell &amp;amp; bash &amp;amp; IPython &amp;quot;&quot;/&gt;&lt;property id=&quot;20307&quot; value=&quot;362&quot;/&gt;&lt;/object&gt;&lt;object type=&quot;3&quot; unique_id=&quot;302107&quot;&gt;&lt;property id=&quot;20148&quot; value=&quot;5&quot;/&gt;&lt;property id=&quot;20300&quot; value=&quot;Slide 8 - &amp;quot;Operation and Monitoring - HPC&amp;quot;&quot;/&gt;&lt;property id=&quot;20307&quot; value=&quot;363&quot;/&gt;&lt;/object&gt;&lt;object type=&quot;3&quot; unique_id=&quot;302108&quot;&gt;&lt;property id=&quot;20148&quot; value=&quot;5&quot;/&gt;&lt;property id=&quot;20300&quot; value=&quot;Slide 9 - &amp;quot;Monitoring and Metrics Interface&amp;quot;&quot;/&gt;&lt;property id=&quot;20307&quot; value=&quot;364&quot;/&gt;&lt;/object&gt;&lt;object type=&quot;3&quot; unique_id=&quot;302109&quot;&gt;&lt;property id=&quot;20148&quot; value=&quot;5&quot;/&gt;&lt;property id=&quot;20300&quot; value=&quot;Slide 48 - &amp;quot;VM Management across multiple Clouds&amp;quot;&quot;/&gt;&lt;property id=&quot;20307&quot; value=&quot;365&quot;/&gt;&lt;/object&gt;&lt;object type=&quot;3&quot; unique_id=&quot;302110&quot;&gt;&lt;property id=&quot;20148&quot; value=&quot;5&quot;/&gt;&lt;property id=&quot;20300&quot; value=&quot;Slide 49 - &amp;quot;Federated VM Management - AWS&amp;quot;&quot;/&gt;&lt;property id=&quot;20307&quot; value=&quot;366&quot;/&gt;&lt;/object&gt;&lt;object type=&quot;3&quot; unique_id=&quot;302111&quot;&gt;&lt;property id=&quot;20148&quot; value=&quot;5&quot;/&gt;&lt;property id=&quot;20300&quot; value=&quot;Slide 50 - &amp;quot;Federated VM Management&amp;quot;&quot;/&gt;&lt;property id=&quot;20307&quot; value=&quot;367&quot;/&gt;&lt;/object&gt;&lt;object type=&quot;3&quot; unique_id=&quot;302112&quot;&gt;&lt;property id=&quot;20148&quot; value=&quot;5&quot;/&gt;&lt;property id=&quot;20300&quot; value=&quot;Slide 51 - &amp;quot;Bare-metal provisioning - Future &amp;quot;&quot;/&gt;&lt;property id=&quot;20307&quot; value=&quot;368&quot;/&gt;&lt;/object&gt;&lt;object type=&quot;3&quot; unique_id=&quot;302113&quot;&gt;&lt;property id=&quot;20148&quot; value=&quot;5&quot;/&gt;&lt;property id=&quot;20300&quot; value=&quot;Slide 52 - &amp;quot;IU’s IaaS Metric Framework&amp;quot;&quot;/&gt;&lt;property id=&quot;20307&quot; value=&quot;369&quot;/&gt;&lt;/object&gt;&lt;/object&gt;&lt;object type=&quot;8&quot; unique_id=&quot;10112&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11247</TotalTime>
  <Words>1570</Words>
  <Application>Microsoft Macintosh PowerPoint</Application>
  <PresentationFormat>On-screen Show (4:3)</PresentationFormat>
  <Paragraphs>168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XSEDE TAS  Scientific Impact     XSEDE 14, Atlanta, GA, July 16, 2014 </vt:lpstr>
      <vt:lpstr>Problem</vt:lpstr>
      <vt:lpstr>Background and Related Efforts</vt:lpstr>
      <vt:lpstr>Approach</vt:lpstr>
      <vt:lpstr>Data Acquiring</vt:lpstr>
      <vt:lpstr>Metrics</vt:lpstr>
      <vt:lpstr>System Design</vt:lpstr>
      <vt:lpstr>Data Acquired – Publication Data</vt:lpstr>
      <vt:lpstr>Data Acquired – citation data</vt:lpstr>
      <vt:lpstr>Direct Impact Metrics Derived from XSEDE related publications only</vt:lpstr>
      <vt:lpstr>Impact Metrics vs Allocations</vt:lpstr>
      <vt:lpstr>H-index of FOS vs Allocations</vt:lpstr>
      <vt:lpstr>Projects Impact Metrics vs Allocations (grouped by FOS)</vt:lpstr>
      <vt:lpstr>Projects Impact Metrics vs Allocations (by FOS) – cont’d</vt:lpstr>
      <vt:lpstr>Impact per Allocation vs Allocations (by projects)</vt:lpstr>
      <vt:lpstr>Summary &amp; Discussion</vt:lpstr>
      <vt:lpstr>Ongoing Activities and Future Plans</vt:lpstr>
    </vt:vector>
  </TitlesOfParts>
  <Company>Indiana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CloudMesh</dc:title>
  <dc:creator>Fugang Wang</dc:creator>
  <cp:lastModifiedBy>flat</cp:lastModifiedBy>
  <cp:revision>213</cp:revision>
  <dcterms:created xsi:type="dcterms:W3CDTF">2014-06-20T20:02:52Z</dcterms:created>
  <dcterms:modified xsi:type="dcterms:W3CDTF">2014-07-16T13:58:07Z</dcterms:modified>
</cp:coreProperties>
</file>