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2" r:id="rId2"/>
    <p:sldId id="266" r:id="rId3"/>
    <p:sldId id="261" r:id="rId4"/>
    <p:sldId id="265" r:id="rId5"/>
    <p:sldId id="263" r:id="rId6"/>
    <p:sldId id="264" r:id="rId7"/>
    <p:sldId id="256" r:id="rId8"/>
    <p:sldId id="257" r:id="rId9"/>
    <p:sldId id="258" r:id="rId10"/>
    <p:sldId id="259" r:id="rId11"/>
    <p:sldId id="26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p:cViewPr varScale="1">
        <p:scale>
          <a:sx n="124" d="100"/>
          <a:sy n="124" d="100"/>
        </p:scale>
        <p:origin x="616" y="16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492C9-DB0E-EE4E-9248-B38C051C4141}" type="datetimeFigureOut">
              <a:rPr lang="en-US" smtClean="0"/>
              <a:t>9/21/17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83DF09-0333-6E49-B958-60A1314F1745}" type="slidenum">
              <a:rPr lang="en-US" smtClean="0"/>
              <a:t>‹#›</a:t>
            </a:fld>
            <a:endParaRPr lang="en-US"/>
          </a:p>
        </p:txBody>
      </p:sp>
    </p:spTree>
    <p:extLst>
      <p:ext uri="{BB962C8B-B14F-4D97-AF65-F5344CB8AC3E}">
        <p14:creationId xmlns:p14="http://schemas.microsoft.com/office/powerpoint/2010/main" val="383849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578650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797311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1979546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A125BB5-66FA-4AC3-8332-7A70746257AB}"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817461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125BB5-66FA-4AC3-8332-7A70746257AB}" type="datetimeFigureOut">
              <a:rPr lang="en-US" smtClean="0"/>
              <a:t>9/21/17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3269504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A125BB5-66FA-4AC3-8332-7A70746257AB}"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624666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A125BB5-66FA-4AC3-8332-7A70746257AB}" type="datetimeFigureOut">
              <a:rPr lang="en-US" smtClean="0"/>
              <a:t>9/21/17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4262561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A125BB5-66FA-4AC3-8332-7A70746257AB}" type="datetimeFigureOut">
              <a:rPr lang="en-US" smtClean="0"/>
              <a:t>9/21/17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1824612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125BB5-66FA-4AC3-8332-7A70746257AB}" type="datetimeFigureOut">
              <a:rPr lang="en-US" smtClean="0"/>
              <a:t>9/21/17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278812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25BB5-66FA-4AC3-8332-7A70746257AB}"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2915993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A125BB5-66FA-4AC3-8332-7A70746257AB}" type="datetimeFigureOut">
              <a:rPr lang="en-US" smtClean="0"/>
              <a:t>9/21/17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39145-1C48-471C-BCFF-EBB83AF274BC}" type="slidenum">
              <a:rPr lang="en-US" smtClean="0"/>
              <a:t>‹#›</a:t>
            </a:fld>
            <a:endParaRPr lang="en-US"/>
          </a:p>
        </p:txBody>
      </p:sp>
    </p:spTree>
    <p:extLst>
      <p:ext uri="{BB962C8B-B14F-4D97-AF65-F5344CB8AC3E}">
        <p14:creationId xmlns:p14="http://schemas.microsoft.com/office/powerpoint/2010/main" val="784154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125BB5-66FA-4AC3-8332-7A70746257AB}" type="datetimeFigureOut">
              <a:rPr lang="en-US" smtClean="0"/>
              <a:t>9/21/17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39145-1C48-471C-BCFF-EBB83AF274BC}" type="slidenum">
              <a:rPr lang="en-US" smtClean="0"/>
              <a:t>‹#›</a:t>
            </a:fld>
            <a:endParaRPr lang="en-US"/>
          </a:p>
        </p:txBody>
      </p:sp>
    </p:spTree>
    <p:extLst>
      <p:ext uri="{BB962C8B-B14F-4D97-AF65-F5344CB8AC3E}">
        <p14:creationId xmlns:p14="http://schemas.microsoft.com/office/powerpoint/2010/main" val="30376552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9721" y="2670357"/>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GRIDLAB-D Simulation </a:t>
            </a:r>
          </a:p>
        </p:txBody>
      </p:sp>
      <p:sp>
        <p:nvSpPr>
          <p:cNvPr id="21" name="Rectangle 20"/>
          <p:cNvSpPr/>
          <p:nvPr/>
        </p:nvSpPr>
        <p:spPr>
          <a:xfrm>
            <a:off x="1794171" y="5741005"/>
            <a:ext cx="2297100" cy="8001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Output_Message</a:t>
            </a:r>
            <a:r>
              <a:rPr lang="en-US" sz="1200" dirty="0" err="1" smtClean="0"/>
              <a:t>_</a:t>
            </a:r>
            <a:r>
              <a:rPr lang="en-US" sz="1200" dirty="0" err="1" smtClean="0"/>
              <a:t>Creation</a:t>
            </a:r>
            <a:r>
              <a:rPr lang="en-US" sz="1200" dirty="0" smtClean="0"/>
              <a:t>()</a:t>
            </a:r>
            <a:endParaRPr lang="en-US" sz="1200" dirty="0"/>
          </a:p>
        </p:txBody>
      </p:sp>
      <p:sp>
        <p:nvSpPr>
          <p:cNvPr id="35" name="TextBox 34"/>
          <p:cNvSpPr txBox="1"/>
          <p:nvPr/>
        </p:nvSpPr>
        <p:spPr>
          <a:xfrm>
            <a:off x="5257800" y="844181"/>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GetLatestReadings</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6" name="TextBox 35"/>
          <p:cNvSpPr txBox="1"/>
          <p:nvPr/>
        </p:nvSpPr>
        <p:spPr>
          <a:xfrm>
            <a:off x="5257800" y="1595687"/>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ODEventNotification</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7" name="TextBox 36"/>
          <p:cNvSpPr txBox="1"/>
          <p:nvPr/>
        </p:nvSpPr>
        <p:spPr>
          <a:xfrm>
            <a:off x="5257800" y="2347192"/>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smtClean="0">
                <a:solidFill>
                  <a:schemeClr val="bg1"/>
                </a:solidFill>
              </a:rPr>
              <a:t>Meter Disconnect</a:t>
            </a:r>
          </a:p>
          <a:p>
            <a:pPr algn="ctr"/>
            <a:r>
              <a:rPr lang="en-US" sz="1200" dirty="0" smtClean="0">
                <a:solidFill>
                  <a:schemeClr val="bg1"/>
                </a:solidFill>
              </a:rPr>
              <a:t>Message Encoder</a:t>
            </a:r>
            <a:endParaRPr lang="en-US" sz="1200" dirty="0">
              <a:solidFill>
                <a:schemeClr val="bg1"/>
              </a:solidFill>
            </a:endParaRPr>
          </a:p>
        </p:txBody>
      </p:sp>
      <p:sp>
        <p:nvSpPr>
          <p:cNvPr id="38" name="TextBox 37"/>
          <p:cNvSpPr txBox="1"/>
          <p:nvPr/>
        </p:nvSpPr>
        <p:spPr>
          <a:xfrm>
            <a:off x="5257800" y="3640408"/>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DNP3 Value Status Message Encoder</a:t>
            </a:r>
            <a:endParaRPr lang="en-US" sz="1200" dirty="0">
              <a:solidFill>
                <a:schemeClr val="bg1"/>
              </a:solidFill>
            </a:endParaRPr>
          </a:p>
        </p:txBody>
      </p:sp>
      <p:sp>
        <p:nvSpPr>
          <p:cNvPr id="39" name="TextBox 38"/>
          <p:cNvSpPr txBox="1"/>
          <p:nvPr/>
        </p:nvSpPr>
        <p:spPr>
          <a:xfrm>
            <a:off x="5257406" y="4207248"/>
            <a:ext cx="1600594"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a:t>
            </a:r>
            <a:r>
              <a:rPr lang="en-US" sz="1200" dirty="0" smtClean="0">
                <a:solidFill>
                  <a:schemeClr val="bg1"/>
                </a:solidFill>
              </a:rPr>
              <a:t>Voltage Control Message</a:t>
            </a:r>
            <a:endParaRPr lang="en-US" sz="1200" dirty="0">
              <a:solidFill>
                <a:schemeClr val="bg1"/>
              </a:solidFill>
            </a:endParaRPr>
          </a:p>
        </p:txBody>
      </p:sp>
      <p:sp>
        <p:nvSpPr>
          <p:cNvPr id="40" name="TextBox 39"/>
          <p:cNvSpPr txBox="1"/>
          <p:nvPr/>
        </p:nvSpPr>
        <p:spPr>
          <a:xfrm>
            <a:off x="5257800" y="4752599"/>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a:t>
            </a:r>
            <a:r>
              <a:rPr lang="en-US" sz="1200" dirty="0" smtClean="0">
                <a:solidFill>
                  <a:schemeClr val="bg1"/>
                </a:solidFill>
              </a:rPr>
              <a:t>Switch Status Control Message</a:t>
            </a:r>
            <a:endParaRPr lang="en-US" sz="1200" dirty="0">
              <a:solidFill>
                <a:schemeClr val="bg1"/>
              </a:solidFill>
            </a:endParaRPr>
          </a:p>
        </p:txBody>
      </p:sp>
      <p:sp>
        <p:nvSpPr>
          <p:cNvPr id="43" name="Left Brace 42"/>
          <p:cNvSpPr/>
          <p:nvPr/>
        </p:nvSpPr>
        <p:spPr>
          <a:xfrm>
            <a:off x="5041193" y="3545109"/>
            <a:ext cx="228600" cy="178594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p:cNvSpPr/>
          <p:nvPr/>
        </p:nvSpPr>
        <p:spPr>
          <a:xfrm>
            <a:off x="7631959" y="2491978"/>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Packet </a:t>
            </a:r>
            <a:r>
              <a:rPr lang="en-US" dirty="0" smtClean="0"/>
              <a:t>Writer</a:t>
            </a:r>
            <a:endParaRPr lang="en-US" dirty="0"/>
          </a:p>
        </p:txBody>
      </p:sp>
      <p:sp>
        <p:nvSpPr>
          <p:cNvPr id="67" name="TextBox 66"/>
          <p:cNvSpPr txBox="1"/>
          <p:nvPr/>
        </p:nvSpPr>
        <p:spPr>
          <a:xfrm>
            <a:off x="4390772" y="3379168"/>
            <a:ext cx="402674" cy="276999"/>
          </a:xfrm>
          <a:prstGeom prst="rect">
            <a:avLst/>
          </a:prstGeom>
          <a:noFill/>
          <a:ln>
            <a:solidFill>
              <a:schemeClr val="tx1"/>
            </a:solidFill>
          </a:ln>
        </p:spPr>
        <p:txBody>
          <a:bodyPr wrap="none" rtlCol="0">
            <a:spAutoFit/>
          </a:bodyPr>
          <a:lstStyle/>
          <a:p>
            <a:r>
              <a:rPr lang="en-US" sz="1200" dirty="0" smtClean="0"/>
              <a:t>File</a:t>
            </a:r>
            <a:endParaRPr lang="en-US" sz="1200" dirty="0"/>
          </a:p>
        </p:txBody>
      </p:sp>
      <p:cxnSp>
        <p:nvCxnSpPr>
          <p:cNvPr id="68" name="Straight Arrow Connector 67"/>
          <p:cNvCxnSpPr>
            <a:stCxn id="21" idx="3"/>
            <a:endCxn id="67" idx="2"/>
          </p:cNvCxnSpPr>
          <p:nvPr/>
        </p:nvCxnSpPr>
        <p:spPr>
          <a:xfrm flipV="1">
            <a:off x="4091271" y="3656167"/>
            <a:ext cx="500838" cy="2484888"/>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752258" y="1902621"/>
            <a:ext cx="248325" cy="151563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76322" y="3682191"/>
            <a:ext cx="245584" cy="75588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7" name="Left Brace 76"/>
          <p:cNvSpPr/>
          <p:nvPr/>
        </p:nvSpPr>
        <p:spPr>
          <a:xfrm>
            <a:off x="5072238" y="719142"/>
            <a:ext cx="23826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Left Brace 77"/>
          <p:cNvSpPr/>
          <p:nvPr/>
        </p:nvSpPr>
        <p:spPr>
          <a:xfrm flipH="1">
            <a:off x="6839654" y="685800"/>
            <a:ext cx="24043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Rectangle 82"/>
          <p:cNvSpPr/>
          <p:nvPr/>
        </p:nvSpPr>
        <p:spPr>
          <a:xfrm>
            <a:off x="7631959" y="3766432"/>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Pcap</a:t>
            </a:r>
            <a:r>
              <a:rPr lang="en-US" dirty="0" smtClean="0"/>
              <a:t> File</a:t>
            </a:r>
            <a:r>
              <a:rPr lang="en-US" dirty="0" smtClean="0"/>
              <a:t> </a:t>
            </a:r>
            <a:r>
              <a:rPr lang="en-US" dirty="0" smtClean="0"/>
              <a:t>Writer</a:t>
            </a:r>
            <a:endParaRPr lang="en-US" dirty="0"/>
          </a:p>
        </p:txBody>
      </p:sp>
      <p:sp>
        <p:nvSpPr>
          <p:cNvPr id="84" name="Rectangle 83"/>
          <p:cNvSpPr/>
          <p:nvPr/>
        </p:nvSpPr>
        <p:spPr>
          <a:xfrm>
            <a:off x="7631959" y="5226655"/>
            <a:ext cx="1219200" cy="914400"/>
          </a:xfrm>
          <a:prstGeom prst="rect">
            <a:avLst/>
          </a:prstGeom>
          <a:solidFill>
            <a:srgbClr val="F79646">
              <a:alpha val="2902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Packet Replay (Future)</a:t>
            </a:r>
            <a:endParaRPr lang="en-US" dirty="0"/>
          </a:p>
        </p:txBody>
      </p:sp>
      <p:cxnSp>
        <p:nvCxnSpPr>
          <p:cNvPr id="85" name="Straight Arrow Connector 84"/>
          <p:cNvCxnSpPr/>
          <p:nvPr/>
        </p:nvCxnSpPr>
        <p:spPr>
          <a:xfrm>
            <a:off x="7134943" y="1902621"/>
            <a:ext cx="469157" cy="101303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flipV="1">
            <a:off x="7049872" y="2915653"/>
            <a:ext cx="554228" cy="148827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Left Brace 90"/>
          <p:cNvSpPr/>
          <p:nvPr/>
        </p:nvSpPr>
        <p:spPr>
          <a:xfrm flipH="1">
            <a:off x="6941014" y="3576642"/>
            <a:ext cx="139071" cy="163762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3" name="Straight Arrow Connector 92"/>
          <p:cNvCxnSpPr>
            <a:stCxn id="48" idx="2"/>
            <a:endCxn id="83" idx="0"/>
          </p:cNvCxnSpPr>
          <p:nvPr/>
        </p:nvCxnSpPr>
        <p:spPr>
          <a:xfrm>
            <a:off x="8241559" y="3406378"/>
            <a:ext cx="0" cy="36005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137604" y="3088645"/>
            <a:ext cx="1036860" cy="830997"/>
          </a:xfrm>
          <a:prstGeom prst="rect">
            <a:avLst/>
          </a:prstGeom>
          <a:noFill/>
          <a:ln>
            <a:solidFill>
              <a:schemeClr val="tx1"/>
            </a:solidFill>
          </a:ln>
        </p:spPr>
        <p:txBody>
          <a:bodyPr wrap="square" rtlCol="0">
            <a:spAutoFit/>
          </a:bodyPr>
          <a:lstStyle/>
          <a:p>
            <a:pPr algn="ctr"/>
            <a:r>
              <a:rPr lang="en-US" sz="1200" dirty="0" smtClean="0"/>
              <a:t>SIMBA </a:t>
            </a:r>
          </a:p>
          <a:p>
            <a:pPr algn="ctr"/>
            <a:r>
              <a:rPr lang="en-US" sz="1200" dirty="0" smtClean="0"/>
              <a:t>Simulation Configuration File</a:t>
            </a:r>
            <a:endParaRPr lang="en-US" sz="1200" dirty="0"/>
          </a:p>
        </p:txBody>
      </p:sp>
      <p:cxnSp>
        <p:nvCxnSpPr>
          <p:cNvPr id="98" name="Straight Arrow Connector 97"/>
          <p:cNvCxnSpPr>
            <a:stCxn id="97" idx="3"/>
            <a:endCxn id="21" idx="1"/>
          </p:cNvCxnSpPr>
          <p:nvPr/>
        </p:nvCxnSpPr>
        <p:spPr>
          <a:xfrm>
            <a:off x="1174464" y="3504144"/>
            <a:ext cx="619707" cy="263691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8" idx="0"/>
            <a:endCxn id="84" idx="0"/>
          </p:cNvCxnSpPr>
          <p:nvPr/>
        </p:nvCxnSpPr>
        <p:spPr>
          <a:xfrm>
            <a:off x="8241559" y="2491978"/>
            <a:ext cx="0" cy="2734677"/>
          </a:xfrm>
          <a:prstGeom prst="straightConnector1">
            <a:avLst/>
          </a:prstGeom>
          <a:ln w="28575">
            <a:solidFill>
              <a:srgbClr val="F79646">
                <a:alpha val="25098"/>
              </a:srgb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185139" y="760495"/>
            <a:ext cx="324128" cy="369332"/>
          </a:xfrm>
          <a:prstGeom prst="rect">
            <a:avLst/>
          </a:prstGeom>
          <a:noFill/>
        </p:spPr>
        <p:txBody>
          <a:bodyPr wrap="none" rtlCol="0">
            <a:spAutoFit/>
          </a:bodyPr>
          <a:lstStyle/>
          <a:p>
            <a:r>
              <a:rPr lang="en-US" b="1" dirty="0" smtClean="0">
                <a:solidFill>
                  <a:schemeClr val="bg1"/>
                </a:solidFill>
              </a:rPr>
              <a:t>A</a:t>
            </a:r>
            <a:endParaRPr lang="en-US" b="1" dirty="0">
              <a:solidFill>
                <a:schemeClr val="bg1"/>
              </a:solidFill>
            </a:endParaRPr>
          </a:p>
        </p:txBody>
      </p:sp>
      <p:sp>
        <p:nvSpPr>
          <p:cNvPr id="103" name="TextBox 102"/>
          <p:cNvSpPr txBox="1"/>
          <p:nvPr/>
        </p:nvSpPr>
        <p:spPr>
          <a:xfrm>
            <a:off x="5185139" y="1511023"/>
            <a:ext cx="322551" cy="369332"/>
          </a:xfrm>
          <a:prstGeom prst="rect">
            <a:avLst/>
          </a:prstGeom>
          <a:noFill/>
        </p:spPr>
        <p:txBody>
          <a:bodyPr wrap="square" rtlCol="0">
            <a:spAutoFit/>
          </a:bodyPr>
          <a:lstStyle/>
          <a:p>
            <a:r>
              <a:rPr lang="en-US" b="1" dirty="0">
                <a:solidFill>
                  <a:schemeClr val="bg1"/>
                </a:solidFill>
              </a:rPr>
              <a:t>B</a:t>
            </a:r>
            <a:endParaRPr lang="en-US" b="1" dirty="0">
              <a:solidFill>
                <a:schemeClr val="bg1"/>
              </a:solidFill>
            </a:endParaRPr>
          </a:p>
        </p:txBody>
      </p:sp>
      <p:sp>
        <p:nvSpPr>
          <p:cNvPr id="104" name="TextBox 103"/>
          <p:cNvSpPr txBox="1"/>
          <p:nvPr/>
        </p:nvSpPr>
        <p:spPr>
          <a:xfrm>
            <a:off x="5181600" y="2243142"/>
            <a:ext cx="322551" cy="369332"/>
          </a:xfrm>
          <a:prstGeom prst="rect">
            <a:avLst/>
          </a:prstGeom>
          <a:noFill/>
        </p:spPr>
        <p:txBody>
          <a:bodyPr wrap="square" rtlCol="0">
            <a:spAutoFit/>
          </a:bodyPr>
          <a:lstStyle/>
          <a:p>
            <a:r>
              <a:rPr lang="en-US" b="1" dirty="0" smtClean="0">
                <a:solidFill>
                  <a:schemeClr val="bg1"/>
                </a:solidFill>
              </a:rPr>
              <a:t>C</a:t>
            </a:r>
            <a:endParaRPr lang="en-US" b="1" dirty="0">
              <a:solidFill>
                <a:schemeClr val="bg1"/>
              </a:solidFill>
            </a:endParaRPr>
          </a:p>
        </p:txBody>
      </p:sp>
      <p:sp>
        <p:nvSpPr>
          <p:cNvPr id="105" name="TextBox 104"/>
          <p:cNvSpPr txBox="1"/>
          <p:nvPr/>
        </p:nvSpPr>
        <p:spPr>
          <a:xfrm>
            <a:off x="5190206" y="3576642"/>
            <a:ext cx="322551" cy="369332"/>
          </a:xfrm>
          <a:prstGeom prst="rect">
            <a:avLst/>
          </a:prstGeom>
          <a:noFill/>
        </p:spPr>
        <p:txBody>
          <a:bodyPr wrap="square" rtlCol="0">
            <a:spAutoFit/>
          </a:bodyPr>
          <a:lstStyle/>
          <a:p>
            <a:r>
              <a:rPr lang="en-US" b="1" dirty="0">
                <a:solidFill>
                  <a:schemeClr val="bg1"/>
                </a:solidFill>
              </a:rPr>
              <a:t>D</a:t>
            </a:r>
            <a:endParaRPr lang="en-US" b="1" dirty="0">
              <a:solidFill>
                <a:schemeClr val="bg1"/>
              </a:solidFill>
            </a:endParaRPr>
          </a:p>
        </p:txBody>
      </p:sp>
      <p:sp>
        <p:nvSpPr>
          <p:cNvPr id="106" name="TextBox 105"/>
          <p:cNvSpPr txBox="1"/>
          <p:nvPr/>
        </p:nvSpPr>
        <p:spPr>
          <a:xfrm>
            <a:off x="5206054" y="4139582"/>
            <a:ext cx="322551" cy="369332"/>
          </a:xfrm>
          <a:prstGeom prst="rect">
            <a:avLst/>
          </a:prstGeom>
          <a:noFill/>
        </p:spPr>
        <p:txBody>
          <a:bodyPr wrap="square" rtlCol="0">
            <a:spAutoFit/>
          </a:bodyPr>
          <a:lstStyle/>
          <a:p>
            <a:r>
              <a:rPr lang="en-US" b="1" dirty="0" smtClean="0">
                <a:solidFill>
                  <a:schemeClr val="bg1"/>
                </a:solidFill>
              </a:rPr>
              <a:t>E</a:t>
            </a:r>
            <a:endParaRPr lang="en-US" b="1" dirty="0">
              <a:solidFill>
                <a:schemeClr val="bg1"/>
              </a:solidFill>
            </a:endParaRPr>
          </a:p>
        </p:txBody>
      </p:sp>
      <p:sp>
        <p:nvSpPr>
          <p:cNvPr id="107" name="TextBox 106"/>
          <p:cNvSpPr txBox="1"/>
          <p:nvPr/>
        </p:nvSpPr>
        <p:spPr>
          <a:xfrm>
            <a:off x="5190206" y="4682058"/>
            <a:ext cx="322551" cy="369332"/>
          </a:xfrm>
          <a:prstGeom prst="rect">
            <a:avLst/>
          </a:prstGeom>
          <a:noFill/>
        </p:spPr>
        <p:txBody>
          <a:bodyPr wrap="square" rtlCol="0">
            <a:spAutoFit/>
          </a:bodyPr>
          <a:lstStyle/>
          <a:p>
            <a:r>
              <a:rPr lang="en-US" b="1" dirty="0">
                <a:solidFill>
                  <a:schemeClr val="bg1"/>
                </a:solidFill>
              </a:rPr>
              <a:t>F</a:t>
            </a:r>
            <a:endParaRPr lang="en-US" b="1" dirty="0">
              <a:solidFill>
                <a:schemeClr val="bg1"/>
              </a:solidFill>
            </a:endParaRPr>
          </a:p>
        </p:txBody>
      </p:sp>
      <p:sp>
        <p:nvSpPr>
          <p:cNvPr id="14" name="TextBox 13"/>
          <p:cNvSpPr txBox="1"/>
          <p:nvPr/>
        </p:nvSpPr>
        <p:spPr>
          <a:xfrm>
            <a:off x="2018782" y="4307719"/>
            <a:ext cx="1847878" cy="276999"/>
          </a:xfrm>
          <a:prstGeom prst="rect">
            <a:avLst/>
          </a:prstGeom>
          <a:noFill/>
          <a:ln>
            <a:solidFill>
              <a:schemeClr val="tx1"/>
            </a:solidFill>
          </a:ln>
        </p:spPr>
        <p:txBody>
          <a:bodyPr wrap="none" rtlCol="0">
            <a:spAutoFit/>
          </a:bodyPr>
          <a:lstStyle/>
          <a:p>
            <a:r>
              <a:rPr lang="en-US" sz="1200" dirty="0" err="1" smtClean="0"/>
              <a:t>GridLab</a:t>
            </a:r>
            <a:r>
              <a:rPr lang="en-US" sz="1200" dirty="0" smtClean="0"/>
              <a:t>-D Output .csv files</a:t>
            </a:r>
            <a:endParaRPr lang="en-US" sz="1200" dirty="0"/>
          </a:p>
        </p:txBody>
      </p:sp>
      <p:sp>
        <p:nvSpPr>
          <p:cNvPr id="59" name="TextBox 58"/>
          <p:cNvSpPr txBox="1"/>
          <p:nvPr/>
        </p:nvSpPr>
        <p:spPr>
          <a:xfrm>
            <a:off x="2142486" y="1372523"/>
            <a:ext cx="1600471" cy="646331"/>
          </a:xfrm>
          <a:prstGeom prst="rect">
            <a:avLst/>
          </a:prstGeom>
          <a:noFill/>
          <a:ln>
            <a:solidFill>
              <a:schemeClr val="tx1"/>
            </a:solidFill>
          </a:ln>
        </p:spPr>
        <p:txBody>
          <a:bodyPr wrap="square" rtlCol="0">
            <a:spAutoFit/>
          </a:bodyPr>
          <a:lstStyle/>
          <a:p>
            <a:pPr algn="ctr"/>
            <a:r>
              <a:rPr lang="en-US" sz="1200" dirty="0" err="1" smtClean="0"/>
              <a:t>GridLab</a:t>
            </a:r>
            <a:r>
              <a:rPr lang="en-US" sz="1200" dirty="0" smtClean="0"/>
              <a:t>-D Model Input &amp; Simulation Configuration Files</a:t>
            </a:r>
            <a:endParaRPr lang="en-US" sz="1200" dirty="0"/>
          </a:p>
        </p:txBody>
      </p:sp>
      <p:cxnSp>
        <p:nvCxnSpPr>
          <p:cNvPr id="60" name="Straight Arrow Connector 59"/>
          <p:cNvCxnSpPr/>
          <p:nvPr/>
        </p:nvCxnSpPr>
        <p:spPr>
          <a:xfrm flipH="1">
            <a:off x="2942721" y="2018854"/>
            <a:ext cx="1" cy="651503"/>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5" idx="2"/>
            <a:endCxn id="14" idx="0"/>
          </p:cNvCxnSpPr>
          <p:nvPr/>
        </p:nvCxnSpPr>
        <p:spPr>
          <a:xfrm>
            <a:off x="2942721" y="3584757"/>
            <a:ext cx="0" cy="722962"/>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14" idx="2"/>
            <a:endCxn id="21" idx="0"/>
          </p:cNvCxnSpPr>
          <p:nvPr/>
        </p:nvCxnSpPr>
        <p:spPr>
          <a:xfrm>
            <a:off x="2942721" y="4584718"/>
            <a:ext cx="0" cy="115628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2" name="Rectangle 71"/>
          <p:cNvSpPr/>
          <p:nvPr/>
        </p:nvSpPr>
        <p:spPr>
          <a:xfrm>
            <a:off x="1794171" y="172373"/>
            <a:ext cx="2297100" cy="8001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t>Input</a:t>
            </a:r>
            <a:r>
              <a:rPr lang="en-US" sz="1200" dirty="0" err="1" smtClean="0"/>
              <a:t>_Message</a:t>
            </a:r>
            <a:r>
              <a:rPr lang="en-US" sz="1200" dirty="0" err="1" smtClean="0"/>
              <a:t>_</a:t>
            </a:r>
            <a:r>
              <a:rPr lang="en-US" sz="1200" dirty="0" err="1" smtClean="0"/>
              <a:t>Creation</a:t>
            </a:r>
            <a:r>
              <a:rPr lang="en-US" sz="1200" dirty="0" smtClean="0"/>
              <a:t>()</a:t>
            </a:r>
            <a:endParaRPr lang="en-US" sz="1200" dirty="0"/>
          </a:p>
        </p:txBody>
      </p:sp>
      <p:cxnSp>
        <p:nvCxnSpPr>
          <p:cNvPr id="74" name="Straight Arrow Connector 73"/>
          <p:cNvCxnSpPr>
            <a:stCxn id="97" idx="3"/>
            <a:endCxn id="72" idx="1"/>
          </p:cNvCxnSpPr>
          <p:nvPr/>
        </p:nvCxnSpPr>
        <p:spPr>
          <a:xfrm flipV="1">
            <a:off x="1174464" y="572423"/>
            <a:ext cx="619707" cy="293172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a:stCxn id="72" idx="2"/>
            <a:endCxn id="59" idx="0"/>
          </p:cNvCxnSpPr>
          <p:nvPr/>
        </p:nvCxnSpPr>
        <p:spPr>
          <a:xfrm>
            <a:off x="2942721" y="972473"/>
            <a:ext cx="1" cy="40005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a:stCxn id="72" idx="3"/>
            <a:endCxn id="67" idx="0"/>
          </p:cNvCxnSpPr>
          <p:nvPr/>
        </p:nvCxnSpPr>
        <p:spPr>
          <a:xfrm>
            <a:off x="4091271" y="572423"/>
            <a:ext cx="500838" cy="2806745"/>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82219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p:cNvCxnSpPr/>
          <p:nvPr/>
        </p:nvCxnSpPr>
        <p:spPr>
          <a:xfrm>
            <a:off x="403244" y="4454456"/>
            <a:ext cx="12954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23771" y="4117614"/>
            <a:ext cx="654346" cy="338554"/>
          </a:xfrm>
          <a:prstGeom prst="rect">
            <a:avLst/>
          </a:prstGeom>
          <a:noFill/>
        </p:spPr>
        <p:txBody>
          <a:bodyPr wrap="none" rtlCol="0">
            <a:spAutoFit/>
          </a:bodyPr>
          <a:lstStyle/>
          <a:p>
            <a:r>
              <a:rPr lang="en-US" sz="800" dirty="0" smtClean="0"/>
              <a:t>Simulation </a:t>
            </a:r>
          </a:p>
          <a:p>
            <a:r>
              <a:rPr lang="en-US" sz="800" dirty="0" smtClean="0"/>
              <a:t>Timestamp</a:t>
            </a:r>
            <a:endParaRPr lang="en-US" sz="800" dirty="0"/>
          </a:p>
        </p:txBody>
      </p:sp>
      <p:sp>
        <p:nvSpPr>
          <p:cNvPr id="10" name="TextBox 9"/>
          <p:cNvSpPr txBox="1"/>
          <p:nvPr/>
        </p:nvSpPr>
        <p:spPr>
          <a:xfrm>
            <a:off x="1710380" y="3775785"/>
            <a:ext cx="2133600" cy="830997"/>
          </a:xfrm>
          <a:prstGeom prst="rect">
            <a:avLst/>
          </a:prstGeom>
          <a:noFill/>
          <a:ln>
            <a:solidFill>
              <a:schemeClr val="tx1"/>
            </a:solidFill>
          </a:ln>
        </p:spPr>
        <p:txBody>
          <a:bodyPr wrap="square" rtlCol="0">
            <a:spAutoFit/>
          </a:bodyPr>
          <a:lstStyle/>
          <a:p>
            <a:r>
              <a:rPr lang="en-US" sz="1200" b="1" dirty="0" smtClean="0"/>
              <a:t>Should a message with meter interval reads be generated? </a:t>
            </a:r>
            <a:r>
              <a:rPr lang="en-US" sz="1200" dirty="0" smtClean="0"/>
              <a:t>(Has 15 minutes elapsed since last meter read message?)</a:t>
            </a:r>
            <a:endParaRPr lang="en-US" sz="1200" dirty="0"/>
          </a:p>
        </p:txBody>
      </p:sp>
      <p:cxnSp>
        <p:nvCxnSpPr>
          <p:cNvPr id="11" name="Straight Arrow Connector 10"/>
          <p:cNvCxnSpPr/>
          <p:nvPr/>
        </p:nvCxnSpPr>
        <p:spPr>
          <a:xfrm flipV="1">
            <a:off x="3855716" y="3835228"/>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802728">
            <a:off x="3876115" y="3727506"/>
            <a:ext cx="325730" cy="215444"/>
          </a:xfrm>
          <a:prstGeom prst="rect">
            <a:avLst/>
          </a:prstGeom>
          <a:noFill/>
        </p:spPr>
        <p:txBody>
          <a:bodyPr wrap="none" rtlCol="0">
            <a:spAutoFit/>
          </a:bodyPr>
          <a:lstStyle/>
          <a:p>
            <a:r>
              <a:rPr lang="en-US" sz="800" smtClean="0"/>
              <a:t>Yes</a:t>
            </a:r>
            <a:endParaRPr lang="en-US" sz="800" dirty="0"/>
          </a:p>
        </p:txBody>
      </p:sp>
      <p:cxnSp>
        <p:nvCxnSpPr>
          <p:cNvPr id="14" name="Straight Arrow Connector 13"/>
          <p:cNvCxnSpPr/>
          <p:nvPr/>
        </p:nvCxnSpPr>
        <p:spPr>
          <a:xfrm>
            <a:off x="3843980" y="4401468"/>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013378" y="4239012"/>
            <a:ext cx="325730" cy="215444"/>
          </a:xfrm>
          <a:prstGeom prst="rect">
            <a:avLst/>
          </a:prstGeom>
          <a:noFill/>
        </p:spPr>
        <p:txBody>
          <a:bodyPr wrap="square" rtlCol="0">
            <a:spAutoFit/>
          </a:bodyPr>
          <a:lstStyle/>
          <a:p>
            <a:r>
              <a:rPr lang="en-US" sz="800" smtClean="0"/>
              <a:t>No</a:t>
            </a:r>
            <a:endParaRPr lang="en-US" sz="800" dirty="0"/>
          </a:p>
        </p:txBody>
      </p:sp>
      <p:sp>
        <p:nvSpPr>
          <p:cNvPr id="18" name="TextBox 17"/>
          <p:cNvSpPr txBox="1"/>
          <p:nvPr/>
        </p:nvSpPr>
        <p:spPr>
          <a:xfrm>
            <a:off x="4453580" y="3475069"/>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cxnSp>
        <p:nvCxnSpPr>
          <p:cNvPr id="19" name="Straight Arrow Connector 18"/>
          <p:cNvCxnSpPr/>
          <p:nvPr/>
        </p:nvCxnSpPr>
        <p:spPr>
          <a:xfrm>
            <a:off x="403244" y="5715000"/>
            <a:ext cx="1828800" cy="579"/>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696425" y="5509624"/>
            <a:ext cx="1208985" cy="215444"/>
          </a:xfrm>
          <a:prstGeom prst="rect">
            <a:avLst/>
          </a:prstGeom>
          <a:noFill/>
        </p:spPr>
        <p:txBody>
          <a:bodyPr wrap="none" rtlCol="0">
            <a:spAutoFit/>
          </a:bodyPr>
          <a:lstStyle/>
          <a:p>
            <a:r>
              <a:rPr lang="en-US" sz="800" smtClean="0"/>
              <a:t>Substation Switch Status</a:t>
            </a:r>
            <a:endParaRPr lang="en-US" sz="800" dirty="0"/>
          </a:p>
        </p:txBody>
      </p:sp>
      <p:cxnSp>
        <p:nvCxnSpPr>
          <p:cNvPr id="21" name="Straight Arrow Connector 20"/>
          <p:cNvCxnSpPr/>
          <p:nvPr/>
        </p:nvCxnSpPr>
        <p:spPr>
          <a:xfrm>
            <a:off x="403244" y="6324600"/>
            <a:ext cx="1828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593927" y="5968438"/>
            <a:ext cx="1452642" cy="338554"/>
          </a:xfrm>
          <a:prstGeom prst="rect">
            <a:avLst/>
          </a:prstGeom>
          <a:noFill/>
        </p:spPr>
        <p:txBody>
          <a:bodyPr wrap="none" rtlCol="0">
            <a:spAutoFit/>
          </a:bodyPr>
          <a:lstStyle/>
          <a:p>
            <a:r>
              <a:rPr lang="en-US" sz="800" dirty="0" smtClean="0"/>
              <a:t>Substation Transformer Status</a:t>
            </a:r>
          </a:p>
          <a:p>
            <a:r>
              <a:rPr lang="en-US" sz="800" dirty="0"/>
              <a:t>(</a:t>
            </a:r>
            <a:r>
              <a:rPr lang="en-US" sz="800" dirty="0" smtClean="0"/>
              <a:t>Power and Voltage Readings)</a:t>
            </a:r>
            <a:endParaRPr lang="en-US" sz="800" dirty="0"/>
          </a:p>
        </p:txBody>
      </p:sp>
      <p:sp>
        <p:nvSpPr>
          <p:cNvPr id="23" name="TextBox 22"/>
          <p:cNvSpPr txBox="1"/>
          <p:nvPr/>
        </p:nvSpPr>
        <p:spPr>
          <a:xfrm>
            <a:off x="2247553" y="5080139"/>
            <a:ext cx="1797798" cy="1371775"/>
          </a:xfrm>
          <a:prstGeom prst="rect">
            <a:avLst/>
          </a:prstGeom>
          <a:noFill/>
          <a:ln>
            <a:solidFill>
              <a:schemeClr val="accent4"/>
            </a:solidFill>
          </a:ln>
        </p:spPr>
        <p:txBody>
          <a:bodyPr wrap="square" rtlCol="0" anchor="ctr">
            <a:noAutofit/>
          </a:bodyPr>
          <a:lstStyle/>
          <a:p>
            <a:r>
              <a:rPr lang="en-US" sz="1200" b="1" dirty="0" smtClean="0"/>
              <a:t>Should substation SCADA message be generated?</a:t>
            </a:r>
          </a:p>
          <a:p>
            <a:r>
              <a:rPr lang="en-US" sz="1200" dirty="0"/>
              <a:t>(Has </a:t>
            </a:r>
            <a:r>
              <a:rPr lang="en-US" sz="1200" dirty="0" smtClean="0"/>
              <a:t>4 seconds elapsed </a:t>
            </a:r>
            <a:r>
              <a:rPr lang="en-US" sz="1200" dirty="0"/>
              <a:t>since last meter read message?)</a:t>
            </a:r>
          </a:p>
          <a:p>
            <a:endParaRPr lang="en-US" sz="1200" dirty="0"/>
          </a:p>
        </p:txBody>
      </p:sp>
      <p:sp>
        <p:nvSpPr>
          <p:cNvPr id="37" name="TextBox 36"/>
          <p:cNvSpPr txBox="1"/>
          <p:nvPr/>
        </p:nvSpPr>
        <p:spPr>
          <a:xfrm>
            <a:off x="4433282" y="4374685"/>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38" name="Straight Arrow Connector 37"/>
          <p:cNvCxnSpPr/>
          <p:nvPr/>
        </p:nvCxnSpPr>
        <p:spPr>
          <a:xfrm flipV="1">
            <a:off x="6320480" y="3376645"/>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rot="20802728">
            <a:off x="6394933" y="3316657"/>
            <a:ext cx="237566" cy="215444"/>
          </a:xfrm>
          <a:prstGeom prst="rect">
            <a:avLst/>
          </a:prstGeom>
          <a:noFill/>
        </p:spPr>
        <p:txBody>
          <a:bodyPr wrap="none" rtlCol="0">
            <a:spAutoFit/>
          </a:bodyPr>
          <a:lstStyle/>
          <a:p>
            <a:r>
              <a:rPr lang="en-US" sz="800" dirty="0"/>
              <a:t>P</a:t>
            </a:r>
            <a:endParaRPr lang="en-US" sz="800" dirty="0"/>
          </a:p>
        </p:txBody>
      </p:sp>
      <p:sp>
        <p:nvSpPr>
          <p:cNvPr id="41" name="TextBox 40"/>
          <p:cNvSpPr txBox="1"/>
          <p:nvPr/>
        </p:nvSpPr>
        <p:spPr>
          <a:xfrm>
            <a:off x="6891980" y="3092522"/>
            <a:ext cx="1909801" cy="499853"/>
          </a:xfrm>
          <a:prstGeom prst="rect">
            <a:avLst/>
          </a:prstGeom>
          <a:noFill/>
          <a:ln>
            <a:solidFill>
              <a:schemeClr val="accent2"/>
            </a:solidFill>
          </a:ln>
        </p:spPr>
        <p:txBody>
          <a:bodyPr wrap="square" rtlCol="0">
            <a:noAutofit/>
          </a:bodyPr>
          <a:lstStyle/>
          <a:p>
            <a:r>
              <a:rPr lang="en-US" sz="1200" b="1" dirty="0" smtClean="0"/>
              <a:t>Write meter reading message contents to file.</a:t>
            </a:r>
            <a:endParaRPr lang="en-US" sz="1200" dirty="0"/>
          </a:p>
        </p:txBody>
      </p:sp>
      <p:cxnSp>
        <p:nvCxnSpPr>
          <p:cNvPr id="45" name="Straight Arrow Connector 44"/>
          <p:cNvCxnSpPr/>
          <p:nvPr/>
        </p:nvCxnSpPr>
        <p:spPr>
          <a:xfrm>
            <a:off x="6322703" y="3930352"/>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rot="1356030">
            <a:off x="6397808" y="3831351"/>
            <a:ext cx="343364" cy="215444"/>
          </a:xfrm>
          <a:prstGeom prst="rect">
            <a:avLst/>
          </a:prstGeom>
          <a:noFill/>
        </p:spPr>
        <p:txBody>
          <a:bodyPr wrap="none" rtlCol="0">
            <a:spAutoFit/>
          </a:bodyPr>
          <a:lstStyle/>
          <a:p>
            <a:r>
              <a:rPr lang="en-US" sz="800" smtClean="0"/>
              <a:t>1- P</a:t>
            </a:r>
            <a:endParaRPr lang="en-US" sz="800" dirty="0"/>
          </a:p>
        </p:txBody>
      </p:sp>
      <p:sp>
        <p:nvSpPr>
          <p:cNvPr id="48" name="TextBox 47"/>
          <p:cNvSpPr txBox="1"/>
          <p:nvPr/>
        </p:nvSpPr>
        <p:spPr>
          <a:xfrm>
            <a:off x="6856600" y="4052783"/>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49" name="Straight Arrow Connector 48"/>
          <p:cNvCxnSpPr/>
          <p:nvPr/>
        </p:nvCxnSpPr>
        <p:spPr>
          <a:xfrm flipV="1">
            <a:off x="4058505" y="5465559"/>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20802728">
            <a:off x="4078904" y="5357837"/>
            <a:ext cx="325730" cy="215444"/>
          </a:xfrm>
          <a:prstGeom prst="rect">
            <a:avLst/>
          </a:prstGeom>
          <a:noFill/>
        </p:spPr>
        <p:txBody>
          <a:bodyPr wrap="none" rtlCol="0">
            <a:spAutoFit/>
          </a:bodyPr>
          <a:lstStyle/>
          <a:p>
            <a:r>
              <a:rPr lang="en-US" sz="800" smtClean="0"/>
              <a:t>Yes</a:t>
            </a:r>
            <a:endParaRPr lang="en-US" sz="800" dirty="0"/>
          </a:p>
        </p:txBody>
      </p:sp>
      <p:cxnSp>
        <p:nvCxnSpPr>
          <p:cNvPr id="51" name="Straight Arrow Connector 50"/>
          <p:cNvCxnSpPr/>
          <p:nvPr/>
        </p:nvCxnSpPr>
        <p:spPr>
          <a:xfrm>
            <a:off x="4046769" y="6031799"/>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216167" y="5869343"/>
            <a:ext cx="325730" cy="215444"/>
          </a:xfrm>
          <a:prstGeom prst="rect">
            <a:avLst/>
          </a:prstGeom>
          <a:noFill/>
        </p:spPr>
        <p:txBody>
          <a:bodyPr wrap="square" rtlCol="0">
            <a:spAutoFit/>
          </a:bodyPr>
          <a:lstStyle/>
          <a:p>
            <a:r>
              <a:rPr lang="en-US" sz="800" smtClean="0"/>
              <a:t>No</a:t>
            </a:r>
            <a:endParaRPr lang="en-US" sz="800" dirty="0"/>
          </a:p>
        </p:txBody>
      </p:sp>
      <p:sp>
        <p:nvSpPr>
          <p:cNvPr id="53" name="TextBox 52"/>
          <p:cNvSpPr txBox="1"/>
          <p:nvPr/>
        </p:nvSpPr>
        <p:spPr>
          <a:xfrm>
            <a:off x="4656369" y="5105400"/>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sp>
        <p:nvSpPr>
          <p:cNvPr id="54" name="TextBox 53"/>
          <p:cNvSpPr txBox="1"/>
          <p:nvPr/>
        </p:nvSpPr>
        <p:spPr>
          <a:xfrm>
            <a:off x="4636071" y="6005016"/>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55" name="Straight Arrow Connector 54"/>
          <p:cNvCxnSpPr/>
          <p:nvPr/>
        </p:nvCxnSpPr>
        <p:spPr>
          <a:xfrm flipV="1">
            <a:off x="6523269" y="5006976"/>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20802728">
            <a:off x="6597722" y="4946988"/>
            <a:ext cx="237566" cy="215444"/>
          </a:xfrm>
          <a:prstGeom prst="rect">
            <a:avLst/>
          </a:prstGeom>
          <a:noFill/>
        </p:spPr>
        <p:txBody>
          <a:bodyPr wrap="none" rtlCol="0">
            <a:spAutoFit/>
          </a:bodyPr>
          <a:lstStyle/>
          <a:p>
            <a:r>
              <a:rPr lang="en-US" sz="800" dirty="0"/>
              <a:t>P</a:t>
            </a:r>
            <a:endParaRPr lang="en-US" sz="800" dirty="0"/>
          </a:p>
        </p:txBody>
      </p:sp>
      <p:sp>
        <p:nvSpPr>
          <p:cNvPr id="57" name="TextBox 56"/>
          <p:cNvSpPr txBox="1"/>
          <p:nvPr/>
        </p:nvSpPr>
        <p:spPr>
          <a:xfrm>
            <a:off x="7094769" y="4739917"/>
            <a:ext cx="1909801" cy="499853"/>
          </a:xfrm>
          <a:prstGeom prst="rect">
            <a:avLst/>
          </a:prstGeom>
          <a:noFill/>
          <a:ln>
            <a:solidFill>
              <a:schemeClr val="accent2"/>
            </a:solidFill>
          </a:ln>
        </p:spPr>
        <p:txBody>
          <a:bodyPr wrap="square" rtlCol="0">
            <a:noAutofit/>
          </a:bodyPr>
          <a:lstStyle/>
          <a:p>
            <a:r>
              <a:rPr lang="en-US" sz="1200" b="1" dirty="0" smtClean="0"/>
              <a:t>Write SCADA status message contents to file.</a:t>
            </a:r>
            <a:endParaRPr lang="en-US" sz="1200" dirty="0"/>
          </a:p>
        </p:txBody>
      </p:sp>
      <p:cxnSp>
        <p:nvCxnSpPr>
          <p:cNvPr id="58" name="Straight Arrow Connector 57"/>
          <p:cNvCxnSpPr/>
          <p:nvPr/>
        </p:nvCxnSpPr>
        <p:spPr>
          <a:xfrm>
            <a:off x="6525492" y="5560683"/>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356030">
            <a:off x="6600597" y="5461682"/>
            <a:ext cx="343364" cy="215444"/>
          </a:xfrm>
          <a:prstGeom prst="rect">
            <a:avLst/>
          </a:prstGeom>
          <a:noFill/>
        </p:spPr>
        <p:txBody>
          <a:bodyPr wrap="none" rtlCol="0">
            <a:spAutoFit/>
          </a:bodyPr>
          <a:lstStyle/>
          <a:p>
            <a:r>
              <a:rPr lang="en-US" sz="800" smtClean="0"/>
              <a:t>1- P</a:t>
            </a:r>
            <a:endParaRPr lang="en-US" sz="800" dirty="0"/>
          </a:p>
        </p:txBody>
      </p:sp>
      <p:sp>
        <p:nvSpPr>
          <p:cNvPr id="60" name="TextBox 59"/>
          <p:cNvSpPr txBox="1"/>
          <p:nvPr/>
        </p:nvSpPr>
        <p:spPr>
          <a:xfrm>
            <a:off x="7059389" y="5683114"/>
            <a:ext cx="805029" cy="276999"/>
          </a:xfrm>
          <a:prstGeom prst="rect">
            <a:avLst/>
          </a:prstGeom>
          <a:noFill/>
        </p:spPr>
        <p:txBody>
          <a:bodyPr wrap="none" rtlCol="0">
            <a:spAutoFit/>
          </a:bodyPr>
          <a:lstStyle/>
          <a:p>
            <a:r>
              <a:rPr lang="en-US" sz="1200" dirty="0" smtClean="0"/>
              <a:t>No Action</a:t>
            </a:r>
            <a:endParaRPr lang="en-US" sz="1200" dirty="0"/>
          </a:p>
        </p:txBody>
      </p:sp>
      <p:grpSp>
        <p:nvGrpSpPr>
          <p:cNvPr id="109" name="Group 108"/>
          <p:cNvGrpSpPr/>
          <p:nvPr/>
        </p:nvGrpSpPr>
        <p:grpSpPr>
          <a:xfrm>
            <a:off x="315933" y="925208"/>
            <a:ext cx="8275293" cy="1174325"/>
            <a:chOff x="259107" y="1043304"/>
            <a:chExt cx="8275293" cy="1174325"/>
          </a:xfrm>
        </p:grpSpPr>
        <p:sp>
          <p:nvSpPr>
            <p:cNvPr id="63" name="TextBox 62"/>
            <p:cNvSpPr txBox="1"/>
            <p:nvPr/>
          </p:nvSpPr>
          <p:spPr>
            <a:xfrm>
              <a:off x="259107" y="1230181"/>
              <a:ext cx="1245159" cy="461665"/>
            </a:xfrm>
            <a:prstGeom prst="rect">
              <a:avLst/>
            </a:prstGeom>
            <a:noFill/>
          </p:spPr>
          <p:txBody>
            <a:bodyPr wrap="square" rtlCol="0">
              <a:spAutoFit/>
            </a:bodyPr>
            <a:lstStyle/>
            <a:p>
              <a:r>
                <a:rPr lang="en-US" sz="800" dirty="0" smtClean="0"/>
                <a:t>Meter Connect/Disconnect Message Probabilities</a:t>
              </a:r>
              <a:endParaRPr lang="en-US" sz="800" dirty="0"/>
            </a:p>
          </p:txBody>
        </p:sp>
        <p:cxnSp>
          <p:nvCxnSpPr>
            <p:cNvPr id="64" name="Straight Arrow Connector 63"/>
            <p:cNvCxnSpPr/>
            <p:nvPr/>
          </p:nvCxnSpPr>
          <p:spPr>
            <a:xfrm flipV="1">
              <a:off x="259107" y="1697604"/>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54917" y="1341654"/>
              <a:ext cx="2133600" cy="830997"/>
            </a:xfrm>
            <a:prstGeom prst="rect">
              <a:avLst/>
            </a:prstGeom>
            <a:noFill/>
            <a:ln>
              <a:solidFill>
                <a:schemeClr val="tx1"/>
              </a:solidFill>
            </a:ln>
          </p:spPr>
          <p:txBody>
            <a:bodyPr wrap="square" rtlCol="0">
              <a:spAutoFit/>
            </a:bodyPr>
            <a:lstStyle/>
            <a:p>
              <a:r>
                <a:rPr lang="en-US" sz="1200" b="1" dirty="0" smtClean="0"/>
                <a:t>For every meter decide whether a meter connect or disconnect message should be generated</a:t>
              </a:r>
              <a:endParaRPr lang="en-US" sz="1200" dirty="0"/>
            </a:p>
          </p:txBody>
        </p:sp>
        <p:cxnSp>
          <p:nvCxnSpPr>
            <p:cNvPr id="67" name="Straight Arrow Connector 66"/>
            <p:cNvCxnSpPr/>
            <p:nvPr/>
          </p:nvCxnSpPr>
          <p:spPr>
            <a:xfrm flipV="1">
              <a:off x="3688107" y="1253459"/>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802728">
              <a:off x="3762560" y="1193471"/>
              <a:ext cx="237566" cy="215444"/>
            </a:xfrm>
            <a:prstGeom prst="rect">
              <a:avLst/>
            </a:prstGeom>
            <a:noFill/>
          </p:spPr>
          <p:txBody>
            <a:bodyPr wrap="none" rtlCol="0">
              <a:spAutoFit/>
            </a:bodyPr>
            <a:lstStyle/>
            <a:p>
              <a:r>
                <a:rPr lang="en-US" sz="800" dirty="0" smtClean="0"/>
                <a:t>P</a:t>
              </a:r>
              <a:endParaRPr lang="en-US" sz="800" dirty="0"/>
            </a:p>
          </p:txBody>
        </p:sp>
        <p:cxnSp>
          <p:nvCxnSpPr>
            <p:cNvPr id="69" name="Straight Arrow Connector 68"/>
            <p:cNvCxnSpPr/>
            <p:nvPr/>
          </p:nvCxnSpPr>
          <p:spPr>
            <a:xfrm>
              <a:off x="3690330" y="1807166"/>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356030">
              <a:off x="3765435" y="1708165"/>
              <a:ext cx="343364" cy="215444"/>
            </a:xfrm>
            <a:prstGeom prst="rect">
              <a:avLst/>
            </a:prstGeom>
            <a:noFill/>
          </p:spPr>
          <p:txBody>
            <a:bodyPr wrap="none" rtlCol="0">
              <a:spAutoFit/>
            </a:bodyPr>
            <a:lstStyle/>
            <a:p>
              <a:r>
                <a:rPr lang="en-US" sz="800" dirty="0" smtClean="0"/>
                <a:t>1- P</a:t>
              </a:r>
              <a:endParaRPr lang="en-US" sz="800" dirty="0"/>
            </a:p>
          </p:txBody>
        </p:sp>
        <p:sp>
          <p:nvSpPr>
            <p:cNvPr id="71" name="TextBox 70"/>
            <p:cNvSpPr txBox="1"/>
            <p:nvPr/>
          </p:nvSpPr>
          <p:spPr>
            <a:xfrm>
              <a:off x="4803562" y="1422570"/>
              <a:ext cx="2357108" cy="499853"/>
            </a:xfrm>
            <a:prstGeom prst="rect">
              <a:avLst/>
            </a:prstGeom>
            <a:noFill/>
            <a:ln>
              <a:solidFill>
                <a:schemeClr val="accent2"/>
              </a:solidFill>
            </a:ln>
          </p:spPr>
          <p:txBody>
            <a:bodyPr wrap="square" rtlCol="0">
              <a:noAutofit/>
            </a:bodyPr>
            <a:lstStyle/>
            <a:p>
              <a:r>
                <a:rPr lang="en-US" sz="1200" b="1" dirty="0" smtClean="0"/>
                <a:t>Write </a:t>
              </a:r>
              <a:r>
                <a:rPr lang="en-US" sz="1200" b="1" smtClean="0"/>
                <a:t>meter connect/disconnect </a:t>
              </a:r>
              <a:r>
                <a:rPr lang="en-US" sz="1200" b="1" dirty="0" smtClean="0"/>
                <a:t>message contents to file.</a:t>
              </a:r>
              <a:endParaRPr lang="en-US" sz="1200" dirty="0"/>
            </a:p>
          </p:txBody>
        </p:sp>
        <p:cxnSp>
          <p:nvCxnSpPr>
            <p:cNvPr id="72" name="Straight Arrow Connector 71"/>
            <p:cNvCxnSpPr>
              <a:endCxn id="71" idx="1"/>
            </p:cNvCxnSpPr>
            <p:nvPr/>
          </p:nvCxnSpPr>
          <p:spPr>
            <a:xfrm>
              <a:off x="4255739" y="1314509"/>
              <a:ext cx="547823" cy="357988"/>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287109" y="1257005"/>
              <a:ext cx="4247291" cy="2624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14617" y="1940630"/>
              <a:ext cx="805029" cy="276999"/>
            </a:xfrm>
            <a:prstGeom prst="rect">
              <a:avLst/>
            </a:prstGeom>
            <a:noFill/>
          </p:spPr>
          <p:txBody>
            <a:bodyPr wrap="none" rtlCol="0">
              <a:spAutoFit/>
            </a:bodyPr>
            <a:lstStyle/>
            <a:p>
              <a:r>
                <a:rPr lang="en-US" sz="1200" dirty="0" smtClean="0"/>
                <a:t>No Action</a:t>
              </a:r>
              <a:endParaRPr lang="en-US" sz="1200" dirty="0"/>
            </a:p>
          </p:txBody>
        </p:sp>
        <p:sp>
          <p:nvSpPr>
            <p:cNvPr id="79" name="TextBox 78"/>
            <p:cNvSpPr txBox="1"/>
            <p:nvPr/>
          </p:nvSpPr>
          <p:spPr>
            <a:xfrm>
              <a:off x="5429966" y="1043304"/>
              <a:ext cx="2481951" cy="215444"/>
            </a:xfrm>
            <a:prstGeom prst="rect">
              <a:avLst/>
            </a:prstGeom>
            <a:noFill/>
          </p:spPr>
          <p:txBody>
            <a:bodyPr wrap="square" rtlCol="0">
              <a:spAutoFit/>
            </a:bodyPr>
            <a:lstStyle/>
            <a:p>
              <a:r>
                <a:rPr lang="en-US" sz="800" dirty="0" smtClean="0"/>
                <a:t>Update Meter Connection Status in </a:t>
              </a:r>
              <a:r>
                <a:rPr lang="en-US" sz="800" dirty="0" err="1" smtClean="0"/>
                <a:t>GridLab</a:t>
              </a:r>
              <a:r>
                <a:rPr lang="en-US" sz="800" dirty="0" smtClean="0"/>
                <a:t>-D</a:t>
              </a:r>
              <a:endParaRPr lang="en-US" sz="800" dirty="0"/>
            </a:p>
          </p:txBody>
        </p:sp>
      </p:grpSp>
      <p:cxnSp>
        <p:nvCxnSpPr>
          <p:cNvPr id="3" name="Straight Arrow Connector 2"/>
          <p:cNvCxnSpPr/>
          <p:nvPr/>
        </p:nvCxnSpPr>
        <p:spPr>
          <a:xfrm>
            <a:off x="233879" y="2571799"/>
            <a:ext cx="12954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236985" y="2270616"/>
            <a:ext cx="942887" cy="338554"/>
          </a:xfrm>
          <a:prstGeom prst="rect">
            <a:avLst/>
          </a:prstGeom>
          <a:noFill/>
        </p:spPr>
        <p:txBody>
          <a:bodyPr wrap="none" rtlCol="0">
            <a:spAutoFit/>
          </a:bodyPr>
          <a:lstStyle/>
          <a:p>
            <a:r>
              <a:rPr lang="en-US" sz="800" dirty="0" smtClean="0"/>
              <a:t>AMI Meter Status </a:t>
            </a:r>
          </a:p>
          <a:p>
            <a:r>
              <a:rPr lang="en-US" sz="800" dirty="0" smtClean="0"/>
              <a:t>(Connect, kWh, V)</a:t>
            </a:r>
            <a:endParaRPr lang="en-US" sz="800" dirty="0"/>
          </a:p>
        </p:txBody>
      </p:sp>
      <p:sp>
        <p:nvSpPr>
          <p:cNvPr id="85" name="TextBox 84"/>
          <p:cNvSpPr txBox="1"/>
          <p:nvPr/>
        </p:nvSpPr>
        <p:spPr>
          <a:xfrm>
            <a:off x="1598069" y="2337595"/>
            <a:ext cx="2255493" cy="830997"/>
          </a:xfrm>
          <a:prstGeom prst="rect">
            <a:avLst/>
          </a:prstGeom>
          <a:noFill/>
          <a:ln>
            <a:solidFill>
              <a:schemeClr val="tx1"/>
            </a:solidFill>
          </a:ln>
        </p:spPr>
        <p:txBody>
          <a:bodyPr wrap="square" rtlCol="0">
            <a:spAutoFit/>
          </a:bodyPr>
          <a:lstStyle/>
          <a:p>
            <a:r>
              <a:rPr lang="en-US" sz="1200" b="1" dirty="0" smtClean="0"/>
              <a:t>For every meter decide whether a meter alarm message should be generated (compare values against thresholds)</a:t>
            </a:r>
            <a:endParaRPr lang="en-US" sz="1200" dirty="0"/>
          </a:p>
        </p:txBody>
      </p:sp>
      <p:sp>
        <p:nvSpPr>
          <p:cNvPr id="90" name="TextBox 89"/>
          <p:cNvSpPr txBox="1"/>
          <p:nvPr/>
        </p:nvSpPr>
        <p:spPr>
          <a:xfrm>
            <a:off x="253328" y="2708625"/>
            <a:ext cx="1245159" cy="338554"/>
          </a:xfrm>
          <a:prstGeom prst="rect">
            <a:avLst/>
          </a:prstGeom>
          <a:noFill/>
        </p:spPr>
        <p:txBody>
          <a:bodyPr wrap="square" rtlCol="0">
            <a:spAutoFit/>
          </a:bodyPr>
          <a:lstStyle/>
          <a:p>
            <a:r>
              <a:rPr lang="en-US" sz="800" dirty="0" smtClean="0"/>
              <a:t>Meter </a:t>
            </a:r>
            <a:r>
              <a:rPr lang="en-US" sz="800" smtClean="0"/>
              <a:t>Alarm </a:t>
            </a:r>
          </a:p>
          <a:p>
            <a:r>
              <a:rPr lang="en-US" sz="800" dirty="0" smtClean="0"/>
              <a:t>Thresholds</a:t>
            </a:r>
            <a:endParaRPr lang="en-US" sz="800" dirty="0"/>
          </a:p>
        </p:txBody>
      </p:sp>
      <p:cxnSp>
        <p:nvCxnSpPr>
          <p:cNvPr id="91" name="Straight Arrow Connector 90"/>
          <p:cNvCxnSpPr/>
          <p:nvPr/>
        </p:nvCxnSpPr>
        <p:spPr>
          <a:xfrm flipV="1">
            <a:off x="248263" y="3028215"/>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a:endCxn id="96" idx="1"/>
          </p:cNvCxnSpPr>
          <p:nvPr/>
        </p:nvCxnSpPr>
        <p:spPr>
          <a:xfrm flipV="1">
            <a:off x="3889152" y="2632229"/>
            <a:ext cx="597864" cy="2423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960128" y="2428902"/>
            <a:ext cx="325730" cy="215444"/>
          </a:xfrm>
          <a:prstGeom prst="rect">
            <a:avLst/>
          </a:prstGeom>
          <a:noFill/>
        </p:spPr>
        <p:txBody>
          <a:bodyPr wrap="none" rtlCol="0">
            <a:spAutoFit/>
          </a:bodyPr>
          <a:lstStyle/>
          <a:p>
            <a:r>
              <a:rPr lang="en-US" sz="800" smtClean="0"/>
              <a:t>Yes</a:t>
            </a:r>
            <a:endParaRPr lang="en-US" sz="800" dirty="0"/>
          </a:p>
        </p:txBody>
      </p:sp>
      <p:cxnSp>
        <p:nvCxnSpPr>
          <p:cNvPr id="94" name="Straight Arrow Connector 93"/>
          <p:cNvCxnSpPr/>
          <p:nvPr/>
        </p:nvCxnSpPr>
        <p:spPr>
          <a:xfrm>
            <a:off x="3877416" y="3012869"/>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4046814" y="2850413"/>
            <a:ext cx="325730" cy="215444"/>
          </a:xfrm>
          <a:prstGeom prst="rect">
            <a:avLst/>
          </a:prstGeom>
          <a:noFill/>
        </p:spPr>
        <p:txBody>
          <a:bodyPr wrap="square" rtlCol="0">
            <a:spAutoFit/>
          </a:bodyPr>
          <a:lstStyle/>
          <a:p>
            <a:r>
              <a:rPr lang="en-US" sz="800" smtClean="0"/>
              <a:t>No</a:t>
            </a:r>
            <a:endParaRPr lang="en-US" sz="800" dirty="0"/>
          </a:p>
        </p:txBody>
      </p:sp>
      <p:sp>
        <p:nvSpPr>
          <p:cNvPr id="96" name="TextBox 95"/>
          <p:cNvSpPr txBox="1"/>
          <p:nvPr/>
        </p:nvSpPr>
        <p:spPr>
          <a:xfrm>
            <a:off x="4487016" y="2309063"/>
            <a:ext cx="1828800" cy="646331"/>
          </a:xfrm>
          <a:prstGeom prst="rect">
            <a:avLst/>
          </a:prstGeom>
          <a:noFill/>
          <a:ln>
            <a:solidFill>
              <a:schemeClr val="tx1"/>
            </a:solidFill>
          </a:ln>
        </p:spPr>
        <p:txBody>
          <a:bodyPr wrap="square" rtlCol="0">
            <a:spAutoFit/>
          </a:bodyPr>
          <a:lstStyle/>
          <a:p>
            <a:r>
              <a:rPr lang="en-US" sz="1200" b="1" dirty="0" smtClean="0"/>
              <a:t>Probability of successful message generation and transmission.</a:t>
            </a:r>
            <a:endParaRPr lang="en-US" sz="1200" dirty="0"/>
          </a:p>
        </p:txBody>
      </p:sp>
      <p:sp>
        <p:nvSpPr>
          <p:cNvPr id="97" name="TextBox 96"/>
          <p:cNvSpPr txBox="1"/>
          <p:nvPr/>
        </p:nvSpPr>
        <p:spPr>
          <a:xfrm>
            <a:off x="4466718" y="2986086"/>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98" name="Straight Arrow Connector 97"/>
          <p:cNvCxnSpPr/>
          <p:nvPr/>
        </p:nvCxnSpPr>
        <p:spPr>
          <a:xfrm>
            <a:off x="6350187" y="2439893"/>
            <a:ext cx="856176" cy="878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rot="20802728">
            <a:off x="6502058" y="2229410"/>
            <a:ext cx="237566" cy="215444"/>
          </a:xfrm>
          <a:prstGeom prst="rect">
            <a:avLst/>
          </a:prstGeom>
          <a:noFill/>
        </p:spPr>
        <p:txBody>
          <a:bodyPr wrap="none" rtlCol="0">
            <a:spAutoFit/>
          </a:bodyPr>
          <a:lstStyle/>
          <a:p>
            <a:r>
              <a:rPr lang="en-US" sz="800" dirty="0"/>
              <a:t>P</a:t>
            </a:r>
            <a:endParaRPr lang="en-US" sz="800" dirty="0"/>
          </a:p>
        </p:txBody>
      </p:sp>
      <p:cxnSp>
        <p:nvCxnSpPr>
          <p:cNvPr id="100" name="Straight Arrow Connector 99"/>
          <p:cNvCxnSpPr>
            <a:endCxn id="102" idx="1"/>
          </p:cNvCxnSpPr>
          <p:nvPr/>
        </p:nvCxnSpPr>
        <p:spPr>
          <a:xfrm>
            <a:off x="6307047" y="2776910"/>
            <a:ext cx="530168" cy="16925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rot="1356030">
            <a:off x="6427515" y="2677909"/>
            <a:ext cx="343364" cy="215444"/>
          </a:xfrm>
          <a:prstGeom prst="rect">
            <a:avLst/>
          </a:prstGeom>
          <a:noFill/>
        </p:spPr>
        <p:txBody>
          <a:bodyPr wrap="none" rtlCol="0">
            <a:spAutoFit/>
          </a:bodyPr>
          <a:lstStyle/>
          <a:p>
            <a:r>
              <a:rPr lang="en-US" sz="800" smtClean="0"/>
              <a:t>1- P</a:t>
            </a:r>
            <a:endParaRPr lang="en-US" sz="800" dirty="0"/>
          </a:p>
        </p:txBody>
      </p:sp>
      <p:sp>
        <p:nvSpPr>
          <p:cNvPr id="102" name="TextBox 101"/>
          <p:cNvSpPr txBox="1"/>
          <p:nvPr/>
        </p:nvSpPr>
        <p:spPr>
          <a:xfrm>
            <a:off x="6837215" y="2807667"/>
            <a:ext cx="805029" cy="276999"/>
          </a:xfrm>
          <a:prstGeom prst="rect">
            <a:avLst/>
          </a:prstGeom>
          <a:noFill/>
        </p:spPr>
        <p:txBody>
          <a:bodyPr wrap="none" rtlCol="0">
            <a:spAutoFit/>
          </a:bodyPr>
          <a:lstStyle/>
          <a:p>
            <a:r>
              <a:rPr lang="en-US" sz="1200" dirty="0" smtClean="0"/>
              <a:t>No Action</a:t>
            </a:r>
            <a:endParaRPr lang="en-US" sz="1200" dirty="0"/>
          </a:p>
        </p:txBody>
      </p:sp>
      <p:sp>
        <p:nvSpPr>
          <p:cNvPr id="105" name="TextBox 104"/>
          <p:cNvSpPr txBox="1"/>
          <p:nvPr/>
        </p:nvSpPr>
        <p:spPr>
          <a:xfrm>
            <a:off x="7204233" y="2253133"/>
            <a:ext cx="1909801" cy="499853"/>
          </a:xfrm>
          <a:prstGeom prst="rect">
            <a:avLst/>
          </a:prstGeom>
          <a:noFill/>
          <a:ln>
            <a:solidFill>
              <a:schemeClr val="accent2"/>
            </a:solidFill>
          </a:ln>
        </p:spPr>
        <p:txBody>
          <a:bodyPr wrap="square" rtlCol="0">
            <a:noAutofit/>
          </a:bodyPr>
          <a:lstStyle/>
          <a:p>
            <a:r>
              <a:rPr lang="en-US" sz="1200" b="1" dirty="0" smtClean="0"/>
              <a:t>Write meter alarm message contents to file.</a:t>
            </a:r>
            <a:endParaRPr lang="en-US" sz="1200" dirty="0"/>
          </a:p>
        </p:txBody>
      </p:sp>
      <p:cxnSp>
        <p:nvCxnSpPr>
          <p:cNvPr id="111" name="Straight Arrow Connector 110"/>
          <p:cNvCxnSpPr/>
          <p:nvPr/>
        </p:nvCxnSpPr>
        <p:spPr>
          <a:xfrm flipH="1" flipV="1">
            <a:off x="1279845" y="1810900"/>
            <a:ext cx="606" cy="760900"/>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a:off x="1279845" y="1819535"/>
            <a:ext cx="330085" cy="707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V="1">
            <a:off x="1241444" y="2556165"/>
            <a:ext cx="29137" cy="1488896"/>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241444" y="4054239"/>
            <a:ext cx="428613"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26" name="Rectangle 125"/>
          <p:cNvSpPr/>
          <p:nvPr/>
        </p:nvSpPr>
        <p:spPr>
          <a:xfrm>
            <a:off x="0" y="229043"/>
            <a:ext cx="9114034" cy="646331"/>
          </a:xfrm>
          <a:prstGeom prst="rect">
            <a:avLst/>
          </a:prstGeom>
        </p:spPr>
        <p:txBody>
          <a:bodyPr wrap="square">
            <a:spAutoFit/>
          </a:bodyPr>
          <a:lstStyle/>
          <a:p>
            <a:pPr algn="ctr"/>
            <a:r>
              <a:rPr lang="en-US" b="1" dirty="0" smtClean="0">
                <a:solidFill>
                  <a:schemeClr val="accent4"/>
                </a:solidFill>
              </a:rPr>
              <a:t>Example Message Creation Logic (INCOMPLETE DRAFT):</a:t>
            </a:r>
          </a:p>
          <a:p>
            <a:pPr algn="ctr"/>
            <a:r>
              <a:rPr lang="en-US" b="1" dirty="0" smtClean="0">
                <a:solidFill>
                  <a:schemeClr val="accent4"/>
                </a:solidFill>
              </a:rPr>
              <a:t>(No attack logic included)</a:t>
            </a:r>
            <a:endParaRPr lang="en-US" b="1" dirty="0">
              <a:solidFill>
                <a:schemeClr val="accent4"/>
              </a:solidFill>
            </a:endParaRPr>
          </a:p>
        </p:txBody>
      </p:sp>
      <p:cxnSp>
        <p:nvCxnSpPr>
          <p:cNvPr id="127" name="Straight Arrow Connector 126"/>
          <p:cNvCxnSpPr/>
          <p:nvPr/>
        </p:nvCxnSpPr>
        <p:spPr>
          <a:xfrm flipV="1">
            <a:off x="1390303" y="4463593"/>
            <a:ext cx="24048" cy="807712"/>
          </a:xfrm>
          <a:prstGeom prst="straightConnector1">
            <a:avLst/>
          </a:prstGeom>
          <a:ln w="28575">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390303" y="5269974"/>
            <a:ext cx="816927" cy="1331"/>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31" name="TextBox 130"/>
          <p:cNvSpPr txBox="1"/>
          <p:nvPr/>
        </p:nvSpPr>
        <p:spPr>
          <a:xfrm>
            <a:off x="6936563" y="1473279"/>
            <a:ext cx="322551" cy="369332"/>
          </a:xfrm>
          <a:prstGeom prst="rect">
            <a:avLst/>
          </a:prstGeom>
          <a:noFill/>
        </p:spPr>
        <p:txBody>
          <a:bodyPr wrap="square" rtlCol="0">
            <a:spAutoFit/>
          </a:bodyPr>
          <a:lstStyle/>
          <a:p>
            <a:r>
              <a:rPr lang="en-US" b="1" dirty="0" smtClean="0"/>
              <a:t>C</a:t>
            </a:r>
            <a:endParaRPr lang="en-US" b="1" dirty="0"/>
          </a:p>
        </p:txBody>
      </p:sp>
      <p:sp>
        <p:nvSpPr>
          <p:cNvPr id="132" name="TextBox 131"/>
          <p:cNvSpPr txBox="1"/>
          <p:nvPr/>
        </p:nvSpPr>
        <p:spPr>
          <a:xfrm>
            <a:off x="8876186" y="2424504"/>
            <a:ext cx="354806" cy="369332"/>
          </a:xfrm>
          <a:prstGeom prst="rect">
            <a:avLst/>
          </a:prstGeom>
          <a:noFill/>
        </p:spPr>
        <p:txBody>
          <a:bodyPr wrap="square" rtlCol="0">
            <a:spAutoFit/>
          </a:bodyPr>
          <a:lstStyle/>
          <a:p>
            <a:r>
              <a:rPr lang="en-US" b="1" dirty="0"/>
              <a:t>B</a:t>
            </a:r>
            <a:endParaRPr lang="en-US" b="1" dirty="0"/>
          </a:p>
        </p:txBody>
      </p:sp>
      <p:sp>
        <p:nvSpPr>
          <p:cNvPr id="133" name="TextBox 132"/>
          <p:cNvSpPr txBox="1"/>
          <p:nvPr/>
        </p:nvSpPr>
        <p:spPr>
          <a:xfrm>
            <a:off x="8526373" y="3271841"/>
            <a:ext cx="324128" cy="369332"/>
          </a:xfrm>
          <a:prstGeom prst="rect">
            <a:avLst/>
          </a:prstGeom>
          <a:noFill/>
        </p:spPr>
        <p:txBody>
          <a:bodyPr wrap="none" rtlCol="0">
            <a:spAutoFit/>
          </a:bodyPr>
          <a:lstStyle/>
          <a:p>
            <a:r>
              <a:rPr lang="en-US" b="1" dirty="0" smtClean="0"/>
              <a:t>A</a:t>
            </a:r>
            <a:endParaRPr lang="en-US" b="1" dirty="0"/>
          </a:p>
        </p:txBody>
      </p:sp>
      <p:sp>
        <p:nvSpPr>
          <p:cNvPr id="134" name="TextBox 133"/>
          <p:cNvSpPr txBox="1"/>
          <p:nvPr/>
        </p:nvSpPr>
        <p:spPr>
          <a:xfrm>
            <a:off x="8747383" y="4925701"/>
            <a:ext cx="322551" cy="369332"/>
          </a:xfrm>
          <a:prstGeom prst="rect">
            <a:avLst/>
          </a:prstGeom>
          <a:noFill/>
        </p:spPr>
        <p:txBody>
          <a:bodyPr wrap="square" rtlCol="0">
            <a:spAutoFit/>
          </a:bodyPr>
          <a:lstStyle/>
          <a:p>
            <a:r>
              <a:rPr lang="en-US" b="1" dirty="0"/>
              <a:t>D</a:t>
            </a:r>
            <a:endParaRPr lang="en-US" b="1" dirty="0"/>
          </a:p>
        </p:txBody>
      </p:sp>
    </p:spTree>
    <p:extLst>
      <p:ext uri="{BB962C8B-B14F-4D97-AF65-F5344CB8AC3E}">
        <p14:creationId xmlns:p14="http://schemas.microsoft.com/office/powerpoint/2010/main" val="1997727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Arrow Connector 20"/>
          <p:cNvCxnSpPr/>
          <p:nvPr/>
        </p:nvCxnSpPr>
        <p:spPr>
          <a:xfrm>
            <a:off x="257808" y="4007970"/>
            <a:ext cx="1828800" cy="0"/>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48491" y="3651808"/>
            <a:ext cx="1452642" cy="338554"/>
          </a:xfrm>
          <a:prstGeom prst="rect">
            <a:avLst/>
          </a:prstGeom>
          <a:noFill/>
        </p:spPr>
        <p:txBody>
          <a:bodyPr wrap="none" rtlCol="0">
            <a:spAutoFit/>
          </a:bodyPr>
          <a:lstStyle/>
          <a:p>
            <a:r>
              <a:rPr lang="en-US" sz="800" dirty="0" smtClean="0"/>
              <a:t>Substation Transformer Status</a:t>
            </a:r>
          </a:p>
          <a:p>
            <a:pPr algn="ctr"/>
            <a:r>
              <a:rPr lang="en-US" sz="800" dirty="0" smtClean="0"/>
              <a:t>(=</a:t>
            </a:r>
            <a:r>
              <a:rPr lang="en-US" sz="800" dirty="0" smtClean="0"/>
              <a:t>Voltage Readings)</a:t>
            </a:r>
            <a:endParaRPr lang="en-US" sz="800" dirty="0"/>
          </a:p>
        </p:txBody>
      </p:sp>
      <p:sp>
        <p:nvSpPr>
          <p:cNvPr id="23" name="TextBox 22"/>
          <p:cNvSpPr txBox="1"/>
          <p:nvPr/>
        </p:nvSpPr>
        <p:spPr>
          <a:xfrm>
            <a:off x="2086984" y="2816437"/>
            <a:ext cx="1797798" cy="1371775"/>
          </a:xfrm>
          <a:prstGeom prst="rect">
            <a:avLst/>
          </a:prstGeom>
          <a:noFill/>
          <a:ln>
            <a:solidFill>
              <a:schemeClr val="accent4"/>
            </a:solidFill>
          </a:ln>
        </p:spPr>
        <p:txBody>
          <a:bodyPr wrap="square" rtlCol="0" anchor="ctr">
            <a:noAutofit/>
          </a:bodyPr>
          <a:lstStyle/>
          <a:p>
            <a:r>
              <a:rPr lang="en-US" sz="1200" b="1" dirty="0" smtClean="0"/>
              <a:t>Should any substation SCADA voltage control messages be generated?</a:t>
            </a:r>
          </a:p>
          <a:p>
            <a:r>
              <a:rPr lang="en-US" sz="1200" dirty="0" smtClean="0"/>
              <a:t>(Compare voltage values against specified thresholds.)</a:t>
            </a:r>
            <a:endParaRPr lang="en-US" sz="1200" dirty="0"/>
          </a:p>
          <a:p>
            <a:endParaRPr lang="en-US" sz="1200" dirty="0"/>
          </a:p>
        </p:txBody>
      </p:sp>
      <p:cxnSp>
        <p:nvCxnSpPr>
          <p:cNvPr id="49" name="Straight Arrow Connector 48"/>
          <p:cNvCxnSpPr/>
          <p:nvPr/>
        </p:nvCxnSpPr>
        <p:spPr>
          <a:xfrm flipV="1">
            <a:off x="3897936" y="3201857"/>
            <a:ext cx="586128" cy="209833"/>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rot="20802728">
            <a:off x="3918335" y="3094135"/>
            <a:ext cx="325730" cy="215444"/>
          </a:xfrm>
          <a:prstGeom prst="rect">
            <a:avLst/>
          </a:prstGeom>
          <a:noFill/>
        </p:spPr>
        <p:txBody>
          <a:bodyPr wrap="none" rtlCol="0">
            <a:spAutoFit/>
          </a:bodyPr>
          <a:lstStyle/>
          <a:p>
            <a:r>
              <a:rPr lang="en-US" sz="800" smtClean="0"/>
              <a:t>Yes</a:t>
            </a:r>
            <a:endParaRPr lang="en-US" sz="800" dirty="0"/>
          </a:p>
        </p:txBody>
      </p:sp>
      <p:cxnSp>
        <p:nvCxnSpPr>
          <p:cNvPr id="51" name="Straight Arrow Connector 50"/>
          <p:cNvCxnSpPr/>
          <p:nvPr/>
        </p:nvCxnSpPr>
        <p:spPr>
          <a:xfrm>
            <a:off x="3886200" y="3768097"/>
            <a:ext cx="597864" cy="111717"/>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4055598" y="3605641"/>
            <a:ext cx="325730" cy="215444"/>
          </a:xfrm>
          <a:prstGeom prst="rect">
            <a:avLst/>
          </a:prstGeom>
          <a:noFill/>
        </p:spPr>
        <p:txBody>
          <a:bodyPr wrap="square" rtlCol="0">
            <a:spAutoFit/>
          </a:bodyPr>
          <a:lstStyle/>
          <a:p>
            <a:r>
              <a:rPr lang="en-US" sz="800" smtClean="0"/>
              <a:t>No</a:t>
            </a:r>
            <a:endParaRPr lang="en-US" sz="800" dirty="0"/>
          </a:p>
        </p:txBody>
      </p:sp>
      <p:sp>
        <p:nvSpPr>
          <p:cNvPr id="53" name="TextBox 52"/>
          <p:cNvSpPr txBox="1"/>
          <p:nvPr/>
        </p:nvSpPr>
        <p:spPr>
          <a:xfrm>
            <a:off x="4495800" y="2841698"/>
            <a:ext cx="1828800" cy="830997"/>
          </a:xfrm>
          <a:prstGeom prst="rect">
            <a:avLst/>
          </a:prstGeom>
          <a:noFill/>
          <a:ln>
            <a:solidFill>
              <a:schemeClr val="tx1"/>
            </a:solidFill>
          </a:ln>
        </p:spPr>
        <p:txBody>
          <a:bodyPr wrap="square" rtlCol="0">
            <a:spAutoFit/>
          </a:bodyPr>
          <a:lstStyle/>
          <a:p>
            <a:r>
              <a:rPr lang="en-US" sz="1200" b="1" dirty="0" smtClean="0"/>
              <a:t>Probability of operator action and </a:t>
            </a:r>
            <a:r>
              <a:rPr lang="en-US" sz="1200" b="1" smtClean="0"/>
              <a:t>message transmission to </a:t>
            </a:r>
            <a:r>
              <a:rPr lang="en-US" sz="1200" b="1" dirty="0" smtClean="0"/>
              <a:t>control voltage</a:t>
            </a:r>
            <a:endParaRPr lang="en-US" sz="1200" dirty="0"/>
          </a:p>
        </p:txBody>
      </p:sp>
      <p:sp>
        <p:nvSpPr>
          <p:cNvPr id="54" name="TextBox 53"/>
          <p:cNvSpPr txBox="1"/>
          <p:nvPr/>
        </p:nvSpPr>
        <p:spPr>
          <a:xfrm>
            <a:off x="4475502" y="3741314"/>
            <a:ext cx="805029" cy="276999"/>
          </a:xfrm>
          <a:prstGeom prst="rect">
            <a:avLst/>
          </a:prstGeom>
          <a:noFill/>
        </p:spPr>
        <p:txBody>
          <a:bodyPr wrap="none" rtlCol="0">
            <a:spAutoFit/>
          </a:bodyPr>
          <a:lstStyle/>
          <a:p>
            <a:r>
              <a:rPr lang="en-US" sz="1200" dirty="0" smtClean="0"/>
              <a:t>No Action</a:t>
            </a:r>
            <a:endParaRPr lang="en-US" sz="1200" dirty="0"/>
          </a:p>
        </p:txBody>
      </p:sp>
      <p:cxnSp>
        <p:nvCxnSpPr>
          <p:cNvPr id="55" name="Straight Arrow Connector 54"/>
          <p:cNvCxnSpPr/>
          <p:nvPr/>
        </p:nvCxnSpPr>
        <p:spPr>
          <a:xfrm flipV="1">
            <a:off x="6362700" y="2743274"/>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rot="20802728">
            <a:off x="6437153" y="2683286"/>
            <a:ext cx="237566" cy="215444"/>
          </a:xfrm>
          <a:prstGeom prst="rect">
            <a:avLst/>
          </a:prstGeom>
          <a:noFill/>
        </p:spPr>
        <p:txBody>
          <a:bodyPr wrap="none" rtlCol="0">
            <a:spAutoFit/>
          </a:bodyPr>
          <a:lstStyle/>
          <a:p>
            <a:r>
              <a:rPr lang="en-US" sz="800" dirty="0"/>
              <a:t>P</a:t>
            </a:r>
            <a:endParaRPr lang="en-US" sz="800" dirty="0"/>
          </a:p>
        </p:txBody>
      </p:sp>
      <p:sp>
        <p:nvSpPr>
          <p:cNvPr id="57" name="TextBox 56"/>
          <p:cNvSpPr txBox="1"/>
          <p:nvPr/>
        </p:nvSpPr>
        <p:spPr>
          <a:xfrm>
            <a:off x="6934200" y="2476215"/>
            <a:ext cx="1909801" cy="682267"/>
          </a:xfrm>
          <a:prstGeom prst="rect">
            <a:avLst/>
          </a:prstGeom>
          <a:noFill/>
          <a:ln>
            <a:solidFill>
              <a:schemeClr val="accent2"/>
            </a:solidFill>
          </a:ln>
        </p:spPr>
        <p:txBody>
          <a:bodyPr wrap="square" rtlCol="0">
            <a:noAutofit/>
          </a:bodyPr>
          <a:lstStyle/>
          <a:p>
            <a:r>
              <a:rPr lang="en-US" sz="1200" b="1" dirty="0" smtClean="0"/>
              <a:t>Write SCADA </a:t>
            </a:r>
            <a:r>
              <a:rPr lang="en-US" sz="1200" b="1" smtClean="0"/>
              <a:t>voltage control message </a:t>
            </a:r>
            <a:r>
              <a:rPr lang="en-US" sz="1200" b="1" dirty="0" smtClean="0"/>
              <a:t>contents to file.</a:t>
            </a:r>
            <a:endParaRPr lang="en-US" sz="1200" dirty="0"/>
          </a:p>
        </p:txBody>
      </p:sp>
      <p:cxnSp>
        <p:nvCxnSpPr>
          <p:cNvPr id="58" name="Straight Arrow Connector 57"/>
          <p:cNvCxnSpPr/>
          <p:nvPr/>
        </p:nvCxnSpPr>
        <p:spPr>
          <a:xfrm>
            <a:off x="6364923" y="3296981"/>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rot="1356030">
            <a:off x="6440028" y="3197980"/>
            <a:ext cx="343364" cy="215444"/>
          </a:xfrm>
          <a:prstGeom prst="rect">
            <a:avLst/>
          </a:prstGeom>
          <a:noFill/>
        </p:spPr>
        <p:txBody>
          <a:bodyPr wrap="none" rtlCol="0">
            <a:spAutoFit/>
          </a:bodyPr>
          <a:lstStyle/>
          <a:p>
            <a:r>
              <a:rPr lang="en-US" sz="800" smtClean="0"/>
              <a:t>1- P</a:t>
            </a:r>
            <a:endParaRPr lang="en-US" sz="800" dirty="0"/>
          </a:p>
        </p:txBody>
      </p:sp>
      <p:sp>
        <p:nvSpPr>
          <p:cNvPr id="60" name="TextBox 59"/>
          <p:cNvSpPr txBox="1"/>
          <p:nvPr/>
        </p:nvSpPr>
        <p:spPr>
          <a:xfrm>
            <a:off x="6898820" y="3419412"/>
            <a:ext cx="805029" cy="276999"/>
          </a:xfrm>
          <a:prstGeom prst="rect">
            <a:avLst/>
          </a:prstGeom>
          <a:noFill/>
        </p:spPr>
        <p:txBody>
          <a:bodyPr wrap="none" rtlCol="0">
            <a:spAutoFit/>
          </a:bodyPr>
          <a:lstStyle/>
          <a:p>
            <a:r>
              <a:rPr lang="en-US" sz="1200" dirty="0" smtClean="0"/>
              <a:t>No Action</a:t>
            </a:r>
            <a:endParaRPr lang="en-US" sz="1200" dirty="0"/>
          </a:p>
        </p:txBody>
      </p:sp>
      <p:grpSp>
        <p:nvGrpSpPr>
          <p:cNvPr id="109" name="Group 108"/>
          <p:cNvGrpSpPr/>
          <p:nvPr/>
        </p:nvGrpSpPr>
        <p:grpSpPr>
          <a:xfrm>
            <a:off x="353797" y="1007927"/>
            <a:ext cx="8284005" cy="1174325"/>
            <a:chOff x="250395" y="1043304"/>
            <a:chExt cx="8284005" cy="1174325"/>
          </a:xfrm>
        </p:grpSpPr>
        <p:sp>
          <p:nvSpPr>
            <p:cNvPr id="63" name="TextBox 62"/>
            <p:cNvSpPr txBox="1"/>
            <p:nvPr/>
          </p:nvSpPr>
          <p:spPr>
            <a:xfrm>
              <a:off x="250395" y="1395438"/>
              <a:ext cx="1245159" cy="338554"/>
            </a:xfrm>
            <a:prstGeom prst="rect">
              <a:avLst/>
            </a:prstGeom>
            <a:noFill/>
          </p:spPr>
          <p:txBody>
            <a:bodyPr wrap="square" rtlCol="0">
              <a:spAutoFit/>
            </a:bodyPr>
            <a:lstStyle/>
            <a:p>
              <a:r>
                <a:rPr lang="en-US" sz="800" dirty="0" smtClean="0"/>
                <a:t>Switch </a:t>
              </a:r>
              <a:r>
                <a:rPr lang="en-US" sz="800" smtClean="0"/>
                <a:t>reconfiguration Probabilities</a:t>
              </a:r>
              <a:endParaRPr lang="en-US" sz="800" dirty="0"/>
            </a:p>
          </p:txBody>
        </p:sp>
        <p:cxnSp>
          <p:nvCxnSpPr>
            <p:cNvPr id="64" name="Straight Arrow Connector 63"/>
            <p:cNvCxnSpPr/>
            <p:nvPr/>
          </p:nvCxnSpPr>
          <p:spPr>
            <a:xfrm flipV="1">
              <a:off x="259107" y="1697604"/>
              <a:ext cx="1295400" cy="1546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6" name="TextBox 65"/>
            <p:cNvSpPr txBox="1"/>
            <p:nvPr/>
          </p:nvSpPr>
          <p:spPr>
            <a:xfrm>
              <a:off x="1554917" y="1341654"/>
              <a:ext cx="2133600" cy="830997"/>
            </a:xfrm>
            <a:prstGeom prst="rect">
              <a:avLst/>
            </a:prstGeom>
            <a:noFill/>
            <a:ln>
              <a:solidFill>
                <a:schemeClr val="tx1"/>
              </a:solidFill>
            </a:ln>
          </p:spPr>
          <p:txBody>
            <a:bodyPr wrap="square" rtlCol="0">
              <a:spAutoFit/>
            </a:bodyPr>
            <a:lstStyle/>
            <a:p>
              <a:r>
                <a:rPr lang="en-US" sz="1200" b="1" dirty="0" smtClean="0"/>
                <a:t>For every switch decide whether a switch status change message should be generated.</a:t>
              </a:r>
              <a:endParaRPr lang="en-US" sz="1200" dirty="0"/>
            </a:p>
          </p:txBody>
        </p:sp>
        <p:cxnSp>
          <p:nvCxnSpPr>
            <p:cNvPr id="67" name="Straight Arrow Connector 66"/>
            <p:cNvCxnSpPr/>
            <p:nvPr/>
          </p:nvCxnSpPr>
          <p:spPr>
            <a:xfrm flipV="1">
              <a:off x="3688107" y="1253459"/>
              <a:ext cx="571500" cy="21669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rot="20802728">
              <a:off x="3762560" y="1193471"/>
              <a:ext cx="237566" cy="215444"/>
            </a:xfrm>
            <a:prstGeom prst="rect">
              <a:avLst/>
            </a:prstGeom>
            <a:noFill/>
          </p:spPr>
          <p:txBody>
            <a:bodyPr wrap="none" rtlCol="0">
              <a:spAutoFit/>
            </a:bodyPr>
            <a:lstStyle/>
            <a:p>
              <a:r>
                <a:rPr lang="en-US" sz="800" dirty="0" smtClean="0"/>
                <a:t>P</a:t>
              </a:r>
              <a:endParaRPr lang="en-US" sz="800" dirty="0"/>
            </a:p>
          </p:txBody>
        </p:sp>
        <p:cxnSp>
          <p:nvCxnSpPr>
            <p:cNvPr id="69" name="Straight Arrow Connector 68"/>
            <p:cNvCxnSpPr/>
            <p:nvPr/>
          </p:nvCxnSpPr>
          <p:spPr>
            <a:xfrm>
              <a:off x="3690330" y="1807166"/>
              <a:ext cx="569277" cy="260931"/>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rot="1356030">
              <a:off x="3765435" y="1708165"/>
              <a:ext cx="343364" cy="215444"/>
            </a:xfrm>
            <a:prstGeom prst="rect">
              <a:avLst/>
            </a:prstGeom>
            <a:noFill/>
          </p:spPr>
          <p:txBody>
            <a:bodyPr wrap="none" rtlCol="0">
              <a:spAutoFit/>
            </a:bodyPr>
            <a:lstStyle/>
            <a:p>
              <a:r>
                <a:rPr lang="en-US" sz="800" dirty="0" smtClean="0"/>
                <a:t>1- P</a:t>
              </a:r>
              <a:endParaRPr lang="en-US" sz="800" dirty="0"/>
            </a:p>
          </p:txBody>
        </p:sp>
        <p:sp>
          <p:nvSpPr>
            <p:cNvPr id="71" name="TextBox 70"/>
            <p:cNvSpPr txBox="1"/>
            <p:nvPr/>
          </p:nvSpPr>
          <p:spPr>
            <a:xfrm>
              <a:off x="4803562" y="1422570"/>
              <a:ext cx="2357108" cy="499853"/>
            </a:xfrm>
            <a:prstGeom prst="rect">
              <a:avLst/>
            </a:prstGeom>
            <a:noFill/>
            <a:ln>
              <a:solidFill>
                <a:schemeClr val="accent2"/>
              </a:solidFill>
            </a:ln>
          </p:spPr>
          <p:txBody>
            <a:bodyPr wrap="square" rtlCol="0">
              <a:noAutofit/>
            </a:bodyPr>
            <a:lstStyle/>
            <a:p>
              <a:r>
                <a:rPr lang="en-US" sz="1200" b="1" dirty="0" smtClean="0"/>
                <a:t>Write switch status change control message contents to file.</a:t>
              </a:r>
              <a:endParaRPr lang="en-US" sz="1200" dirty="0"/>
            </a:p>
          </p:txBody>
        </p:sp>
        <p:cxnSp>
          <p:nvCxnSpPr>
            <p:cNvPr id="72" name="Straight Arrow Connector 71"/>
            <p:cNvCxnSpPr>
              <a:endCxn id="71" idx="1"/>
            </p:cNvCxnSpPr>
            <p:nvPr/>
          </p:nvCxnSpPr>
          <p:spPr>
            <a:xfrm>
              <a:off x="4255739" y="1314509"/>
              <a:ext cx="547823" cy="357988"/>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4287109" y="1257005"/>
              <a:ext cx="4247291" cy="2624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4214617" y="1940630"/>
              <a:ext cx="805029" cy="276999"/>
            </a:xfrm>
            <a:prstGeom prst="rect">
              <a:avLst/>
            </a:prstGeom>
            <a:noFill/>
          </p:spPr>
          <p:txBody>
            <a:bodyPr wrap="none" rtlCol="0">
              <a:spAutoFit/>
            </a:bodyPr>
            <a:lstStyle/>
            <a:p>
              <a:r>
                <a:rPr lang="en-US" sz="1200" dirty="0" smtClean="0"/>
                <a:t>No Action</a:t>
              </a:r>
              <a:endParaRPr lang="en-US" sz="1200" dirty="0"/>
            </a:p>
          </p:txBody>
        </p:sp>
        <p:sp>
          <p:nvSpPr>
            <p:cNvPr id="79" name="TextBox 78"/>
            <p:cNvSpPr txBox="1"/>
            <p:nvPr/>
          </p:nvSpPr>
          <p:spPr>
            <a:xfrm>
              <a:off x="5429966" y="1043304"/>
              <a:ext cx="2481951" cy="215444"/>
            </a:xfrm>
            <a:prstGeom prst="rect">
              <a:avLst/>
            </a:prstGeom>
            <a:noFill/>
          </p:spPr>
          <p:txBody>
            <a:bodyPr wrap="square" rtlCol="0">
              <a:spAutoFit/>
            </a:bodyPr>
            <a:lstStyle/>
            <a:p>
              <a:r>
                <a:rPr lang="en-US" sz="800" dirty="0" smtClean="0"/>
                <a:t>Update Switch Status in </a:t>
              </a:r>
              <a:r>
                <a:rPr lang="en-US" sz="800" dirty="0" err="1" smtClean="0"/>
                <a:t>GridLab</a:t>
              </a:r>
              <a:r>
                <a:rPr lang="en-US" sz="800" dirty="0" smtClean="0"/>
                <a:t>-D</a:t>
              </a:r>
              <a:endParaRPr lang="en-US" sz="800" dirty="0"/>
            </a:p>
          </p:txBody>
        </p:sp>
      </p:grpSp>
      <p:sp>
        <p:nvSpPr>
          <p:cNvPr id="126" name="Rectangle 125"/>
          <p:cNvSpPr/>
          <p:nvPr/>
        </p:nvSpPr>
        <p:spPr>
          <a:xfrm>
            <a:off x="0" y="229043"/>
            <a:ext cx="9114034" cy="646331"/>
          </a:xfrm>
          <a:prstGeom prst="rect">
            <a:avLst/>
          </a:prstGeom>
        </p:spPr>
        <p:txBody>
          <a:bodyPr wrap="square">
            <a:spAutoFit/>
          </a:bodyPr>
          <a:lstStyle/>
          <a:p>
            <a:pPr algn="ctr"/>
            <a:r>
              <a:rPr lang="en-US" b="1" dirty="0" smtClean="0">
                <a:solidFill>
                  <a:schemeClr val="accent4"/>
                </a:solidFill>
              </a:rPr>
              <a:t>Example Message Creation Logic (INCOMPLETE DRAFT):</a:t>
            </a:r>
          </a:p>
          <a:p>
            <a:pPr algn="ctr"/>
            <a:r>
              <a:rPr lang="en-US" b="1" dirty="0" smtClean="0">
                <a:solidFill>
                  <a:schemeClr val="accent4"/>
                </a:solidFill>
              </a:rPr>
              <a:t>(No attack logic included)</a:t>
            </a:r>
            <a:endParaRPr lang="en-US" b="1" dirty="0">
              <a:solidFill>
                <a:schemeClr val="accent4"/>
              </a:solidFill>
            </a:endParaRPr>
          </a:p>
        </p:txBody>
      </p:sp>
      <p:sp>
        <p:nvSpPr>
          <p:cNvPr id="131" name="TextBox 130"/>
          <p:cNvSpPr txBox="1"/>
          <p:nvPr/>
        </p:nvSpPr>
        <p:spPr>
          <a:xfrm>
            <a:off x="6983139" y="1555998"/>
            <a:ext cx="322551" cy="369332"/>
          </a:xfrm>
          <a:prstGeom prst="rect">
            <a:avLst/>
          </a:prstGeom>
          <a:noFill/>
        </p:spPr>
        <p:txBody>
          <a:bodyPr wrap="square" rtlCol="0">
            <a:spAutoFit/>
          </a:bodyPr>
          <a:lstStyle/>
          <a:p>
            <a:r>
              <a:rPr lang="en-US" b="1" dirty="0"/>
              <a:t>F</a:t>
            </a:r>
            <a:endParaRPr lang="en-US" b="1" dirty="0"/>
          </a:p>
        </p:txBody>
      </p:sp>
      <p:sp>
        <p:nvSpPr>
          <p:cNvPr id="134" name="TextBox 133"/>
          <p:cNvSpPr txBox="1"/>
          <p:nvPr/>
        </p:nvSpPr>
        <p:spPr>
          <a:xfrm>
            <a:off x="8586814" y="2661999"/>
            <a:ext cx="322551" cy="369332"/>
          </a:xfrm>
          <a:prstGeom prst="rect">
            <a:avLst/>
          </a:prstGeom>
          <a:noFill/>
        </p:spPr>
        <p:txBody>
          <a:bodyPr wrap="square" rtlCol="0">
            <a:spAutoFit/>
          </a:bodyPr>
          <a:lstStyle/>
          <a:p>
            <a:r>
              <a:rPr lang="en-US" b="1" dirty="0" smtClean="0"/>
              <a:t>E</a:t>
            </a:r>
            <a:endParaRPr lang="en-US" b="1" dirty="0"/>
          </a:p>
        </p:txBody>
      </p:sp>
      <p:sp>
        <p:nvSpPr>
          <p:cNvPr id="75" name="TextBox 74"/>
          <p:cNvSpPr txBox="1"/>
          <p:nvPr/>
        </p:nvSpPr>
        <p:spPr>
          <a:xfrm>
            <a:off x="155365" y="3092853"/>
            <a:ext cx="1817926" cy="338554"/>
          </a:xfrm>
          <a:prstGeom prst="rect">
            <a:avLst/>
          </a:prstGeom>
          <a:noFill/>
        </p:spPr>
        <p:txBody>
          <a:bodyPr wrap="square" rtlCol="0">
            <a:spAutoFit/>
          </a:bodyPr>
          <a:lstStyle/>
          <a:p>
            <a:r>
              <a:rPr lang="en-US" sz="800" smtClean="0"/>
              <a:t>Substation voltage control thresholds and probabilities</a:t>
            </a:r>
            <a:endParaRPr lang="en-US" sz="800" dirty="0"/>
          </a:p>
        </p:txBody>
      </p:sp>
      <p:cxnSp>
        <p:nvCxnSpPr>
          <p:cNvPr id="77" name="Straight Arrow Connector 76"/>
          <p:cNvCxnSpPr/>
          <p:nvPr/>
        </p:nvCxnSpPr>
        <p:spPr>
          <a:xfrm flipV="1">
            <a:off x="242675" y="3412443"/>
            <a:ext cx="1775791" cy="18964"/>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805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7201972"/>
          </a:xfrm>
          <a:prstGeom prst="rect">
            <a:avLst/>
          </a:prstGeom>
        </p:spPr>
        <p:txBody>
          <a:bodyPr wrap="square">
            <a:spAutoFit/>
          </a:bodyPr>
          <a:lstStyle/>
          <a:p>
            <a:pPr algn="ctr"/>
            <a:r>
              <a:rPr lang="en-US" b="1" dirty="0" smtClean="0">
                <a:solidFill>
                  <a:schemeClr val="accent4"/>
                </a:solidFill>
              </a:rPr>
              <a:t>Message Creation Code &amp; Logic Task List:</a:t>
            </a:r>
          </a:p>
          <a:p>
            <a:pPr algn="ctr"/>
            <a:endParaRPr lang="en-US" sz="1200" b="1" dirty="0"/>
          </a:p>
          <a:p>
            <a:pPr marL="228600" indent="-228600">
              <a:buFont typeface="+mj-lt"/>
              <a:buAutoNum type="arabicPeriod"/>
            </a:pPr>
            <a:r>
              <a:rPr lang="en-US" sz="1200" dirty="0"/>
              <a:t>Verify </a:t>
            </a:r>
            <a:r>
              <a:rPr lang="en-US" sz="1200" dirty="0" err="1"/>
              <a:t>GridLab</a:t>
            </a:r>
            <a:r>
              <a:rPr lang="en-US" sz="1200" dirty="0"/>
              <a:t>-D model file provided by PNNL. </a:t>
            </a:r>
            <a:r>
              <a:rPr lang="en-US" sz="1200" dirty="0" smtClean="0"/>
              <a:t>[2 Days]. </a:t>
            </a:r>
            <a:r>
              <a:rPr lang="en-US" sz="1200" dirty="0" smtClean="0">
                <a:solidFill>
                  <a:srgbClr val="FF0000"/>
                </a:solidFill>
              </a:rPr>
              <a:t>[9/22 </a:t>
            </a:r>
            <a:r>
              <a:rPr lang="mr-IN" sz="1200" dirty="0" smtClean="0">
                <a:solidFill>
                  <a:srgbClr val="FF0000"/>
                </a:solidFill>
              </a:rPr>
              <a:t>–</a:t>
            </a:r>
            <a:r>
              <a:rPr lang="en-US" sz="1200" dirty="0" smtClean="0">
                <a:solidFill>
                  <a:srgbClr val="FF0000"/>
                </a:solidFill>
              </a:rPr>
              <a:t> With modifications, the model now runs (with a sig. # of violations)]</a:t>
            </a:r>
            <a:endParaRPr lang="en-US" sz="1200" dirty="0"/>
          </a:p>
          <a:p>
            <a:pPr marL="685800" lvl="1" indent="-228600">
              <a:buFont typeface="Arial" charset="0"/>
              <a:buChar char="•"/>
            </a:pPr>
            <a:r>
              <a:rPr lang="en-US" sz="1200" dirty="0"/>
              <a:t>Model </a:t>
            </a:r>
            <a:r>
              <a:rPr lang="en-US" sz="1200" dirty="0" smtClean="0"/>
              <a:t>file consists </a:t>
            </a:r>
            <a:r>
              <a:rPr lang="en-US" sz="1200" dirty="0"/>
              <a:t>of 1 substation and 5 feeders.  The substation consists of two transformers and 23 switches.  The feeders are various taxonomic feeders selected by PNNL and have approximately 1000 to 1500 individual meters each.</a:t>
            </a:r>
          </a:p>
          <a:p>
            <a:pPr marL="685800" lvl="1" indent="-228600">
              <a:buFont typeface="Arial" charset="0"/>
              <a:buChar char="•"/>
            </a:pPr>
            <a:r>
              <a:rPr lang="en-US" sz="1200" dirty="0"/>
              <a:t>Verify and/or collect reasonable input data for the </a:t>
            </a:r>
            <a:r>
              <a:rPr lang="en-US" sz="1200" dirty="0" err="1"/>
              <a:t>GridLab</a:t>
            </a:r>
            <a:r>
              <a:rPr lang="en-US" sz="1200" dirty="0"/>
              <a:t>-D simulation (i.e. load profiles sufficient to run at least a 1 month simulation</a:t>
            </a:r>
            <a:r>
              <a:rPr lang="en-US" sz="1200" dirty="0" smtClean="0"/>
              <a:t>)</a:t>
            </a:r>
          </a:p>
          <a:p>
            <a:pPr marL="685800" lvl="1" indent="-228600">
              <a:buFont typeface="Arial" charset="0"/>
              <a:buChar char="•"/>
            </a:pPr>
            <a:endParaRPr lang="en-US" sz="1200" dirty="0"/>
          </a:p>
          <a:p>
            <a:pPr marL="228600" indent="-228600">
              <a:buFont typeface="+mj-lt"/>
              <a:buAutoNum type="arabicPeriod"/>
            </a:pPr>
            <a:r>
              <a:rPr lang="en-US" sz="1200" dirty="0"/>
              <a:t>Verify </a:t>
            </a:r>
            <a:r>
              <a:rPr lang="en-US" sz="1200" dirty="0" err="1"/>
              <a:t>GridLab</a:t>
            </a:r>
            <a:r>
              <a:rPr lang="en-US" sz="1200" dirty="0"/>
              <a:t>-D API [2 Days</a:t>
            </a:r>
            <a:r>
              <a:rPr lang="en-US" sz="1200" dirty="0" smtClean="0"/>
              <a:t>] </a:t>
            </a:r>
            <a:r>
              <a:rPr lang="en-US" sz="1200" dirty="0" smtClean="0">
                <a:solidFill>
                  <a:srgbClr val="FF0000"/>
                </a:solidFill>
              </a:rPr>
              <a:t>[9/22 </a:t>
            </a:r>
            <a:r>
              <a:rPr lang="mr-IN" sz="1200" dirty="0" smtClean="0">
                <a:solidFill>
                  <a:srgbClr val="FF0000"/>
                </a:solidFill>
              </a:rPr>
              <a:t>–</a:t>
            </a:r>
            <a:r>
              <a:rPr lang="en-US" sz="1200" dirty="0" smtClean="0">
                <a:solidFill>
                  <a:srgbClr val="FF0000"/>
                </a:solidFill>
              </a:rPr>
              <a:t> New architecture proposed that does not require iterations with </a:t>
            </a:r>
            <a:r>
              <a:rPr lang="en-US" sz="1200" dirty="0" err="1" smtClean="0">
                <a:solidFill>
                  <a:srgbClr val="FF0000"/>
                </a:solidFill>
              </a:rPr>
              <a:t>GridLab</a:t>
            </a:r>
            <a:r>
              <a:rPr lang="en-US" sz="1200" dirty="0" smtClean="0">
                <a:solidFill>
                  <a:srgbClr val="FF0000"/>
                </a:solidFill>
              </a:rPr>
              <a:t>-D]</a:t>
            </a:r>
            <a:endParaRPr lang="en-US" sz="1200" dirty="0">
              <a:solidFill>
                <a:srgbClr val="FF0000"/>
              </a:solidFill>
            </a:endParaRPr>
          </a:p>
          <a:p>
            <a:pPr marL="685800" lvl="1" indent="-228600">
              <a:buFont typeface="Arial" charset="0"/>
              <a:buChar char="•"/>
            </a:pPr>
            <a:r>
              <a:rPr lang="en-US" sz="1200" dirty="0"/>
              <a:t>Confirm ability </a:t>
            </a:r>
            <a:r>
              <a:rPr lang="en-US" sz="1200" dirty="0" smtClean="0"/>
              <a:t>to:</a:t>
            </a:r>
          </a:p>
          <a:p>
            <a:pPr marL="1143000" lvl="2" indent="-228600">
              <a:buFont typeface="Arial" charset="0"/>
              <a:buChar char="•"/>
            </a:pPr>
            <a:r>
              <a:rPr lang="en-US" sz="1200" dirty="0" smtClean="0"/>
              <a:t>Read </a:t>
            </a:r>
            <a:r>
              <a:rPr lang="en-US" sz="1200" dirty="0"/>
              <a:t>system state variables (including power, energy, voltage values at meters and substation transformers and binary switch status </a:t>
            </a:r>
          </a:p>
          <a:p>
            <a:pPr marL="1143000" lvl="2" indent="-228600">
              <a:buFont typeface="Arial" charset="0"/>
              <a:buChar char="•"/>
            </a:pPr>
            <a:r>
              <a:rPr lang="en-US" sz="1200" dirty="0"/>
              <a:t>W</a:t>
            </a:r>
            <a:r>
              <a:rPr lang="en-US" sz="1200" dirty="0" smtClean="0"/>
              <a:t>rite </a:t>
            </a:r>
            <a:r>
              <a:rPr lang="en-US" sz="1200" dirty="0"/>
              <a:t>system state variables (including substation switch status and meter connection status </a:t>
            </a:r>
            <a:endParaRPr lang="de-DE" sz="1200" dirty="0"/>
          </a:p>
          <a:p>
            <a:pPr marL="1143000" lvl="2" indent="-228600">
              <a:buFont typeface="Arial" charset="0"/>
              <a:buChar char="•"/>
            </a:pPr>
            <a:r>
              <a:rPr lang="de-DE" sz="1200" dirty="0" err="1"/>
              <a:t>I</a:t>
            </a:r>
            <a:r>
              <a:rPr lang="de-DE" sz="1200" dirty="0" err="1" smtClean="0"/>
              <a:t>terate</a:t>
            </a:r>
            <a:r>
              <a:rPr lang="de-DE" sz="1200" dirty="0" smtClean="0"/>
              <a:t> </a:t>
            </a:r>
            <a:r>
              <a:rPr lang="de-DE" sz="1200" dirty="0" err="1"/>
              <a:t>with</a:t>
            </a:r>
            <a:r>
              <a:rPr lang="de-DE" sz="1200" dirty="0"/>
              <a:t> </a:t>
            </a:r>
            <a:r>
              <a:rPr lang="de-DE" sz="1200" dirty="0" err="1"/>
              <a:t>successive</a:t>
            </a:r>
            <a:r>
              <a:rPr lang="de-DE" sz="1200" dirty="0"/>
              <a:t> </a:t>
            </a:r>
            <a:r>
              <a:rPr lang="de-DE" sz="1200" dirty="0" err="1"/>
              <a:t>GridLab</a:t>
            </a:r>
            <a:r>
              <a:rPr lang="de-DE" sz="1200" dirty="0"/>
              <a:t>-D </a:t>
            </a:r>
            <a:r>
              <a:rPr lang="de-DE" sz="1200" dirty="0" err="1"/>
              <a:t>simulations</a:t>
            </a:r>
            <a:r>
              <a:rPr lang="de-DE" sz="1200" dirty="0"/>
              <a:t> in a </a:t>
            </a:r>
            <a:r>
              <a:rPr lang="de-DE" sz="1200" dirty="0" err="1"/>
              <a:t>continuous</a:t>
            </a:r>
            <a:r>
              <a:rPr lang="de-DE" sz="1200" dirty="0"/>
              <a:t> </a:t>
            </a:r>
            <a:r>
              <a:rPr lang="de-DE" sz="1200" dirty="0" err="1"/>
              <a:t>fashion</a:t>
            </a:r>
            <a:r>
              <a:rPr lang="de-DE" sz="1200" dirty="0"/>
              <a:t> (</a:t>
            </a:r>
            <a:r>
              <a:rPr lang="de-DE" sz="1200" dirty="0" err="1"/>
              <a:t>each</a:t>
            </a:r>
            <a:r>
              <a:rPr lang="de-DE" sz="1200" dirty="0"/>
              <a:t> </a:t>
            </a:r>
            <a:r>
              <a:rPr lang="de-DE" sz="1200" dirty="0" err="1"/>
              <a:t>simulation</a:t>
            </a:r>
            <a:r>
              <a:rPr lang="de-DE" sz="1200" dirty="0"/>
              <a:t> </a:t>
            </a:r>
            <a:r>
              <a:rPr lang="de-DE" sz="1200" dirty="0" err="1"/>
              <a:t>run</a:t>
            </a:r>
            <a:r>
              <a:rPr lang="de-DE" sz="1200" dirty="0"/>
              <a:t> will </a:t>
            </a:r>
            <a:r>
              <a:rPr lang="de-DE" sz="1200" dirty="0" err="1"/>
              <a:t>be</a:t>
            </a:r>
            <a:r>
              <a:rPr lang="de-DE" sz="1200" dirty="0"/>
              <a:t> 4s in </a:t>
            </a:r>
            <a:r>
              <a:rPr lang="de-DE" sz="1200" dirty="0" err="1"/>
              <a:t>duration</a:t>
            </a:r>
            <a:r>
              <a:rPr lang="de-DE" sz="1200" dirty="0" smtClean="0"/>
              <a:t>).</a:t>
            </a:r>
          </a:p>
          <a:p>
            <a:pPr marL="685800" lvl="1" indent="-228600">
              <a:buFont typeface="Arial" charset="0"/>
              <a:buChar char="•"/>
            </a:pPr>
            <a:endParaRPr lang="de-DE" sz="1200" dirty="0"/>
          </a:p>
          <a:p>
            <a:pPr marL="228600" indent="-228600">
              <a:buFont typeface="+mj-lt"/>
              <a:buAutoNum type="arabicPeriod"/>
            </a:pPr>
            <a:r>
              <a:rPr lang="en-US" sz="1200" strike="sngStrike" dirty="0"/>
              <a:t>Write script to automate process of </a:t>
            </a:r>
            <a:r>
              <a:rPr lang="en-US" sz="1200" strike="sngStrike" dirty="0" smtClean="0"/>
              <a:t>importing simulation configuration data, running </a:t>
            </a:r>
            <a:r>
              <a:rPr lang="en-US" sz="1200" strike="sngStrike" dirty="0" err="1"/>
              <a:t>GridLab</a:t>
            </a:r>
            <a:r>
              <a:rPr lang="en-US" sz="1200" strike="sngStrike" dirty="0"/>
              <a:t>-D, retrieving state information, </a:t>
            </a:r>
            <a:r>
              <a:rPr lang="en-US" sz="1200" strike="sngStrike" dirty="0" smtClean="0"/>
              <a:t>performing </a:t>
            </a:r>
            <a:r>
              <a:rPr lang="en-US" sz="1200" strike="sngStrike" dirty="0"/>
              <a:t>simple calculations on state data (e.g. Is power &gt; XXXX kW</a:t>
            </a:r>
            <a:r>
              <a:rPr lang="en-US" sz="1200" strike="sngStrike" dirty="0" smtClean="0"/>
              <a:t>), and writing </a:t>
            </a:r>
            <a:r>
              <a:rPr lang="en-US" sz="1200" strike="sngStrike" dirty="0" err="1" smtClean="0"/>
              <a:t>setpoint</a:t>
            </a:r>
            <a:r>
              <a:rPr lang="en-US" sz="1200" strike="sngStrike" dirty="0" smtClean="0"/>
              <a:t> changes based on calculations [2 Days]</a:t>
            </a:r>
          </a:p>
          <a:p>
            <a:pPr marL="228600" indent="-228600">
              <a:buFont typeface="+mj-lt"/>
              <a:buAutoNum type="arabicPeriod"/>
            </a:pPr>
            <a:endParaRPr lang="en-US" sz="1200" dirty="0"/>
          </a:p>
          <a:p>
            <a:pPr marL="228600" indent="-228600">
              <a:buFont typeface="+mj-lt"/>
              <a:buAutoNum type="arabicPeriod"/>
            </a:pPr>
            <a:r>
              <a:rPr lang="en-US" sz="1200" dirty="0" smtClean="0"/>
              <a:t>Write script to output message contents to a file. (The file format will be determined with help from the message creation team members. Message contents to be specified by message creation team members.) [2 Days]</a:t>
            </a:r>
          </a:p>
          <a:p>
            <a:pPr marL="228600" indent="-228600">
              <a:buFont typeface="+mj-lt"/>
              <a:buAutoNum type="arabicPeriod"/>
            </a:pPr>
            <a:endParaRPr lang="en-US" sz="1200" dirty="0"/>
          </a:p>
          <a:p>
            <a:pPr marL="228600" indent="-228600">
              <a:buFont typeface="+mj-lt"/>
              <a:buAutoNum type="arabicPeriod"/>
            </a:pPr>
            <a:r>
              <a:rPr lang="en-US" sz="1200" dirty="0" smtClean="0"/>
              <a:t>Determine high level logic for the generation of messages (3 </a:t>
            </a:r>
            <a:r>
              <a:rPr lang="en-US" sz="1200" dirty="0" err="1" smtClean="0"/>
              <a:t>MultiSpeak</a:t>
            </a:r>
            <a:r>
              <a:rPr lang="en-US" sz="1200" dirty="0" smtClean="0"/>
              <a:t> message types &amp; 3 DNP3 message types) [1 Day]</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evaluate the need for a message</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generate a message</a:t>
            </a:r>
          </a:p>
          <a:p>
            <a:pPr marL="685800" lvl="1" indent="-228600">
              <a:buFont typeface="Arial" charset="0"/>
              <a:buChar char="•"/>
            </a:pPr>
            <a:r>
              <a:rPr lang="en-US" sz="1200" dirty="0" smtClean="0"/>
              <a:t>Determine the thresholds and/or message creation probabilities that are needed to generate messages</a:t>
            </a:r>
          </a:p>
          <a:p>
            <a:pPr marL="685800" lvl="1" indent="-228600">
              <a:buFont typeface="Arial" charset="0"/>
              <a:buChar char="•"/>
            </a:pPr>
            <a:r>
              <a:rPr lang="en-US" sz="1200" dirty="0" smtClean="0"/>
              <a:t>Determine what configuration information is needed to run simulations with and without specified attacks</a:t>
            </a:r>
          </a:p>
          <a:p>
            <a:pPr lvl="1"/>
            <a:r>
              <a:rPr lang="en-US" sz="1200" dirty="0" smtClean="0">
                <a:solidFill>
                  <a:srgbClr val="FF0000"/>
                </a:solidFill>
              </a:rPr>
              <a:t>[9/22 High </a:t>
            </a:r>
            <a:r>
              <a:rPr lang="en-US" sz="1200" dirty="0">
                <a:solidFill>
                  <a:srgbClr val="FF0000"/>
                </a:solidFill>
              </a:rPr>
              <a:t>level logic for simulation </a:t>
            </a:r>
            <a:r>
              <a:rPr lang="en-US" sz="1200" dirty="0" smtClean="0">
                <a:solidFill>
                  <a:srgbClr val="FF0000"/>
                </a:solidFill>
              </a:rPr>
              <a:t>configuration, </a:t>
            </a:r>
            <a:r>
              <a:rPr lang="en-US" sz="1200" dirty="0">
                <a:solidFill>
                  <a:srgbClr val="FF0000"/>
                </a:solidFill>
              </a:rPr>
              <a:t>message </a:t>
            </a:r>
            <a:r>
              <a:rPr lang="en-US" sz="1200" dirty="0" smtClean="0">
                <a:solidFill>
                  <a:srgbClr val="FF0000"/>
                </a:solidFill>
              </a:rPr>
              <a:t>creation, and attacks created. Default probabilities specified.]</a:t>
            </a:r>
            <a:endParaRPr lang="en-US" sz="1200" dirty="0"/>
          </a:p>
          <a:p>
            <a:pPr marL="685800" lvl="1" indent="-228600">
              <a:buFont typeface="Arial" charset="0"/>
              <a:buChar char="•"/>
            </a:pPr>
            <a:endParaRPr lang="en-US" sz="1200" dirty="0"/>
          </a:p>
          <a:p>
            <a:pPr marL="228600" indent="-228600">
              <a:buFont typeface="+mj-lt"/>
              <a:buAutoNum type="arabicPeriod"/>
            </a:pPr>
            <a:r>
              <a:rPr lang="en-US" sz="1200" dirty="0" smtClean="0"/>
              <a:t>Implement and test the logic for creating messages and writing messages to output file. [0.5 days / message type = 3 Days]</a:t>
            </a:r>
          </a:p>
          <a:p>
            <a:pPr marL="228600" indent="-228600">
              <a:buFont typeface="+mj-lt"/>
              <a:buAutoNum type="arabicPeriod"/>
            </a:pPr>
            <a:endParaRPr lang="en-US" sz="1200" dirty="0"/>
          </a:p>
          <a:p>
            <a:pPr marL="228600" indent="-228600">
              <a:buFont typeface="+mj-lt"/>
              <a:buAutoNum type="arabicPeriod"/>
            </a:pPr>
            <a:r>
              <a:rPr lang="en-US" sz="1200" dirty="0" smtClean="0"/>
              <a:t>Generate simulated test data and train team members on use of the simulation system [2 Days]</a:t>
            </a:r>
          </a:p>
          <a:p>
            <a:pPr marL="228600" indent="-228600">
              <a:buFont typeface="+mj-lt"/>
              <a:buAutoNum type="arabicPeriod"/>
            </a:pPr>
            <a:endParaRPr lang="en-US" sz="1200" dirty="0"/>
          </a:p>
          <a:p>
            <a:pPr marL="228600" indent="-228600">
              <a:buFont typeface="+mj-lt"/>
              <a:buAutoNum type="arabicPeriod"/>
            </a:pPr>
            <a:endParaRPr lang="en-US" sz="1200" b="1" dirty="0" smtClean="0"/>
          </a:p>
          <a:p>
            <a:pPr algn="ctr"/>
            <a:r>
              <a:rPr lang="en-US" sz="1200" b="1" dirty="0" smtClean="0"/>
              <a:t>Total Estimated Time Required: 14 Days </a:t>
            </a:r>
            <a:r>
              <a:rPr lang="mr-IN" sz="1200" b="1" dirty="0" smtClean="0"/>
              <a:t>–</a:t>
            </a:r>
            <a:r>
              <a:rPr lang="en-US" sz="1200" b="1" dirty="0" smtClean="0"/>
              <a:t> 3 Weeks</a:t>
            </a:r>
          </a:p>
          <a:p>
            <a:pPr algn="ctr"/>
            <a:r>
              <a:rPr lang="en-US" sz="1200" dirty="0" smtClean="0"/>
              <a:t>Desired Start: Monday, September 25 (End: Friday, October 13)</a:t>
            </a:r>
          </a:p>
          <a:p>
            <a:pPr marL="685800" lvl="1" indent="-228600">
              <a:buFont typeface="Arial" charset="0"/>
              <a:buChar char="•"/>
            </a:pPr>
            <a:endParaRPr lang="en-US" sz="1200" dirty="0"/>
          </a:p>
          <a:p>
            <a:pPr marL="685800" lvl="1" indent="-228600">
              <a:buFont typeface="Arial" charset="0"/>
              <a:buChar char="•"/>
            </a:pPr>
            <a:endParaRPr lang="en-US" sz="1200" dirty="0" smtClean="0"/>
          </a:p>
        </p:txBody>
      </p:sp>
    </p:spTree>
    <p:extLst>
      <p:ext uri="{BB962C8B-B14F-4D97-AF65-F5344CB8AC3E}">
        <p14:creationId xmlns:p14="http://schemas.microsoft.com/office/powerpoint/2010/main" val="1828734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066800"/>
            <a:ext cx="8382000" cy="5940088"/>
          </a:xfrm>
          <a:prstGeom prst="rect">
            <a:avLst/>
          </a:prstGeom>
        </p:spPr>
        <p:txBody>
          <a:bodyPr wrap="square">
            <a:spAutoFit/>
          </a:bodyPr>
          <a:lstStyle/>
          <a:p>
            <a:r>
              <a:rPr lang="en-US" sz="1000" dirty="0">
                <a:latin typeface="Times New Roman" charset="0"/>
              </a:rPr>
              <a:t>1. Create a list of </a:t>
            </a:r>
            <a:r>
              <a:rPr lang="en-US" sz="1000" dirty="0" err="1">
                <a:latin typeface="Times New Roman" charset="0"/>
              </a:rPr>
              <a:t>MultiSpeak</a:t>
            </a:r>
            <a:r>
              <a:rPr lang="en-US" sz="1000" dirty="0">
                <a:latin typeface="Times New Roman" charset="0"/>
              </a:rPr>
              <a:t> and DNP3 payload structures and elements based on known network traffic/protocols</a:t>
            </a:r>
            <a:r>
              <a:rPr lang="en-US" sz="1000" dirty="0" smtClean="0">
                <a:latin typeface="Times New Roman" charset="0"/>
              </a:rPr>
              <a:t>. [2hrs </a:t>
            </a:r>
            <a:r>
              <a:rPr lang="en-US" sz="1000" dirty="0">
                <a:latin typeface="Times New Roman" charset="0"/>
              </a:rPr>
              <a:t>- deliverable Friday </a:t>
            </a:r>
            <a:r>
              <a:rPr lang="en-US" sz="1000" dirty="0" smtClean="0">
                <a:latin typeface="Times New Roman" charset="0"/>
              </a:rPr>
              <a:t>9/22]</a:t>
            </a:r>
            <a:endParaRPr lang="en-US" sz="1000" dirty="0">
              <a:latin typeface="Times New Roman" charset="0"/>
            </a:endParaRPr>
          </a:p>
          <a:p>
            <a:endParaRPr lang="en-US" sz="1000" dirty="0">
              <a:latin typeface="Times New Roman" charset="0"/>
            </a:endParaRPr>
          </a:p>
          <a:p>
            <a:r>
              <a:rPr lang="en-US" sz="1000" dirty="0">
                <a:latin typeface="Times New Roman" charset="0"/>
              </a:rPr>
              <a:t>2. Provide a mapping of the protocol elements to the </a:t>
            </a:r>
            <a:r>
              <a:rPr lang="en-US" sz="1000" dirty="0" err="1">
                <a:latin typeface="Times New Roman" charset="0"/>
              </a:rPr>
              <a:t>GridState</a:t>
            </a:r>
            <a:r>
              <a:rPr lang="en-US" sz="1000" dirty="0">
                <a:latin typeface="Times New Roman" charset="0"/>
              </a:rPr>
              <a:t> data dictionary</a:t>
            </a:r>
            <a:r>
              <a:rPr lang="en-US" sz="1000" dirty="0" smtClean="0">
                <a:latin typeface="Times New Roman" charset="0"/>
              </a:rPr>
              <a:t>. [2hrs </a:t>
            </a:r>
            <a:r>
              <a:rPr lang="en-US" sz="1000" dirty="0">
                <a:latin typeface="Times New Roman" charset="0"/>
              </a:rPr>
              <a:t>- deliverable Friday </a:t>
            </a:r>
            <a:r>
              <a:rPr lang="en-US" sz="1000" dirty="0" smtClean="0">
                <a:latin typeface="Times New Roman" charset="0"/>
              </a:rPr>
              <a:t>9/22]</a:t>
            </a:r>
            <a:r>
              <a:rPr lang="en-US" sz="1000" dirty="0">
                <a:latin typeface="Times New Roman" charset="0"/>
              </a:rPr>
              <a:t/>
            </a:r>
            <a:br>
              <a:rPr lang="en-US" sz="1000" dirty="0">
                <a:latin typeface="Times New Roman" charset="0"/>
              </a:rPr>
            </a:br>
            <a:endParaRPr lang="en-US" sz="1000" dirty="0">
              <a:latin typeface="Times New Roman" charset="0"/>
            </a:endParaRPr>
          </a:p>
          <a:p>
            <a:r>
              <a:rPr lang="en-US" sz="1000" dirty="0">
                <a:latin typeface="Times New Roman" charset="0"/>
              </a:rPr>
              <a:t>3. For each of the payloads provide a script that reads the structured file from “Message and Creation Code &amp; Logic” (purple block) </a:t>
            </a:r>
          </a:p>
          <a:p>
            <a:r>
              <a:rPr lang="en-US" sz="1000" dirty="0" smtClean="0">
                <a:latin typeface="Times New Roman" charset="0"/>
              </a:rPr>
              <a:t>				[20hrs </a:t>
            </a:r>
            <a:r>
              <a:rPr lang="en-US" sz="1000" dirty="0">
                <a:latin typeface="Times New Roman" charset="0"/>
              </a:rPr>
              <a:t>- deliverable TBD coordinated with Bob W. </a:t>
            </a:r>
            <a:r>
              <a:rPr lang="en-US" sz="1000" dirty="0" smtClean="0">
                <a:latin typeface="Times New Roman" charset="0"/>
              </a:rPr>
              <a:t>Potential: Wednesday 9/27]</a:t>
            </a:r>
            <a:endParaRPr lang="en-US" sz="1000" dirty="0">
              <a:latin typeface="Times New Roman" charset="0"/>
            </a:endParaRPr>
          </a:p>
          <a:p>
            <a:endParaRPr lang="en-US" sz="1000" dirty="0">
              <a:latin typeface="Times New Roman" charset="0"/>
            </a:endParaRPr>
          </a:p>
          <a:p>
            <a:r>
              <a:rPr lang="en-US" sz="1000" dirty="0">
                <a:latin typeface="Times New Roman" charset="0"/>
              </a:rPr>
              <a:t>4. Script will have a time function for playback with a minimum time (fastest) that won’t overload the L2 JSON rest service</a:t>
            </a:r>
            <a:r>
              <a:rPr lang="en-US" sz="1000" dirty="0" smtClean="0">
                <a:latin typeface="Times New Roman" charset="0"/>
              </a:rPr>
              <a:t>. [Included above]</a:t>
            </a:r>
            <a:endParaRPr lang="en-US" sz="1000" dirty="0">
              <a:latin typeface="Times New Roman" charset="0"/>
            </a:endParaRPr>
          </a:p>
          <a:p>
            <a:endParaRPr lang="en-US" sz="1000" dirty="0">
              <a:latin typeface="Times New Roman" charset="0"/>
            </a:endParaRPr>
          </a:p>
          <a:p>
            <a:r>
              <a:rPr lang="en-US" sz="1000" dirty="0">
                <a:latin typeface="Times New Roman" charset="0"/>
              </a:rPr>
              <a:t>5. Encode the structured file event content into JSON messages to post to L2</a:t>
            </a:r>
            <a:r>
              <a:rPr lang="en-US" sz="1000" dirty="0" smtClean="0">
                <a:latin typeface="Times New Roman" charset="0"/>
              </a:rPr>
              <a:t>. [Included above]</a:t>
            </a:r>
            <a:endParaRPr lang="en-US" sz="1000" dirty="0">
              <a:latin typeface="Times New Roman" charset="0"/>
            </a:endParaRPr>
          </a:p>
          <a:p>
            <a:endParaRPr lang="en-US" sz="1000" dirty="0">
              <a:latin typeface="Times New Roman" charset="0"/>
            </a:endParaRPr>
          </a:p>
          <a:p>
            <a:r>
              <a:rPr lang="en-US" sz="1000" dirty="0" smtClean="0">
                <a:latin typeface="Times New Roman" charset="0"/>
              </a:rPr>
              <a:t>6</a:t>
            </a:r>
            <a:r>
              <a:rPr lang="en-US" sz="1000" dirty="0">
                <a:latin typeface="Times New Roman" charset="0"/>
              </a:rPr>
              <a:t>. Logging</a:t>
            </a:r>
            <a:r>
              <a:rPr lang="en-US" sz="1000" dirty="0" smtClean="0">
                <a:latin typeface="Times New Roman" charset="0"/>
              </a:rPr>
              <a:t>. [Included above]</a:t>
            </a:r>
            <a:endParaRPr lang="en-US" sz="1000" dirty="0">
              <a:latin typeface="Times New Roman" charset="0"/>
            </a:endParaRPr>
          </a:p>
          <a:p>
            <a:endParaRPr lang="en-US" sz="1000" dirty="0" smtClean="0">
              <a:latin typeface="Times New Roman" charset="0"/>
            </a:endParaRPr>
          </a:p>
          <a:p>
            <a:r>
              <a:rPr lang="en-US" sz="1000" dirty="0" smtClean="0">
                <a:latin typeface="Times New Roman" charset="0"/>
              </a:rPr>
              <a:t>7</a:t>
            </a:r>
            <a:r>
              <a:rPr lang="en-US" sz="1000" dirty="0">
                <a:latin typeface="Times New Roman" charset="0"/>
              </a:rPr>
              <a:t>. Code for PCAP ‘ingest’ using live capture or replay for the other messages.  This code will entail the parsing of the additional </a:t>
            </a:r>
            <a:r>
              <a:rPr lang="en-US" sz="1000" dirty="0" err="1">
                <a:latin typeface="Times New Roman" charset="0"/>
              </a:rPr>
              <a:t>MultiSpeak</a:t>
            </a:r>
            <a:r>
              <a:rPr lang="en-US" sz="1000" dirty="0">
                <a:latin typeface="Times New Roman" charset="0"/>
              </a:rPr>
              <a:t> and DNP3 messages.  We have two working, and the models should suffice to define the build.  It is an effort but straight forward.</a:t>
            </a:r>
          </a:p>
          <a:p>
            <a:endParaRPr lang="en-US" sz="1000" dirty="0">
              <a:latin typeface="Times New Roman" charset="0"/>
            </a:endParaRPr>
          </a:p>
          <a:p>
            <a:r>
              <a:rPr lang="en-US" sz="1000" dirty="0">
                <a:latin typeface="Times New Roman" charset="0"/>
              </a:rPr>
              <a:t>Needs a final estimate and availability from Bob W.  (I’m estimating 24hrs of the 40-60 estimate in ‘Resources’ below.</a:t>
            </a:r>
          </a:p>
          <a:p>
            <a:endParaRPr lang="en-US" sz="1000" dirty="0">
              <a:latin typeface="Times New Roman" charset="0"/>
            </a:endParaRPr>
          </a:p>
          <a:p>
            <a:r>
              <a:rPr lang="en-US" sz="1000" dirty="0">
                <a:latin typeface="Times New Roman" charset="0"/>
              </a:rPr>
              <a:t>8. Code the “Packet Writer”.  (This is Bob’s area.).  The </a:t>
            </a:r>
            <a:r>
              <a:rPr lang="en-US" sz="1000" dirty="0" err="1">
                <a:latin typeface="Times New Roman" charset="0"/>
              </a:rPr>
              <a:t>MultiSpeak</a:t>
            </a:r>
            <a:r>
              <a:rPr lang="en-US" sz="1000" dirty="0">
                <a:latin typeface="Times New Roman" charset="0"/>
              </a:rPr>
              <a:t> is html to a fake html endpoint which we have a framework that was operational in May.  The DNP3 doesn’t exist but I’ve tested some initial </a:t>
            </a:r>
            <a:r>
              <a:rPr lang="en-US" sz="1000" dirty="0" err="1">
                <a:latin typeface="Times New Roman" charset="0"/>
              </a:rPr>
              <a:t>Git</a:t>
            </a:r>
            <a:r>
              <a:rPr lang="en-US" sz="1000" dirty="0">
                <a:latin typeface="Times New Roman" charset="0"/>
              </a:rPr>
              <a:t> </a:t>
            </a:r>
            <a:r>
              <a:rPr lang="en-US" sz="1000" dirty="0" err="1">
                <a:latin typeface="Times New Roman" charset="0"/>
              </a:rPr>
              <a:t>src</a:t>
            </a:r>
            <a:r>
              <a:rPr lang="en-US" sz="1000" dirty="0">
                <a:latin typeface="Times New Roman" charset="0"/>
              </a:rPr>
              <a:t> and it may provide a good launch point for Bob after his evaluation</a:t>
            </a:r>
            <a:r>
              <a:rPr lang="en-US" sz="1000" dirty="0" smtClean="0">
                <a:latin typeface="Times New Roman" charset="0"/>
              </a:rPr>
              <a:t>.</a:t>
            </a:r>
            <a:r>
              <a:rPr lang="en-US" sz="1000" dirty="0">
                <a:latin typeface="Times New Roman" charset="0"/>
              </a:rPr>
              <a:t/>
            </a:r>
            <a:br>
              <a:rPr lang="en-US" sz="1000" dirty="0">
                <a:latin typeface="Times New Roman" charset="0"/>
              </a:rPr>
            </a:br>
            <a:endParaRPr lang="en-US" sz="1000" dirty="0">
              <a:latin typeface="Times New Roman" charset="0"/>
            </a:endParaRPr>
          </a:p>
          <a:p>
            <a:r>
              <a:rPr lang="en-US" sz="1000" dirty="0">
                <a:latin typeface="Times New Roman" charset="0"/>
              </a:rPr>
              <a:t>Needs a final estimate and availability from Bob W.  (Estimating 36hrs of the 40-60 estimate in ‘Resources’ below.</a:t>
            </a:r>
          </a:p>
          <a:p>
            <a:endParaRPr lang="en-US" sz="1000" dirty="0">
              <a:latin typeface="Times New Roman" charset="0"/>
            </a:endParaRPr>
          </a:p>
          <a:p>
            <a:r>
              <a:rPr lang="en-US" sz="1000" dirty="0">
                <a:latin typeface="Times New Roman" charset="0"/>
              </a:rPr>
              <a:t>Resources:</a:t>
            </a:r>
          </a:p>
          <a:p>
            <a:r>
              <a:rPr lang="en-US" sz="1000" dirty="0">
                <a:latin typeface="Times New Roman" charset="0"/>
              </a:rPr>
              <a:t>1. Bob W. For some hours (full time not really needed I don’t think) from Monday through his return Oct 9th or so.  For 1-6 above.</a:t>
            </a:r>
          </a:p>
          <a:p>
            <a:r>
              <a:rPr lang="en-US" sz="1000" dirty="0">
                <a:latin typeface="Times New Roman" charset="0"/>
              </a:rPr>
              <a:t>2. Resources post Oct 9th when we can get Bob W. Full time, or nearly so. (At least 30hr/</a:t>
            </a:r>
            <a:r>
              <a:rPr lang="en-US" sz="1000" dirty="0" err="1">
                <a:latin typeface="Times New Roman" charset="0"/>
              </a:rPr>
              <a:t>wk</a:t>
            </a:r>
            <a:r>
              <a:rPr lang="en-US" sz="1000" dirty="0">
                <a:latin typeface="Times New Roman" charset="0"/>
              </a:rPr>
              <a:t>) through Nov.  I’d like him FT he provides additional contributions that are valuable</a:t>
            </a:r>
            <a:r>
              <a:rPr lang="en-US" sz="1000" dirty="0" smtClean="0">
                <a:latin typeface="Times New Roman" charset="0"/>
              </a:rPr>
              <a:t>.</a:t>
            </a:r>
            <a:r>
              <a:rPr lang="en-US" sz="1000" dirty="0">
                <a:latin typeface="Times New Roman" charset="0"/>
              </a:rPr>
              <a:t/>
            </a:r>
            <a:br>
              <a:rPr lang="en-US" sz="1000" dirty="0">
                <a:latin typeface="Times New Roman" charset="0"/>
              </a:rPr>
            </a:br>
            <a:endParaRPr lang="en-US" sz="1000" dirty="0">
              <a:latin typeface="Times New Roman" charset="0"/>
            </a:endParaRPr>
          </a:p>
          <a:p>
            <a:r>
              <a:rPr lang="en-US" sz="1000" dirty="0">
                <a:latin typeface="Times New Roman" charset="0"/>
              </a:rPr>
              <a:t>#1-6 I think would be 20hrs. </a:t>
            </a:r>
          </a:p>
          <a:p>
            <a:r>
              <a:rPr lang="en-US" sz="1000" dirty="0">
                <a:latin typeface="Times New Roman" charset="0"/>
              </a:rPr>
              <a:t>#7 needs Bob’s input but I’ll ‘guess’ 40-60 based on his performance to date (but let him weigh in!)</a:t>
            </a:r>
          </a:p>
          <a:p>
            <a:r>
              <a:rPr lang="en-US" sz="1000" dirty="0">
                <a:latin typeface="Times New Roman" charset="0"/>
              </a:rPr>
              <a:t>#8 needs Bob’s input.  It just has to be good enough to match the fields we need, plus pass the TCP stack.  I have an example that may help I described above.</a:t>
            </a:r>
          </a:p>
          <a:p>
            <a:r>
              <a:rPr lang="en-US" sz="1000" dirty="0">
                <a:latin typeface="Times New Roman" charset="0"/>
              </a:rPr>
              <a:t/>
            </a:r>
            <a:br>
              <a:rPr lang="en-US" sz="1000" dirty="0">
                <a:latin typeface="Times New Roman" charset="0"/>
              </a:rPr>
            </a:br>
            <a:endParaRPr lang="en-US" sz="1000" dirty="0">
              <a:latin typeface="Times New Roman" charset="0"/>
            </a:endParaRPr>
          </a:p>
          <a:p>
            <a:r>
              <a:rPr lang="en-US" sz="1000" dirty="0">
                <a:latin typeface="Times New Roman" charset="0"/>
              </a:rPr>
              <a:t>P.S., Had a conversation with Bob W.  Told him about above guesses.  He didn’t freak out :) but also needs time to think about it on his own.  #5 is an easier lift than is #7, than is #8.  #5 would enable us to process flat files asap.  The other two are unnecessary for this but #7 needs to be done to read PCAP, and obviously #8 needs to be complete for ‘us’ to build PCAP</a:t>
            </a:r>
            <a:r>
              <a:rPr lang="en-US" sz="1000" dirty="0" smtClean="0">
                <a:latin typeface="Times New Roman" charset="0"/>
              </a:rPr>
              <a:t>.</a:t>
            </a:r>
            <a:r>
              <a:rPr lang="en-US" sz="1000" dirty="0">
                <a:latin typeface="Times New Roman" charset="0"/>
              </a:rPr>
              <a:t/>
            </a:r>
            <a:br>
              <a:rPr lang="en-US" sz="1000" dirty="0">
                <a:latin typeface="Times New Roman" charset="0"/>
              </a:rPr>
            </a:br>
            <a:endParaRPr lang="en-US" sz="1000" dirty="0">
              <a:effectLst/>
              <a:latin typeface="Times New Roman" charset="0"/>
            </a:endParaRPr>
          </a:p>
        </p:txBody>
      </p:sp>
      <p:sp>
        <p:nvSpPr>
          <p:cNvPr id="3" name="TextBox 2"/>
          <p:cNvSpPr txBox="1"/>
          <p:nvPr/>
        </p:nvSpPr>
        <p:spPr>
          <a:xfrm>
            <a:off x="3657600" y="381000"/>
            <a:ext cx="1203663" cy="369332"/>
          </a:xfrm>
          <a:prstGeom prst="rect">
            <a:avLst/>
          </a:prstGeom>
          <a:noFill/>
        </p:spPr>
        <p:txBody>
          <a:bodyPr wrap="none" rtlCol="0">
            <a:spAutoFit/>
          </a:bodyPr>
          <a:lstStyle/>
          <a:p>
            <a:r>
              <a:rPr lang="en-US" dirty="0" smtClean="0"/>
              <a:t>Phil’s Tasks</a:t>
            </a:r>
            <a:endParaRPr lang="en-US" dirty="0"/>
          </a:p>
        </p:txBody>
      </p:sp>
    </p:spTree>
    <p:extLst>
      <p:ext uri="{BB962C8B-B14F-4D97-AF65-F5344CB8AC3E}">
        <p14:creationId xmlns:p14="http://schemas.microsoft.com/office/powerpoint/2010/main" val="125644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743200"/>
            <a:ext cx="8229600" cy="1143000"/>
          </a:xfrm>
        </p:spPr>
        <p:txBody>
          <a:bodyPr/>
          <a:lstStyle/>
          <a:p>
            <a:r>
              <a:rPr lang="en-US" smtClean="0"/>
              <a:t>Older Versions</a:t>
            </a:r>
            <a:endParaRPr lang="en-US"/>
          </a:p>
        </p:txBody>
      </p:sp>
    </p:spTree>
    <p:extLst>
      <p:ext uri="{BB962C8B-B14F-4D97-AF65-F5344CB8AC3E}">
        <p14:creationId xmlns:p14="http://schemas.microsoft.com/office/powerpoint/2010/main" val="16628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6463308"/>
          </a:xfrm>
          <a:prstGeom prst="rect">
            <a:avLst/>
          </a:prstGeom>
          <a:noFill/>
        </p:spPr>
        <p:txBody>
          <a:bodyPr wrap="square" rtlCol="0">
            <a:spAutoFit/>
          </a:bodyPr>
          <a:lstStyle/>
          <a:p>
            <a:pPr algn="ctr"/>
            <a:r>
              <a:rPr lang="en-US" b="1" dirty="0" smtClean="0">
                <a:solidFill>
                  <a:schemeClr val="accent4"/>
                </a:solidFill>
              </a:rPr>
              <a:t>SIMBA Simulation Configuration File</a:t>
            </a:r>
            <a:endParaRPr lang="en-US" b="1" dirty="0">
              <a:solidFill>
                <a:schemeClr val="accent4"/>
              </a:solidFill>
            </a:endParaRPr>
          </a:p>
          <a:p>
            <a:r>
              <a:rPr lang="en-US" sz="1200" dirty="0" smtClean="0"/>
              <a:t>The SIMBA Input configuration file provides three types of information:</a:t>
            </a:r>
          </a:p>
          <a:p>
            <a:pPr marL="228600" indent="-228600">
              <a:buFont typeface="+mj-lt"/>
              <a:buAutoNum type="arabicPeriod"/>
            </a:pPr>
            <a:r>
              <a:rPr lang="en-US" sz="1200" dirty="0" smtClean="0"/>
              <a:t>Message Creation Thresholds:</a:t>
            </a:r>
          </a:p>
          <a:p>
            <a:pPr marL="685800" lvl="1" indent="-228600">
              <a:buFont typeface="Arial" charset="0"/>
              <a:buChar char="•"/>
            </a:pPr>
            <a:r>
              <a:rPr lang="en-US" sz="1200" dirty="0" err="1" smtClean="0"/>
              <a:t>Vmin</a:t>
            </a:r>
            <a:r>
              <a:rPr lang="en-US" sz="1200" dirty="0" smtClean="0"/>
              <a:t>, Vmax, </a:t>
            </a:r>
            <a:r>
              <a:rPr lang="en-US" sz="1200" dirty="0" err="1" smtClean="0"/>
              <a:t>Pmin</a:t>
            </a:r>
            <a:r>
              <a:rPr lang="en-US" sz="1200" dirty="0" smtClean="0"/>
              <a:t>, </a:t>
            </a:r>
            <a:r>
              <a:rPr lang="en-US" sz="1200" dirty="0" err="1" smtClean="0"/>
              <a:t>Pmax</a:t>
            </a:r>
            <a:r>
              <a:rPr lang="en-US" sz="1200" dirty="0" smtClean="0"/>
              <a:t> </a:t>
            </a:r>
            <a:r>
              <a:rPr lang="mr-IN" sz="1200" dirty="0" smtClean="0"/>
              <a:t>–</a:t>
            </a:r>
            <a:r>
              <a:rPr lang="en-US" sz="1200" dirty="0" smtClean="0"/>
              <a:t> These values are used by </a:t>
            </a:r>
            <a:r>
              <a:rPr lang="en-US" sz="1200" dirty="0" err="1" smtClean="0"/>
              <a:t>Output_Message_Creation</a:t>
            </a:r>
            <a:r>
              <a:rPr lang="en-US" sz="1200" dirty="0" smtClean="0"/>
              <a:t>() to determine if/when individual AMI meters should generate </a:t>
            </a:r>
            <a:r>
              <a:rPr lang="en-US" sz="1200" dirty="0" err="1" smtClean="0"/>
              <a:t>ODEventNotification</a:t>
            </a:r>
            <a:r>
              <a:rPr lang="en-US" sz="1200" dirty="0" smtClean="0"/>
              <a:t> (alarm) messages (Message Type B).  </a:t>
            </a:r>
          </a:p>
          <a:p>
            <a:pPr marL="228600" indent="-228600">
              <a:buFont typeface="+mj-lt"/>
              <a:buAutoNum type="arabicPeriod"/>
            </a:pPr>
            <a:r>
              <a:rPr lang="en-US" sz="1200" dirty="0" smtClean="0"/>
              <a:t>Message Transmission Probabilities:</a:t>
            </a:r>
          </a:p>
          <a:p>
            <a:pPr marL="685800" lvl="1" indent="-228600">
              <a:buFont typeface="Arial" charset="0"/>
              <a:buChar char="•"/>
            </a:pPr>
            <a:r>
              <a:rPr lang="en-US" sz="1200" dirty="0" smtClean="0"/>
              <a:t>A: </a:t>
            </a:r>
            <a:r>
              <a:rPr lang="en-US" sz="1200" dirty="0" err="1" smtClean="0"/>
              <a:t>P</a:t>
            </a:r>
            <a:r>
              <a:rPr lang="en-US" sz="1200" baseline="-25000" dirty="0" err="1" smtClean="0"/>
              <a:t>MeterValue</a:t>
            </a:r>
            <a:r>
              <a:rPr lang="en-US" sz="1200" baseline="-25000" dirty="0" smtClean="0"/>
              <a:t>-Request</a:t>
            </a:r>
            <a:r>
              <a:rPr lang="en-US" sz="1200" dirty="0" smtClean="0"/>
              <a:t> </a:t>
            </a:r>
            <a:r>
              <a:rPr lang="en-US" sz="1200" dirty="0" err="1" smtClean="0"/>
              <a:t>P</a:t>
            </a:r>
            <a:r>
              <a:rPr lang="en-US" sz="1200" baseline="-25000" dirty="0" err="1" smtClean="0"/>
              <a:t>MeterValue</a:t>
            </a:r>
            <a:r>
              <a:rPr lang="en-US" sz="1200" baseline="-25000" dirty="0" smtClean="0"/>
              <a:t>-Respond</a:t>
            </a:r>
            <a:r>
              <a:rPr lang="en-US" sz="1200" dirty="0" smtClean="0"/>
              <a:t> </a:t>
            </a:r>
            <a:r>
              <a:rPr lang="mr-IN" sz="1200" dirty="0" smtClean="0"/>
              <a:t>–</a:t>
            </a:r>
            <a:r>
              <a:rPr lang="en-US" sz="1200" dirty="0" smtClean="0"/>
              <a:t> These probabilities determine whether correct Request and Respond messages are generated at each appropriate </a:t>
            </a:r>
            <a:r>
              <a:rPr lang="en-US" sz="1200" dirty="0" err="1" smtClean="0"/>
              <a:t>timestep</a:t>
            </a:r>
            <a:r>
              <a:rPr lang="en-US" sz="1200" dirty="0" smtClean="0"/>
              <a:t> (15 minutes) for meter values. (</a:t>
            </a:r>
            <a:r>
              <a:rPr lang="en-US" sz="1200" dirty="0" err="1" smtClean="0"/>
              <a:t>Output_Message_Creation</a:t>
            </a:r>
            <a:r>
              <a:rPr lang="en-US" sz="1200" dirty="0" smtClean="0"/>
              <a:t>() will generate message reading request and response messages with these probabilities. Meters may send values even when a request message is not generated (corresponding to messages that we fail to capture) [ Default Values: 1]</a:t>
            </a:r>
          </a:p>
          <a:p>
            <a:pPr marL="685800" lvl="1" indent="-228600">
              <a:buFont typeface="Arial" charset="0"/>
              <a:buChar char="•"/>
            </a:pPr>
            <a:r>
              <a:rPr lang="en-US" sz="1200" dirty="0" smtClean="0"/>
              <a:t>B: </a:t>
            </a:r>
            <a:r>
              <a:rPr lang="en-US" sz="1200" dirty="0" err="1" smtClean="0"/>
              <a:t>P</a:t>
            </a:r>
            <a:r>
              <a:rPr lang="en-US" sz="1200" baseline="-25000" dirty="0" err="1" smtClean="0"/>
              <a:t>MeterEventSend</a:t>
            </a:r>
            <a:r>
              <a:rPr lang="en-US" sz="1200" dirty="0" smtClean="0"/>
              <a:t> </a:t>
            </a:r>
            <a:r>
              <a:rPr lang="mr-IN" sz="1200" dirty="0" smtClean="0"/>
              <a:t>–</a:t>
            </a:r>
            <a:r>
              <a:rPr lang="en-US" sz="1200" dirty="0" smtClean="0"/>
              <a:t> This probability is used by </a:t>
            </a:r>
            <a:r>
              <a:rPr lang="en-US" sz="1200" dirty="0" err="1" smtClean="0"/>
              <a:t>Output_Message_Creation</a:t>
            </a:r>
            <a:r>
              <a:rPr lang="en-US" sz="1200" dirty="0" smtClean="0"/>
              <a:t>() to determine whether a correct </a:t>
            </a:r>
            <a:r>
              <a:rPr lang="en-US" sz="1200" dirty="0" err="1" smtClean="0"/>
              <a:t>ODEventNotification</a:t>
            </a:r>
            <a:r>
              <a:rPr lang="en-US" sz="1200" dirty="0"/>
              <a:t> </a:t>
            </a:r>
            <a:r>
              <a:rPr lang="en-US" sz="1200" dirty="0" smtClean="0"/>
              <a:t>message is sent by a meter when one of the message creation thresholds is triggered. [Default Value: 1]</a:t>
            </a:r>
          </a:p>
          <a:p>
            <a:pPr marL="685800" lvl="1" indent="-228600">
              <a:buFont typeface="Arial" charset="0"/>
              <a:buChar char="•"/>
            </a:pPr>
            <a:r>
              <a:rPr lang="en-US" sz="1200" dirty="0" smtClean="0"/>
              <a:t>C: </a:t>
            </a:r>
            <a:r>
              <a:rPr lang="en-US" sz="1200" dirty="0" err="1" smtClean="0"/>
              <a:t>P</a:t>
            </a:r>
            <a:r>
              <a:rPr lang="en-US" sz="1200" baseline="-25000" dirty="0" err="1" smtClean="0"/>
              <a:t>MeterDisconnect</a:t>
            </a:r>
            <a:r>
              <a:rPr lang="en-US" sz="1200" baseline="-25000" dirty="0" smtClean="0"/>
              <a:t>-Trigger</a:t>
            </a:r>
            <a:r>
              <a:rPr lang="en-US" sz="1200" dirty="0" smtClean="0"/>
              <a:t>  </a:t>
            </a:r>
            <a:r>
              <a:rPr lang="en-US" sz="1200" dirty="0" err="1" smtClean="0"/>
              <a:t>P</a:t>
            </a:r>
            <a:r>
              <a:rPr lang="en-US" sz="1200" baseline="-25000" dirty="0" err="1" smtClean="0"/>
              <a:t>MeterDisconnect</a:t>
            </a:r>
            <a:r>
              <a:rPr lang="en-US" sz="1200" baseline="-25000" dirty="0" smtClean="0"/>
              <a:t>-Request </a:t>
            </a:r>
            <a:r>
              <a:rPr lang="en-US" sz="1200" dirty="0" err="1" smtClean="0"/>
              <a:t>P</a:t>
            </a:r>
            <a:r>
              <a:rPr lang="en-US" sz="1200" baseline="-25000" dirty="0" err="1" smtClean="0"/>
              <a:t>MeterDisconnect</a:t>
            </a:r>
            <a:r>
              <a:rPr lang="en-US" sz="1200" baseline="-25000" dirty="0" smtClean="0"/>
              <a:t>-Action</a:t>
            </a:r>
            <a:r>
              <a:rPr lang="en-US" sz="1200" dirty="0" smtClean="0"/>
              <a:t>: These probabilities are used by </a:t>
            </a:r>
            <a:r>
              <a:rPr lang="en-US" sz="1200" dirty="0" err="1" smtClean="0"/>
              <a:t>Input_Message_Creation</a:t>
            </a:r>
            <a:r>
              <a:rPr lang="en-US" sz="1200" dirty="0" smtClean="0"/>
              <a:t>() to determine whether a Meter Disconnect action is requested by the control center at each </a:t>
            </a:r>
            <a:r>
              <a:rPr lang="en-US" sz="1200" dirty="0" err="1" smtClean="0"/>
              <a:t>timestep</a:t>
            </a:r>
            <a:r>
              <a:rPr lang="en-US" sz="1200" dirty="0" smtClean="0"/>
              <a:t> (this is implemented periodically on a coarse time step, say every 5 minutes), whether a meter disconnect message is generated, and whether the requested meter actually disconnects.  (Note: The Meter Disconnect Trigger is evaluated first.  If/when the Meter Disconnect Trigger is activated, then the other two probabilities are used to determine whether a message is generated and whether the meter disconnects. The meter may disconnect even if no meter disconnect message is generated (indicating that we missed the message in our capture device). [Default Values: 0]</a:t>
            </a:r>
          </a:p>
          <a:p>
            <a:pPr marL="685800" lvl="1" indent="-228600">
              <a:buFont typeface="Arial" charset="0"/>
              <a:buChar char="•"/>
            </a:pPr>
            <a:r>
              <a:rPr lang="en-US" sz="1200" dirty="0" smtClean="0"/>
              <a:t>D: P</a:t>
            </a:r>
            <a:r>
              <a:rPr lang="en-US" sz="1200" baseline="-25000" dirty="0" smtClean="0"/>
              <a:t>DNP3Value-Request</a:t>
            </a:r>
            <a:r>
              <a:rPr lang="en-US" sz="1200" dirty="0" smtClean="0"/>
              <a:t> P</a:t>
            </a:r>
            <a:r>
              <a:rPr lang="en-US" sz="1200" baseline="-25000" dirty="0" smtClean="0"/>
              <a:t>DNP3Value-Response </a:t>
            </a:r>
            <a:r>
              <a:rPr lang="en-US" sz="1200" dirty="0" smtClean="0"/>
              <a:t>-</a:t>
            </a:r>
            <a:r>
              <a:rPr lang="en-US" sz="1200" baseline="-25000" dirty="0" smtClean="0"/>
              <a:t> </a:t>
            </a:r>
            <a:r>
              <a:rPr lang="en-US" sz="1200" dirty="0"/>
              <a:t>These probabilities determine whether correct Request and Respond messages are generated at each appropriate </a:t>
            </a:r>
            <a:r>
              <a:rPr lang="en-US" sz="1200" dirty="0" err="1" smtClean="0"/>
              <a:t>timestep</a:t>
            </a:r>
            <a:r>
              <a:rPr lang="en-US" sz="1200" dirty="0" smtClean="0"/>
              <a:t> (4 seconds) for substation values. </a:t>
            </a:r>
            <a:r>
              <a:rPr lang="en-US" sz="1200" dirty="0"/>
              <a:t>(</a:t>
            </a:r>
            <a:r>
              <a:rPr lang="en-US" sz="1200" dirty="0" err="1"/>
              <a:t>Output_Message_Creation</a:t>
            </a:r>
            <a:r>
              <a:rPr lang="en-US" sz="1200" dirty="0"/>
              <a:t>() will generate message reading request </a:t>
            </a:r>
            <a:r>
              <a:rPr lang="en-US" sz="1200" dirty="0" smtClean="0"/>
              <a:t>and response </a:t>
            </a:r>
            <a:r>
              <a:rPr lang="en-US" sz="1200" dirty="0"/>
              <a:t>messages with these probabilities [ Default Values: 1]</a:t>
            </a:r>
          </a:p>
          <a:p>
            <a:pPr marL="685800" lvl="1" indent="-228600">
              <a:buFont typeface="Arial" charset="0"/>
              <a:buChar char="•"/>
            </a:pPr>
            <a:r>
              <a:rPr lang="en-US" sz="1200" dirty="0" smtClean="0"/>
              <a:t>E: </a:t>
            </a:r>
            <a:r>
              <a:rPr lang="en-US" sz="1200" dirty="0" err="1" smtClean="0"/>
              <a:t>P</a:t>
            </a:r>
            <a:r>
              <a:rPr lang="en-US" sz="1200" baseline="-25000" dirty="0" err="1" smtClean="0"/>
              <a:t>VoltageControl</a:t>
            </a:r>
            <a:r>
              <a:rPr lang="en-US" sz="1200" baseline="-25000" dirty="0" smtClean="0"/>
              <a:t>-Send</a:t>
            </a:r>
            <a:r>
              <a:rPr lang="en-US" sz="1200" dirty="0" smtClean="0"/>
              <a:t> </a:t>
            </a:r>
            <a:r>
              <a:rPr lang="en-US" sz="1200" dirty="0" err="1" smtClean="0"/>
              <a:t>P</a:t>
            </a:r>
            <a:r>
              <a:rPr lang="en-US" sz="1200" baseline="-25000" dirty="0" err="1" smtClean="0"/>
              <a:t>VoltageControl</a:t>
            </a:r>
            <a:r>
              <a:rPr lang="en-US" sz="1200" baseline="-25000" dirty="0" smtClean="0"/>
              <a:t>-Action</a:t>
            </a:r>
            <a:r>
              <a:rPr lang="mr-IN" sz="1200" dirty="0" smtClean="0"/>
              <a:t>–</a:t>
            </a:r>
            <a:r>
              <a:rPr lang="en-US" sz="1200" dirty="0" smtClean="0"/>
              <a:t> The timestamp for all voltage control messages is pre-specified below.  These probabilities are used to determine whether a message requesting the voltage control action is sent and whether the voltage control action is implemented. (The action can be taken even if the message is not generated and vice versa (corresponding to messages that we fail to capture.) [Default Values: 1]</a:t>
            </a:r>
          </a:p>
          <a:p>
            <a:pPr marL="685800" lvl="1" indent="-228600">
              <a:buFont typeface="Arial" charset="0"/>
              <a:buChar char="•"/>
            </a:pPr>
            <a:r>
              <a:rPr lang="en-US" sz="1200" dirty="0" smtClean="0"/>
              <a:t>F: </a:t>
            </a:r>
            <a:r>
              <a:rPr lang="en-US" sz="1200" dirty="0" err="1" smtClean="0"/>
              <a:t>P</a:t>
            </a:r>
            <a:r>
              <a:rPr lang="en-US" sz="1200" baseline="-25000" dirty="0" err="1" smtClean="0"/>
              <a:t>SwitchControl</a:t>
            </a:r>
            <a:r>
              <a:rPr lang="en-US" sz="1200" baseline="-25000" dirty="0" smtClean="0"/>
              <a:t>-Send</a:t>
            </a:r>
            <a:r>
              <a:rPr lang="en-US" sz="1200" dirty="0" smtClean="0"/>
              <a:t> </a:t>
            </a:r>
            <a:r>
              <a:rPr lang="en-US" sz="1200" dirty="0" err="1" smtClean="0"/>
              <a:t>P</a:t>
            </a:r>
            <a:r>
              <a:rPr lang="en-US" sz="1200" baseline="-25000" dirty="0" err="1" smtClean="0"/>
              <a:t>SwitchControl</a:t>
            </a:r>
            <a:r>
              <a:rPr lang="en-US" sz="1200" baseline="-25000" dirty="0" smtClean="0"/>
              <a:t>-Action</a:t>
            </a:r>
            <a:r>
              <a:rPr lang="mr-IN" sz="1200" dirty="0"/>
              <a:t>–</a:t>
            </a:r>
            <a:r>
              <a:rPr lang="en-US" sz="1200" dirty="0"/>
              <a:t> The timestamp for all </a:t>
            </a:r>
            <a:r>
              <a:rPr lang="en-US" sz="1200" dirty="0" smtClean="0"/>
              <a:t>switch </a:t>
            </a:r>
            <a:r>
              <a:rPr lang="en-US" sz="1200" dirty="0"/>
              <a:t>control </a:t>
            </a:r>
            <a:r>
              <a:rPr lang="en-US" sz="1200" dirty="0" smtClean="0"/>
              <a:t>(reconfiguration) messages </a:t>
            </a:r>
            <a:r>
              <a:rPr lang="en-US" sz="1200" dirty="0"/>
              <a:t>is pre-specified below.  These probabilities </a:t>
            </a:r>
            <a:r>
              <a:rPr lang="en-US" sz="1200" dirty="0" smtClean="0"/>
              <a:t>are </a:t>
            </a:r>
            <a:r>
              <a:rPr lang="en-US" sz="1200" dirty="0"/>
              <a:t>used to determine whether a message requesting </a:t>
            </a:r>
            <a:r>
              <a:rPr lang="en-US" sz="1200" dirty="0" smtClean="0"/>
              <a:t>a switch status change is </a:t>
            </a:r>
            <a:r>
              <a:rPr lang="en-US" sz="1200" dirty="0"/>
              <a:t>sent and whether </a:t>
            </a:r>
            <a:r>
              <a:rPr lang="en-US" sz="1200" dirty="0" smtClean="0"/>
              <a:t>the switch control </a:t>
            </a:r>
            <a:r>
              <a:rPr lang="en-US" sz="1200" dirty="0"/>
              <a:t>action is implemented. (The action can be taken even if the message is not generated and vice versa (corresponding to messages that we fail to capture.) [Default Values: 1</a:t>
            </a:r>
            <a:r>
              <a:rPr lang="en-US" sz="1200" dirty="0" smtClean="0"/>
              <a:t>]</a:t>
            </a:r>
          </a:p>
          <a:p>
            <a:pPr marL="685800" lvl="1" indent="-228600">
              <a:buFont typeface="Arial" charset="0"/>
              <a:buChar char="•"/>
            </a:pPr>
            <a:endParaRPr lang="en-US" sz="1200" dirty="0"/>
          </a:p>
          <a:p>
            <a:pPr marL="685800" lvl="1" indent="-228600">
              <a:buFont typeface="Arial" charset="0"/>
              <a:buChar char="•"/>
            </a:pPr>
            <a:endParaRPr lang="en-US" sz="1200" dirty="0" smtClean="0"/>
          </a:p>
          <a:p>
            <a:r>
              <a:rPr lang="en-US" sz="1200" dirty="0" smtClean="0"/>
              <a:t>(continued on next slide)</a:t>
            </a:r>
          </a:p>
        </p:txBody>
      </p:sp>
    </p:spTree>
    <p:extLst>
      <p:ext uri="{BB962C8B-B14F-4D97-AF65-F5344CB8AC3E}">
        <p14:creationId xmlns:p14="http://schemas.microsoft.com/office/powerpoint/2010/main" val="150434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77491"/>
            <a:ext cx="8534400" cy="6647974"/>
          </a:xfrm>
          <a:prstGeom prst="rect">
            <a:avLst/>
          </a:prstGeom>
          <a:noFill/>
        </p:spPr>
        <p:txBody>
          <a:bodyPr wrap="square" rtlCol="0">
            <a:spAutoFit/>
          </a:bodyPr>
          <a:lstStyle/>
          <a:p>
            <a:pPr algn="ctr"/>
            <a:r>
              <a:rPr lang="en-US" b="1" dirty="0" smtClean="0">
                <a:solidFill>
                  <a:schemeClr val="accent4"/>
                </a:solidFill>
              </a:rPr>
              <a:t>SIMBA Simulation Configuration File (Continued)</a:t>
            </a:r>
            <a:endParaRPr lang="en-US" b="1" dirty="0">
              <a:solidFill>
                <a:schemeClr val="accent4"/>
              </a:solidFill>
            </a:endParaRPr>
          </a:p>
          <a:p>
            <a:r>
              <a:rPr lang="en-US" sz="1200" dirty="0" smtClean="0"/>
              <a:t>The SIMBA Input configuration file provides three types of information:</a:t>
            </a:r>
          </a:p>
          <a:p>
            <a:pPr marL="228600" indent="-228600">
              <a:buFont typeface="+mj-lt"/>
              <a:buAutoNum type="arabicPeriod" startAt="3"/>
            </a:pPr>
            <a:r>
              <a:rPr lang="en-US" sz="1200" dirty="0" smtClean="0"/>
              <a:t>Pre-Specified Event Messages (</a:t>
            </a:r>
            <a:r>
              <a:rPr lang="en-US" sz="1200" dirty="0" err="1" smtClean="0"/>
              <a:t>Input_Message_Creation</a:t>
            </a:r>
            <a:r>
              <a:rPr lang="en-US" sz="1200" dirty="0" smtClean="0"/>
              <a:t>() is responsible for inserting each of the actions below into the </a:t>
            </a:r>
            <a:r>
              <a:rPr lang="en-US" sz="1200" dirty="0" err="1" smtClean="0"/>
              <a:t>GridLab</a:t>
            </a:r>
            <a:r>
              <a:rPr lang="en-US" sz="1200" dirty="0" smtClean="0"/>
              <a:t>-D model and generating the appropriate messages (subject to the probabilities specified above).</a:t>
            </a:r>
          </a:p>
          <a:p>
            <a:pPr marL="685800" lvl="1" indent="-228600">
              <a:buFont typeface="Arial" charset="0"/>
              <a:buChar char="•"/>
            </a:pPr>
            <a:r>
              <a:rPr lang="en-US" sz="1200" dirty="0" err="1" smtClean="0"/>
              <a:t>VoltageControlActions</a:t>
            </a:r>
            <a:r>
              <a:rPr lang="en-US" sz="1200" dirty="0" smtClean="0"/>
              <a:t>: A list of voltage control actions (LTC tap changes or capacitor bank status changes) will be specified in the configuration file.  Each item in the list will include a timestamp , a device identifier, and a </a:t>
            </a:r>
            <a:r>
              <a:rPr lang="en-US" sz="1200" dirty="0" err="1" smtClean="0"/>
              <a:t>setpoint</a:t>
            </a:r>
            <a:r>
              <a:rPr lang="en-US" sz="1200" dirty="0" smtClean="0"/>
              <a:t>. </a:t>
            </a:r>
          </a:p>
          <a:p>
            <a:pPr marL="1143000" lvl="2" indent="-228600">
              <a:buFont typeface="Arial" charset="0"/>
              <a:buChar char="•"/>
            </a:pPr>
            <a:r>
              <a:rPr lang="en-US" sz="1200" dirty="0" smtClean="0"/>
              <a:t>Note: Generally the voltage control actions should only be specified during low or high voltage conditions in the network.  Therefore, it may be necessary to first run </a:t>
            </a:r>
            <a:r>
              <a:rPr lang="en-US" sz="1200" dirty="0" err="1" smtClean="0"/>
              <a:t>GridLab</a:t>
            </a:r>
            <a:r>
              <a:rPr lang="en-US" sz="1200" dirty="0" smtClean="0"/>
              <a:t>-D without any voltage control actions.  The results from that first run can then be used to (manually) generate a list of voltage control actions to include in the simulation</a:t>
            </a:r>
          </a:p>
          <a:p>
            <a:pPr marL="685800" lvl="1" indent="-228600">
              <a:buFont typeface="Arial" charset="0"/>
              <a:buChar char="•"/>
            </a:pPr>
            <a:r>
              <a:rPr lang="en-US" sz="1200" dirty="0" err="1" smtClean="0"/>
              <a:t>SwitchStatusActions</a:t>
            </a:r>
            <a:r>
              <a:rPr lang="en-US" sz="1200" dirty="0" smtClean="0"/>
              <a:t>:</a:t>
            </a:r>
            <a:r>
              <a:rPr lang="en-US" sz="1200" dirty="0"/>
              <a:t> </a:t>
            </a:r>
            <a:r>
              <a:rPr lang="en-US" sz="1200" dirty="0" smtClean="0"/>
              <a:t>A list of switch status changes will be specified in the configuration file.  Each item in the list will include a timestamp, a device identifier, and the action (OPEN/CLOSE). </a:t>
            </a:r>
            <a:endParaRPr lang="en-US" sz="1200" dirty="0"/>
          </a:p>
          <a:p>
            <a:pPr marL="228600" indent="-228600">
              <a:buFont typeface="+mj-lt"/>
              <a:buAutoNum type="arabicPeriod" startAt="3"/>
            </a:pPr>
            <a:r>
              <a:rPr lang="en-US" sz="1200" dirty="0" smtClean="0"/>
              <a:t>Attacks</a:t>
            </a:r>
          </a:p>
          <a:p>
            <a:pPr marL="685800" lvl="1" indent="-228600">
              <a:buFont typeface="Arial" charset="0"/>
              <a:buChar char="•"/>
            </a:pPr>
            <a:r>
              <a:rPr lang="en-US" sz="1200" dirty="0" smtClean="0"/>
              <a:t>AMI.1: </a:t>
            </a:r>
            <a:r>
              <a:rPr lang="en-US" sz="1200" i="1" dirty="0"/>
              <a:t>Authorized Employee Issues Unauthorized Mass Remote Disconnect</a:t>
            </a:r>
          </a:p>
          <a:p>
            <a:pPr marL="1143000" lvl="2" indent="-228600">
              <a:buFont typeface="Arial" charset="0"/>
              <a:buChar char="•"/>
            </a:pPr>
            <a:r>
              <a:rPr lang="en-US" sz="1200" dirty="0" smtClean="0"/>
              <a:t>For this attack type, a list of meters and timestamps will be provided.  At the given timestamps </a:t>
            </a:r>
            <a:r>
              <a:rPr lang="en-US" sz="1200" dirty="0" err="1" smtClean="0"/>
              <a:t>Input_Message_Creation</a:t>
            </a:r>
            <a:r>
              <a:rPr lang="en-US" sz="1200" dirty="0" smtClean="0"/>
              <a:t>() will trigger meter disconnects for all meters on the list. (Note: The creation of these messages and the likelihood of the disconnect will be subject to the </a:t>
            </a:r>
            <a:r>
              <a:rPr lang="en-US" sz="1200" dirty="0" err="1"/>
              <a:t>P</a:t>
            </a:r>
            <a:r>
              <a:rPr lang="en-US" sz="1200" baseline="-25000" dirty="0" err="1"/>
              <a:t>MeterDisconnect</a:t>
            </a:r>
            <a:r>
              <a:rPr lang="en-US" sz="1200" baseline="-25000" dirty="0"/>
              <a:t>-Request </a:t>
            </a:r>
            <a:r>
              <a:rPr lang="en-US" sz="1200" dirty="0" err="1" smtClean="0"/>
              <a:t>P</a:t>
            </a:r>
            <a:r>
              <a:rPr lang="en-US" sz="1200" baseline="-25000" dirty="0" err="1" smtClean="0"/>
              <a:t>MeterDisconnect</a:t>
            </a:r>
            <a:r>
              <a:rPr lang="en-US" sz="1200" baseline="-25000" dirty="0" smtClean="0"/>
              <a:t>-Action </a:t>
            </a:r>
            <a:r>
              <a:rPr lang="en-US" sz="1200" dirty="0" smtClean="0"/>
              <a:t>probabilities only.)</a:t>
            </a:r>
          </a:p>
          <a:p>
            <a:pPr marL="685800" lvl="1" indent="-228600">
              <a:buFont typeface="Arial" charset="0"/>
              <a:buChar char="•"/>
            </a:pPr>
            <a:r>
              <a:rPr lang="en-US" sz="1200" dirty="0" smtClean="0"/>
              <a:t>AMI.8: </a:t>
            </a:r>
            <a:r>
              <a:rPr lang="en-US" sz="1200" i="1" dirty="0"/>
              <a:t>False Meter Alarms Overwhelm AMI and Mask Real </a:t>
            </a:r>
            <a:r>
              <a:rPr lang="en-US" sz="1200" i="1" dirty="0" smtClean="0"/>
              <a:t>Alarms</a:t>
            </a:r>
          </a:p>
          <a:p>
            <a:pPr marL="1143000" lvl="2" indent="-228600">
              <a:buFont typeface="Arial" charset="0"/>
              <a:buChar char="•"/>
            </a:pPr>
            <a:r>
              <a:rPr lang="en-US" sz="1200" dirty="0" smtClean="0"/>
              <a:t>For this attack type, a list of meters and timestamp will be provided.  At the given timestamp </a:t>
            </a:r>
            <a:r>
              <a:rPr lang="en-US" sz="1200" dirty="0" err="1" smtClean="0"/>
              <a:t>Input_Message_Creation</a:t>
            </a:r>
            <a:r>
              <a:rPr lang="en-US" sz="1200" dirty="0" smtClean="0"/>
              <a:t>() will create </a:t>
            </a:r>
            <a:r>
              <a:rPr lang="en-US" sz="1200" dirty="0" err="1" smtClean="0"/>
              <a:t>ODEventNotification</a:t>
            </a:r>
            <a:r>
              <a:rPr lang="en-US" sz="1200" dirty="0" smtClean="0"/>
              <a:t> (alarm) messages for all specified meters.</a:t>
            </a:r>
          </a:p>
          <a:p>
            <a:pPr marL="685800" lvl="1" indent="-228600">
              <a:buFont typeface="Arial" charset="0"/>
              <a:buChar char="•"/>
            </a:pPr>
            <a:r>
              <a:rPr lang="en-US" sz="1200" dirty="0" smtClean="0"/>
              <a:t>DGM.6: </a:t>
            </a:r>
            <a:r>
              <a:rPr lang="en-US" sz="1200" i="1" dirty="0"/>
              <a:t>Spoofed Substation Field Devices Influence Automated </a:t>
            </a:r>
            <a:r>
              <a:rPr lang="en-US" sz="1200" i="1" dirty="0" smtClean="0"/>
              <a:t>Responses</a:t>
            </a:r>
          </a:p>
          <a:p>
            <a:pPr marL="1143000" lvl="2" indent="-228600">
              <a:buFont typeface="Arial" charset="0"/>
              <a:buChar char="•"/>
            </a:pPr>
            <a:r>
              <a:rPr lang="en-US" sz="1200" dirty="0" smtClean="0"/>
              <a:t>For this attack type, </a:t>
            </a:r>
            <a:r>
              <a:rPr lang="en-US" sz="1200" dirty="0" err="1" smtClean="0"/>
              <a:t>Output_Message_Creation</a:t>
            </a:r>
            <a:r>
              <a:rPr lang="en-US" sz="1200" dirty="0" smtClean="0"/>
              <a:t>() will artificially modify the connectivity, power or voltage status/readings at specified devices.  A list of spoofed devices will be provided for this attack.  Each item in the list will include a start and end timestamps, a device identifier, a quantity identifier (connection status, power, voltage), and a code indicating the change that should be calculated. (The “codes” will indicate whether a value should be reduced to 0, multiplied by a factor, set to a specific value, etc.  [The ”codes” are to be determined.] Note: The creation of these spoofed messages does not change anything about how the </a:t>
            </a:r>
            <a:r>
              <a:rPr lang="en-US" sz="1200" dirty="0" err="1" smtClean="0"/>
              <a:t>GridLab</a:t>
            </a:r>
            <a:r>
              <a:rPr lang="en-US" sz="1200" dirty="0" smtClean="0"/>
              <a:t>-D simulation is run.</a:t>
            </a:r>
          </a:p>
          <a:p>
            <a:pPr marL="685800" lvl="1" indent="-228600">
              <a:buFont typeface="Arial" charset="0"/>
              <a:buChar char="•"/>
            </a:pPr>
            <a:r>
              <a:rPr lang="en-US" sz="1200" dirty="0" smtClean="0"/>
              <a:t>DGM.10: </a:t>
            </a:r>
            <a:r>
              <a:rPr lang="en-US" sz="1200" i="1" dirty="0"/>
              <a:t>Switched Capacitor Banks are Manipulated to Degrade Power Quality</a:t>
            </a:r>
          </a:p>
          <a:p>
            <a:pPr marL="1143000" lvl="2" indent="-228600">
              <a:buFont typeface="Arial" charset="0"/>
              <a:buChar char="•"/>
            </a:pPr>
            <a:r>
              <a:rPr lang="en-US" sz="1200" dirty="0"/>
              <a:t>For this attack type, a list of </a:t>
            </a:r>
            <a:r>
              <a:rPr lang="en-US" sz="1200" dirty="0" smtClean="0"/>
              <a:t>substation devices </a:t>
            </a:r>
            <a:r>
              <a:rPr lang="en-US" sz="1200" dirty="0"/>
              <a:t>and </a:t>
            </a:r>
            <a:r>
              <a:rPr lang="en-US" sz="1200" dirty="0" smtClean="0"/>
              <a:t>timestamps </a:t>
            </a:r>
            <a:r>
              <a:rPr lang="en-US" sz="1200" dirty="0"/>
              <a:t>will be provided.  At the given timestamp </a:t>
            </a:r>
            <a:r>
              <a:rPr lang="en-US" sz="1200" dirty="0" err="1"/>
              <a:t>Input_Message_Creation</a:t>
            </a:r>
            <a:r>
              <a:rPr lang="en-US" sz="1200" dirty="0"/>
              <a:t>() will trigger </a:t>
            </a:r>
            <a:r>
              <a:rPr lang="en-US" sz="1200" dirty="0" smtClean="0"/>
              <a:t>substation voltage or switch control messages for specified device(s). </a:t>
            </a:r>
            <a:r>
              <a:rPr lang="en-US" sz="1200" dirty="0"/>
              <a:t>(Note: The creation of these messages and the likelihood of </a:t>
            </a:r>
            <a:r>
              <a:rPr lang="en-US" sz="1200" dirty="0" smtClean="0"/>
              <a:t>their implementation </a:t>
            </a:r>
            <a:r>
              <a:rPr lang="en-US" sz="1200" dirty="0"/>
              <a:t>will be subject to the </a:t>
            </a:r>
            <a:r>
              <a:rPr lang="en-US" sz="1200" dirty="0" err="1"/>
              <a:t>P</a:t>
            </a:r>
            <a:r>
              <a:rPr lang="en-US" sz="1200" baseline="-25000" dirty="0" err="1"/>
              <a:t>VoltageControl</a:t>
            </a:r>
            <a:r>
              <a:rPr lang="en-US" sz="1200" baseline="-25000" dirty="0"/>
              <a:t>-Send</a:t>
            </a:r>
            <a:r>
              <a:rPr lang="en-US" sz="1200" dirty="0"/>
              <a:t> </a:t>
            </a:r>
            <a:r>
              <a:rPr lang="en-US" sz="1200" dirty="0" err="1"/>
              <a:t>P</a:t>
            </a:r>
            <a:r>
              <a:rPr lang="en-US" sz="1200" baseline="-25000" dirty="0" err="1"/>
              <a:t>VoltageControl</a:t>
            </a:r>
            <a:r>
              <a:rPr lang="en-US" sz="1200" baseline="-25000" dirty="0"/>
              <a:t>-Action </a:t>
            </a:r>
            <a:r>
              <a:rPr lang="en-US" sz="1200" baseline="-25000" dirty="0" smtClean="0"/>
              <a:t> </a:t>
            </a:r>
            <a:r>
              <a:rPr lang="en-US" sz="1200" dirty="0" smtClean="0"/>
              <a:t>and </a:t>
            </a:r>
            <a:r>
              <a:rPr lang="en-US" sz="1200" dirty="0" err="1"/>
              <a:t>P</a:t>
            </a:r>
            <a:r>
              <a:rPr lang="en-US" sz="1200" baseline="-25000" dirty="0" err="1"/>
              <a:t>SwitchControl</a:t>
            </a:r>
            <a:r>
              <a:rPr lang="en-US" sz="1200" baseline="-25000" dirty="0"/>
              <a:t>-Send</a:t>
            </a:r>
            <a:r>
              <a:rPr lang="en-US" sz="1200" dirty="0"/>
              <a:t> </a:t>
            </a:r>
            <a:r>
              <a:rPr lang="en-US" sz="1200" dirty="0" err="1"/>
              <a:t>P</a:t>
            </a:r>
            <a:r>
              <a:rPr lang="en-US" sz="1200" baseline="-25000" dirty="0" err="1"/>
              <a:t>SwitchControl</a:t>
            </a:r>
            <a:r>
              <a:rPr lang="en-US" sz="1200" baseline="-25000" dirty="0"/>
              <a:t>-Action </a:t>
            </a:r>
            <a:r>
              <a:rPr lang="en-US" sz="1200" dirty="0" smtClean="0"/>
              <a:t>probabilities.)</a:t>
            </a:r>
          </a:p>
          <a:p>
            <a:pPr marL="685800" lvl="1" indent="-228600">
              <a:buFont typeface="Arial" charset="0"/>
              <a:buChar char="•"/>
            </a:pPr>
            <a:r>
              <a:rPr lang="en-US" sz="1200" dirty="0" smtClean="0"/>
              <a:t>Denial of Service Attack: </a:t>
            </a:r>
            <a:endParaRPr lang="en-US" sz="1200" dirty="0"/>
          </a:p>
          <a:p>
            <a:pPr marL="1143000" lvl="2" indent="-228600">
              <a:buFont typeface="Arial" charset="0"/>
              <a:buChar char="•"/>
            </a:pPr>
            <a:r>
              <a:rPr lang="en-US" sz="1200" dirty="0" smtClean="0"/>
              <a:t>For this attack type, a list of devices with start and end timestamps will be provided.  Between the start and end timestamps all messages from the specified devices will not be created.</a:t>
            </a:r>
          </a:p>
        </p:txBody>
      </p:sp>
    </p:spTree>
    <p:extLst>
      <p:ext uri="{BB962C8B-B14F-4D97-AF65-F5344CB8AC3E}">
        <p14:creationId xmlns:p14="http://schemas.microsoft.com/office/powerpoint/2010/main" val="55913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41606" y="312016"/>
            <a:ext cx="22860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GRIDLAB-D Simulation </a:t>
            </a:r>
          </a:p>
          <a:p>
            <a:pPr algn="ctr"/>
            <a:r>
              <a:rPr lang="en-US" sz="1200" dirty="0" smtClean="0"/>
              <a:t>(Runs for 4s and pauses)</a:t>
            </a:r>
            <a:endParaRPr lang="en-US" sz="1200" dirty="0"/>
          </a:p>
        </p:txBody>
      </p:sp>
      <p:sp>
        <p:nvSpPr>
          <p:cNvPr id="6" name="Rectangle 5"/>
          <p:cNvSpPr/>
          <p:nvPr/>
        </p:nvSpPr>
        <p:spPr>
          <a:xfrm>
            <a:off x="533400" y="237600"/>
            <a:ext cx="914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GLM Model</a:t>
            </a:r>
            <a:endParaRPr lang="en-US" sz="1200" dirty="0"/>
          </a:p>
        </p:txBody>
      </p:sp>
      <p:sp>
        <p:nvSpPr>
          <p:cNvPr id="7" name="Rectangle 6"/>
          <p:cNvSpPr/>
          <p:nvPr/>
        </p:nvSpPr>
        <p:spPr>
          <a:xfrm>
            <a:off x="1752600" y="1222936"/>
            <a:ext cx="15240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System State </a:t>
            </a:r>
          </a:p>
          <a:p>
            <a:pPr algn="ctr"/>
            <a:r>
              <a:rPr lang="en-US" sz="1200" dirty="0" smtClean="0"/>
              <a:t>(Controls and Status)</a:t>
            </a:r>
            <a:endParaRPr lang="en-US" sz="1200" dirty="0"/>
          </a:p>
        </p:txBody>
      </p:sp>
      <p:cxnSp>
        <p:nvCxnSpPr>
          <p:cNvPr id="9" name="Straight Arrow Connector 8"/>
          <p:cNvCxnSpPr/>
          <p:nvPr/>
        </p:nvCxnSpPr>
        <p:spPr>
          <a:xfrm flipH="1">
            <a:off x="3436659" y="1286270"/>
            <a:ext cx="20888" cy="277130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rot="5400000">
            <a:off x="2745123" y="2209317"/>
            <a:ext cx="1598515" cy="215444"/>
          </a:xfrm>
          <a:prstGeom prst="rect">
            <a:avLst/>
          </a:prstGeom>
          <a:noFill/>
        </p:spPr>
        <p:txBody>
          <a:bodyPr wrap="none" rtlCol="0">
            <a:spAutoFit/>
          </a:bodyPr>
          <a:lstStyle/>
          <a:p>
            <a:r>
              <a:rPr lang="en-US" sz="800" dirty="0" smtClean="0"/>
              <a:t>Reports Completion of Simulation</a:t>
            </a:r>
            <a:endParaRPr lang="en-US" sz="800" dirty="0"/>
          </a:p>
        </p:txBody>
      </p:sp>
      <p:cxnSp>
        <p:nvCxnSpPr>
          <p:cNvPr id="18" name="Straight Arrow Connector 17"/>
          <p:cNvCxnSpPr/>
          <p:nvPr/>
        </p:nvCxnSpPr>
        <p:spPr>
          <a:xfrm>
            <a:off x="1524000" y="762000"/>
            <a:ext cx="152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1676400" y="4114800"/>
            <a:ext cx="2297100" cy="800100"/>
          </a:xfrm>
          <a:prstGeom prst="rect">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t>Message Creation Code &amp; Logic</a:t>
            </a:r>
            <a:endParaRPr lang="en-US" sz="1200" dirty="0"/>
          </a:p>
        </p:txBody>
      </p:sp>
      <p:cxnSp>
        <p:nvCxnSpPr>
          <p:cNvPr id="22" name="Straight Arrow Connector 21"/>
          <p:cNvCxnSpPr/>
          <p:nvPr/>
        </p:nvCxnSpPr>
        <p:spPr>
          <a:xfrm flipH="1" flipV="1">
            <a:off x="2278595" y="2377329"/>
            <a:ext cx="7338" cy="1710764"/>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rot="16200000">
            <a:off x="1207648" y="2940277"/>
            <a:ext cx="1213794" cy="215444"/>
          </a:xfrm>
          <a:prstGeom prst="rect">
            <a:avLst/>
          </a:prstGeom>
          <a:noFill/>
        </p:spPr>
        <p:txBody>
          <a:bodyPr wrap="none" rtlCol="0">
            <a:spAutoFit/>
          </a:bodyPr>
          <a:lstStyle/>
          <a:p>
            <a:r>
              <a:rPr lang="en-US" sz="800" dirty="0" smtClean="0"/>
              <a:t>Queries for System </a:t>
            </a:r>
            <a:r>
              <a:rPr lang="en-US" sz="800" dirty="0" smtClean="0"/>
              <a:t>State</a:t>
            </a:r>
            <a:endParaRPr lang="en-US" sz="800" dirty="0"/>
          </a:p>
        </p:txBody>
      </p:sp>
      <p:cxnSp>
        <p:nvCxnSpPr>
          <p:cNvPr id="25" name="Straight Arrow Connector 24"/>
          <p:cNvCxnSpPr/>
          <p:nvPr/>
        </p:nvCxnSpPr>
        <p:spPr>
          <a:xfrm flipV="1">
            <a:off x="1922268" y="2419350"/>
            <a:ext cx="3553" cy="1657350"/>
          </a:xfrm>
          <a:prstGeom prst="straightConnector1">
            <a:avLst/>
          </a:prstGeom>
          <a:ln w="28575">
            <a:solidFill>
              <a:schemeClr val="accent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2240604" y="2550037"/>
            <a:ext cx="885822" cy="954107"/>
          </a:xfrm>
          <a:prstGeom prst="rect">
            <a:avLst/>
          </a:prstGeom>
          <a:noFill/>
        </p:spPr>
        <p:txBody>
          <a:bodyPr wrap="square" rtlCol="0">
            <a:spAutoFit/>
          </a:bodyPr>
          <a:lstStyle/>
          <a:p>
            <a:r>
              <a:rPr lang="en-US" sz="800" dirty="0" smtClean="0"/>
              <a:t>Sends updated control </a:t>
            </a:r>
            <a:r>
              <a:rPr lang="en-US" sz="800" dirty="0" err="1" smtClean="0"/>
              <a:t>setpoints</a:t>
            </a:r>
            <a:r>
              <a:rPr lang="en-US" sz="800" dirty="0" smtClean="0"/>
              <a:t> (switch status, LTC position, and meter connection status status</a:t>
            </a:r>
            <a:endParaRPr lang="en-US" sz="800" dirty="0"/>
          </a:p>
        </p:txBody>
      </p:sp>
      <p:sp>
        <p:nvSpPr>
          <p:cNvPr id="35" name="TextBox 34"/>
          <p:cNvSpPr txBox="1"/>
          <p:nvPr/>
        </p:nvSpPr>
        <p:spPr>
          <a:xfrm>
            <a:off x="5257800" y="1801439"/>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GetLatestReadings</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6" name="TextBox 35"/>
          <p:cNvSpPr txBox="1"/>
          <p:nvPr/>
        </p:nvSpPr>
        <p:spPr>
          <a:xfrm>
            <a:off x="5257800" y="2552945"/>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err="1" smtClean="0">
                <a:solidFill>
                  <a:schemeClr val="bg1"/>
                </a:solidFill>
              </a:rPr>
              <a:t>ODEventNotification</a:t>
            </a:r>
            <a:endParaRPr lang="en-US" sz="1200" dirty="0" smtClean="0">
              <a:solidFill>
                <a:schemeClr val="bg1"/>
              </a:solidFill>
            </a:endParaRPr>
          </a:p>
          <a:p>
            <a:pPr algn="ctr"/>
            <a:r>
              <a:rPr lang="en-US" sz="1200" dirty="0" smtClean="0">
                <a:solidFill>
                  <a:schemeClr val="bg1"/>
                </a:solidFill>
              </a:rPr>
              <a:t>Message Encoder</a:t>
            </a:r>
            <a:endParaRPr lang="en-US" sz="1200" dirty="0">
              <a:solidFill>
                <a:schemeClr val="bg1"/>
              </a:solidFill>
            </a:endParaRPr>
          </a:p>
        </p:txBody>
      </p:sp>
      <p:sp>
        <p:nvSpPr>
          <p:cNvPr id="37" name="TextBox 36"/>
          <p:cNvSpPr txBox="1"/>
          <p:nvPr/>
        </p:nvSpPr>
        <p:spPr>
          <a:xfrm>
            <a:off x="5257800" y="3304450"/>
            <a:ext cx="1600200" cy="646331"/>
          </a:xfrm>
          <a:prstGeom prst="rect">
            <a:avLst/>
          </a:prstGeom>
          <a:solidFill>
            <a:schemeClr val="accent2"/>
          </a:solidFill>
          <a:ln>
            <a:solidFill>
              <a:schemeClr val="accent2"/>
            </a:solidFill>
          </a:ln>
        </p:spPr>
        <p:txBody>
          <a:bodyPr wrap="square" rtlCol="0">
            <a:spAutoFit/>
          </a:bodyPr>
          <a:lstStyle/>
          <a:p>
            <a:pPr algn="ctr"/>
            <a:r>
              <a:rPr lang="en-US" sz="1200" dirty="0" err="1" smtClean="0">
                <a:solidFill>
                  <a:schemeClr val="bg1"/>
                </a:solidFill>
              </a:rPr>
              <a:t>Multispeak</a:t>
            </a:r>
            <a:r>
              <a:rPr lang="en-US" sz="1200" dirty="0" smtClean="0">
                <a:solidFill>
                  <a:schemeClr val="bg1"/>
                </a:solidFill>
              </a:rPr>
              <a:t> </a:t>
            </a:r>
          </a:p>
          <a:p>
            <a:pPr algn="ctr"/>
            <a:r>
              <a:rPr lang="en-US" sz="1200" dirty="0" smtClean="0">
                <a:solidFill>
                  <a:schemeClr val="bg1"/>
                </a:solidFill>
              </a:rPr>
              <a:t>Meter Disconnect</a:t>
            </a:r>
          </a:p>
          <a:p>
            <a:pPr algn="ctr"/>
            <a:r>
              <a:rPr lang="en-US" sz="1200" dirty="0" smtClean="0">
                <a:solidFill>
                  <a:schemeClr val="bg1"/>
                </a:solidFill>
              </a:rPr>
              <a:t>Message Encoder</a:t>
            </a:r>
            <a:endParaRPr lang="en-US" sz="1200" dirty="0">
              <a:solidFill>
                <a:schemeClr val="bg1"/>
              </a:solidFill>
            </a:endParaRPr>
          </a:p>
        </p:txBody>
      </p:sp>
      <p:sp>
        <p:nvSpPr>
          <p:cNvPr id="38" name="TextBox 37"/>
          <p:cNvSpPr txBox="1"/>
          <p:nvPr/>
        </p:nvSpPr>
        <p:spPr>
          <a:xfrm>
            <a:off x="5257800" y="4597666"/>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DNP3 Value Status Message Encoder</a:t>
            </a:r>
            <a:endParaRPr lang="en-US" sz="1200" dirty="0">
              <a:solidFill>
                <a:schemeClr val="bg1"/>
              </a:solidFill>
            </a:endParaRPr>
          </a:p>
        </p:txBody>
      </p:sp>
      <p:sp>
        <p:nvSpPr>
          <p:cNvPr id="39" name="TextBox 38"/>
          <p:cNvSpPr txBox="1"/>
          <p:nvPr/>
        </p:nvSpPr>
        <p:spPr>
          <a:xfrm>
            <a:off x="5257406" y="5164506"/>
            <a:ext cx="1600594"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a:t>
            </a:r>
            <a:r>
              <a:rPr lang="en-US" sz="1200" dirty="0" smtClean="0">
                <a:solidFill>
                  <a:schemeClr val="bg1"/>
                </a:solidFill>
              </a:rPr>
              <a:t>Voltage Control Message</a:t>
            </a:r>
            <a:endParaRPr lang="en-US" sz="1200" dirty="0">
              <a:solidFill>
                <a:schemeClr val="bg1"/>
              </a:solidFill>
            </a:endParaRPr>
          </a:p>
        </p:txBody>
      </p:sp>
      <p:sp>
        <p:nvSpPr>
          <p:cNvPr id="40" name="TextBox 39"/>
          <p:cNvSpPr txBox="1"/>
          <p:nvPr/>
        </p:nvSpPr>
        <p:spPr>
          <a:xfrm>
            <a:off x="5257800" y="5709857"/>
            <a:ext cx="1600200" cy="461665"/>
          </a:xfrm>
          <a:prstGeom prst="rect">
            <a:avLst/>
          </a:prstGeom>
          <a:solidFill>
            <a:srgbClr val="00B050"/>
          </a:solidFill>
          <a:ln>
            <a:solidFill>
              <a:srgbClr val="00B050"/>
            </a:solidFill>
          </a:ln>
        </p:spPr>
        <p:txBody>
          <a:bodyPr wrap="square" rtlCol="0">
            <a:spAutoFit/>
          </a:bodyPr>
          <a:lstStyle/>
          <a:p>
            <a:pPr algn="ctr"/>
            <a:r>
              <a:rPr lang="en-US" sz="1200" dirty="0" smtClean="0">
                <a:solidFill>
                  <a:schemeClr val="bg1"/>
                </a:solidFill>
              </a:rPr>
              <a:t>     DNP3 </a:t>
            </a:r>
            <a:r>
              <a:rPr lang="en-US" sz="1200" dirty="0" smtClean="0">
                <a:solidFill>
                  <a:schemeClr val="bg1"/>
                </a:solidFill>
              </a:rPr>
              <a:t>Switch Status Control Message</a:t>
            </a:r>
            <a:endParaRPr lang="en-US" sz="1200" dirty="0">
              <a:solidFill>
                <a:schemeClr val="bg1"/>
              </a:solidFill>
            </a:endParaRPr>
          </a:p>
        </p:txBody>
      </p:sp>
      <p:sp>
        <p:nvSpPr>
          <p:cNvPr id="43" name="Left Brace 42"/>
          <p:cNvSpPr/>
          <p:nvPr/>
        </p:nvSpPr>
        <p:spPr>
          <a:xfrm>
            <a:off x="5041193" y="4502367"/>
            <a:ext cx="228600" cy="178594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Rectangle 47"/>
          <p:cNvSpPr/>
          <p:nvPr/>
        </p:nvSpPr>
        <p:spPr>
          <a:xfrm>
            <a:off x="7604100" y="3415711"/>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mtClean="0"/>
              <a:t>Packet </a:t>
            </a:r>
            <a:r>
              <a:rPr lang="en-US" dirty="0" smtClean="0"/>
              <a:t>Writer</a:t>
            </a:r>
            <a:endParaRPr lang="en-US" dirty="0"/>
          </a:p>
        </p:txBody>
      </p:sp>
      <p:cxnSp>
        <p:nvCxnSpPr>
          <p:cNvPr id="49" name="Straight Arrow Connector 48"/>
          <p:cNvCxnSpPr/>
          <p:nvPr/>
        </p:nvCxnSpPr>
        <p:spPr>
          <a:xfrm flipH="1" flipV="1">
            <a:off x="3766168" y="1267294"/>
            <a:ext cx="2232" cy="2771306"/>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rot="5400000">
            <a:off x="3009125" y="2209317"/>
            <a:ext cx="1691489" cy="215444"/>
          </a:xfrm>
          <a:prstGeom prst="rect">
            <a:avLst/>
          </a:prstGeom>
          <a:noFill/>
        </p:spPr>
        <p:txBody>
          <a:bodyPr wrap="none" rtlCol="0">
            <a:spAutoFit/>
          </a:bodyPr>
          <a:lstStyle/>
          <a:p>
            <a:r>
              <a:rPr lang="en-US" sz="800" dirty="0" smtClean="0"/>
              <a:t>Triggers </a:t>
            </a:r>
            <a:r>
              <a:rPr lang="en-US" sz="800" dirty="0" smtClean="0"/>
              <a:t> 4s Simulation </a:t>
            </a:r>
            <a:r>
              <a:rPr lang="en-US" sz="800" dirty="0" smtClean="0"/>
              <a:t>Continuation</a:t>
            </a:r>
            <a:endParaRPr lang="en-US" sz="800" dirty="0"/>
          </a:p>
        </p:txBody>
      </p:sp>
      <p:sp>
        <p:nvSpPr>
          <p:cNvPr id="53" name="Rectangle 52"/>
          <p:cNvSpPr/>
          <p:nvPr/>
        </p:nvSpPr>
        <p:spPr>
          <a:xfrm>
            <a:off x="7435800" y="2666315"/>
            <a:ext cx="1555800" cy="312488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8438243" y="2620149"/>
            <a:ext cx="553357" cy="369332"/>
          </a:xfrm>
          <a:prstGeom prst="rect">
            <a:avLst/>
          </a:prstGeom>
          <a:noFill/>
        </p:spPr>
        <p:txBody>
          <a:bodyPr wrap="none" rtlCol="0">
            <a:spAutoFit/>
          </a:bodyPr>
          <a:lstStyle/>
          <a:p>
            <a:r>
              <a:rPr lang="en-US" dirty="0" smtClean="0">
                <a:solidFill>
                  <a:srgbClr val="FF0000"/>
                </a:solidFill>
              </a:rPr>
              <a:t>Bob</a:t>
            </a:r>
            <a:endParaRPr lang="en-US" dirty="0">
              <a:solidFill>
                <a:srgbClr val="FF0000"/>
              </a:solidFill>
            </a:endParaRPr>
          </a:p>
        </p:txBody>
      </p:sp>
      <p:sp>
        <p:nvSpPr>
          <p:cNvPr id="55" name="Rectangle 54"/>
          <p:cNvSpPr/>
          <p:nvPr/>
        </p:nvSpPr>
        <p:spPr>
          <a:xfrm>
            <a:off x="5029200" y="1371601"/>
            <a:ext cx="2171100" cy="5105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5839003" y="1356290"/>
            <a:ext cx="732296" cy="369332"/>
          </a:xfrm>
          <a:prstGeom prst="rect">
            <a:avLst/>
          </a:prstGeom>
          <a:noFill/>
        </p:spPr>
        <p:txBody>
          <a:bodyPr wrap="square" rtlCol="0">
            <a:spAutoFit/>
          </a:bodyPr>
          <a:lstStyle/>
          <a:p>
            <a:r>
              <a:rPr lang="en-US" dirty="0" smtClean="0">
                <a:solidFill>
                  <a:srgbClr val="FF0000"/>
                </a:solidFill>
              </a:rPr>
              <a:t>Phil</a:t>
            </a:r>
            <a:endParaRPr lang="en-US" dirty="0">
              <a:solidFill>
                <a:srgbClr val="FF0000"/>
              </a:solidFill>
            </a:endParaRPr>
          </a:p>
        </p:txBody>
      </p:sp>
      <p:sp>
        <p:nvSpPr>
          <p:cNvPr id="57" name="Rectangle 56"/>
          <p:cNvSpPr/>
          <p:nvPr/>
        </p:nvSpPr>
        <p:spPr>
          <a:xfrm>
            <a:off x="1618748" y="3714750"/>
            <a:ext cx="2430952" cy="12954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511635" y="3688245"/>
            <a:ext cx="732296" cy="369332"/>
          </a:xfrm>
          <a:prstGeom prst="rect">
            <a:avLst/>
          </a:prstGeom>
          <a:noFill/>
        </p:spPr>
        <p:txBody>
          <a:bodyPr wrap="square" rtlCol="0">
            <a:spAutoFit/>
          </a:bodyPr>
          <a:lstStyle/>
          <a:p>
            <a:r>
              <a:rPr lang="en-US" smtClean="0">
                <a:solidFill>
                  <a:srgbClr val="FF0000"/>
                </a:solidFill>
              </a:rPr>
              <a:t>Tim</a:t>
            </a:r>
            <a:endParaRPr lang="en-US" dirty="0">
              <a:solidFill>
                <a:srgbClr val="FF0000"/>
              </a:solidFill>
            </a:endParaRPr>
          </a:p>
        </p:txBody>
      </p:sp>
      <p:sp>
        <p:nvSpPr>
          <p:cNvPr id="67" name="TextBox 66"/>
          <p:cNvSpPr txBox="1"/>
          <p:nvPr/>
        </p:nvSpPr>
        <p:spPr>
          <a:xfrm>
            <a:off x="4349584" y="4362450"/>
            <a:ext cx="402674" cy="276999"/>
          </a:xfrm>
          <a:prstGeom prst="rect">
            <a:avLst/>
          </a:prstGeom>
          <a:noFill/>
          <a:ln>
            <a:solidFill>
              <a:schemeClr val="tx1"/>
            </a:solidFill>
          </a:ln>
        </p:spPr>
        <p:txBody>
          <a:bodyPr wrap="none" rtlCol="0">
            <a:spAutoFit/>
          </a:bodyPr>
          <a:lstStyle/>
          <a:p>
            <a:r>
              <a:rPr lang="en-US" sz="1200" dirty="0" smtClean="0"/>
              <a:t>File</a:t>
            </a:r>
            <a:endParaRPr lang="en-US" sz="1200" dirty="0"/>
          </a:p>
        </p:txBody>
      </p:sp>
      <p:cxnSp>
        <p:nvCxnSpPr>
          <p:cNvPr id="68" name="Straight Arrow Connector 67"/>
          <p:cNvCxnSpPr>
            <a:stCxn id="21" idx="3"/>
          </p:cNvCxnSpPr>
          <p:nvPr/>
        </p:nvCxnSpPr>
        <p:spPr>
          <a:xfrm>
            <a:off x="3973500" y="4514850"/>
            <a:ext cx="352020" cy="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4752258" y="2859879"/>
            <a:ext cx="248325" cy="1515630"/>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a:off x="4776322" y="4639449"/>
            <a:ext cx="245584" cy="755889"/>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77" name="Left Brace 76"/>
          <p:cNvSpPr/>
          <p:nvPr/>
        </p:nvSpPr>
        <p:spPr>
          <a:xfrm>
            <a:off x="5072238" y="1676400"/>
            <a:ext cx="23826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78" name="Left Brace 77"/>
          <p:cNvSpPr/>
          <p:nvPr/>
        </p:nvSpPr>
        <p:spPr>
          <a:xfrm flipH="1">
            <a:off x="6839654" y="1643058"/>
            <a:ext cx="240431" cy="2433642"/>
          </a:xfrm>
          <a:prstGeom prst="leftBrace">
            <a:avLst/>
          </a:prstGeom>
          <a:ln w="28575">
            <a:solidFill>
              <a:schemeClr val="accent2"/>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83" name="Rectangle 82"/>
          <p:cNvSpPr/>
          <p:nvPr/>
        </p:nvSpPr>
        <p:spPr>
          <a:xfrm>
            <a:off x="7604100" y="4690165"/>
            <a:ext cx="1219200" cy="9144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Pcap</a:t>
            </a:r>
            <a:r>
              <a:rPr lang="en-US" dirty="0" smtClean="0"/>
              <a:t> File</a:t>
            </a:r>
            <a:r>
              <a:rPr lang="en-US" dirty="0" smtClean="0"/>
              <a:t> </a:t>
            </a:r>
            <a:r>
              <a:rPr lang="en-US" dirty="0" smtClean="0"/>
              <a:t>Writer</a:t>
            </a:r>
            <a:endParaRPr lang="en-US" dirty="0"/>
          </a:p>
        </p:txBody>
      </p:sp>
      <p:sp>
        <p:nvSpPr>
          <p:cNvPr id="84" name="Rectangle 83"/>
          <p:cNvSpPr/>
          <p:nvPr/>
        </p:nvSpPr>
        <p:spPr>
          <a:xfrm>
            <a:off x="7614324" y="1082222"/>
            <a:ext cx="1219200" cy="914400"/>
          </a:xfrm>
          <a:prstGeom prst="rect">
            <a:avLst/>
          </a:prstGeom>
          <a:solidFill>
            <a:srgbClr val="F79646">
              <a:alpha val="29020"/>
            </a:srgb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Packet Replay (Future)</a:t>
            </a:r>
            <a:endParaRPr lang="en-US" dirty="0"/>
          </a:p>
        </p:txBody>
      </p:sp>
      <p:cxnSp>
        <p:nvCxnSpPr>
          <p:cNvPr id="85" name="Straight Arrow Connector 84"/>
          <p:cNvCxnSpPr>
            <a:endCxn id="48" idx="1"/>
          </p:cNvCxnSpPr>
          <p:nvPr/>
        </p:nvCxnSpPr>
        <p:spPr>
          <a:xfrm>
            <a:off x="7134943" y="2859879"/>
            <a:ext cx="469157" cy="1013032"/>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endCxn id="48" idx="1"/>
          </p:cNvCxnSpPr>
          <p:nvPr/>
        </p:nvCxnSpPr>
        <p:spPr>
          <a:xfrm flipV="1">
            <a:off x="7049872" y="3872911"/>
            <a:ext cx="554228" cy="148827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91" name="Left Brace 90"/>
          <p:cNvSpPr/>
          <p:nvPr/>
        </p:nvSpPr>
        <p:spPr>
          <a:xfrm flipH="1">
            <a:off x="6941014" y="4533900"/>
            <a:ext cx="139071" cy="1637622"/>
          </a:xfrm>
          <a:prstGeom prst="leftBrace">
            <a:avLst/>
          </a:prstGeom>
          <a:ln w="28575">
            <a:solidFill>
              <a:srgbClr val="00B05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93" name="Straight Arrow Connector 92"/>
          <p:cNvCxnSpPr>
            <a:stCxn id="48" idx="2"/>
            <a:endCxn id="83" idx="0"/>
          </p:cNvCxnSpPr>
          <p:nvPr/>
        </p:nvCxnSpPr>
        <p:spPr>
          <a:xfrm>
            <a:off x="8213700" y="4330111"/>
            <a:ext cx="0" cy="360054"/>
          </a:xfrm>
          <a:prstGeom prst="straightConnector1">
            <a:avLst/>
          </a:prstGeom>
          <a:ln w="28575">
            <a:solidFill>
              <a:schemeClr val="accent6"/>
            </a:solidFill>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282004" y="4223632"/>
            <a:ext cx="1036860" cy="830997"/>
          </a:xfrm>
          <a:prstGeom prst="rect">
            <a:avLst/>
          </a:prstGeom>
          <a:noFill/>
          <a:ln>
            <a:solidFill>
              <a:schemeClr val="tx1"/>
            </a:solidFill>
          </a:ln>
        </p:spPr>
        <p:txBody>
          <a:bodyPr wrap="square" rtlCol="0">
            <a:spAutoFit/>
          </a:bodyPr>
          <a:lstStyle/>
          <a:p>
            <a:pPr algn="ctr"/>
            <a:r>
              <a:rPr lang="en-US" sz="1200" dirty="0" smtClean="0"/>
              <a:t>SIMBA </a:t>
            </a:r>
          </a:p>
          <a:p>
            <a:pPr algn="ctr"/>
            <a:r>
              <a:rPr lang="en-US" sz="1200" dirty="0" smtClean="0"/>
              <a:t>Simulation Configuration File</a:t>
            </a:r>
            <a:endParaRPr lang="en-US" sz="1200" dirty="0"/>
          </a:p>
        </p:txBody>
      </p:sp>
      <p:cxnSp>
        <p:nvCxnSpPr>
          <p:cNvPr id="98" name="Straight Arrow Connector 97"/>
          <p:cNvCxnSpPr/>
          <p:nvPr/>
        </p:nvCxnSpPr>
        <p:spPr>
          <a:xfrm>
            <a:off x="1347990" y="4579900"/>
            <a:ext cx="352020" cy="0"/>
          </a:xfrm>
          <a:prstGeom prst="straightConnector1">
            <a:avLst/>
          </a:prstGeom>
          <a:ln w="28575">
            <a:solidFill>
              <a:schemeClr val="accent4"/>
            </a:solidFill>
            <a:tailEnd type="arrow"/>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a:stCxn id="48" idx="0"/>
          </p:cNvCxnSpPr>
          <p:nvPr/>
        </p:nvCxnSpPr>
        <p:spPr>
          <a:xfrm flipV="1">
            <a:off x="8213700" y="1996622"/>
            <a:ext cx="0" cy="1419089"/>
          </a:xfrm>
          <a:prstGeom prst="straightConnector1">
            <a:avLst/>
          </a:prstGeom>
          <a:ln w="28575">
            <a:solidFill>
              <a:srgbClr val="F79646">
                <a:alpha val="25098"/>
              </a:srgb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102" name="TextBox 101"/>
          <p:cNvSpPr txBox="1"/>
          <p:nvPr/>
        </p:nvSpPr>
        <p:spPr>
          <a:xfrm>
            <a:off x="5185139" y="1717753"/>
            <a:ext cx="324128" cy="369332"/>
          </a:xfrm>
          <a:prstGeom prst="rect">
            <a:avLst/>
          </a:prstGeom>
          <a:noFill/>
        </p:spPr>
        <p:txBody>
          <a:bodyPr wrap="none" rtlCol="0">
            <a:spAutoFit/>
          </a:bodyPr>
          <a:lstStyle/>
          <a:p>
            <a:r>
              <a:rPr lang="en-US" b="1" dirty="0" smtClean="0">
                <a:solidFill>
                  <a:schemeClr val="bg1"/>
                </a:solidFill>
              </a:rPr>
              <a:t>A</a:t>
            </a:r>
            <a:endParaRPr lang="en-US" b="1" dirty="0">
              <a:solidFill>
                <a:schemeClr val="bg1"/>
              </a:solidFill>
            </a:endParaRPr>
          </a:p>
        </p:txBody>
      </p:sp>
      <p:sp>
        <p:nvSpPr>
          <p:cNvPr id="103" name="TextBox 102"/>
          <p:cNvSpPr txBox="1"/>
          <p:nvPr/>
        </p:nvSpPr>
        <p:spPr>
          <a:xfrm>
            <a:off x="5185139" y="2468281"/>
            <a:ext cx="322551" cy="369332"/>
          </a:xfrm>
          <a:prstGeom prst="rect">
            <a:avLst/>
          </a:prstGeom>
          <a:noFill/>
        </p:spPr>
        <p:txBody>
          <a:bodyPr wrap="square" rtlCol="0">
            <a:spAutoFit/>
          </a:bodyPr>
          <a:lstStyle/>
          <a:p>
            <a:r>
              <a:rPr lang="en-US" b="1" dirty="0">
                <a:solidFill>
                  <a:schemeClr val="bg1"/>
                </a:solidFill>
              </a:rPr>
              <a:t>B</a:t>
            </a:r>
            <a:endParaRPr lang="en-US" b="1" dirty="0">
              <a:solidFill>
                <a:schemeClr val="bg1"/>
              </a:solidFill>
            </a:endParaRPr>
          </a:p>
        </p:txBody>
      </p:sp>
      <p:sp>
        <p:nvSpPr>
          <p:cNvPr id="104" name="TextBox 103"/>
          <p:cNvSpPr txBox="1"/>
          <p:nvPr/>
        </p:nvSpPr>
        <p:spPr>
          <a:xfrm>
            <a:off x="5181600" y="3200400"/>
            <a:ext cx="322551" cy="369332"/>
          </a:xfrm>
          <a:prstGeom prst="rect">
            <a:avLst/>
          </a:prstGeom>
          <a:noFill/>
        </p:spPr>
        <p:txBody>
          <a:bodyPr wrap="square" rtlCol="0">
            <a:spAutoFit/>
          </a:bodyPr>
          <a:lstStyle/>
          <a:p>
            <a:r>
              <a:rPr lang="en-US" b="1" dirty="0" smtClean="0">
                <a:solidFill>
                  <a:schemeClr val="bg1"/>
                </a:solidFill>
              </a:rPr>
              <a:t>C</a:t>
            </a:r>
            <a:endParaRPr lang="en-US" b="1" dirty="0">
              <a:solidFill>
                <a:schemeClr val="bg1"/>
              </a:solidFill>
            </a:endParaRPr>
          </a:p>
        </p:txBody>
      </p:sp>
      <p:sp>
        <p:nvSpPr>
          <p:cNvPr id="105" name="TextBox 104"/>
          <p:cNvSpPr txBox="1"/>
          <p:nvPr/>
        </p:nvSpPr>
        <p:spPr>
          <a:xfrm>
            <a:off x="5190206" y="4533900"/>
            <a:ext cx="322551" cy="369332"/>
          </a:xfrm>
          <a:prstGeom prst="rect">
            <a:avLst/>
          </a:prstGeom>
          <a:noFill/>
        </p:spPr>
        <p:txBody>
          <a:bodyPr wrap="square" rtlCol="0">
            <a:spAutoFit/>
          </a:bodyPr>
          <a:lstStyle/>
          <a:p>
            <a:r>
              <a:rPr lang="en-US" b="1" dirty="0">
                <a:solidFill>
                  <a:schemeClr val="bg1"/>
                </a:solidFill>
              </a:rPr>
              <a:t>D</a:t>
            </a:r>
            <a:endParaRPr lang="en-US" b="1" dirty="0">
              <a:solidFill>
                <a:schemeClr val="bg1"/>
              </a:solidFill>
            </a:endParaRPr>
          </a:p>
        </p:txBody>
      </p:sp>
      <p:sp>
        <p:nvSpPr>
          <p:cNvPr id="106" name="TextBox 105"/>
          <p:cNvSpPr txBox="1"/>
          <p:nvPr/>
        </p:nvSpPr>
        <p:spPr>
          <a:xfrm>
            <a:off x="5206054" y="5096840"/>
            <a:ext cx="322551" cy="369332"/>
          </a:xfrm>
          <a:prstGeom prst="rect">
            <a:avLst/>
          </a:prstGeom>
          <a:noFill/>
        </p:spPr>
        <p:txBody>
          <a:bodyPr wrap="square" rtlCol="0">
            <a:spAutoFit/>
          </a:bodyPr>
          <a:lstStyle/>
          <a:p>
            <a:r>
              <a:rPr lang="en-US" b="1" dirty="0" smtClean="0">
                <a:solidFill>
                  <a:schemeClr val="bg1"/>
                </a:solidFill>
              </a:rPr>
              <a:t>E</a:t>
            </a:r>
            <a:endParaRPr lang="en-US" b="1" dirty="0">
              <a:solidFill>
                <a:schemeClr val="bg1"/>
              </a:solidFill>
            </a:endParaRPr>
          </a:p>
        </p:txBody>
      </p:sp>
      <p:sp>
        <p:nvSpPr>
          <p:cNvPr id="107" name="TextBox 106"/>
          <p:cNvSpPr txBox="1"/>
          <p:nvPr/>
        </p:nvSpPr>
        <p:spPr>
          <a:xfrm>
            <a:off x="5190206" y="5639316"/>
            <a:ext cx="322551" cy="369332"/>
          </a:xfrm>
          <a:prstGeom prst="rect">
            <a:avLst/>
          </a:prstGeom>
          <a:noFill/>
        </p:spPr>
        <p:txBody>
          <a:bodyPr wrap="square" rtlCol="0">
            <a:spAutoFit/>
          </a:bodyPr>
          <a:lstStyle/>
          <a:p>
            <a:r>
              <a:rPr lang="en-US" b="1" dirty="0">
                <a:solidFill>
                  <a:schemeClr val="bg1"/>
                </a:solidFill>
              </a:rPr>
              <a:t>F</a:t>
            </a:r>
            <a:endParaRPr lang="en-US" b="1" dirty="0">
              <a:solidFill>
                <a:schemeClr val="bg1"/>
              </a:solidFill>
            </a:endParaRPr>
          </a:p>
        </p:txBody>
      </p:sp>
      <p:sp>
        <p:nvSpPr>
          <p:cNvPr id="108" name="TextBox 107"/>
          <p:cNvSpPr txBox="1"/>
          <p:nvPr/>
        </p:nvSpPr>
        <p:spPr>
          <a:xfrm>
            <a:off x="2297017" y="4977341"/>
            <a:ext cx="1732534" cy="584775"/>
          </a:xfrm>
          <a:prstGeom prst="rect">
            <a:avLst/>
          </a:prstGeom>
          <a:noFill/>
        </p:spPr>
        <p:txBody>
          <a:bodyPr wrap="square" rtlCol="0">
            <a:spAutoFit/>
          </a:bodyPr>
          <a:lstStyle/>
          <a:p>
            <a:r>
              <a:rPr lang="en-US" sz="800" dirty="0" smtClean="0"/>
              <a:t>Note: </a:t>
            </a:r>
            <a:r>
              <a:rPr lang="en-US" sz="800" dirty="0" err="1" smtClean="0"/>
              <a:t>GridLab</a:t>
            </a:r>
            <a:r>
              <a:rPr lang="en-US" sz="800" dirty="0" smtClean="0"/>
              <a:t>-D may not be capable of reporting simulation completions. A hardcoded time delay may be required.</a:t>
            </a:r>
            <a:endParaRPr lang="en-US" sz="800" dirty="0"/>
          </a:p>
        </p:txBody>
      </p:sp>
    </p:spTree>
    <p:extLst>
      <p:ext uri="{BB962C8B-B14F-4D97-AF65-F5344CB8AC3E}">
        <p14:creationId xmlns:p14="http://schemas.microsoft.com/office/powerpoint/2010/main" val="24226265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228600"/>
            <a:ext cx="8534400" cy="5078313"/>
          </a:xfrm>
          <a:prstGeom prst="rect">
            <a:avLst/>
          </a:prstGeom>
          <a:noFill/>
        </p:spPr>
        <p:txBody>
          <a:bodyPr wrap="square" rtlCol="0">
            <a:spAutoFit/>
          </a:bodyPr>
          <a:lstStyle/>
          <a:p>
            <a:pPr algn="ctr"/>
            <a:r>
              <a:rPr lang="en-US" b="1" dirty="0" smtClean="0">
                <a:solidFill>
                  <a:schemeClr val="accent4"/>
                </a:solidFill>
              </a:rPr>
              <a:t>Message Creation Code &amp; Logic Overview:</a:t>
            </a:r>
          </a:p>
          <a:p>
            <a:pPr algn="ctr"/>
            <a:endParaRPr lang="en-US" b="1" dirty="0" smtClean="0">
              <a:solidFill>
                <a:schemeClr val="accent4"/>
              </a:solidFill>
            </a:endParaRPr>
          </a:p>
          <a:p>
            <a:pPr marL="171450" indent="-171450">
              <a:buFontTx/>
              <a:buChar char="-"/>
            </a:pPr>
            <a:r>
              <a:rPr lang="en-US" sz="1200" dirty="0" smtClean="0"/>
              <a:t>Collects and analyzes state data from </a:t>
            </a:r>
            <a:r>
              <a:rPr lang="en-US" sz="1200" dirty="0" err="1" smtClean="0"/>
              <a:t>GridLab</a:t>
            </a:r>
            <a:r>
              <a:rPr lang="en-US" sz="1200" dirty="0" smtClean="0"/>
              <a:t>-D to determine what messages need to be created.</a:t>
            </a:r>
          </a:p>
          <a:p>
            <a:pPr marL="171450" indent="-171450">
              <a:buFontTx/>
              <a:buChar char="-"/>
            </a:pPr>
            <a:r>
              <a:rPr lang="en-US" sz="1200" dirty="0" smtClean="0"/>
              <a:t>Meter energy reads and voltage values are communicated after every 15 minutes</a:t>
            </a:r>
          </a:p>
          <a:p>
            <a:pPr marL="171450" indent="-171450">
              <a:buFontTx/>
              <a:buChar char="-"/>
            </a:pPr>
            <a:r>
              <a:rPr lang="en-US" sz="1200" dirty="0" smtClean="0"/>
              <a:t>Substation switch status and power readings are communicated every 4  seconds (every simulation iteration).</a:t>
            </a:r>
          </a:p>
          <a:p>
            <a:pPr marL="171450" indent="-171450">
              <a:buFontTx/>
              <a:buChar char="-"/>
            </a:pPr>
            <a:r>
              <a:rPr lang="en-US" sz="1200" dirty="0" smtClean="0"/>
              <a:t>AMI Event Notifications are sent only when voltage or power at AMI meters is beyond a predetermined threshold. (Successful message creation is determined by a specified probability.)</a:t>
            </a:r>
          </a:p>
          <a:p>
            <a:pPr marL="171450" indent="-171450">
              <a:buFontTx/>
              <a:buChar char="-"/>
            </a:pPr>
            <a:r>
              <a:rPr lang="en-US" sz="1200" dirty="0" smtClean="0"/>
              <a:t>AMI Meter Disconnect messages are generated at each iteration with a specified probability.  Disconnected meters are reconnected at each iteration with a specified probability.</a:t>
            </a:r>
          </a:p>
          <a:p>
            <a:pPr marL="171450" indent="-171450">
              <a:buFontTx/>
              <a:buChar char="-"/>
            </a:pPr>
            <a:r>
              <a:rPr lang="en-US" sz="1200" dirty="0" smtClean="0"/>
              <a:t>DNP3 Voltage Control Messages are issued with some probability and/or delay when substation voltages are observed outside of specified bounds.</a:t>
            </a:r>
          </a:p>
          <a:p>
            <a:pPr marL="171450" indent="-171450">
              <a:buFontTx/>
              <a:buChar char="-"/>
            </a:pPr>
            <a:r>
              <a:rPr lang="en-US" sz="1200" dirty="0" smtClean="0"/>
              <a:t>DNP3 switch status control messages are generated based on input configuration file.</a:t>
            </a:r>
          </a:p>
          <a:p>
            <a:pPr marL="171450" indent="-171450">
              <a:buFontTx/>
              <a:buChar char="-"/>
            </a:pPr>
            <a:r>
              <a:rPr lang="en-US" sz="1200" dirty="0" smtClean="0"/>
              <a:t>INPUT configuration file may specify specific messages to send at specified timestamps (i.e. simulation attacks are </a:t>
            </a:r>
            <a:r>
              <a:rPr lang="en-US" sz="1200" dirty="0" err="1" smtClean="0"/>
              <a:t>speciifed</a:t>
            </a:r>
            <a:r>
              <a:rPr lang="en-US" sz="1200" dirty="0" smtClean="0"/>
              <a:t> as anomalous messages and/or anomalous control commands with a specific timestamp provided.</a:t>
            </a:r>
          </a:p>
          <a:p>
            <a:pPr marL="171450" indent="-171450">
              <a:buFontTx/>
              <a:buChar char="-"/>
            </a:pPr>
            <a:endParaRPr lang="en-US" sz="1200" dirty="0"/>
          </a:p>
          <a:p>
            <a:pPr marL="171450" indent="-171450">
              <a:buFontTx/>
              <a:buChar char="-"/>
            </a:pPr>
            <a:r>
              <a:rPr lang="en-US" sz="1200" dirty="0" smtClean="0"/>
              <a:t>The Message creation code will write an output file with all the information required to generate messages.  (The exact format is still to be designed.  However, it is likely that every row in the output file would correspond to a unique message.). The Message Creation Code &amp; Logic will only interact with </a:t>
            </a:r>
            <a:r>
              <a:rPr lang="en-US" sz="1200" dirty="0" err="1" smtClean="0"/>
              <a:t>GridLab</a:t>
            </a:r>
            <a:r>
              <a:rPr lang="en-US" sz="1200" dirty="0" smtClean="0"/>
              <a:t>-D in real-time.  The code will have no direct interactions with the message and/or packet writing software.</a:t>
            </a:r>
          </a:p>
          <a:p>
            <a:pPr marL="171450" indent="-171450">
              <a:buFontTx/>
              <a:buChar char="-"/>
            </a:pPr>
            <a:endParaRPr lang="en-US" sz="1200" dirty="0"/>
          </a:p>
          <a:p>
            <a:pPr marL="171450" indent="-171450">
              <a:buFontTx/>
              <a:buChar char="-"/>
            </a:pPr>
            <a:r>
              <a:rPr lang="en-US" sz="1200" dirty="0" smtClean="0"/>
              <a:t>Initially this code can run on a local machine.  Running this in AWS may be required to run longer, more sophisticated simulation runs (with larger power system models).</a:t>
            </a:r>
          </a:p>
          <a:p>
            <a:pPr marL="171450" indent="-171450">
              <a:buFontTx/>
              <a:buChar char="-"/>
            </a:pPr>
            <a:endParaRPr lang="en-US" sz="1200" dirty="0"/>
          </a:p>
          <a:p>
            <a:pPr marL="171450" indent="-171450">
              <a:buFontTx/>
              <a:buChar char="-"/>
            </a:pPr>
            <a:endParaRPr lang="en-US" sz="1200" dirty="0"/>
          </a:p>
          <a:p>
            <a:pPr marL="171450" indent="-171450">
              <a:buFontTx/>
              <a:buChar char="-"/>
            </a:pPr>
            <a:endParaRPr lang="en-US" sz="1200" dirty="0" smtClean="0"/>
          </a:p>
          <a:p>
            <a:pPr marL="171450" indent="-171450">
              <a:buFontTx/>
              <a:buChar char="-"/>
            </a:pPr>
            <a:endParaRPr lang="en-US" sz="1200" dirty="0"/>
          </a:p>
        </p:txBody>
      </p:sp>
    </p:spTree>
    <p:extLst>
      <p:ext uri="{BB962C8B-B14F-4D97-AF65-F5344CB8AC3E}">
        <p14:creationId xmlns:p14="http://schemas.microsoft.com/office/powerpoint/2010/main" val="1340446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152400"/>
            <a:ext cx="8915400" cy="6924973"/>
          </a:xfrm>
          <a:prstGeom prst="rect">
            <a:avLst/>
          </a:prstGeom>
        </p:spPr>
        <p:txBody>
          <a:bodyPr wrap="square">
            <a:spAutoFit/>
          </a:bodyPr>
          <a:lstStyle/>
          <a:p>
            <a:pPr algn="ctr"/>
            <a:r>
              <a:rPr lang="en-US" b="1" dirty="0" smtClean="0">
                <a:solidFill>
                  <a:schemeClr val="accent4"/>
                </a:solidFill>
              </a:rPr>
              <a:t>Message Creation Code &amp; Logic Task </a:t>
            </a:r>
            <a:r>
              <a:rPr lang="en-US" b="1" dirty="0">
                <a:solidFill>
                  <a:schemeClr val="accent4"/>
                </a:solidFill>
              </a:rPr>
              <a:t>List (DRAFT</a:t>
            </a:r>
            <a:r>
              <a:rPr lang="en-US" b="1" dirty="0" smtClean="0">
                <a:solidFill>
                  <a:schemeClr val="accent4"/>
                </a:solidFill>
              </a:rPr>
              <a:t>):</a:t>
            </a:r>
          </a:p>
          <a:p>
            <a:pPr algn="ctr"/>
            <a:endParaRPr lang="en-US" sz="1200" b="1" dirty="0"/>
          </a:p>
          <a:p>
            <a:pPr marL="228600" indent="-228600">
              <a:buFont typeface="+mj-lt"/>
              <a:buAutoNum type="arabicPeriod"/>
            </a:pPr>
            <a:r>
              <a:rPr lang="en-US" sz="1200" dirty="0"/>
              <a:t>Verify </a:t>
            </a:r>
            <a:r>
              <a:rPr lang="en-US" sz="1200" dirty="0" err="1"/>
              <a:t>GridLab</a:t>
            </a:r>
            <a:r>
              <a:rPr lang="en-US" sz="1200" dirty="0"/>
              <a:t>-D model file provided by PNNL. [2 Days]</a:t>
            </a:r>
          </a:p>
          <a:p>
            <a:pPr marL="685800" lvl="1" indent="-228600">
              <a:buFont typeface="Arial" charset="0"/>
              <a:buChar char="•"/>
            </a:pPr>
            <a:r>
              <a:rPr lang="en-US" sz="1200" dirty="0"/>
              <a:t>Model </a:t>
            </a:r>
            <a:r>
              <a:rPr lang="en-US" sz="1200" dirty="0" smtClean="0"/>
              <a:t>file consists </a:t>
            </a:r>
            <a:r>
              <a:rPr lang="en-US" sz="1200" dirty="0"/>
              <a:t>of 1 substation and 5 feeders.  The substation consists of two transformers and 23 switches.  The feeders are various taxonomic feeders selected by PNNL and have approximately 1000 to 1500 individual meters each.</a:t>
            </a:r>
          </a:p>
          <a:p>
            <a:pPr marL="685800" lvl="1" indent="-228600">
              <a:buFont typeface="Arial" charset="0"/>
              <a:buChar char="•"/>
            </a:pPr>
            <a:r>
              <a:rPr lang="en-US" sz="1200" dirty="0"/>
              <a:t>Verify and/or collect reasonable input data for the </a:t>
            </a:r>
            <a:r>
              <a:rPr lang="en-US" sz="1200" dirty="0" err="1"/>
              <a:t>GridLab</a:t>
            </a:r>
            <a:r>
              <a:rPr lang="en-US" sz="1200" dirty="0"/>
              <a:t>-D simulation (i.e. load profiles sufficient to run at least a 1 month simulation</a:t>
            </a:r>
            <a:r>
              <a:rPr lang="en-US" sz="1200" dirty="0" smtClean="0"/>
              <a:t>)</a:t>
            </a:r>
          </a:p>
          <a:p>
            <a:pPr marL="685800" lvl="1" indent="-228600">
              <a:buFont typeface="Arial" charset="0"/>
              <a:buChar char="•"/>
            </a:pPr>
            <a:endParaRPr lang="en-US" sz="1200" dirty="0"/>
          </a:p>
          <a:p>
            <a:pPr marL="228600" indent="-228600">
              <a:buFont typeface="+mj-lt"/>
              <a:buAutoNum type="arabicPeriod"/>
            </a:pPr>
            <a:r>
              <a:rPr lang="en-US" sz="1200" dirty="0"/>
              <a:t>Verify </a:t>
            </a:r>
            <a:r>
              <a:rPr lang="en-US" sz="1200" dirty="0" err="1"/>
              <a:t>GridLab</a:t>
            </a:r>
            <a:r>
              <a:rPr lang="en-US" sz="1200" dirty="0"/>
              <a:t>-D API [2 Days]</a:t>
            </a:r>
          </a:p>
          <a:p>
            <a:pPr marL="685800" lvl="1" indent="-228600">
              <a:buFont typeface="Arial" charset="0"/>
              <a:buChar char="•"/>
            </a:pPr>
            <a:r>
              <a:rPr lang="en-US" sz="1200" dirty="0"/>
              <a:t>Confirm ability </a:t>
            </a:r>
            <a:r>
              <a:rPr lang="en-US" sz="1200" dirty="0" smtClean="0"/>
              <a:t>to:</a:t>
            </a:r>
          </a:p>
          <a:p>
            <a:pPr marL="1143000" lvl="2" indent="-228600">
              <a:buFont typeface="Arial" charset="0"/>
              <a:buChar char="•"/>
            </a:pPr>
            <a:r>
              <a:rPr lang="en-US" sz="1200" dirty="0" smtClean="0"/>
              <a:t>Read </a:t>
            </a:r>
            <a:r>
              <a:rPr lang="en-US" sz="1200" dirty="0"/>
              <a:t>system state variables (including power, energy, voltage values at meters and substation transformers and binary switch status </a:t>
            </a:r>
          </a:p>
          <a:p>
            <a:pPr marL="1143000" lvl="2" indent="-228600">
              <a:buFont typeface="Arial" charset="0"/>
              <a:buChar char="•"/>
            </a:pPr>
            <a:r>
              <a:rPr lang="en-US" sz="1200" dirty="0"/>
              <a:t>W</a:t>
            </a:r>
            <a:r>
              <a:rPr lang="en-US" sz="1200" dirty="0" smtClean="0"/>
              <a:t>rite </a:t>
            </a:r>
            <a:r>
              <a:rPr lang="en-US" sz="1200" dirty="0"/>
              <a:t>system state variables (including substation switch status and meter connection status </a:t>
            </a:r>
            <a:endParaRPr lang="de-DE" sz="1200" dirty="0"/>
          </a:p>
          <a:p>
            <a:pPr marL="1143000" lvl="2" indent="-228600">
              <a:buFont typeface="Arial" charset="0"/>
              <a:buChar char="•"/>
            </a:pPr>
            <a:r>
              <a:rPr lang="de-DE" sz="1200" dirty="0" err="1"/>
              <a:t>I</a:t>
            </a:r>
            <a:r>
              <a:rPr lang="de-DE" sz="1200" dirty="0" err="1" smtClean="0"/>
              <a:t>terate</a:t>
            </a:r>
            <a:r>
              <a:rPr lang="de-DE" sz="1200" dirty="0" smtClean="0"/>
              <a:t> </a:t>
            </a:r>
            <a:r>
              <a:rPr lang="de-DE" sz="1200" dirty="0" err="1"/>
              <a:t>with</a:t>
            </a:r>
            <a:r>
              <a:rPr lang="de-DE" sz="1200" dirty="0"/>
              <a:t> </a:t>
            </a:r>
            <a:r>
              <a:rPr lang="de-DE" sz="1200" dirty="0" err="1"/>
              <a:t>successive</a:t>
            </a:r>
            <a:r>
              <a:rPr lang="de-DE" sz="1200" dirty="0"/>
              <a:t> </a:t>
            </a:r>
            <a:r>
              <a:rPr lang="de-DE" sz="1200" dirty="0" err="1"/>
              <a:t>GridLab</a:t>
            </a:r>
            <a:r>
              <a:rPr lang="de-DE" sz="1200" dirty="0"/>
              <a:t>-D </a:t>
            </a:r>
            <a:r>
              <a:rPr lang="de-DE" sz="1200" dirty="0" err="1"/>
              <a:t>simulations</a:t>
            </a:r>
            <a:r>
              <a:rPr lang="de-DE" sz="1200" dirty="0"/>
              <a:t> in a </a:t>
            </a:r>
            <a:r>
              <a:rPr lang="de-DE" sz="1200" dirty="0" err="1"/>
              <a:t>continuous</a:t>
            </a:r>
            <a:r>
              <a:rPr lang="de-DE" sz="1200" dirty="0"/>
              <a:t> </a:t>
            </a:r>
            <a:r>
              <a:rPr lang="de-DE" sz="1200" dirty="0" err="1"/>
              <a:t>fashion</a:t>
            </a:r>
            <a:r>
              <a:rPr lang="de-DE" sz="1200" dirty="0"/>
              <a:t> (</a:t>
            </a:r>
            <a:r>
              <a:rPr lang="de-DE" sz="1200" dirty="0" err="1"/>
              <a:t>each</a:t>
            </a:r>
            <a:r>
              <a:rPr lang="de-DE" sz="1200" dirty="0"/>
              <a:t> </a:t>
            </a:r>
            <a:r>
              <a:rPr lang="de-DE" sz="1200" dirty="0" err="1"/>
              <a:t>simulation</a:t>
            </a:r>
            <a:r>
              <a:rPr lang="de-DE" sz="1200" dirty="0"/>
              <a:t> </a:t>
            </a:r>
            <a:r>
              <a:rPr lang="de-DE" sz="1200" dirty="0" err="1"/>
              <a:t>run</a:t>
            </a:r>
            <a:r>
              <a:rPr lang="de-DE" sz="1200" dirty="0"/>
              <a:t> will </a:t>
            </a:r>
            <a:r>
              <a:rPr lang="de-DE" sz="1200" dirty="0" err="1"/>
              <a:t>be</a:t>
            </a:r>
            <a:r>
              <a:rPr lang="de-DE" sz="1200" dirty="0"/>
              <a:t> 4s in </a:t>
            </a:r>
            <a:r>
              <a:rPr lang="de-DE" sz="1200" dirty="0" err="1"/>
              <a:t>duration</a:t>
            </a:r>
            <a:r>
              <a:rPr lang="de-DE" sz="1200" dirty="0" smtClean="0"/>
              <a:t>).</a:t>
            </a:r>
          </a:p>
          <a:p>
            <a:pPr marL="685800" lvl="1" indent="-228600">
              <a:buFont typeface="Arial" charset="0"/>
              <a:buChar char="•"/>
            </a:pPr>
            <a:endParaRPr lang="de-DE" sz="1200" dirty="0"/>
          </a:p>
          <a:p>
            <a:pPr marL="228600" indent="-228600">
              <a:buFont typeface="+mj-lt"/>
              <a:buAutoNum type="arabicPeriod"/>
            </a:pPr>
            <a:r>
              <a:rPr lang="en-US" sz="1200" dirty="0"/>
              <a:t>Write script to automate process of </a:t>
            </a:r>
            <a:r>
              <a:rPr lang="en-US" sz="1200" dirty="0" smtClean="0"/>
              <a:t>importing simulation configuration data, running </a:t>
            </a:r>
            <a:r>
              <a:rPr lang="en-US" sz="1200" dirty="0" err="1"/>
              <a:t>GridLab</a:t>
            </a:r>
            <a:r>
              <a:rPr lang="en-US" sz="1200" dirty="0"/>
              <a:t>-D, retrieving state information, </a:t>
            </a:r>
            <a:r>
              <a:rPr lang="en-US" sz="1200" dirty="0" smtClean="0"/>
              <a:t>performing </a:t>
            </a:r>
            <a:r>
              <a:rPr lang="en-US" sz="1200" dirty="0"/>
              <a:t>simple calculations on state data (e.g. Is power &gt; XXXX kW</a:t>
            </a:r>
            <a:r>
              <a:rPr lang="en-US" sz="1200" dirty="0" smtClean="0"/>
              <a:t>), and writing </a:t>
            </a:r>
            <a:r>
              <a:rPr lang="en-US" sz="1200" dirty="0" err="1" smtClean="0"/>
              <a:t>setpoint</a:t>
            </a:r>
            <a:r>
              <a:rPr lang="en-US" sz="1200" dirty="0" smtClean="0"/>
              <a:t> changes based on calculations [2 Days]</a:t>
            </a:r>
          </a:p>
          <a:p>
            <a:pPr marL="228600" indent="-228600">
              <a:buFont typeface="+mj-lt"/>
              <a:buAutoNum type="arabicPeriod"/>
            </a:pPr>
            <a:endParaRPr lang="en-US" sz="1200" dirty="0"/>
          </a:p>
          <a:p>
            <a:pPr marL="228600" indent="-228600">
              <a:buFont typeface="+mj-lt"/>
              <a:buAutoNum type="arabicPeriod"/>
            </a:pPr>
            <a:r>
              <a:rPr lang="en-US" sz="1200" dirty="0" smtClean="0"/>
              <a:t>Write script to output message contents to a file. (The file format will be determined with help from the message creation team members. Message contents to be specified by message creation team members.) [2 Days]</a:t>
            </a:r>
          </a:p>
          <a:p>
            <a:pPr marL="228600" indent="-228600">
              <a:buFont typeface="+mj-lt"/>
              <a:buAutoNum type="arabicPeriod"/>
            </a:pPr>
            <a:endParaRPr lang="en-US" sz="1200" dirty="0"/>
          </a:p>
          <a:p>
            <a:pPr marL="228600" indent="-228600">
              <a:buFont typeface="+mj-lt"/>
              <a:buAutoNum type="arabicPeriod"/>
            </a:pPr>
            <a:r>
              <a:rPr lang="en-US" sz="1200" dirty="0" smtClean="0"/>
              <a:t>Determine high level logic for the generation of messages (3 </a:t>
            </a:r>
            <a:r>
              <a:rPr lang="en-US" sz="1200" dirty="0" err="1" smtClean="0"/>
              <a:t>MultiSpeak</a:t>
            </a:r>
            <a:r>
              <a:rPr lang="en-US" sz="1200" dirty="0" smtClean="0"/>
              <a:t> message types &amp; 3 DNP3 message types) [1 Day]</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evaluate the need for a message</a:t>
            </a:r>
          </a:p>
          <a:p>
            <a:pPr marL="685800" lvl="1" indent="-228600">
              <a:buFont typeface="Arial" charset="0"/>
              <a:buChar char="•"/>
            </a:pPr>
            <a:r>
              <a:rPr lang="en-US" sz="1200" dirty="0" smtClean="0"/>
              <a:t>Determine the data from </a:t>
            </a:r>
            <a:r>
              <a:rPr lang="en-US" sz="1200" dirty="0" err="1" smtClean="0"/>
              <a:t>GridLab</a:t>
            </a:r>
            <a:r>
              <a:rPr lang="en-US" sz="1200" dirty="0" smtClean="0"/>
              <a:t>-D required to generate a message</a:t>
            </a:r>
          </a:p>
          <a:p>
            <a:pPr marL="685800" lvl="1" indent="-228600">
              <a:buFont typeface="Arial" charset="0"/>
              <a:buChar char="•"/>
            </a:pPr>
            <a:r>
              <a:rPr lang="en-US" sz="1200" dirty="0" smtClean="0"/>
              <a:t>Determine the thresholds and/or message creation probabilities that are needed to generate messages</a:t>
            </a:r>
          </a:p>
          <a:p>
            <a:pPr marL="685800" lvl="1" indent="-228600">
              <a:buFont typeface="Arial" charset="0"/>
              <a:buChar char="•"/>
            </a:pPr>
            <a:r>
              <a:rPr lang="en-US" sz="1200" dirty="0" smtClean="0"/>
              <a:t>Determine what configuration information is needed to run simulations with and without specified attacks</a:t>
            </a:r>
          </a:p>
          <a:p>
            <a:pPr marL="685800" lvl="1" indent="-228600">
              <a:buFont typeface="Arial" charset="0"/>
              <a:buChar char="•"/>
            </a:pPr>
            <a:endParaRPr lang="en-US" sz="1200" dirty="0"/>
          </a:p>
          <a:p>
            <a:pPr marL="228600" indent="-228600">
              <a:buFont typeface="+mj-lt"/>
              <a:buAutoNum type="arabicPeriod"/>
            </a:pPr>
            <a:r>
              <a:rPr lang="en-US" sz="1200" dirty="0" smtClean="0"/>
              <a:t>Implement and test the logic for creating messages and writing messages to output file. [0.5 days / message type = 3 Days]</a:t>
            </a:r>
          </a:p>
          <a:p>
            <a:pPr marL="228600" indent="-228600">
              <a:buFont typeface="+mj-lt"/>
              <a:buAutoNum type="arabicPeriod"/>
            </a:pPr>
            <a:endParaRPr lang="en-US" sz="1200" dirty="0"/>
          </a:p>
          <a:p>
            <a:pPr marL="228600" indent="-228600">
              <a:buFont typeface="+mj-lt"/>
              <a:buAutoNum type="arabicPeriod"/>
            </a:pPr>
            <a:r>
              <a:rPr lang="en-US" sz="1200" dirty="0" smtClean="0"/>
              <a:t>Generate simulated test data and train team members on use of the simulation system [2 Days]</a:t>
            </a:r>
          </a:p>
          <a:p>
            <a:pPr marL="228600" indent="-228600">
              <a:buFont typeface="+mj-lt"/>
              <a:buAutoNum type="arabicPeriod"/>
            </a:pPr>
            <a:endParaRPr lang="en-US" sz="1200" dirty="0"/>
          </a:p>
          <a:p>
            <a:pPr marL="228600" indent="-228600">
              <a:buFont typeface="+mj-lt"/>
              <a:buAutoNum type="arabicPeriod"/>
            </a:pPr>
            <a:endParaRPr lang="en-US" sz="1200" b="1" dirty="0" smtClean="0"/>
          </a:p>
          <a:p>
            <a:pPr algn="ctr"/>
            <a:r>
              <a:rPr lang="en-US" sz="1200" b="1" dirty="0" smtClean="0"/>
              <a:t>Total Estimated Time Required: 14 Days </a:t>
            </a:r>
            <a:r>
              <a:rPr lang="mr-IN" sz="1200" b="1" dirty="0" smtClean="0"/>
              <a:t>–</a:t>
            </a:r>
            <a:r>
              <a:rPr lang="en-US" sz="1200" b="1" dirty="0" smtClean="0"/>
              <a:t> 3 Weeks</a:t>
            </a:r>
          </a:p>
          <a:p>
            <a:pPr algn="ctr"/>
            <a:r>
              <a:rPr lang="en-US" sz="1200" dirty="0" smtClean="0"/>
              <a:t>Desired Start: Monday, September 25 (End: Friday, October 13)</a:t>
            </a:r>
          </a:p>
          <a:p>
            <a:pPr marL="685800" lvl="1" indent="-228600">
              <a:buFont typeface="Arial" charset="0"/>
              <a:buChar char="•"/>
            </a:pPr>
            <a:endParaRPr lang="en-US" sz="1200" dirty="0"/>
          </a:p>
          <a:p>
            <a:pPr marL="685800" lvl="1" indent="-228600">
              <a:buFont typeface="Arial" charset="0"/>
              <a:buChar char="•"/>
            </a:pPr>
            <a:endParaRPr lang="en-US" sz="1200" dirty="0" smtClean="0"/>
          </a:p>
        </p:txBody>
      </p:sp>
    </p:spTree>
    <p:extLst>
      <p:ext uri="{BB962C8B-B14F-4D97-AF65-F5344CB8AC3E}">
        <p14:creationId xmlns:p14="http://schemas.microsoft.com/office/powerpoint/2010/main" val="1476234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1704</TotalTime>
  <Words>2709</Words>
  <Application>Microsoft Macintosh PowerPoint</Application>
  <PresentationFormat>On-screen Show (4:3)</PresentationFormat>
  <Paragraphs>276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Mangal</vt:lpstr>
      <vt:lpstr>Times New Roman</vt:lpstr>
      <vt:lpstr>Arial</vt:lpstr>
      <vt:lpstr>Office Theme</vt:lpstr>
      <vt:lpstr>PowerPoint Presentation</vt:lpstr>
      <vt:lpstr>PowerPoint Presentation</vt:lpstr>
      <vt:lpstr>PowerPoint Presentation</vt:lpstr>
      <vt:lpstr>Older Versions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NRECA</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Tim Heidel</dc:creator>
  <cp:lastModifiedBy>Tim Heidel</cp:lastModifiedBy>
  <cp:revision>28</cp:revision>
  <dcterms:created xsi:type="dcterms:W3CDTF">2017-09-20T20:14:40Z</dcterms:created>
  <dcterms:modified xsi:type="dcterms:W3CDTF">2017-09-23T00:55:43Z</dcterms:modified>
</cp:coreProperties>
</file>