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94643"/>
  </p:normalViewPr>
  <p:slideViewPr>
    <p:cSldViewPr>
      <p:cViewPr varScale="1">
        <p:scale>
          <a:sx n="120" d="100"/>
          <a:sy n="120" d="100"/>
        </p:scale>
        <p:origin x="138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0492C9-DB0E-EE4E-9248-B38C051C4141}" type="datetimeFigureOut">
              <a:rPr lang="en-US" smtClean="0"/>
              <a:t>9/22/17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83DF09-0333-6E49-B958-60A1314F1745}" type="slidenum">
              <a:rPr lang="en-US" smtClean="0"/>
              <a:t>‹#›</a:t>
            </a:fld>
            <a:endParaRPr lang="en-US"/>
          </a:p>
        </p:txBody>
      </p:sp>
    </p:spTree>
    <p:extLst>
      <p:ext uri="{BB962C8B-B14F-4D97-AF65-F5344CB8AC3E}">
        <p14:creationId xmlns:p14="http://schemas.microsoft.com/office/powerpoint/2010/main" val="3838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125BB5-66FA-4AC3-8332-7A70746257AB}" type="datetimeFigureOut">
              <a:rPr lang="en-US" smtClean="0"/>
              <a:t>9/22/17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57865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125BB5-66FA-4AC3-8332-7A70746257AB}" type="datetimeFigureOut">
              <a:rPr lang="en-US" smtClean="0"/>
              <a:t>9/22/17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379731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125BB5-66FA-4AC3-8332-7A70746257AB}" type="datetimeFigureOut">
              <a:rPr lang="en-US" smtClean="0"/>
              <a:t>9/22/17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1197954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125BB5-66FA-4AC3-8332-7A70746257AB}" type="datetimeFigureOut">
              <a:rPr lang="en-US" smtClean="0"/>
              <a:t>9/22/17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381746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125BB5-66FA-4AC3-8332-7A70746257AB}" type="datetimeFigureOut">
              <a:rPr lang="en-US" smtClean="0"/>
              <a:t>9/22/17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326950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125BB5-66FA-4AC3-8332-7A70746257AB}" type="datetimeFigureOut">
              <a:rPr lang="en-US" smtClean="0"/>
              <a:t>9/22/17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162466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125BB5-66FA-4AC3-8332-7A70746257AB}" type="datetimeFigureOut">
              <a:rPr lang="en-US" smtClean="0"/>
              <a:t>9/22/17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426256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125BB5-66FA-4AC3-8332-7A70746257AB}" type="datetimeFigureOut">
              <a:rPr lang="en-US" smtClean="0"/>
              <a:t>9/22/17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182461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25BB5-66FA-4AC3-8332-7A70746257AB}" type="datetimeFigureOut">
              <a:rPr lang="en-US" smtClean="0"/>
              <a:t>9/22/17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2788123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125BB5-66FA-4AC3-8332-7A70746257AB}" type="datetimeFigureOut">
              <a:rPr lang="en-US" smtClean="0"/>
              <a:t>9/22/17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2915993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125BB5-66FA-4AC3-8332-7A70746257AB}" type="datetimeFigureOut">
              <a:rPr lang="en-US" smtClean="0"/>
              <a:t>9/22/17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7841543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25BB5-66FA-4AC3-8332-7A70746257AB}" type="datetimeFigureOut">
              <a:rPr lang="en-US" smtClean="0"/>
              <a:t>9/22/17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39145-1C48-471C-BCFF-EBB83AF274BC}" type="slidenum">
              <a:rPr lang="en-US" smtClean="0"/>
              <a:t>‹#›</a:t>
            </a:fld>
            <a:endParaRPr lang="en-US"/>
          </a:p>
        </p:txBody>
      </p:sp>
    </p:spTree>
    <p:extLst>
      <p:ext uri="{BB962C8B-B14F-4D97-AF65-F5344CB8AC3E}">
        <p14:creationId xmlns:p14="http://schemas.microsoft.com/office/powerpoint/2010/main" val="3037655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41606" y="312016"/>
            <a:ext cx="2286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GRIDLAB-D Simulation </a:t>
            </a:r>
          </a:p>
          <a:p>
            <a:pPr algn="ctr"/>
            <a:r>
              <a:rPr lang="en-US" sz="1200" dirty="0" smtClean="0"/>
              <a:t>(Runs for 4s and pauses)</a:t>
            </a:r>
            <a:endParaRPr lang="en-US" sz="1200" dirty="0"/>
          </a:p>
        </p:txBody>
      </p:sp>
      <p:sp>
        <p:nvSpPr>
          <p:cNvPr id="6" name="Rectangle 5"/>
          <p:cNvSpPr/>
          <p:nvPr/>
        </p:nvSpPr>
        <p:spPr>
          <a:xfrm>
            <a:off x="465488" y="304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GLM Model</a:t>
            </a:r>
            <a:endParaRPr lang="en-US" sz="1200" dirty="0"/>
          </a:p>
        </p:txBody>
      </p:sp>
      <p:sp>
        <p:nvSpPr>
          <p:cNvPr id="7" name="Rectangle 6"/>
          <p:cNvSpPr/>
          <p:nvPr/>
        </p:nvSpPr>
        <p:spPr>
          <a:xfrm>
            <a:off x="1741967" y="1222936"/>
            <a:ext cx="152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System State </a:t>
            </a:r>
          </a:p>
          <a:p>
            <a:pPr algn="ctr"/>
            <a:r>
              <a:rPr lang="en-US" sz="1200" dirty="0" smtClean="0"/>
              <a:t>(Controls and Status)</a:t>
            </a:r>
            <a:endParaRPr lang="en-US" sz="1200" dirty="0"/>
          </a:p>
        </p:txBody>
      </p:sp>
      <p:cxnSp>
        <p:nvCxnSpPr>
          <p:cNvPr id="9" name="Straight Arrow Connector 8"/>
          <p:cNvCxnSpPr/>
          <p:nvPr/>
        </p:nvCxnSpPr>
        <p:spPr>
          <a:xfrm flipH="1">
            <a:off x="3436659" y="1286270"/>
            <a:ext cx="20888" cy="2771307"/>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5400000">
            <a:off x="2745123" y="2209317"/>
            <a:ext cx="1598515" cy="215444"/>
          </a:xfrm>
          <a:prstGeom prst="rect">
            <a:avLst/>
          </a:prstGeom>
          <a:noFill/>
        </p:spPr>
        <p:txBody>
          <a:bodyPr wrap="none" rtlCol="0">
            <a:spAutoFit/>
          </a:bodyPr>
          <a:lstStyle/>
          <a:p>
            <a:r>
              <a:rPr lang="en-US" sz="800" dirty="0" smtClean="0"/>
              <a:t>Reports Completion of Simulation</a:t>
            </a:r>
            <a:endParaRPr lang="en-US" sz="800" dirty="0"/>
          </a:p>
        </p:txBody>
      </p:sp>
      <p:cxnSp>
        <p:nvCxnSpPr>
          <p:cNvPr id="18" name="Straight Arrow Connector 17"/>
          <p:cNvCxnSpPr/>
          <p:nvPr/>
        </p:nvCxnSpPr>
        <p:spPr>
          <a:xfrm>
            <a:off x="1524000" y="7620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676400" y="4114800"/>
            <a:ext cx="2297100" cy="8001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Message_Creation</a:t>
            </a:r>
            <a:r>
              <a:rPr lang="en-US" sz="1200" dirty="0" smtClean="0"/>
              <a:t>()</a:t>
            </a:r>
            <a:endParaRPr lang="en-US" sz="1200" dirty="0"/>
          </a:p>
        </p:txBody>
      </p:sp>
      <p:cxnSp>
        <p:nvCxnSpPr>
          <p:cNvPr id="22" name="Straight Arrow Connector 21"/>
          <p:cNvCxnSpPr/>
          <p:nvPr/>
        </p:nvCxnSpPr>
        <p:spPr>
          <a:xfrm flipH="1" flipV="1">
            <a:off x="2278595" y="2377329"/>
            <a:ext cx="7338" cy="1710764"/>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6200000">
            <a:off x="1207648" y="2940277"/>
            <a:ext cx="1213794" cy="215444"/>
          </a:xfrm>
          <a:prstGeom prst="rect">
            <a:avLst/>
          </a:prstGeom>
          <a:noFill/>
        </p:spPr>
        <p:txBody>
          <a:bodyPr wrap="none" rtlCol="0">
            <a:spAutoFit/>
          </a:bodyPr>
          <a:lstStyle/>
          <a:p>
            <a:r>
              <a:rPr lang="en-US" sz="800" dirty="0" smtClean="0"/>
              <a:t>Queries for System State</a:t>
            </a:r>
            <a:endParaRPr lang="en-US" sz="800" dirty="0"/>
          </a:p>
        </p:txBody>
      </p:sp>
      <p:cxnSp>
        <p:nvCxnSpPr>
          <p:cNvPr id="25" name="Straight Arrow Connector 24"/>
          <p:cNvCxnSpPr/>
          <p:nvPr/>
        </p:nvCxnSpPr>
        <p:spPr>
          <a:xfrm flipV="1">
            <a:off x="1922268" y="2419350"/>
            <a:ext cx="3553" cy="165735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40604" y="2550037"/>
            <a:ext cx="885822" cy="954107"/>
          </a:xfrm>
          <a:prstGeom prst="rect">
            <a:avLst/>
          </a:prstGeom>
          <a:noFill/>
        </p:spPr>
        <p:txBody>
          <a:bodyPr wrap="square" rtlCol="0">
            <a:spAutoFit/>
          </a:bodyPr>
          <a:lstStyle/>
          <a:p>
            <a:r>
              <a:rPr lang="en-US" sz="800" dirty="0" smtClean="0"/>
              <a:t>Sends updated control </a:t>
            </a:r>
            <a:r>
              <a:rPr lang="en-US" sz="800" dirty="0" err="1" smtClean="0"/>
              <a:t>setpoints</a:t>
            </a:r>
            <a:r>
              <a:rPr lang="en-US" sz="800" dirty="0" smtClean="0"/>
              <a:t> (switch status, LTC position, and meter connection status status</a:t>
            </a:r>
            <a:endParaRPr lang="en-US" sz="800" dirty="0"/>
          </a:p>
        </p:txBody>
      </p:sp>
      <p:sp>
        <p:nvSpPr>
          <p:cNvPr id="35" name="TextBox 34"/>
          <p:cNvSpPr txBox="1"/>
          <p:nvPr/>
        </p:nvSpPr>
        <p:spPr>
          <a:xfrm>
            <a:off x="5257800" y="1801439"/>
            <a:ext cx="1600200" cy="646331"/>
          </a:xfrm>
          <a:prstGeom prst="rect">
            <a:avLst/>
          </a:prstGeom>
          <a:solidFill>
            <a:schemeClr val="accent2"/>
          </a:solidFill>
          <a:ln>
            <a:solidFill>
              <a:schemeClr val="accent2"/>
            </a:solidFill>
          </a:ln>
        </p:spPr>
        <p:txBody>
          <a:bodyPr wrap="square" rtlCol="0">
            <a:spAutoFit/>
          </a:bodyPr>
          <a:lstStyle/>
          <a:p>
            <a:pPr algn="ctr"/>
            <a:r>
              <a:rPr lang="en-US" sz="1200" dirty="0" err="1" smtClean="0">
                <a:solidFill>
                  <a:schemeClr val="bg1"/>
                </a:solidFill>
              </a:rPr>
              <a:t>Multispeak</a:t>
            </a:r>
            <a:r>
              <a:rPr lang="en-US" sz="1200" dirty="0" smtClean="0">
                <a:solidFill>
                  <a:schemeClr val="bg1"/>
                </a:solidFill>
              </a:rPr>
              <a:t> </a:t>
            </a:r>
          </a:p>
          <a:p>
            <a:pPr algn="ctr"/>
            <a:r>
              <a:rPr lang="en-US" sz="1200" dirty="0" err="1" smtClean="0">
                <a:solidFill>
                  <a:schemeClr val="bg1"/>
                </a:solidFill>
              </a:rPr>
              <a:t>GetLatestReadings</a:t>
            </a:r>
            <a:endParaRPr lang="en-US" sz="1200" dirty="0" smtClean="0">
              <a:solidFill>
                <a:schemeClr val="bg1"/>
              </a:solidFill>
            </a:endParaRPr>
          </a:p>
          <a:p>
            <a:pPr algn="ctr"/>
            <a:r>
              <a:rPr lang="en-US" sz="1200" dirty="0" smtClean="0">
                <a:solidFill>
                  <a:schemeClr val="bg1"/>
                </a:solidFill>
              </a:rPr>
              <a:t>Message Encoder</a:t>
            </a:r>
            <a:endParaRPr lang="en-US" sz="1200" dirty="0">
              <a:solidFill>
                <a:schemeClr val="bg1"/>
              </a:solidFill>
            </a:endParaRPr>
          </a:p>
        </p:txBody>
      </p:sp>
      <p:sp>
        <p:nvSpPr>
          <p:cNvPr id="36" name="TextBox 35"/>
          <p:cNvSpPr txBox="1"/>
          <p:nvPr/>
        </p:nvSpPr>
        <p:spPr>
          <a:xfrm>
            <a:off x="5257800" y="2552945"/>
            <a:ext cx="1600200" cy="646331"/>
          </a:xfrm>
          <a:prstGeom prst="rect">
            <a:avLst/>
          </a:prstGeom>
          <a:solidFill>
            <a:schemeClr val="accent2"/>
          </a:solidFill>
          <a:ln>
            <a:solidFill>
              <a:schemeClr val="accent2"/>
            </a:solidFill>
          </a:ln>
        </p:spPr>
        <p:txBody>
          <a:bodyPr wrap="square" rtlCol="0">
            <a:spAutoFit/>
          </a:bodyPr>
          <a:lstStyle/>
          <a:p>
            <a:pPr algn="ctr"/>
            <a:r>
              <a:rPr lang="en-US" sz="1200" dirty="0" err="1" smtClean="0">
                <a:solidFill>
                  <a:schemeClr val="bg1"/>
                </a:solidFill>
              </a:rPr>
              <a:t>Multispeak</a:t>
            </a:r>
            <a:r>
              <a:rPr lang="en-US" sz="1200" dirty="0" smtClean="0">
                <a:solidFill>
                  <a:schemeClr val="bg1"/>
                </a:solidFill>
              </a:rPr>
              <a:t> </a:t>
            </a:r>
          </a:p>
          <a:p>
            <a:pPr algn="ctr"/>
            <a:r>
              <a:rPr lang="en-US" sz="1200" dirty="0" err="1" smtClean="0">
                <a:solidFill>
                  <a:schemeClr val="bg1"/>
                </a:solidFill>
              </a:rPr>
              <a:t>ODEventNotification</a:t>
            </a:r>
            <a:endParaRPr lang="en-US" sz="1200" dirty="0" smtClean="0">
              <a:solidFill>
                <a:schemeClr val="bg1"/>
              </a:solidFill>
            </a:endParaRPr>
          </a:p>
          <a:p>
            <a:pPr algn="ctr"/>
            <a:r>
              <a:rPr lang="en-US" sz="1200" dirty="0" smtClean="0">
                <a:solidFill>
                  <a:schemeClr val="bg1"/>
                </a:solidFill>
              </a:rPr>
              <a:t>Message Encoder</a:t>
            </a:r>
            <a:endParaRPr lang="en-US" sz="1200" dirty="0">
              <a:solidFill>
                <a:schemeClr val="bg1"/>
              </a:solidFill>
            </a:endParaRPr>
          </a:p>
        </p:txBody>
      </p:sp>
      <p:sp>
        <p:nvSpPr>
          <p:cNvPr id="37" name="TextBox 36"/>
          <p:cNvSpPr txBox="1"/>
          <p:nvPr/>
        </p:nvSpPr>
        <p:spPr>
          <a:xfrm>
            <a:off x="5257800" y="3304450"/>
            <a:ext cx="1600200" cy="646331"/>
          </a:xfrm>
          <a:prstGeom prst="rect">
            <a:avLst/>
          </a:prstGeom>
          <a:solidFill>
            <a:schemeClr val="accent2"/>
          </a:solidFill>
          <a:ln>
            <a:solidFill>
              <a:schemeClr val="accent2"/>
            </a:solidFill>
          </a:ln>
        </p:spPr>
        <p:txBody>
          <a:bodyPr wrap="square" rtlCol="0">
            <a:spAutoFit/>
          </a:bodyPr>
          <a:lstStyle/>
          <a:p>
            <a:pPr algn="ctr"/>
            <a:r>
              <a:rPr lang="en-US" sz="1200" dirty="0" err="1" smtClean="0">
                <a:solidFill>
                  <a:schemeClr val="bg1"/>
                </a:solidFill>
              </a:rPr>
              <a:t>Multispeak</a:t>
            </a:r>
            <a:r>
              <a:rPr lang="en-US" sz="1200" dirty="0" smtClean="0">
                <a:solidFill>
                  <a:schemeClr val="bg1"/>
                </a:solidFill>
              </a:rPr>
              <a:t> </a:t>
            </a:r>
          </a:p>
          <a:p>
            <a:pPr algn="ctr"/>
            <a:r>
              <a:rPr lang="en-US" sz="1200" dirty="0" smtClean="0">
                <a:solidFill>
                  <a:schemeClr val="bg1"/>
                </a:solidFill>
              </a:rPr>
              <a:t>Meter Disconnect</a:t>
            </a:r>
          </a:p>
          <a:p>
            <a:pPr algn="ctr"/>
            <a:r>
              <a:rPr lang="en-US" sz="1200" dirty="0" smtClean="0">
                <a:solidFill>
                  <a:schemeClr val="bg1"/>
                </a:solidFill>
              </a:rPr>
              <a:t>Message Encoder</a:t>
            </a:r>
            <a:endParaRPr lang="en-US" sz="1200" dirty="0">
              <a:solidFill>
                <a:schemeClr val="bg1"/>
              </a:solidFill>
            </a:endParaRPr>
          </a:p>
        </p:txBody>
      </p:sp>
      <p:sp>
        <p:nvSpPr>
          <p:cNvPr id="38" name="TextBox 37"/>
          <p:cNvSpPr txBox="1"/>
          <p:nvPr/>
        </p:nvSpPr>
        <p:spPr>
          <a:xfrm>
            <a:off x="5257800" y="4597666"/>
            <a:ext cx="1600200" cy="461665"/>
          </a:xfrm>
          <a:prstGeom prst="rect">
            <a:avLst/>
          </a:prstGeom>
          <a:solidFill>
            <a:srgbClr val="00B050"/>
          </a:solidFill>
          <a:ln>
            <a:solidFill>
              <a:srgbClr val="00B050"/>
            </a:solidFill>
          </a:ln>
        </p:spPr>
        <p:txBody>
          <a:bodyPr wrap="square" rtlCol="0">
            <a:spAutoFit/>
          </a:bodyPr>
          <a:lstStyle/>
          <a:p>
            <a:pPr algn="ctr"/>
            <a:r>
              <a:rPr lang="en-US" sz="1200" dirty="0" smtClean="0">
                <a:solidFill>
                  <a:schemeClr val="bg1"/>
                </a:solidFill>
              </a:rPr>
              <a:t>DNP3 Value Status Message Encoder</a:t>
            </a:r>
            <a:endParaRPr lang="en-US" sz="1200" dirty="0">
              <a:solidFill>
                <a:schemeClr val="bg1"/>
              </a:solidFill>
            </a:endParaRPr>
          </a:p>
        </p:txBody>
      </p:sp>
      <p:sp>
        <p:nvSpPr>
          <p:cNvPr id="39" name="TextBox 38"/>
          <p:cNvSpPr txBox="1"/>
          <p:nvPr/>
        </p:nvSpPr>
        <p:spPr>
          <a:xfrm>
            <a:off x="5257406" y="5164506"/>
            <a:ext cx="1600594" cy="461665"/>
          </a:xfrm>
          <a:prstGeom prst="rect">
            <a:avLst/>
          </a:prstGeom>
          <a:solidFill>
            <a:srgbClr val="00B050"/>
          </a:solidFill>
          <a:ln>
            <a:solidFill>
              <a:srgbClr val="00B050"/>
            </a:solidFill>
          </a:ln>
        </p:spPr>
        <p:txBody>
          <a:bodyPr wrap="square" rtlCol="0">
            <a:spAutoFit/>
          </a:bodyPr>
          <a:lstStyle/>
          <a:p>
            <a:pPr algn="ctr"/>
            <a:r>
              <a:rPr lang="en-US" sz="1200" dirty="0" smtClean="0">
                <a:solidFill>
                  <a:schemeClr val="bg1"/>
                </a:solidFill>
              </a:rPr>
              <a:t>   DNP3 Voltage Control Message</a:t>
            </a:r>
            <a:endParaRPr lang="en-US" sz="1200" dirty="0">
              <a:solidFill>
                <a:schemeClr val="bg1"/>
              </a:solidFill>
            </a:endParaRPr>
          </a:p>
        </p:txBody>
      </p:sp>
      <p:sp>
        <p:nvSpPr>
          <p:cNvPr id="40" name="TextBox 39"/>
          <p:cNvSpPr txBox="1"/>
          <p:nvPr/>
        </p:nvSpPr>
        <p:spPr>
          <a:xfrm>
            <a:off x="5257800" y="5709857"/>
            <a:ext cx="1600200" cy="461665"/>
          </a:xfrm>
          <a:prstGeom prst="rect">
            <a:avLst/>
          </a:prstGeom>
          <a:solidFill>
            <a:srgbClr val="00B050"/>
          </a:solidFill>
          <a:ln>
            <a:solidFill>
              <a:srgbClr val="00B050"/>
            </a:solidFill>
          </a:ln>
        </p:spPr>
        <p:txBody>
          <a:bodyPr wrap="square" rtlCol="0">
            <a:spAutoFit/>
          </a:bodyPr>
          <a:lstStyle/>
          <a:p>
            <a:pPr algn="ctr"/>
            <a:r>
              <a:rPr lang="en-US" sz="1200" dirty="0" smtClean="0">
                <a:solidFill>
                  <a:schemeClr val="bg1"/>
                </a:solidFill>
              </a:rPr>
              <a:t>     DNP3 Switch Status Control Message</a:t>
            </a:r>
            <a:endParaRPr lang="en-US" sz="1200" dirty="0">
              <a:solidFill>
                <a:schemeClr val="bg1"/>
              </a:solidFill>
            </a:endParaRPr>
          </a:p>
        </p:txBody>
      </p:sp>
      <p:sp>
        <p:nvSpPr>
          <p:cNvPr id="43" name="Left Brace 42"/>
          <p:cNvSpPr/>
          <p:nvPr/>
        </p:nvSpPr>
        <p:spPr>
          <a:xfrm>
            <a:off x="5041193" y="4502367"/>
            <a:ext cx="228600" cy="1785942"/>
          </a:xfrm>
          <a:prstGeom prst="leftBrace">
            <a:avLst/>
          </a:prstGeom>
          <a:ln w="28575">
            <a:solidFill>
              <a:srgbClr val="00B05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ectangle 47"/>
          <p:cNvSpPr/>
          <p:nvPr/>
        </p:nvSpPr>
        <p:spPr>
          <a:xfrm>
            <a:off x="7604100" y="3415711"/>
            <a:ext cx="121920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mtClean="0"/>
              <a:t>Packet </a:t>
            </a:r>
            <a:r>
              <a:rPr lang="en-US" dirty="0" smtClean="0"/>
              <a:t>Writer</a:t>
            </a:r>
            <a:endParaRPr lang="en-US" dirty="0"/>
          </a:p>
        </p:txBody>
      </p:sp>
      <p:cxnSp>
        <p:nvCxnSpPr>
          <p:cNvPr id="49" name="Straight Arrow Connector 48"/>
          <p:cNvCxnSpPr/>
          <p:nvPr/>
        </p:nvCxnSpPr>
        <p:spPr>
          <a:xfrm flipH="1" flipV="1">
            <a:off x="3766168" y="1267294"/>
            <a:ext cx="2232" cy="2771306"/>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5400000">
            <a:off x="3009125" y="2209317"/>
            <a:ext cx="1691489" cy="215444"/>
          </a:xfrm>
          <a:prstGeom prst="rect">
            <a:avLst/>
          </a:prstGeom>
          <a:noFill/>
        </p:spPr>
        <p:txBody>
          <a:bodyPr wrap="none" rtlCol="0">
            <a:spAutoFit/>
          </a:bodyPr>
          <a:lstStyle/>
          <a:p>
            <a:r>
              <a:rPr lang="en-US" sz="800" dirty="0" smtClean="0"/>
              <a:t>Triggers  4s Simulation Continuation</a:t>
            </a:r>
            <a:endParaRPr lang="en-US" sz="800" dirty="0"/>
          </a:p>
        </p:txBody>
      </p:sp>
      <p:sp>
        <p:nvSpPr>
          <p:cNvPr id="53" name="Rectangle 52"/>
          <p:cNvSpPr/>
          <p:nvPr/>
        </p:nvSpPr>
        <p:spPr>
          <a:xfrm>
            <a:off x="7435800" y="2666315"/>
            <a:ext cx="1555800" cy="312488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8438243" y="2620149"/>
            <a:ext cx="553357" cy="369332"/>
          </a:xfrm>
          <a:prstGeom prst="rect">
            <a:avLst/>
          </a:prstGeom>
          <a:noFill/>
        </p:spPr>
        <p:txBody>
          <a:bodyPr wrap="none" rtlCol="0">
            <a:spAutoFit/>
          </a:bodyPr>
          <a:lstStyle/>
          <a:p>
            <a:r>
              <a:rPr lang="en-US" dirty="0" smtClean="0">
                <a:solidFill>
                  <a:srgbClr val="FF0000"/>
                </a:solidFill>
              </a:rPr>
              <a:t>Bob</a:t>
            </a:r>
            <a:endParaRPr lang="en-US" dirty="0">
              <a:solidFill>
                <a:srgbClr val="FF0000"/>
              </a:solidFill>
            </a:endParaRPr>
          </a:p>
        </p:txBody>
      </p:sp>
      <p:sp>
        <p:nvSpPr>
          <p:cNvPr id="55" name="Rectangle 54"/>
          <p:cNvSpPr/>
          <p:nvPr/>
        </p:nvSpPr>
        <p:spPr>
          <a:xfrm>
            <a:off x="5029200" y="1371601"/>
            <a:ext cx="2171100" cy="51054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5839003" y="1356290"/>
            <a:ext cx="732296" cy="369332"/>
          </a:xfrm>
          <a:prstGeom prst="rect">
            <a:avLst/>
          </a:prstGeom>
          <a:noFill/>
        </p:spPr>
        <p:txBody>
          <a:bodyPr wrap="square" rtlCol="0">
            <a:spAutoFit/>
          </a:bodyPr>
          <a:lstStyle/>
          <a:p>
            <a:r>
              <a:rPr lang="en-US" dirty="0" smtClean="0">
                <a:solidFill>
                  <a:srgbClr val="FF0000"/>
                </a:solidFill>
              </a:rPr>
              <a:t>Phil</a:t>
            </a:r>
            <a:endParaRPr lang="en-US" dirty="0">
              <a:solidFill>
                <a:srgbClr val="FF0000"/>
              </a:solidFill>
            </a:endParaRPr>
          </a:p>
        </p:txBody>
      </p:sp>
      <p:sp>
        <p:nvSpPr>
          <p:cNvPr id="57" name="Rectangle 56"/>
          <p:cNvSpPr/>
          <p:nvPr/>
        </p:nvSpPr>
        <p:spPr>
          <a:xfrm>
            <a:off x="1618748" y="3714750"/>
            <a:ext cx="2430952" cy="12954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511635" y="3688245"/>
            <a:ext cx="732296" cy="369332"/>
          </a:xfrm>
          <a:prstGeom prst="rect">
            <a:avLst/>
          </a:prstGeom>
          <a:noFill/>
        </p:spPr>
        <p:txBody>
          <a:bodyPr wrap="square" rtlCol="0">
            <a:spAutoFit/>
          </a:bodyPr>
          <a:lstStyle/>
          <a:p>
            <a:r>
              <a:rPr lang="en-US" smtClean="0">
                <a:solidFill>
                  <a:srgbClr val="FF0000"/>
                </a:solidFill>
              </a:rPr>
              <a:t>Tim</a:t>
            </a:r>
            <a:endParaRPr lang="en-US" dirty="0">
              <a:solidFill>
                <a:srgbClr val="FF0000"/>
              </a:solidFill>
            </a:endParaRPr>
          </a:p>
        </p:txBody>
      </p:sp>
      <p:sp>
        <p:nvSpPr>
          <p:cNvPr id="67" name="TextBox 66"/>
          <p:cNvSpPr txBox="1"/>
          <p:nvPr/>
        </p:nvSpPr>
        <p:spPr>
          <a:xfrm>
            <a:off x="4349584" y="4362450"/>
            <a:ext cx="402674" cy="276999"/>
          </a:xfrm>
          <a:prstGeom prst="rect">
            <a:avLst/>
          </a:prstGeom>
          <a:noFill/>
          <a:ln>
            <a:solidFill>
              <a:schemeClr val="tx1"/>
            </a:solidFill>
          </a:ln>
        </p:spPr>
        <p:txBody>
          <a:bodyPr wrap="none" rtlCol="0">
            <a:spAutoFit/>
          </a:bodyPr>
          <a:lstStyle/>
          <a:p>
            <a:r>
              <a:rPr lang="en-US" sz="1200" dirty="0" smtClean="0"/>
              <a:t>File</a:t>
            </a:r>
            <a:endParaRPr lang="en-US" sz="1200" dirty="0"/>
          </a:p>
        </p:txBody>
      </p:sp>
      <p:cxnSp>
        <p:nvCxnSpPr>
          <p:cNvPr id="68" name="Straight Arrow Connector 67"/>
          <p:cNvCxnSpPr>
            <a:stCxn id="21" idx="3"/>
          </p:cNvCxnSpPr>
          <p:nvPr/>
        </p:nvCxnSpPr>
        <p:spPr>
          <a:xfrm>
            <a:off x="3973500" y="4514850"/>
            <a:ext cx="352020" cy="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4752258" y="2859879"/>
            <a:ext cx="248325" cy="151563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776322" y="4639449"/>
            <a:ext cx="245584" cy="755889"/>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7" name="Left Brace 76"/>
          <p:cNvSpPr/>
          <p:nvPr/>
        </p:nvSpPr>
        <p:spPr>
          <a:xfrm>
            <a:off x="5072238" y="1676400"/>
            <a:ext cx="238261" cy="2433642"/>
          </a:xfrm>
          <a:prstGeom prst="leftBrace">
            <a:avLst/>
          </a:prstGeom>
          <a:ln w="28575">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8" name="Left Brace 77"/>
          <p:cNvSpPr/>
          <p:nvPr/>
        </p:nvSpPr>
        <p:spPr>
          <a:xfrm flipH="1">
            <a:off x="6839654" y="1643058"/>
            <a:ext cx="240431" cy="2433642"/>
          </a:xfrm>
          <a:prstGeom prst="leftBrace">
            <a:avLst/>
          </a:prstGeom>
          <a:ln w="28575">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3" name="Rectangle 82"/>
          <p:cNvSpPr/>
          <p:nvPr/>
        </p:nvSpPr>
        <p:spPr>
          <a:xfrm>
            <a:off x="7604100" y="4690165"/>
            <a:ext cx="121920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Pcap</a:t>
            </a:r>
            <a:r>
              <a:rPr lang="en-US" dirty="0" smtClean="0"/>
              <a:t> File Writer</a:t>
            </a:r>
            <a:endParaRPr lang="en-US" dirty="0"/>
          </a:p>
        </p:txBody>
      </p:sp>
      <p:sp>
        <p:nvSpPr>
          <p:cNvPr id="84" name="Rectangle 83"/>
          <p:cNvSpPr/>
          <p:nvPr/>
        </p:nvSpPr>
        <p:spPr>
          <a:xfrm>
            <a:off x="7614324" y="1082222"/>
            <a:ext cx="1219200" cy="914400"/>
          </a:xfrm>
          <a:prstGeom prst="rect">
            <a:avLst/>
          </a:prstGeom>
          <a:solidFill>
            <a:srgbClr val="F79646">
              <a:alpha val="2902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Packet Replay (Future)</a:t>
            </a:r>
            <a:endParaRPr lang="en-US" dirty="0"/>
          </a:p>
        </p:txBody>
      </p:sp>
      <p:cxnSp>
        <p:nvCxnSpPr>
          <p:cNvPr id="85" name="Straight Arrow Connector 84"/>
          <p:cNvCxnSpPr>
            <a:endCxn id="48" idx="1"/>
          </p:cNvCxnSpPr>
          <p:nvPr/>
        </p:nvCxnSpPr>
        <p:spPr>
          <a:xfrm>
            <a:off x="7134943" y="2859879"/>
            <a:ext cx="469157" cy="1013032"/>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48" idx="1"/>
          </p:cNvCxnSpPr>
          <p:nvPr/>
        </p:nvCxnSpPr>
        <p:spPr>
          <a:xfrm flipV="1">
            <a:off x="7049872" y="3872911"/>
            <a:ext cx="554228" cy="148827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1" name="Left Brace 90"/>
          <p:cNvSpPr/>
          <p:nvPr/>
        </p:nvSpPr>
        <p:spPr>
          <a:xfrm flipH="1">
            <a:off x="6941014" y="4533900"/>
            <a:ext cx="139071" cy="1637622"/>
          </a:xfrm>
          <a:prstGeom prst="leftBrace">
            <a:avLst/>
          </a:prstGeom>
          <a:ln w="28575">
            <a:solidFill>
              <a:srgbClr val="00B05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93" name="Straight Arrow Connector 92"/>
          <p:cNvCxnSpPr>
            <a:stCxn id="48" idx="2"/>
            <a:endCxn id="83" idx="0"/>
          </p:cNvCxnSpPr>
          <p:nvPr/>
        </p:nvCxnSpPr>
        <p:spPr>
          <a:xfrm>
            <a:off x="8213700" y="4330111"/>
            <a:ext cx="0" cy="360054"/>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82004" y="4223632"/>
            <a:ext cx="1036860" cy="830997"/>
          </a:xfrm>
          <a:prstGeom prst="rect">
            <a:avLst/>
          </a:prstGeom>
          <a:noFill/>
          <a:ln>
            <a:solidFill>
              <a:schemeClr val="tx1"/>
            </a:solidFill>
          </a:ln>
        </p:spPr>
        <p:txBody>
          <a:bodyPr wrap="square" rtlCol="0">
            <a:spAutoFit/>
          </a:bodyPr>
          <a:lstStyle/>
          <a:p>
            <a:pPr algn="ctr"/>
            <a:r>
              <a:rPr lang="en-US" sz="1200" dirty="0" smtClean="0"/>
              <a:t>SIMBA </a:t>
            </a:r>
          </a:p>
          <a:p>
            <a:pPr algn="ctr"/>
            <a:r>
              <a:rPr lang="en-US" sz="1200" dirty="0" smtClean="0"/>
              <a:t>Simulation Configuration File</a:t>
            </a:r>
            <a:endParaRPr lang="en-US" sz="1200" dirty="0"/>
          </a:p>
        </p:txBody>
      </p:sp>
      <p:cxnSp>
        <p:nvCxnSpPr>
          <p:cNvPr id="98" name="Straight Arrow Connector 97"/>
          <p:cNvCxnSpPr/>
          <p:nvPr/>
        </p:nvCxnSpPr>
        <p:spPr>
          <a:xfrm>
            <a:off x="1347990" y="4579900"/>
            <a:ext cx="352020" cy="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48" idx="0"/>
          </p:cNvCxnSpPr>
          <p:nvPr/>
        </p:nvCxnSpPr>
        <p:spPr>
          <a:xfrm flipV="1">
            <a:off x="8213700" y="1996622"/>
            <a:ext cx="0" cy="1419089"/>
          </a:xfrm>
          <a:prstGeom prst="straightConnector1">
            <a:avLst/>
          </a:prstGeom>
          <a:ln w="28575">
            <a:solidFill>
              <a:srgbClr val="F79646">
                <a:alpha val="25098"/>
              </a:srgb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5185139" y="1717753"/>
            <a:ext cx="324128" cy="369332"/>
          </a:xfrm>
          <a:prstGeom prst="rect">
            <a:avLst/>
          </a:prstGeom>
          <a:noFill/>
        </p:spPr>
        <p:txBody>
          <a:bodyPr wrap="none" rtlCol="0">
            <a:spAutoFit/>
          </a:bodyPr>
          <a:lstStyle/>
          <a:p>
            <a:r>
              <a:rPr lang="en-US" b="1" dirty="0" smtClean="0">
                <a:solidFill>
                  <a:schemeClr val="bg1"/>
                </a:solidFill>
              </a:rPr>
              <a:t>A</a:t>
            </a:r>
            <a:endParaRPr lang="en-US" b="1" dirty="0">
              <a:solidFill>
                <a:schemeClr val="bg1"/>
              </a:solidFill>
            </a:endParaRPr>
          </a:p>
        </p:txBody>
      </p:sp>
      <p:sp>
        <p:nvSpPr>
          <p:cNvPr id="103" name="TextBox 102"/>
          <p:cNvSpPr txBox="1"/>
          <p:nvPr/>
        </p:nvSpPr>
        <p:spPr>
          <a:xfrm>
            <a:off x="5185139" y="2468281"/>
            <a:ext cx="322551" cy="369332"/>
          </a:xfrm>
          <a:prstGeom prst="rect">
            <a:avLst/>
          </a:prstGeom>
          <a:noFill/>
        </p:spPr>
        <p:txBody>
          <a:bodyPr wrap="square" rtlCol="0">
            <a:spAutoFit/>
          </a:bodyPr>
          <a:lstStyle/>
          <a:p>
            <a:r>
              <a:rPr lang="en-US" b="1" dirty="0">
                <a:solidFill>
                  <a:schemeClr val="bg1"/>
                </a:solidFill>
              </a:rPr>
              <a:t>B</a:t>
            </a:r>
          </a:p>
        </p:txBody>
      </p:sp>
      <p:sp>
        <p:nvSpPr>
          <p:cNvPr id="104" name="TextBox 103"/>
          <p:cNvSpPr txBox="1"/>
          <p:nvPr/>
        </p:nvSpPr>
        <p:spPr>
          <a:xfrm>
            <a:off x="5186528" y="3212068"/>
            <a:ext cx="354806" cy="369332"/>
          </a:xfrm>
          <a:prstGeom prst="rect">
            <a:avLst/>
          </a:prstGeom>
          <a:noFill/>
        </p:spPr>
        <p:txBody>
          <a:bodyPr wrap="square" rtlCol="0">
            <a:spAutoFit/>
          </a:bodyPr>
          <a:lstStyle/>
          <a:p>
            <a:r>
              <a:rPr lang="en-US" b="1" dirty="0" smtClean="0">
                <a:solidFill>
                  <a:schemeClr val="bg1"/>
                </a:solidFill>
              </a:rPr>
              <a:t>C</a:t>
            </a:r>
            <a:endParaRPr lang="en-US" b="1" dirty="0">
              <a:solidFill>
                <a:schemeClr val="bg1"/>
              </a:solidFill>
            </a:endParaRPr>
          </a:p>
        </p:txBody>
      </p:sp>
      <p:sp>
        <p:nvSpPr>
          <p:cNvPr id="105" name="TextBox 104"/>
          <p:cNvSpPr txBox="1"/>
          <p:nvPr/>
        </p:nvSpPr>
        <p:spPr>
          <a:xfrm>
            <a:off x="5190206" y="4533900"/>
            <a:ext cx="322551" cy="369332"/>
          </a:xfrm>
          <a:prstGeom prst="rect">
            <a:avLst/>
          </a:prstGeom>
          <a:noFill/>
        </p:spPr>
        <p:txBody>
          <a:bodyPr wrap="square" rtlCol="0">
            <a:spAutoFit/>
          </a:bodyPr>
          <a:lstStyle/>
          <a:p>
            <a:r>
              <a:rPr lang="en-US" b="1" dirty="0">
                <a:solidFill>
                  <a:schemeClr val="bg1"/>
                </a:solidFill>
              </a:rPr>
              <a:t>D</a:t>
            </a:r>
          </a:p>
        </p:txBody>
      </p:sp>
      <p:sp>
        <p:nvSpPr>
          <p:cNvPr id="106" name="TextBox 105"/>
          <p:cNvSpPr txBox="1"/>
          <p:nvPr/>
        </p:nvSpPr>
        <p:spPr>
          <a:xfrm>
            <a:off x="5206054" y="5096840"/>
            <a:ext cx="322551" cy="369332"/>
          </a:xfrm>
          <a:prstGeom prst="rect">
            <a:avLst/>
          </a:prstGeom>
          <a:noFill/>
        </p:spPr>
        <p:txBody>
          <a:bodyPr wrap="square" rtlCol="0">
            <a:spAutoFit/>
          </a:bodyPr>
          <a:lstStyle/>
          <a:p>
            <a:r>
              <a:rPr lang="en-US" b="1" dirty="0" smtClean="0">
                <a:solidFill>
                  <a:schemeClr val="bg1"/>
                </a:solidFill>
              </a:rPr>
              <a:t>E</a:t>
            </a:r>
            <a:endParaRPr lang="en-US" b="1" dirty="0">
              <a:solidFill>
                <a:schemeClr val="bg1"/>
              </a:solidFill>
            </a:endParaRPr>
          </a:p>
        </p:txBody>
      </p:sp>
      <p:sp>
        <p:nvSpPr>
          <p:cNvPr id="107" name="TextBox 106"/>
          <p:cNvSpPr txBox="1"/>
          <p:nvPr/>
        </p:nvSpPr>
        <p:spPr>
          <a:xfrm>
            <a:off x="5190206" y="5639316"/>
            <a:ext cx="322551" cy="369332"/>
          </a:xfrm>
          <a:prstGeom prst="rect">
            <a:avLst/>
          </a:prstGeom>
          <a:noFill/>
        </p:spPr>
        <p:txBody>
          <a:bodyPr wrap="square" rtlCol="0">
            <a:spAutoFit/>
          </a:bodyPr>
          <a:lstStyle/>
          <a:p>
            <a:r>
              <a:rPr lang="en-US" b="1" dirty="0">
                <a:solidFill>
                  <a:schemeClr val="bg1"/>
                </a:solidFill>
              </a:rPr>
              <a:t>F</a:t>
            </a:r>
          </a:p>
        </p:txBody>
      </p:sp>
      <p:sp>
        <p:nvSpPr>
          <p:cNvPr id="108" name="TextBox 107"/>
          <p:cNvSpPr txBox="1"/>
          <p:nvPr/>
        </p:nvSpPr>
        <p:spPr>
          <a:xfrm>
            <a:off x="2286330" y="5036655"/>
            <a:ext cx="1732534" cy="584775"/>
          </a:xfrm>
          <a:prstGeom prst="rect">
            <a:avLst/>
          </a:prstGeom>
          <a:noFill/>
        </p:spPr>
        <p:txBody>
          <a:bodyPr wrap="square" rtlCol="0">
            <a:spAutoFit/>
          </a:bodyPr>
          <a:lstStyle/>
          <a:p>
            <a:r>
              <a:rPr lang="en-US" sz="800" dirty="0" smtClean="0"/>
              <a:t>Note: </a:t>
            </a:r>
            <a:r>
              <a:rPr lang="en-US" sz="800" dirty="0" err="1" smtClean="0"/>
              <a:t>GridLab</a:t>
            </a:r>
            <a:r>
              <a:rPr lang="en-US" sz="800" dirty="0" smtClean="0"/>
              <a:t>-D may not be capable of reporting simulation completions. A hardcoded time delay may be required.</a:t>
            </a:r>
            <a:endParaRPr lang="en-US" sz="800" dirty="0"/>
          </a:p>
        </p:txBody>
      </p:sp>
    </p:spTree>
    <p:extLst>
      <p:ext uri="{BB962C8B-B14F-4D97-AF65-F5344CB8AC3E}">
        <p14:creationId xmlns:p14="http://schemas.microsoft.com/office/powerpoint/2010/main" val="2422626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534400" cy="4708981"/>
          </a:xfrm>
          <a:prstGeom prst="rect">
            <a:avLst/>
          </a:prstGeom>
          <a:noFill/>
        </p:spPr>
        <p:txBody>
          <a:bodyPr wrap="square" rtlCol="0">
            <a:spAutoFit/>
          </a:bodyPr>
          <a:lstStyle/>
          <a:p>
            <a:pPr algn="ctr"/>
            <a:r>
              <a:rPr lang="en-US" b="1" dirty="0" smtClean="0">
                <a:solidFill>
                  <a:schemeClr val="accent4"/>
                </a:solidFill>
              </a:rPr>
              <a:t>Message Creation Code &amp; Logic Overview:</a:t>
            </a:r>
          </a:p>
          <a:p>
            <a:pPr algn="ctr"/>
            <a:endParaRPr lang="en-US" b="1" dirty="0" smtClean="0">
              <a:solidFill>
                <a:schemeClr val="accent4"/>
              </a:solidFill>
            </a:endParaRPr>
          </a:p>
          <a:p>
            <a:pPr marL="171450" indent="-171450">
              <a:buFontTx/>
              <a:buChar char="-"/>
            </a:pPr>
            <a:r>
              <a:rPr lang="en-US" sz="1200" dirty="0" smtClean="0"/>
              <a:t>Collects and analyzes state data from </a:t>
            </a:r>
            <a:r>
              <a:rPr lang="en-US" sz="1200" dirty="0" err="1" smtClean="0"/>
              <a:t>GridLab</a:t>
            </a:r>
            <a:r>
              <a:rPr lang="en-US" sz="1200" dirty="0" smtClean="0"/>
              <a:t>-D to determine what messages need to be created.</a:t>
            </a:r>
          </a:p>
          <a:p>
            <a:pPr marL="171450" indent="-171450">
              <a:buFontTx/>
              <a:buChar char="-"/>
            </a:pPr>
            <a:r>
              <a:rPr lang="en-US" sz="1200" dirty="0" smtClean="0"/>
              <a:t>Meter energy reads and voltage values are communicated after every 15 minutes</a:t>
            </a:r>
          </a:p>
          <a:p>
            <a:pPr marL="171450" indent="-171450">
              <a:buFontTx/>
              <a:buChar char="-"/>
            </a:pPr>
            <a:r>
              <a:rPr lang="en-US" sz="1200" dirty="0" smtClean="0"/>
              <a:t>Substation switch status and power readings are communicated every 4  seconds (every simulation iteration).</a:t>
            </a:r>
          </a:p>
          <a:p>
            <a:pPr marL="171450" indent="-171450">
              <a:buFontTx/>
              <a:buChar char="-"/>
            </a:pPr>
            <a:r>
              <a:rPr lang="en-US" sz="1200" dirty="0" smtClean="0"/>
              <a:t>AMI Event Notifications are sent only when voltage or power at AMI meters is beyond a predetermined threshold. (Successful message creation is determined by a specified probability.)</a:t>
            </a:r>
          </a:p>
          <a:p>
            <a:pPr marL="171450" indent="-171450">
              <a:buFontTx/>
              <a:buChar char="-"/>
            </a:pPr>
            <a:r>
              <a:rPr lang="en-US" sz="1200" dirty="0" smtClean="0"/>
              <a:t>AMI Meter Disconnect messages are generated at each iteration with a specified probability.  Disconnected meters are reconnected at each iteration with a specified probability.</a:t>
            </a:r>
          </a:p>
          <a:p>
            <a:pPr marL="171450" indent="-171450">
              <a:buFontTx/>
              <a:buChar char="-"/>
            </a:pPr>
            <a:r>
              <a:rPr lang="en-US" sz="1200" dirty="0" smtClean="0"/>
              <a:t>DNP3 Voltage Control Messages are issued with some probability and/or delay when substation voltages are observed outside of specified bounds.</a:t>
            </a:r>
          </a:p>
          <a:p>
            <a:pPr marL="171450" indent="-171450">
              <a:buFontTx/>
              <a:buChar char="-"/>
            </a:pPr>
            <a:r>
              <a:rPr lang="en-US" sz="1200" dirty="0" smtClean="0"/>
              <a:t>DNP3 switch status control messages are generated based on input configuration file.</a:t>
            </a:r>
          </a:p>
          <a:p>
            <a:pPr marL="171450" indent="-171450">
              <a:buFontTx/>
              <a:buChar char="-"/>
            </a:pPr>
            <a:r>
              <a:rPr lang="en-US" sz="1200" dirty="0" smtClean="0"/>
              <a:t>INPUT configuration file may specify specific messages to send at specified timestamps (i.e. simulation attacks are </a:t>
            </a:r>
            <a:r>
              <a:rPr lang="en-US" sz="1200" dirty="0" err="1" smtClean="0"/>
              <a:t>speciifed</a:t>
            </a:r>
            <a:r>
              <a:rPr lang="en-US" sz="1200" dirty="0" smtClean="0"/>
              <a:t> as anomalous messages and/or anomalous control commands with a specific timestamp provided.</a:t>
            </a:r>
            <a:endParaRPr lang="en-US" sz="1200" dirty="0"/>
          </a:p>
          <a:p>
            <a:pPr marL="171450" indent="-171450">
              <a:buFontTx/>
              <a:buChar char="-"/>
            </a:pPr>
            <a:r>
              <a:rPr lang="en-US" sz="1200" dirty="0" smtClean="0"/>
              <a:t>The Message creation code will write an output file with all the information required to generate messages.  (The exact format is still to be designed.  However, it is likely that every row in the output file would correspond to a unique message.). The Message Creation Code &amp; Logic will only interact with </a:t>
            </a:r>
            <a:r>
              <a:rPr lang="en-US" sz="1200" dirty="0" err="1" smtClean="0"/>
              <a:t>GridLab</a:t>
            </a:r>
            <a:r>
              <a:rPr lang="en-US" sz="1200" dirty="0" smtClean="0"/>
              <a:t>-D in real-time.  The code will have no direct interactions with the message and/or packet writing software.</a:t>
            </a:r>
            <a:endParaRPr lang="en-US" sz="1200" dirty="0"/>
          </a:p>
          <a:p>
            <a:pPr marL="171450" indent="-171450">
              <a:buFontTx/>
              <a:buChar char="-"/>
            </a:pPr>
            <a:r>
              <a:rPr lang="en-US" sz="1200" dirty="0" smtClean="0"/>
              <a:t>Initially this code can run on a local machine.  Running this in AWS may be required to run longer, more sophisticated simulation runs (with larger power system models).</a:t>
            </a:r>
          </a:p>
          <a:p>
            <a:pPr marL="171450" indent="-171450">
              <a:buFontTx/>
              <a:buChar char="-"/>
            </a:pPr>
            <a:endParaRPr lang="en-US" sz="1200" dirty="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p:txBody>
      </p:sp>
    </p:spTree>
    <p:extLst>
      <p:ext uri="{BB962C8B-B14F-4D97-AF65-F5344CB8AC3E}">
        <p14:creationId xmlns:p14="http://schemas.microsoft.com/office/powerpoint/2010/main" val="1340446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915400" cy="6924973"/>
          </a:xfrm>
          <a:prstGeom prst="rect">
            <a:avLst/>
          </a:prstGeom>
        </p:spPr>
        <p:txBody>
          <a:bodyPr wrap="square">
            <a:spAutoFit/>
          </a:bodyPr>
          <a:lstStyle/>
          <a:p>
            <a:pPr algn="ctr"/>
            <a:r>
              <a:rPr lang="en-US" b="1" dirty="0" smtClean="0">
                <a:solidFill>
                  <a:schemeClr val="accent4"/>
                </a:solidFill>
              </a:rPr>
              <a:t>Message Creation Code &amp; Logic Task </a:t>
            </a:r>
            <a:r>
              <a:rPr lang="en-US" b="1" dirty="0">
                <a:solidFill>
                  <a:schemeClr val="accent4"/>
                </a:solidFill>
              </a:rPr>
              <a:t>List (DRAFT</a:t>
            </a:r>
            <a:r>
              <a:rPr lang="en-US" b="1" dirty="0" smtClean="0">
                <a:solidFill>
                  <a:schemeClr val="accent4"/>
                </a:solidFill>
              </a:rPr>
              <a:t>):</a:t>
            </a:r>
          </a:p>
          <a:p>
            <a:pPr algn="ctr"/>
            <a:endParaRPr lang="en-US" sz="1200" b="1" dirty="0"/>
          </a:p>
          <a:p>
            <a:pPr marL="228600" indent="-228600">
              <a:buFont typeface="+mj-lt"/>
              <a:buAutoNum type="arabicPeriod"/>
            </a:pPr>
            <a:r>
              <a:rPr lang="en-US" sz="1200" dirty="0"/>
              <a:t>Verify </a:t>
            </a:r>
            <a:r>
              <a:rPr lang="en-US" sz="1200" dirty="0" err="1"/>
              <a:t>GridLab</a:t>
            </a:r>
            <a:r>
              <a:rPr lang="en-US" sz="1200" dirty="0"/>
              <a:t>-D model file provided by PNNL. [2 Days]</a:t>
            </a:r>
          </a:p>
          <a:p>
            <a:pPr marL="685800" lvl="1" indent="-228600">
              <a:buFont typeface="Arial" charset="0"/>
              <a:buChar char="•"/>
            </a:pPr>
            <a:r>
              <a:rPr lang="en-US" sz="1200" dirty="0"/>
              <a:t>Model </a:t>
            </a:r>
            <a:r>
              <a:rPr lang="en-US" sz="1200" dirty="0" smtClean="0"/>
              <a:t>file consists </a:t>
            </a:r>
            <a:r>
              <a:rPr lang="en-US" sz="1200" dirty="0"/>
              <a:t>of 1 substation and 5 feeders.  The substation consists of two transformers and 23 switches.  The feeders are various taxonomic feeders selected by PNNL and have approximately 1000 to 1500 individual meters each.</a:t>
            </a:r>
          </a:p>
          <a:p>
            <a:pPr marL="685800" lvl="1" indent="-228600">
              <a:buFont typeface="Arial" charset="0"/>
              <a:buChar char="•"/>
            </a:pPr>
            <a:r>
              <a:rPr lang="en-US" sz="1200" dirty="0"/>
              <a:t>Verify and/or collect reasonable input data for the </a:t>
            </a:r>
            <a:r>
              <a:rPr lang="en-US" sz="1200" dirty="0" err="1"/>
              <a:t>GridLab</a:t>
            </a:r>
            <a:r>
              <a:rPr lang="en-US" sz="1200" dirty="0"/>
              <a:t>-D simulation (i.e. load profiles sufficient to run at least a 1 month simulation</a:t>
            </a:r>
            <a:r>
              <a:rPr lang="en-US" sz="1200" dirty="0" smtClean="0"/>
              <a:t>)</a:t>
            </a:r>
          </a:p>
          <a:p>
            <a:pPr marL="685800" lvl="1" indent="-228600">
              <a:buFont typeface="Arial" charset="0"/>
              <a:buChar char="•"/>
            </a:pPr>
            <a:endParaRPr lang="en-US" sz="1200" dirty="0"/>
          </a:p>
          <a:p>
            <a:pPr marL="228600" indent="-228600">
              <a:buFont typeface="+mj-lt"/>
              <a:buAutoNum type="arabicPeriod"/>
            </a:pPr>
            <a:r>
              <a:rPr lang="en-US" sz="1200" dirty="0"/>
              <a:t>Verify </a:t>
            </a:r>
            <a:r>
              <a:rPr lang="en-US" sz="1200" dirty="0" err="1"/>
              <a:t>GridLab</a:t>
            </a:r>
            <a:r>
              <a:rPr lang="en-US" sz="1200" dirty="0"/>
              <a:t>-D API [2 Days]</a:t>
            </a:r>
          </a:p>
          <a:p>
            <a:pPr marL="685800" lvl="1" indent="-228600">
              <a:buFont typeface="Arial" charset="0"/>
              <a:buChar char="•"/>
            </a:pPr>
            <a:r>
              <a:rPr lang="en-US" sz="1200" dirty="0"/>
              <a:t>Confirm ability </a:t>
            </a:r>
            <a:r>
              <a:rPr lang="en-US" sz="1200" dirty="0" smtClean="0"/>
              <a:t>to:</a:t>
            </a:r>
          </a:p>
          <a:p>
            <a:pPr marL="1143000" lvl="2" indent="-228600">
              <a:buFont typeface="Arial" charset="0"/>
              <a:buChar char="•"/>
            </a:pPr>
            <a:r>
              <a:rPr lang="en-US" sz="1200" dirty="0" smtClean="0"/>
              <a:t>Read </a:t>
            </a:r>
            <a:r>
              <a:rPr lang="en-US" sz="1200" dirty="0"/>
              <a:t>system state variables (including power, energy, voltage values at meters and substation transformers and binary switch status </a:t>
            </a:r>
          </a:p>
          <a:p>
            <a:pPr marL="1143000" lvl="2" indent="-228600">
              <a:buFont typeface="Arial" charset="0"/>
              <a:buChar char="•"/>
            </a:pPr>
            <a:r>
              <a:rPr lang="en-US" sz="1200" dirty="0"/>
              <a:t>W</a:t>
            </a:r>
            <a:r>
              <a:rPr lang="en-US" sz="1200" dirty="0" smtClean="0"/>
              <a:t>rite </a:t>
            </a:r>
            <a:r>
              <a:rPr lang="en-US" sz="1200" dirty="0"/>
              <a:t>system state variables (including substation switch status and meter connection status </a:t>
            </a:r>
            <a:endParaRPr lang="de-DE" sz="1200" dirty="0"/>
          </a:p>
          <a:p>
            <a:pPr marL="1143000" lvl="2" indent="-228600">
              <a:buFont typeface="Arial" charset="0"/>
              <a:buChar char="•"/>
            </a:pPr>
            <a:r>
              <a:rPr lang="de-DE" sz="1200" dirty="0" err="1"/>
              <a:t>I</a:t>
            </a:r>
            <a:r>
              <a:rPr lang="de-DE" sz="1200" dirty="0" err="1" smtClean="0"/>
              <a:t>terate</a:t>
            </a:r>
            <a:r>
              <a:rPr lang="de-DE" sz="1200" dirty="0" smtClean="0"/>
              <a:t> </a:t>
            </a:r>
            <a:r>
              <a:rPr lang="de-DE" sz="1200" dirty="0" err="1"/>
              <a:t>with</a:t>
            </a:r>
            <a:r>
              <a:rPr lang="de-DE" sz="1200" dirty="0"/>
              <a:t> </a:t>
            </a:r>
            <a:r>
              <a:rPr lang="de-DE" sz="1200" dirty="0" err="1"/>
              <a:t>successive</a:t>
            </a:r>
            <a:r>
              <a:rPr lang="de-DE" sz="1200" dirty="0"/>
              <a:t> </a:t>
            </a:r>
            <a:r>
              <a:rPr lang="de-DE" sz="1200" dirty="0" err="1"/>
              <a:t>GridLab</a:t>
            </a:r>
            <a:r>
              <a:rPr lang="de-DE" sz="1200" dirty="0"/>
              <a:t>-D </a:t>
            </a:r>
            <a:r>
              <a:rPr lang="de-DE" sz="1200" dirty="0" err="1"/>
              <a:t>simulations</a:t>
            </a:r>
            <a:r>
              <a:rPr lang="de-DE" sz="1200" dirty="0"/>
              <a:t> in a </a:t>
            </a:r>
            <a:r>
              <a:rPr lang="de-DE" sz="1200" dirty="0" err="1"/>
              <a:t>continuous</a:t>
            </a:r>
            <a:r>
              <a:rPr lang="de-DE" sz="1200" dirty="0"/>
              <a:t> </a:t>
            </a:r>
            <a:r>
              <a:rPr lang="de-DE" sz="1200" dirty="0" err="1"/>
              <a:t>fashion</a:t>
            </a:r>
            <a:r>
              <a:rPr lang="de-DE" sz="1200" dirty="0"/>
              <a:t> (</a:t>
            </a:r>
            <a:r>
              <a:rPr lang="de-DE" sz="1200" dirty="0" err="1"/>
              <a:t>each</a:t>
            </a:r>
            <a:r>
              <a:rPr lang="de-DE" sz="1200" dirty="0"/>
              <a:t> </a:t>
            </a:r>
            <a:r>
              <a:rPr lang="de-DE" sz="1200" dirty="0" err="1"/>
              <a:t>simulation</a:t>
            </a:r>
            <a:r>
              <a:rPr lang="de-DE" sz="1200" dirty="0"/>
              <a:t> </a:t>
            </a:r>
            <a:r>
              <a:rPr lang="de-DE" sz="1200" dirty="0" err="1"/>
              <a:t>run</a:t>
            </a:r>
            <a:r>
              <a:rPr lang="de-DE" sz="1200" dirty="0"/>
              <a:t> will </a:t>
            </a:r>
            <a:r>
              <a:rPr lang="de-DE" sz="1200" dirty="0" err="1"/>
              <a:t>be</a:t>
            </a:r>
            <a:r>
              <a:rPr lang="de-DE" sz="1200" dirty="0"/>
              <a:t> 4s in </a:t>
            </a:r>
            <a:r>
              <a:rPr lang="de-DE" sz="1200" dirty="0" err="1"/>
              <a:t>duration</a:t>
            </a:r>
            <a:r>
              <a:rPr lang="de-DE" sz="1200" dirty="0" smtClean="0"/>
              <a:t>).</a:t>
            </a:r>
          </a:p>
          <a:p>
            <a:pPr marL="685800" lvl="1" indent="-228600">
              <a:buFont typeface="Arial" charset="0"/>
              <a:buChar char="•"/>
            </a:pPr>
            <a:endParaRPr lang="de-DE" sz="1200" dirty="0"/>
          </a:p>
          <a:p>
            <a:pPr marL="228600" indent="-228600">
              <a:buFont typeface="+mj-lt"/>
              <a:buAutoNum type="arabicPeriod"/>
            </a:pPr>
            <a:r>
              <a:rPr lang="en-US" sz="1200" dirty="0"/>
              <a:t>Write script to automate process of </a:t>
            </a:r>
            <a:r>
              <a:rPr lang="en-US" sz="1200" dirty="0" smtClean="0"/>
              <a:t>importing simulation configuration data, running </a:t>
            </a:r>
            <a:r>
              <a:rPr lang="en-US" sz="1200" dirty="0" err="1"/>
              <a:t>GridLab</a:t>
            </a:r>
            <a:r>
              <a:rPr lang="en-US" sz="1200" dirty="0"/>
              <a:t>-D, retrieving state information, </a:t>
            </a:r>
            <a:r>
              <a:rPr lang="en-US" sz="1200" dirty="0" smtClean="0"/>
              <a:t>performing </a:t>
            </a:r>
            <a:r>
              <a:rPr lang="en-US" sz="1200" dirty="0"/>
              <a:t>simple calculations on state data (e.g. Is power &gt; XXXX kW</a:t>
            </a:r>
            <a:r>
              <a:rPr lang="en-US" sz="1200" dirty="0" smtClean="0"/>
              <a:t>), and writing </a:t>
            </a:r>
            <a:r>
              <a:rPr lang="en-US" sz="1200" dirty="0" err="1" smtClean="0"/>
              <a:t>setpoint</a:t>
            </a:r>
            <a:r>
              <a:rPr lang="en-US" sz="1200" dirty="0" smtClean="0"/>
              <a:t> changes based on calculations [2 Days]</a:t>
            </a:r>
          </a:p>
          <a:p>
            <a:pPr marL="228600" indent="-228600">
              <a:buFont typeface="+mj-lt"/>
              <a:buAutoNum type="arabicPeriod"/>
            </a:pPr>
            <a:endParaRPr lang="en-US" sz="1200" dirty="0"/>
          </a:p>
          <a:p>
            <a:pPr marL="228600" indent="-228600">
              <a:buFont typeface="+mj-lt"/>
              <a:buAutoNum type="arabicPeriod"/>
            </a:pPr>
            <a:r>
              <a:rPr lang="en-US" sz="1200" dirty="0" smtClean="0"/>
              <a:t>Write script to output message contents to a file. (The file format will be determined with help from the message creation team members. Message contents to be specified by message creation team members.) [2 Days]</a:t>
            </a:r>
          </a:p>
          <a:p>
            <a:pPr marL="228600" indent="-228600">
              <a:buFont typeface="+mj-lt"/>
              <a:buAutoNum type="arabicPeriod"/>
            </a:pPr>
            <a:endParaRPr lang="en-US" sz="1200" dirty="0"/>
          </a:p>
          <a:p>
            <a:pPr marL="228600" indent="-228600">
              <a:buFont typeface="+mj-lt"/>
              <a:buAutoNum type="arabicPeriod"/>
            </a:pPr>
            <a:r>
              <a:rPr lang="en-US" sz="1200" dirty="0" smtClean="0"/>
              <a:t>Determine high level logic for the generation of messages (3 </a:t>
            </a:r>
            <a:r>
              <a:rPr lang="en-US" sz="1200" dirty="0" err="1" smtClean="0"/>
              <a:t>MultiSpeak</a:t>
            </a:r>
            <a:r>
              <a:rPr lang="en-US" sz="1200" dirty="0" smtClean="0"/>
              <a:t> message types &amp; 3 DNP3 message types) [1 Day]</a:t>
            </a:r>
          </a:p>
          <a:p>
            <a:pPr marL="685800" lvl="1" indent="-228600">
              <a:buFont typeface="Arial" charset="0"/>
              <a:buChar char="•"/>
            </a:pPr>
            <a:r>
              <a:rPr lang="en-US" sz="1200" dirty="0" smtClean="0"/>
              <a:t>Determine the data from </a:t>
            </a:r>
            <a:r>
              <a:rPr lang="en-US" sz="1200" dirty="0" err="1" smtClean="0"/>
              <a:t>GridLab</a:t>
            </a:r>
            <a:r>
              <a:rPr lang="en-US" sz="1200" dirty="0" smtClean="0"/>
              <a:t>-D required to evaluate the need for a message</a:t>
            </a:r>
          </a:p>
          <a:p>
            <a:pPr marL="685800" lvl="1" indent="-228600">
              <a:buFont typeface="Arial" charset="0"/>
              <a:buChar char="•"/>
            </a:pPr>
            <a:r>
              <a:rPr lang="en-US" sz="1200" dirty="0" smtClean="0"/>
              <a:t>Determine the data from </a:t>
            </a:r>
            <a:r>
              <a:rPr lang="en-US" sz="1200" dirty="0" err="1" smtClean="0"/>
              <a:t>GridLab</a:t>
            </a:r>
            <a:r>
              <a:rPr lang="en-US" sz="1200" dirty="0" smtClean="0"/>
              <a:t>-D required to generate a message</a:t>
            </a:r>
          </a:p>
          <a:p>
            <a:pPr marL="685800" lvl="1" indent="-228600">
              <a:buFont typeface="Arial" charset="0"/>
              <a:buChar char="•"/>
            </a:pPr>
            <a:r>
              <a:rPr lang="en-US" sz="1200" dirty="0" smtClean="0"/>
              <a:t>Determine the thresholds and/or message creation probabilities that are needed to generate messages</a:t>
            </a:r>
          </a:p>
          <a:p>
            <a:pPr marL="685800" lvl="1" indent="-228600">
              <a:buFont typeface="Arial" charset="0"/>
              <a:buChar char="•"/>
            </a:pPr>
            <a:r>
              <a:rPr lang="en-US" sz="1200" dirty="0" smtClean="0"/>
              <a:t>Determine what configuration information is needed to run simulations with and without specified attacks</a:t>
            </a:r>
          </a:p>
          <a:p>
            <a:pPr marL="685800" lvl="1" indent="-228600">
              <a:buFont typeface="Arial" charset="0"/>
              <a:buChar char="•"/>
            </a:pPr>
            <a:endParaRPr lang="en-US" sz="1200" dirty="0"/>
          </a:p>
          <a:p>
            <a:pPr marL="228600" indent="-228600">
              <a:buFont typeface="+mj-lt"/>
              <a:buAutoNum type="arabicPeriod"/>
            </a:pPr>
            <a:r>
              <a:rPr lang="en-US" sz="1200" dirty="0" smtClean="0"/>
              <a:t>Implement and test the logic for creating messages and writing messages to output file. [0.5 days / message type = 3 Days]</a:t>
            </a:r>
          </a:p>
          <a:p>
            <a:pPr marL="228600" indent="-228600">
              <a:buFont typeface="+mj-lt"/>
              <a:buAutoNum type="arabicPeriod"/>
            </a:pPr>
            <a:endParaRPr lang="en-US" sz="1200" dirty="0"/>
          </a:p>
          <a:p>
            <a:pPr marL="228600" indent="-228600">
              <a:buFont typeface="+mj-lt"/>
              <a:buAutoNum type="arabicPeriod"/>
            </a:pPr>
            <a:r>
              <a:rPr lang="en-US" sz="1200" dirty="0" smtClean="0"/>
              <a:t>Generate simulated test data and train team members on use of the simulation system [2 Days]</a:t>
            </a:r>
          </a:p>
          <a:p>
            <a:pPr marL="228600" indent="-228600">
              <a:buFont typeface="+mj-lt"/>
              <a:buAutoNum type="arabicPeriod"/>
            </a:pPr>
            <a:endParaRPr lang="en-US" sz="1200" dirty="0"/>
          </a:p>
          <a:p>
            <a:pPr marL="228600" indent="-228600">
              <a:buFont typeface="+mj-lt"/>
              <a:buAutoNum type="arabicPeriod"/>
            </a:pPr>
            <a:endParaRPr lang="en-US" sz="1200" b="1" dirty="0" smtClean="0"/>
          </a:p>
          <a:p>
            <a:pPr algn="ctr"/>
            <a:r>
              <a:rPr lang="en-US" sz="1200" b="1" dirty="0" smtClean="0"/>
              <a:t>Total Estimated Time Required: 14 Days </a:t>
            </a:r>
            <a:r>
              <a:rPr lang="mr-IN" sz="1200" b="1" dirty="0" smtClean="0"/>
              <a:t>–</a:t>
            </a:r>
            <a:r>
              <a:rPr lang="en-US" sz="1200" b="1" dirty="0" smtClean="0"/>
              <a:t> 3 Weeks</a:t>
            </a:r>
          </a:p>
          <a:p>
            <a:pPr algn="ctr"/>
            <a:r>
              <a:rPr lang="en-US" sz="1200" dirty="0" smtClean="0"/>
              <a:t>Desired Start: Monday, September 25 (End: Friday, October 13)</a:t>
            </a:r>
          </a:p>
          <a:p>
            <a:pPr marL="685800" lvl="1" indent="-228600">
              <a:buFont typeface="Arial" charset="0"/>
              <a:buChar char="•"/>
            </a:pPr>
            <a:endParaRPr lang="en-US" sz="1200" dirty="0"/>
          </a:p>
          <a:p>
            <a:pPr marL="685800" lvl="1" indent="-228600">
              <a:buFont typeface="Arial" charset="0"/>
              <a:buChar char="•"/>
            </a:pPr>
            <a:endParaRPr lang="en-US" sz="1200" dirty="0" smtClean="0"/>
          </a:p>
        </p:txBody>
      </p:sp>
    </p:spTree>
    <p:extLst>
      <p:ext uri="{BB962C8B-B14F-4D97-AF65-F5344CB8AC3E}">
        <p14:creationId xmlns:p14="http://schemas.microsoft.com/office/powerpoint/2010/main" val="1476234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a:xfrm>
            <a:off x="403244" y="4454456"/>
            <a:ext cx="129540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3771" y="4117614"/>
            <a:ext cx="654346" cy="338554"/>
          </a:xfrm>
          <a:prstGeom prst="rect">
            <a:avLst/>
          </a:prstGeom>
          <a:noFill/>
        </p:spPr>
        <p:txBody>
          <a:bodyPr wrap="none" rtlCol="0">
            <a:spAutoFit/>
          </a:bodyPr>
          <a:lstStyle/>
          <a:p>
            <a:r>
              <a:rPr lang="en-US" sz="800" dirty="0" smtClean="0"/>
              <a:t>Simulation </a:t>
            </a:r>
          </a:p>
          <a:p>
            <a:r>
              <a:rPr lang="en-US" sz="800" dirty="0" smtClean="0"/>
              <a:t>Timestamp</a:t>
            </a:r>
            <a:endParaRPr lang="en-US" sz="800" dirty="0"/>
          </a:p>
        </p:txBody>
      </p:sp>
      <p:sp>
        <p:nvSpPr>
          <p:cNvPr id="10" name="TextBox 9"/>
          <p:cNvSpPr txBox="1"/>
          <p:nvPr/>
        </p:nvSpPr>
        <p:spPr>
          <a:xfrm>
            <a:off x="1710380" y="3775785"/>
            <a:ext cx="2133600" cy="830997"/>
          </a:xfrm>
          <a:prstGeom prst="rect">
            <a:avLst/>
          </a:prstGeom>
          <a:noFill/>
          <a:ln>
            <a:solidFill>
              <a:schemeClr val="tx1"/>
            </a:solidFill>
          </a:ln>
        </p:spPr>
        <p:txBody>
          <a:bodyPr wrap="square" rtlCol="0">
            <a:spAutoFit/>
          </a:bodyPr>
          <a:lstStyle/>
          <a:p>
            <a:r>
              <a:rPr lang="en-US" sz="1200" b="1" dirty="0" smtClean="0"/>
              <a:t>Should a message with meter interval reads be generated? </a:t>
            </a:r>
            <a:r>
              <a:rPr lang="en-US" sz="1200" dirty="0" smtClean="0"/>
              <a:t>(Has 15 minutes elapsed since last meter read message?)</a:t>
            </a:r>
            <a:endParaRPr lang="en-US" sz="1200" dirty="0"/>
          </a:p>
        </p:txBody>
      </p:sp>
      <p:cxnSp>
        <p:nvCxnSpPr>
          <p:cNvPr id="11" name="Straight Arrow Connector 10"/>
          <p:cNvCxnSpPr/>
          <p:nvPr/>
        </p:nvCxnSpPr>
        <p:spPr>
          <a:xfrm flipV="1">
            <a:off x="3855716" y="3835228"/>
            <a:ext cx="586128" cy="209833"/>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20802728">
            <a:off x="3876115" y="3727506"/>
            <a:ext cx="325730" cy="215444"/>
          </a:xfrm>
          <a:prstGeom prst="rect">
            <a:avLst/>
          </a:prstGeom>
          <a:noFill/>
        </p:spPr>
        <p:txBody>
          <a:bodyPr wrap="none" rtlCol="0">
            <a:spAutoFit/>
          </a:bodyPr>
          <a:lstStyle/>
          <a:p>
            <a:r>
              <a:rPr lang="en-US" sz="800" smtClean="0"/>
              <a:t>Yes</a:t>
            </a:r>
            <a:endParaRPr lang="en-US" sz="800" dirty="0"/>
          </a:p>
        </p:txBody>
      </p:sp>
      <p:cxnSp>
        <p:nvCxnSpPr>
          <p:cNvPr id="14" name="Straight Arrow Connector 13"/>
          <p:cNvCxnSpPr/>
          <p:nvPr/>
        </p:nvCxnSpPr>
        <p:spPr>
          <a:xfrm>
            <a:off x="3843980" y="4401468"/>
            <a:ext cx="597864" cy="111717"/>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13378" y="4239012"/>
            <a:ext cx="325730" cy="215444"/>
          </a:xfrm>
          <a:prstGeom prst="rect">
            <a:avLst/>
          </a:prstGeom>
          <a:noFill/>
        </p:spPr>
        <p:txBody>
          <a:bodyPr wrap="square" rtlCol="0">
            <a:spAutoFit/>
          </a:bodyPr>
          <a:lstStyle/>
          <a:p>
            <a:r>
              <a:rPr lang="en-US" sz="800" smtClean="0"/>
              <a:t>No</a:t>
            </a:r>
            <a:endParaRPr lang="en-US" sz="800" dirty="0"/>
          </a:p>
        </p:txBody>
      </p:sp>
      <p:sp>
        <p:nvSpPr>
          <p:cNvPr id="18" name="TextBox 17"/>
          <p:cNvSpPr txBox="1"/>
          <p:nvPr/>
        </p:nvSpPr>
        <p:spPr>
          <a:xfrm>
            <a:off x="4453580" y="3475069"/>
            <a:ext cx="1828800" cy="646331"/>
          </a:xfrm>
          <a:prstGeom prst="rect">
            <a:avLst/>
          </a:prstGeom>
          <a:noFill/>
          <a:ln>
            <a:solidFill>
              <a:schemeClr val="tx1"/>
            </a:solidFill>
          </a:ln>
        </p:spPr>
        <p:txBody>
          <a:bodyPr wrap="square" rtlCol="0">
            <a:spAutoFit/>
          </a:bodyPr>
          <a:lstStyle/>
          <a:p>
            <a:r>
              <a:rPr lang="en-US" sz="1200" b="1" dirty="0" smtClean="0"/>
              <a:t>Probability of successful message generation and transmission.</a:t>
            </a:r>
            <a:endParaRPr lang="en-US" sz="1200" dirty="0"/>
          </a:p>
        </p:txBody>
      </p:sp>
      <p:cxnSp>
        <p:nvCxnSpPr>
          <p:cNvPr id="19" name="Straight Arrow Connector 18"/>
          <p:cNvCxnSpPr/>
          <p:nvPr/>
        </p:nvCxnSpPr>
        <p:spPr>
          <a:xfrm>
            <a:off x="403244" y="5715000"/>
            <a:ext cx="1828800" cy="579"/>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96425" y="5509624"/>
            <a:ext cx="1208985" cy="215444"/>
          </a:xfrm>
          <a:prstGeom prst="rect">
            <a:avLst/>
          </a:prstGeom>
          <a:noFill/>
        </p:spPr>
        <p:txBody>
          <a:bodyPr wrap="none" rtlCol="0">
            <a:spAutoFit/>
          </a:bodyPr>
          <a:lstStyle/>
          <a:p>
            <a:r>
              <a:rPr lang="en-US" sz="800" smtClean="0"/>
              <a:t>Substation Switch Status</a:t>
            </a:r>
            <a:endParaRPr lang="en-US" sz="800" dirty="0"/>
          </a:p>
        </p:txBody>
      </p:sp>
      <p:cxnSp>
        <p:nvCxnSpPr>
          <p:cNvPr id="21" name="Straight Arrow Connector 20"/>
          <p:cNvCxnSpPr/>
          <p:nvPr/>
        </p:nvCxnSpPr>
        <p:spPr>
          <a:xfrm>
            <a:off x="403244" y="6324600"/>
            <a:ext cx="182880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3927" y="5968438"/>
            <a:ext cx="1452642" cy="338554"/>
          </a:xfrm>
          <a:prstGeom prst="rect">
            <a:avLst/>
          </a:prstGeom>
          <a:noFill/>
        </p:spPr>
        <p:txBody>
          <a:bodyPr wrap="none" rtlCol="0">
            <a:spAutoFit/>
          </a:bodyPr>
          <a:lstStyle/>
          <a:p>
            <a:r>
              <a:rPr lang="en-US" sz="800" dirty="0" smtClean="0"/>
              <a:t>Substation Transformer Status</a:t>
            </a:r>
          </a:p>
          <a:p>
            <a:r>
              <a:rPr lang="en-US" sz="800" dirty="0"/>
              <a:t>(</a:t>
            </a:r>
            <a:r>
              <a:rPr lang="en-US" sz="800" dirty="0" smtClean="0"/>
              <a:t>Power and Voltage Readings)</a:t>
            </a:r>
            <a:endParaRPr lang="en-US" sz="800" dirty="0"/>
          </a:p>
        </p:txBody>
      </p:sp>
      <p:sp>
        <p:nvSpPr>
          <p:cNvPr id="23" name="TextBox 22"/>
          <p:cNvSpPr txBox="1"/>
          <p:nvPr/>
        </p:nvSpPr>
        <p:spPr>
          <a:xfrm>
            <a:off x="2247553" y="5080139"/>
            <a:ext cx="1797798" cy="1371775"/>
          </a:xfrm>
          <a:prstGeom prst="rect">
            <a:avLst/>
          </a:prstGeom>
          <a:noFill/>
          <a:ln>
            <a:solidFill>
              <a:schemeClr val="accent4"/>
            </a:solidFill>
          </a:ln>
        </p:spPr>
        <p:txBody>
          <a:bodyPr wrap="square" rtlCol="0" anchor="ctr">
            <a:noAutofit/>
          </a:bodyPr>
          <a:lstStyle/>
          <a:p>
            <a:r>
              <a:rPr lang="en-US" sz="1200" b="1" dirty="0" smtClean="0"/>
              <a:t>Should substation SCADA message be generated?</a:t>
            </a:r>
          </a:p>
          <a:p>
            <a:r>
              <a:rPr lang="en-US" sz="1200" dirty="0"/>
              <a:t>(Has </a:t>
            </a:r>
            <a:r>
              <a:rPr lang="en-US" sz="1200" dirty="0" smtClean="0"/>
              <a:t>4 seconds elapsed </a:t>
            </a:r>
            <a:r>
              <a:rPr lang="en-US" sz="1200" dirty="0"/>
              <a:t>since last meter read message?)</a:t>
            </a:r>
          </a:p>
          <a:p>
            <a:endParaRPr lang="en-US" sz="1200" dirty="0"/>
          </a:p>
        </p:txBody>
      </p:sp>
      <p:sp>
        <p:nvSpPr>
          <p:cNvPr id="37" name="TextBox 36"/>
          <p:cNvSpPr txBox="1"/>
          <p:nvPr/>
        </p:nvSpPr>
        <p:spPr>
          <a:xfrm>
            <a:off x="4433282" y="4374685"/>
            <a:ext cx="805029" cy="276999"/>
          </a:xfrm>
          <a:prstGeom prst="rect">
            <a:avLst/>
          </a:prstGeom>
          <a:noFill/>
        </p:spPr>
        <p:txBody>
          <a:bodyPr wrap="none" rtlCol="0">
            <a:spAutoFit/>
          </a:bodyPr>
          <a:lstStyle/>
          <a:p>
            <a:r>
              <a:rPr lang="en-US" sz="1200" dirty="0" smtClean="0"/>
              <a:t>No Action</a:t>
            </a:r>
            <a:endParaRPr lang="en-US" sz="1200" dirty="0"/>
          </a:p>
        </p:txBody>
      </p:sp>
      <p:cxnSp>
        <p:nvCxnSpPr>
          <p:cNvPr id="38" name="Straight Arrow Connector 37"/>
          <p:cNvCxnSpPr/>
          <p:nvPr/>
        </p:nvCxnSpPr>
        <p:spPr>
          <a:xfrm flipV="1">
            <a:off x="6320480" y="3376645"/>
            <a:ext cx="571500" cy="21669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20802728">
            <a:off x="6394933" y="3316657"/>
            <a:ext cx="237566" cy="215444"/>
          </a:xfrm>
          <a:prstGeom prst="rect">
            <a:avLst/>
          </a:prstGeom>
          <a:noFill/>
        </p:spPr>
        <p:txBody>
          <a:bodyPr wrap="none" rtlCol="0">
            <a:spAutoFit/>
          </a:bodyPr>
          <a:lstStyle/>
          <a:p>
            <a:r>
              <a:rPr lang="en-US" sz="800" dirty="0"/>
              <a:t>P</a:t>
            </a:r>
          </a:p>
        </p:txBody>
      </p:sp>
      <p:sp>
        <p:nvSpPr>
          <p:cNvPr id="41" name="TextBox 40"/>
          <p:cNvSpPr txBox="1"/>
          <p:nvPr/>
        </p:nvSpPr>
        <p:spPr>
          <a:xfrm>
            <a:off x="6891980" y="3092522"/>
            <a:ext cx="1909801" cy="499853"/>
          </a:xfrm>
          <a:prstGeom prst="rect">
            <a:avLst/>
          </a:prstGeom>
          <a:noFill/>
          <a:ln>
            <a:solidFill>
              <a:schemeClr val="accent2"/>
            </a:solidFill>
          </a:ln>
        </p:spPr>
        <p:txBody>
          <a:bodyPr wrap="square" rtlCol="0">
            <a:noAutofit/>
          </a:bodyPr>
          <a:lstStyle/>
          <a:p>
            <a:r>
              <a:rPr lang="en-US" sz="1200" b="1" dirty="0" smtClean="0"/>
              <a:t>Write meter reading message contents to file.</a:t>
            </a:r>
            <a:endParaRPr lang="en-US" sz="1200" dirty="0"/>
          </a:p>
        </p:txBody>
      </p:sp>
      <p:cxnSp>
        <p:nvCxnSpPr>
          <p:cNvPr id="45" name="Straight Arrow Connector 44"/>
          <p:cNvCxnSpPr/>
          <p:nvPr/>
        </p:nvCxnSpPr>
        <p:spPr>
          <a:xfrm>
            <a:off x="6322703" y="3930352"/>
            <a:ext cx="569277" cy="26093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rot="1356030">
            <a:off x="6397808" y="3831351"/>
            <a:ext cx="343364" cy="215444"/>
          </a:xfrm>
          <a:prstGeom prst="rect">
            <a:avLst/>
          </a:prstGeom>
          <a:noFill/>
        </p:spPr>
        <p:txBody>
          <a:bodyPr wrap="none" rtlCol="0">
            <a:spAutoFit/>
          </a:bodyPr>
          <a:lstStyle/>
          <a:p>
            <a:r>
              <a:rPr lang="en-US" sz="800" smtClean="0"/>
              <a:t>1- P</a:t>
            </a:r>
            <a:endParaRPr lang="en-US" sz="800" dirty="0"/>
          </a:p>
        </p:txBody>
      </p:sp>
      <p:sp>
        <p:nvSpPr>
          <p:cNvPr id="48" name="TextBox 47"/>
          <p:cNvSpPr txBox="1"/>
          <p:nvPr/>
        </p:nvSpPr>
        <p:spPr>
          <a:xfrm>
            <a:off x="6856600" y="4052783"/>
            <a:ext cx="805029" cy="276999"/>
          </a:xfrm>
          <a:prstGeom prst="rect">
            <a:avLst/>
          </a:prstGeom>
          <a:noFill/>
        </p:spPr>
        <p:txBody>
          <a:bodyPr wrap="none" rtlCol="0">
            <a:spAutoFit/>
          </a:bodyPr>
          <a:lstStyle/>
          <a:p>
            <a:r>
              <a:rPr lang="en-US" sz="1200" dirty="0" smtClean="0"/>
              <a:t>No Action</a:t>
            </a:r>
            <a:endParaRPr lang="en-US" sz="1200" dirty="0"/>
          </a:p>
        </p:txBody>
      </p:sp>
      <p:cxnSp>
        <p:nvCxnSpPr>
          <p:cNvPr id="49" name="Straight Arrow Connector 48"/>
          <p:cNvCxnSpPr/>
          <p:nvPr/>
        </p:nvCxnSpPr>
        <p:spPr>
          <a:xfrm flipV="1">
            <a:off x="4058505" y="5465559"/>
            <a:ext cx="586128" cy="209833"/>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rot="20802728">
            <a:off x="4078904" y="5357837"/>
            <a:ext cx="325730" cy="215444"/>
          </a:xfrm>
          <a:prstGeom prst="rect">
            <a:avLst/>
          </a:prstGeom>
          <a:noFill/>
        </p:spPr>
        <p:txBody>
          <a:bodyPr wrap="none" rtlCol="0">
            <a:spAutoFit/>
          </a:bodyPr>
          <a:lstStyle/>
          <a:p>
            <a:r>
              <a:rPr lang="en-US" sz="800" smtClean="0"/>
              <a:t>Yes</a:t>
            </a:r>
            <a:endParaRPr lang="en-US" sz="800" dirty="0"/>
          </a:p>
        </p:txBody>
      </p:sp>
      <p:cxnSp>
        <p:nvCxnSpPr>
          <p:cNvPr id="51" name="Straight Arrow Connector 50"/>
          <p:cNvCxnSpPr/>
          <p:nvPr/>
        </p:nvCxnSpPr>
        <p:spPr>
          <a:xfrm>
            <a:off x="4046769" y="6031799"/>
            <a:ext cx="597864" cy="111717"/>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216167" y="5869343"/>
            <a:ext cx="325730" cy="215444"/>
          </a:xfrm>
          <a:prstGeom prst="rect">
            <a:avLst/>
          </a:prstGeom>
          <a:noFill/>
        </p:spPr>
        <p:txBody>
          <a:bodyPr wrap="square" rtlCol="0">
            <a:spAutoFit/>
          </a:bodyPr>
          <a:lstStyle/>
          <a:p>
            <a:r>
              <a:rPr lang="en-US" sz="800" smtClean="0"/>
              <a:t>No</a:t>
            </a:r>
            <a:endParaRPr lang="en-US" sz="800" dirty="0"/>
          </a:p>
        </p:txBody>
      </p:sp>
      <p:sp>
        <p:nvSpPr>
          <p:cNvPr id="53" name="TextBox 52"/>
          <p:cNvSpPr txBox="1"/>
          <p:nvPr/>
        </p:nvSpPr>
        <p:spPr>
          <a:xfrm>
            <a:off x="4656369" y="5105400"/>
            <a:ext cx="1828800" cy="646331"/>
          </a:xfrm>
          <a:prstGeom prst="rect">
            <a:avLst/>
          </a:prstGeom>
          <a:noFill/>
          <a:ln>
            <a:solidFill>
              <a:schemeClr val="tx1"/>
            </a:solidFill>
          </a:ln>
        </p:spPr>
        <p:txBody>
          <a:bodyPr wrap="square" rtlCol="0">
            <a:spAutoFit/>
          </a:bodyPr>
          <a:lstStyle/>
          <a:p>
            <a:r>
              <a:rPr lang="en-US" sz="1200" b="1" dirty="0" smtClean="0"/>
              <a:t>Probability of successful message generation and transmission.</a:t>
            </a:r>
            <a:endParaRPr lang="en-US" sz="1200" dirty="0"/>
          </a:p>
        </p:txBody>
      </p:sp>
      <p:sp>
        <p:nvSpPr>
          <p:cNvPr id="54" name="TextBox 53"/>
          <p:cNvSpPr txBox="1"/>
          <p:nvPr/>
        </p:nvSpPr>
        <p:spPr>
          <a:xfrm>
            <a:off x="4636071" y="6005016"/>
            <a:ext cx="805029" cy="276999"/>
          </a:xfrm>
          <a:prstGeom prst="rect">
            <a:avLst/>
          </a:prstGeom>
          <a:noFill/>
        </p:spPr>
        <p:txBody>
          <a:bodyPr wrap="none" rtlCol="0">
            <a:spAutoFit/>
          </a:bodyPr>
          <a:lstStyle/>
          <a:p>
            <a:r>
              <a:rPr lang="en-US" sz="1200" dirty="0" smtClean="0"/>
              <a:t>No Action</a:t>
            </a:r>
            <a:endParaRPr lang="en-US" sz="1200" dirty="0"/>
          </a:p>
        </p:txBody>
      </p:sp>
      <p:cxnSp>
        <p:nvCxnSpPr>
          <p:cNvPr id="55" name="Straight Arrow Connector 54"/>
          <p:cNvCxnSpPr/>
          <p:nvPr/>
        </p:nvCxnSpPr>
        <p:spPr>
          <a:xfrm flipV="1">
            <a:off x="6523269" y="5006976"/>
            <a:ext cx="571500" cy="21669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rot="20802728">
            <a:off x="6597722" y="4946988"/>
            <a:ext cx="237566" cy="215444"/>
          </a:xfrm>
          <a:prstGeom prst="rect">
            <a:avLst/>
          </a:prstGeom>
          <a:noFill/>
        </p:spPr>
        <p:txBody>
          <a:bodyPr wrap="none" rtlCol="0">
            <a:spAutoFit/>
          </a:bodyPr>
          <a:lstStyle/>
          <a:p>
            <a:r>
              <a:rPr lang="en-US" sz="800" dirty="0"/>
              <a:t>P</a:t>
            </a:r>
          </a:p>
        </p:txBody>
      </p:sp>
      <p:sp>
        <p:nvSpPr>
          <p:cNvPr id="57" name="TextBox 56"/>
          <p:cNvSpPr txBox="1"/>
          <p:nvPr/>
        </p:nvSpPr>
        <p:spPr>
          <a:xfrm>
            <a:off x="7094769" y="4739917"/>
            <a:ext cx="1909801" cy="499853"/>
          </a:xfrm>
          <a:prstGeom prst="rect">
            <a:avLst/>
          </a:prstGeom>
          <a:noFill/>
          <a:ln>
            <a:solidFill>
              <a:schemeClr val="accent2"/>
            </a:solidFill>
          </a:ln>
        </p:spPr>
        <p:txBody>
          <a:bodyPr wrap="square" rtlCol="0">
            <a:noAutofit/>
          </a:bodyPr>
          <a:lstStyle/>
          <a:p>
            <a:r>
              <a:rPr lang="en-US" sz="1200" b="1" dirty="0" smtClean="0"/>
              <a:t>Write SCADA status message contents to file.</a:t>
            </a:r>
            <a:endParaRPr lang="en-US" sz="1200" dirty="0"/>
          </a:p>
        </p:txBody>
      </p:sp>
      <p:cxnSp>
        <p:nvCxnSpPr>
          <p:cNvPr id="58" name="Straight Arrow Connector 57"/>
          <p:cNvCxnSpPr/>
          <p:nvPr/>
        </p:nvCxnSpPr>
        <p:spPr>
          <a:xfrm>
            <a:off x="6525492" y="5560683"/>
            <a:ext cx="569277" cy="26093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356030">
            <a:off x="6600597" y="5461682"/>
            <a:ext cx="343364" cy="215444"/>
          </a:xfrm>
          <a:prstGeom prst="rect">
            <a:avLst/>
          </a:prstGeom>
          <a:noFill/>
        </p:spPr>
        <p:txBody>
          <a:bodyPr wrap="none" rtlCol="0">
            <a:spAutoFit/>
          </a:bodyPr>
          <a:lstStyle/>
          <a:p>
            <a:r>
              <a:rPr lang="en-US" sz="800" smtClean="0"/>
              <a:t>1- P</a:t>
            </a:r>
            <a:endParaRPr lang="en-US" sz="800" dirty="0"/>
          </a:p>
        </p:txBody>
      </p:sp>
      <p:sp>
        <p:nvSpPr>
          <p:cNvPr id="60" name="TextBox 59"/>
          <p:cNvSpPr txBox="1"/>
          <p:nvPr/>
        </p:nvSpPr>
        <p:spPr>
          <a:xfrm>
            <a:off x="7059389" y="5683114"/>
            <a:ext cx="805029" cy="276999"/>
          </a:xfrm>
          <a:prstGeom prst="rect">
            <a:avLst/>
          </a:prstGeom>
          <a:noFill/>
        </p:spPr>
        <p:txBody>
          <a:bodyPr wrap="none" rtlCol="0">
            <a:spAutoFit/>
          </a:bodyPr>
          <a:lstStyle/>
          <a:p>
            <a:r>
              <a:rPr lang="en-US" sz="1200" dirty="0" smtClean="0"/>
              <a:t>No Action</a:t>
            </a:r>
            <a:endParaRPr lang="en-US" sz="1200" dirty="0"/>
          </a:p>
        </p:txBody>
      </p:sp>
      <p:grpSp>
        <p:nvGrpSpPr>
          <p:cNvPr id="109" name="Group 108"/>
          <p:cNvGrpSpPr/>
          <p:nvPr/>
        </p:nvGrpSpPr>
        <p:grpSpPr>
          <a:xfrm>
            <a:off x="314121" y="925208"/>
            <a:ext cx="8277105" cy="1174325"/>
            <a:chOff x="257295" y="1043304"/>
            <a:chExt cx="8277105" cy="1174325"/>
          </a:xfrm>
        </p:grpSpPr>
        <p:sp>
          <p:nvSpPr>
            <p:cNvPr id="63" name="TextBox 62"/>
            <p:cNvSpPr txBox="1"/>
            <p:nvPr/>
          </p:nvSpPr>
          <p:spPr>
            <a:xfrm>
              <a:off x="257295" y="1251053"/>
              <a:ext cx="1245159" cy="461665"/>
            </a:xfrm>
            <a:prstGeom prst="rect">
              <a:avLst/>
            </a:prstGeom>
            <a:noFill/>
          </p:spPr>
          <p:txBody>
            <a:bodyPr wrap="square" rtlCol="0">
              <a:spAutoFit/>
            </a:bodyPr>
            <a:lstStyle/>
            <a:p>
              <a:r>
                <a:rPr lang="en-US" sz="800" dirty="0" smtClean="0"/>
                <a:t>Meter Connect/Disconnect Message Probabilities</a:t>
              </a:r>
              <a:endParaRPr lang="en-US" sz="800" dirty="0"/>
            </a:p>
          </p:txBody>
        </p:sp>
        <p:cxnSp>
          <p:nvCxnSpPr>
            <p:cNvPr id="64" name="Straight Arrow Connector 63"/>
            <p:cNvCxnSpPr/>
            <p:nvPr/>
          </p:nvCxnSpPr>
          <p:spPr>
            <a:xfrm flipV="1">
              <a:off x="259107" y="1697604"/>
              <a:ext cx="1295400" cy="1546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554917" y="1341654"/>
              <a:ext cx="2133600" cy="830997"/>
            </a:xfrm>
            <a:prstGeom prst="rect">
              <a:avLst/>
            </a:prstGeom>
            <a:noFill/>
            <a:ln>
              <a:solidFill>
                <a:schemeClr val="tx1"/>
              </a:solidFill>
            </a:ln>
          </p:spPr>
          <p:txBody>
            <a:bodyPr wrap="square" rtlCol="0">
              <a:spAutoFit/>
            </a:bodyPr>
            <a:lstStyle/>
            <a:p>
              <a:r>
                <a:rPr lang="en-US" sz="1200" b="1" dirty="0" smtClean="0"/>
                <a:t>For every meter decide whether a meter connect or disconnect message should be generated</a:t>
              </a:r>
              <a:endParaRPr lang="en-US" sz="1200" dirty="0"/>
            </a:p>
          </p:txBody>
        </p:sp>
        <p:cxnSp>
          <p:nvCxnSpPr>
            <p:cNvPr id="67" name="Straight Arrow Connector 66"/>
            <p:cNvCxnSpPr/>
            <p:nvPr/>
          </p:nvCxnSpPr>
          <p:spPr>
            <a:xfrm flipV="1">
              <a:off x="3688107" y="1253459"/>
              <a:ext cx="571500" cy="21669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rot="20802728">
              <a:off x="3762560" y="1193471"/>
              <a:ext cx="237566" cy="215444"/>
            </a:xfrm>
            <a:prstGeom prst="rect">
              <a:avLst/>
            </a:prstGeom>
            <a:noFill/>
          </p:spPr>
          <p:txBody>
            <a:bodyPr wrap="none" rtlCol="0">
              <a:spAutoFit/>
            </a:bodyPr>
            <a:lstStyle/>
            <a:p>
              <a:r>
                <a:rPr lang="en-US" sz="800" dirty="0" smtClean="0"/>
                <a:t>P</a:t>
              </a:r>
              <a:endParaRPr lang="en-US" sz="800" dirty="0"/>
            </a:p>
          </p:txBody>
        </p:sp>
        <p:cxnSp>
          <p:nvCxnSpPr>
            <p:cNvPr id="69" name="Straight Arrow Connector 68"/>
            <p:cNvCxnSpPr/>
            <p:nvPr/>
          </p:nvCxnSpPr>
          <p:spPr>
            <a:xfrm>
              <a:off x="3690330" y="1807166"/>
              <a:ext cx="569277" cy="26093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rot="1356030">
              <a:off x="3765435" y="1708165"/>
              <a:ext cx="343364" cy="215444"/>
            </a:xfrm>
            <a:prstGeom prst="rect">
              <a:avLst/>
            </a:prstGeom>
            <a:noFill/>
          </p:spPr>
          <p:txBody>
            <a:bodyPr wrap="none" rtlCol="0">
              <a:spAutoFit/>
            </a:bodyPr>
            <a:lstStyle/>
            <a:p>
              <a:r>
                <a:rPr lang="en-US" sz="800" dirty="0" smtClean="0"/>
                <a:t>1- P</a:t>
              </a:r>
              <a:endParaRPr lang="en-US" sz="800" dirty="0"/>
            </a:p>
          </p:txBody>
        </p:sp>
        <p:sp>
          <p:nvSpPr>
            <p:cNvPr id="71" name="TextBox 70"/>
            <p:cNvSpPr txBox="1"/>
            <p:nvPr/>
          </p:nvSpPr>
          <p:spPr>
            <a:xfrm>
              <a:off x="4803562" y="1422570"/>
              <a:ext cx="2357108" cy="499853"/>
            </a:xfrm>
            <a:prstGeom prst="rect">
              <a:avLst/>
            </a:prstGeom>
            <a:noFill/>
            <a:ln>
              <a:solidFill>
                <a:schemeClr val="accent2"/>
              </a:solidFill>
            </a:ln>
          </p:spPr>
          <p:txBody>
            <a:bodyPr wrap="square" rtlCol="0">
              <a:noAutofit/>
            </a:bodyPr>
            <a:lstStyle/>
            <a:p>
              <a:r>
                <a:rPr lang="en-US" sz="1200" b="1" dirty="0" smtClean="0"/>
                <a:t>Write </a:t>
              </a:r>
              <a:r>
                <a:rPr lang="en-US" sz="1200" b="1" smtClean="0"/>
                <a:t>meter connect/disconnect </a:t>
              </a:r>
              <a:r>
                <a:rPr lang="en-US" sz="1200" b="1" dirty="0" smtClean="0"/>
                <a:t>message contents to file.</a:t>
              </a:r>
              <a:endParaRPr lang="en-US" sz="1200" dirty="0"/>
            </a:p>
          </p:txBody>
        </p:sp>
        <p:cxnSp>
          <p:nvCxnSpPr>
            <p:cNvPr id="72" name="Straight Arrow Connector 71"/>
            <p:cNvCxnSpPr>
              <a:endCxn id="71" idx="1"/>
            </p:cNvCxnSpPr>
            <p:nvPr/>
          </p:nvCxnSpPr>
          <p:spPr>
            <a:xfrm>
              <a:off x="4255739" y="1314509"/>
              <a:ext cx="547823" cy="357988"/>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4287109" y="1257005"/>
              <a:ext cx="4247291" cy="26246"/>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214617" y="1940630"/>
              <a:ext cx="805029" cy="276999"/>
            </a:xfrm>
            <a:prstGeom prst="rect">
              <a:avLst/>
            </a:prstGeom>
            <a:noFill/>
          </p:spPr>
          <p:txBody>
            <a:bodyPr wrap="none" rtlCol="0">
              <a:spAutoFit/>
            </a:bodyPr>
            <a:lstStyle/>
            <a:p>
              <a:r>
                <a:rPr lang="en-US" sz="1200" dirty="0" smtClean="0"/>
                <a:t>No Action</a:t>
              </a:r>
              <a:endParaRPr lang="en-US" sz="1200" dirty="0"/>
            </a:p>
          </p:txBody>
        </p:sp>
        <p:sp>
          <p:nvSpPr>
            <p:cNvPr id="79" name="TextBox 78"/>
            <p:cNvSpPr txBox="1"/>
            <p:nvPr/>
          </p:nvSpPr>
          <p:spPr>
            <a:xfrm>
              <a:off x="5429966" y="1043304"/>
              <a:ext cx="2481951" cy="215444"/>
            </a:xfrm>
            <a:prstGeom prst="rect">
              <a:avLst/>
            </a:prstGeom>
            <a:noFill/>
          </p:spPr>
          <p:txBody>
            <a:bodyPr wrap="square" rtlCol="0">
              <a:spAutoFit/>
            </a:bodyPr>
            <a:lstStyle/>
            <a:p>
              <a:r>
                <a:rPr lang="en-US" sz="800" dirty="0" smtClean="0"/>
                <a:t>Update Meter Connection Status in </a:t>
              </a:r>
              <a:r>
                <a:rPr lang="en-US" sz="800" dirty="0" err="1" smtClean="0"/>
                <a:t>GridLab</a:t>
              </a:r>
              <a:r>
                <a:rPr lang="en-US" sz="800" dirty="0" smtClean="0"/>
                <a:t>-D</a:t>
              </a:r>
              <a:endParaRPr lang="en-US" sz="800" dirty="0"/>
            </a:p>
          </p:txBody>
        </p:sp>
      </p:grpSp>
      <p:cxnSp>
        <p:nvCxnSpPr>
          <p:cNvPr id="3" name="Straight Arrow Connector 2"/>
          <p:cNvCxnSpPr/>
          <p:nvPr/>
        </p:nvCxnSpPr>
        <p:spPr>
          <a:xfrm>
            <a:off x="233879" y="2571799"/>
            <a:ext cx="129540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36985" y="2270616"/>
            <a:ext cx="942887" cy="338554"/>
          </a:xfrm>
          <a:prstGeom prst="rect">
            <a:avLst/>
          </a:prstGeom>
          <a:noFill/>
        </p:spPr>
        <p:txBody>
          <a:bodyPr wrap="none" rtlCol="0">
            <a:spAutoFit/>
          </a:bodyPr>
          <a:lstStyle/>
          <a:p>
            <a:r>
              <a:rPr lang="en-US" sz="800" dirty="0" smtClean="0"/>
              <a:t>AMI Meter Status </a:t>
            </a:r>
          </a:p>
          <a:p>
            <a:r>
              <a:rPr lang="en-US" sz="800" dirty="0" smtClean="0"/>
              <a:t>(Connect, kWh, V)</a:t>
            </a:r>
            <a:endParaRPr lang="en-US" sz="800" dirty="0"/>
          </a:p>
        </p:txBody>
      </p:sp>
      <p:sp>
        <p:nvSpPr>
          <p:cNvPr id="85" name="TextBox 84"/>
          <p:cNvSpPr txBox="1"/>
          <p:nvPr/>
        </p:nvSpPr>
        <p:spPr>
          <a:xfrm>
            <a:off x="1598069" y="2337595"/>
            <a:ext cx="2255493" cy="830997"/>
          </a:xfrm>
          <a:prstGeom prst="rect">
            <a:avLst/>
          </a:prstGeom>
          <a:noFill/>
          <a:ln>
            <a:solidFill>
              <a:schemeClr val="tx1"/>
            </a:solidFill>
          </a:ln>
        </p:spPr>
        <p:txBody>
          <a:bodyPr wrap="square" rtlCol="0">
            <a:spAutoFit/>
          </a:bodyPr>
          <a:lstStyle/>
          <a:p>
            <a:r>
              <a:rPr lang="en-US" sz="1200" b="1" dirty="0" smtClean="0"/>
              <a:t>For every meter decide whether a meter alarm message should be generated (compare values against thresholds)</a:t>
            </a:r>
            <a:endParaRPr lang="en-US" sz="1200" dirty="0"/>
          </a:p>
        </p:txBody>
      </p:sp>
      <p:sp>
        <p:nvSpPr>
          <p:cNvPr id="90" name="TextBox 89"/>
          <p:cNvSpPr txBox="1"/>
          <p:nvPr/>
        </p:nvSpPr>
        <p:spPr>
          <a:xfrm>
            <a:off x="253328" y="2708625"/>
            <a:ext cx="1245159" cy="338554"/>
          </a:xfrm>
          <a:prstGeom prst="rect">
            <a:avLst/>
          </a:prstGeom>
          <a:noFill/>
        </p:spPr>
        <p:txBody>
          <a:bodyPr wrap="square" rtlCol="0">
            <a:spAutoFit/>
          </a:bodyPr>
          <a:lstStyle/>
          <a:p>
            <a:r>
              <a:rPr lang="en-US" sz="800" dirty="0" smtClean="0"/>
              <a:t>Meter </a:t>
            </a:r>
            <a:r>
              <a:rPr lang="en-US" sz="800" smtClean="0"/>
              <a:t>Alarm </a:t>
            </a:r>
          </a:p>
          <a:p>
            <a:r>
              <a:rPr lang="en-US" sz="800" dirty="0" smtClean="0"/>
              <a:t>Thresholds</a:t>
            </a:r>
            <a:endParaRPr lang="en-US" sz="800" dirty="0"/>
          </a:p>
        </p:txBody>
      </p:sp>
      <p:cxnSp>
        <p:nvCxnSpPr>
          <p:cNvPr id="91" name="Straight Arrow Connector 90"/>
          <p:cNvCxnSpPr/>
          <p:nvPr/>
        </p:nvCxnSpPr>
        <p:spPr>
          <a:xfrm flipV="1">
            <a:off x="248263" y="3028215"/>
            <a:ext cx="1295400" cy="1546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endCxn id="96" idx="1"/>
          </p:cNvCxnSpPr>
          <p:nvPr/>
        </p:nvCxnSpPr>
        <p:spPr>
          <a:xfrm flipV="1">
            <a:off x="3889152" y="2632229"/>
            <a:ext cx="597864" cy="24234"/>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3960128" y="2428902"/>
            <a:ext cx="325730" cy="215444"/>
          </a:xfrm>
          <a:prstGeom prst="rect">
            <a:avLst/>
          </a:prstGeom>
          <a:noFill/>
        </p:spPr>
        <p:txBody>
          <a:bodyPr wrap="none" rtlCol="0">
            <a:spAutoFit/>
          </a:bodyPr>
          <a:lstStyle/>
          <a:p>
            <a:r>
              <a:rPr lang="en-US" sz="800" smtClean="0"/>
              <a:t>Yes</a:t>
            </a:r>
            <a:endParaRPr lang="en-US" sz="800" dirty="0"/>
          </a:p>
        </p:txBody>
      </p:sp>
      <p:cxnSp>
        <p:nvCxnSpPr>
          <p:cNvPr id="94" name="Straight Arrow Connector 93"/>
          <p:cNvCxnSpPr/>
          <p:nvPr/>
        </p:nvCxnSpPr>
        <p:spPr>
          <a:xfrm>
            <a:off x="3877416" y="3012869"/>
            <a:ext cx="597864" cy="111717"/>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4046814" y="2850413"/>
            <a:ext cx="325730" cy="215444"/>
          </a:xfrm>
          <a:prstGeom prst="rect">
            <a:avLst/>
          </a:prstGeom>
          <a:noFill/>
        </p:spPr>
        <p:txBody>
          <a:bodyPr wrap="square" rtlCol="0">
            <a:spAutoFit/>
          </a:bodyPr>
          <a:lstStyle/>
          <a:p>
            <a:r>
              <a:rPr lang="en-US" sz="800" smtClean="0"/>
              <a:t>No</a:t>
            </a:r>
            <a:endParaRPr lang="en-US" sz="800" dirty="0"/>
          </a:p>
        </p:txBody>
      </p:sp>
      <p:sp>
        <p:nvSpPr>
          <p:cNvPr id="96" name="TextBox 95"/>
          <p:cNvSpPr txBox="1"/>
          <p:nvPr/>
        </p:nvSpPr>
        <p:spPr>
          <a:xfrm>
            <a:off x="4487016" y="2309063"/>
            <a:ext cx="1828800" cy="646331"/>
          </a:xfrm>
          <a:prstGeom prst="rect">
            <a:avLst/>
          </a:prstGeom>
          <a:noFill/>
          <a:ln>
            <a:solidFill>
              <a:schemeClr val="tx1"/>
            </a:solidFill>
          </a:ln>
        </p:spPr>
        <p:txBody>
          <a:bodyPr wrap="square" rtlCol="0">
            <a:spAutoFit/>
          </a:bodyPr>
          <a:lstStyle/>
          <a:p>
            <a:r>
              <a:rPr lang="en-US" sz="1200" b="1" dirty="0" smtClean="0"/>
              <a:t>Probability of successful message generation and transmission.</a:t>
            </a:r>
            <a:endParaRPr lang="en-US" sz="1200" dirty="0"/>
          </a:p>
        </p:txBody>
      </p:sp>
      <p:sp>
        <p:nvSpPr>
          <p:cNvPr id="97" name="TextBox 96"/>
          <p:cNvSpPr txBox="1"/>
          <p:nvPr/>
        </p:nvSpPr>
        <p:spPr>
          <a:xfrm>
            <a:off x="4466718" y="2986086"/>
            <a:ext cx="805029" cy="276999"/>
          </a:xfrm>
          <a:prstGeom prst="rect">
            <a:avLst/>
          </a:prstGeom>
          <a:noFill/>
        </p:spPr>
        <p:txBody>
          <a:bodyPr wrap="none" rtlCol="0">
            <a:spAutoFit/>
          </a:bodyPr>
          <a:lstStyle/>
          <a:p>
            <a:r>
              <a:rPr lang="en-US" sz="1200" dirty="0" smtClean="0"/>
              <a:t>No Action</a:t>
            </a:r>
            <a:endParaRPr lang="en-US" sz="1200" dirty="0"/>
          </a:p>
        </p:txBody>
      </p:sp>
      <p:cxnSp>
        <p:nvCxnSpPr>
          <p:cNvPr id="98" name="Straight Arrow Connector 97"/>
          <p:cNvCxnSpPr/>
          <p:nvPr/>
        </p:nvCxnSpPr>
        <p:spPr>
          <a:xfrm>
            <a:off x="6350187" y="2439893"/>
            <a:ext cx="856176" cy="8784"/>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rot="20802728">
            <a:off x="6450762" y="2229410"/>
            <a:ext cx="340158" cy="215444"/>
          </a:xfrm>
          <a:prstGeom prst="rect">
            <a:avLst/>
          </a:prstGeom>
          <a:noFill/>
        </p:spPr>
        <p:txBody>
          <a:bodyPr wrap="none" rtlCol="0">
            <a:spAutoFit/>
          </a:bodyPr>
          <a:lstStyle/>
          <a:p>
            <a:r>
              <a:rPr lang="en-US" sz="800" dirty="0" smtClean="0"/>
              <a:t>P_2</a:t>
            </a:r>
            <a:endParaRPr lang="en-US" sz="800" dirty="0"/>
          </a:p>
        </p:txBody>
      </p:sp>
      <p:cxnSp>
        <p:nvCxnSpPr>
          <p:cNvPr id="100" name="Straight Arrow Connector 99"/>
          <p:cNvCxnSpPr>
            <a:endCxn id="102" idx="1"/>
          </p:cNvCxnSpPr>
          <p:nvPr/>
        </p:nvCxnSpPr>
        <p:spPr>
          <a:xfrm>
            <a:off x="6307047" y="2776910"/>
            <a:ext cx="530168" cy="169257"/>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rot="1356030">
            <a:off x="6376219" y="2677909"/>
            <a:ext cx="445956" cy="215444"/>
          </a:xfrm>
          <a:prstGeom prst="rect">
            <a:avLst/>
          </a:prstGeom>
          <a:noFill/>
        </p:spPr>
        <p:txBody>
          <a:bodyPr wrap="none" rtlCol="0">
            <a:spAutoFit/>
          </a:bodyPr>
          <a:lstStyle/>
          <a:p>
            <a:r>
              <a:rPr lang="en-US" sz="800" dirty="0" smtClean="0"/>
              <a:t>1- P_2</a:t>
            </a:r>
            <a:endParaRPr lang="en-US" sz="800" dirty="0"/>
          </a:p>
        </p:txBody>
      </p:sp>
      <p:sp>
        <p:nvSpPr>
          <p:cNvPr id="102" name="TextBox 101"/>
          <p:cNvSpPr txBox="1"/>
          <p:nvPr/>
        </p:nvSpPr>
        <p:spPr>
          <a:xfrm>
            <a:off x="6837215" y="2807667"/>
            <a:ext cx="805029" cy="276999"/>
          </a:xfrm>
          <a:prstGeom prst="rect">
            <a:avLst/>
          </a:prstGeom>
          <a:noFill/>
        </p:spPr>
        <p:txBody>
          <a:bodyPr wrap="none" rtlCol="0">
            <a:spAutoFit/>
          </a:bodyPr>
          <a:lstStyle/>
          <a:p>
            <a:r>
              <a:rPr lang="en-US" sz="1200" dirty="0" smtClean="0"/>
              <a:t>No Action</a:t>
            </a:r>
            <a:endParaRPr lang="en-US" sz="1200" dirty="0"/>
          </a:p>
        </p:txBody>
      </p:sp>
      <p:sp>
        <p:nvSpPr>
          <p:cNvPr id="105" name="TextBox 104"/>
          <p:cNvSpPr txBox="1"/>
          <p:nvPr/>
        </p:nvSpPr>
        <p:spPr>
          <a:xfrm>
            <a:off x="7204233" y="2253133"/>
            <a:ext cx="1909801" cy="499853"/>
          </a:xfrm>
          <a:prstGeom prst="rect">
            <a:avLst/>
          </a:prstGeom>
          <a:noFill/>
          <a:ln>
            <a:solidFill>
              <a:schemeClr val="accent2"/>
            </a:solidFill>
          </a:ln>
        </p:spPr>
        <p:txBody>
          <a:bodyPr wrap="square" rtlCol="0">
            <a:noAutofit/>
          </a:bodyPr>
          <a:lstStyle/>
          <a:p>
            <a:r>
              <a:rPr lang="en-US" sz="1200" b="1" dirty="0" smtClean="0"/>
              <a:t>Write meter alarm message contents to file.</a:t>
            </a:r>
            <a:endParaRPr lang="en-US" sz="1200" dirty="0"/>
          </a:p>
        </p:txBody>
      </p:sp>
      <p:cxnSp>
        <p:nvCxnSpPr>
          <p:cNvPr id="111" name="Straight Arrow Connector 110"/>
          <p:cNvCxnSpPr/>
          <p:nvPr/>
        </p:nvCxnSpPr>
        <p:spPr>
          <a:xfrm flipH="1" flipV="1">
            <a:off x="1279845" y="1810900"/>
            <a:ext cx="606" cy="760900"/>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1279845" y="1819535"/>
            <a:ext cx="330085" cy="7074"/>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V="1">
            <a:off x="1241444" y="2556165"/>
            <a:ext cx="29137" cy="1488896"/>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1241444" y="4054239"/>
            <a:ext cx="428613"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0" y="229043"/>
            <a:ext cx="9114034" cy="646331"/>
          </a:xfrm>
          <a:prstGeom prst="rect">
            <a:avLst/>
          </a:prstGeom>
        </p:spPr>
        <p:txBody>
          <a:bodyPr wrap="square">
            <a:spAutoFit/>
          </a:bodyPr>
          <a:lstStyle/>
          <a:p>
            <a:pPr algn="ctr"/>
            <a:r>
              <a:rPr lang="en-US" b="1" dirty="0" smtClean="0">
                <a:solidFill>
                  <a:schemeClr val="accent4"/>
                </a:solidFill>
              </a:rPr>
              <a:t>Example Message Creation Logic (INCOMPLETE DRAFT):</a:t>
            </a:r>
          </a:p>
          <a:p>
            <a:pPr algn="ctr"/>
            <a:r>
              <a:rPr lang="en-US" b="1" dirty="0" smtClean="0">
                <a:solidFill>
                  <a:schemeClr val="accent4"/>
                </a:solidFill>
              </a:rPr>
              <a:t>(No attack logic included)</a:t>
            </a:r>
            <a:endParaRPr lang="en-US" b="1" dirty="0">
              <a:solidFill>
                <a:schemeClr val="accent4"/>
              </a:solidFill>
            </a:endParaRPr>
          </a:p>
        </p:txBody>
      </p:sp>
      <p:cxnSp>
        <p:nvCxnSpPr>
          <p:cNvPr id="127" name="Straight Arrow Connector 126"/>
          <p:cNvCxnSpPr/>
          <p:nvPr/>
        </p:nvCxnSpPr>
        <p:spPr>
          <a:xfrm flipV="1">
            <a:off x="1390303" y="4463593"/>
            <a:ext cx="24048" cy="807712"/>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1390303" y="5269974"/>
            <a:ext cx="816927" cy="1331"/>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6936563" y="1473279"/>
            <a:ext cx="322551" cy="369332"/>
          </a:xfrm>
          <a:prstGeom prst="rect">
            <a:avLst/>
          </a:prstGeom>
          <a:noFill/>
        </p:spPr>
        <p:txBody>
          <a:bodyPr wrap="square" rtlCol="0">
            <a:spAutoFit/>
          </a:bodyPr>
          <a:lstStyle/>
          <a:p>
            <a:r>
              <a:rPr lang="en-US" b="1" dirty="0" smtClean="0"/>
              <a:t>C</a:t>
            </a:r>
            <a:endParaRPr lang="en-US" b="1" dirty="0"/>
          </a:p>
        </p:txBody>
      </p:sp>
      <p:sp>
        <p:nvSpPr>
          <p:cNvPr id="132" name="TextBox 131"/>
          <p:cNvSpPr txBox="1"/>
          <p:nvPr/>
        </p:nvSpPr>
        <p:spPr>
          <a:xfrm>
            <a:off x="8876186" y="2424504"/>
            <a:ext cx="354806" cy="369332"/>
          </a:xfrm>
          <a:prstGeom prst="rect">
            <a:avLst/>
          </a:prstGeom>
          <a:noFill/>
        </p:spPr>
        <p:txBody>
          <a:bodyPr wrap="square" rtlCol="0">
            <a:spAutoFit/>
          </a:bodyPr>
          <a:lstStyle/>
          <a:p>
            <a:r>
              <a:rPr lang="en-US" b="1" dirty="0"/>
              <a:t>B</a:t>
            </a:r>
          </a:p>
        </p:txBody>
      </p:sp>
      <p:sp>
        <p:nvSpPr>
          <p:cNvPr id="133" name="TextBox 132"/>
          <p:cNvSpPr txBox="1"/>
          <p:nvPr/>
        </p:nvSpPr>
        <p:spPr>
          <a:xfrm>
            <a:off x="8526373" y="3271841"/>
            <a:ext cx="324128" cy="369332"/>
          </a:xfrm>
          <a:prstGeom prst="rect">
            <a:avLst/>
          </a:prstGeom>
          <a:noFill/>
        </p:spPr>
        <p:txBody>
          <a:bodyPr wrap="none" rtlCol="0">
            <a:spAutoFit/>
          </a:bodyPr>
          <a:lstStyle/>
          <a:p>
            <a:r>
              <a:rPr lang="en-US" b="1" dirty="0" smtClean="0"/>
              <a:t>A</a:t>
            </a:r>
            <a:endParaRPr lang="en-US" b="1" dirty="0"/>
          </a:p>
        </p:txBody>
      </p:sp>
      <p:sp>
        <p:nvSpPr>
          <p:cNvPr id="134" name="TextBox 133"/>
          <p:cNvSpPr txBox="1"/>
          <p:nvPr/>
        </p:nvSpPr>
        <p:spPr>
          <a:xfrm>
            <a:off x="8747383" y="4925701"/>
            <a:ext cx="322551" cy="369332"/>
          </a:xfrm>
          <a:prstGeom prst="rect">
            <a:avLst/>
          </a:prstGeom>
          <a:noFill/>
        </p:spPr>
        <p:txBody>
          <a:bodyPr wrap="square" rtlCol="0">
            <a:spAutoFit/>
          </a:bodyPr>
          <a:lstStyle/>
          <a:p>
            <a:r>
              <a:rPr lang="en-US" b="1" dirty="0"/>
              <a:t>D</a:t>
            </a:r>
          </a:p>
        </p:txBody>
      </p:sp>
      <p:sp>
        <p:nvSpPr>
          <p:cNvPr id="77" name="TextBox 76"/>
          <p:cNvSpPr txBox="1"/>
          <p:nvPr/>
        </p:nvSpPr>
        <p:spPr>
          <a:xfrm>
            <a:off x="101191" y="127870"/>
            <a:ext cx="1442472" cy="338554"/>
          </a:xfrm>
          <a:prstGeom prst="rect">
            <a:avLst/>
          </a:prstGeom>
          <a:noFill/>
        </p:spPr>
        <p:txBody>
          <a:bodyPr wrap="square" rtlCol="0">
            <a:spAutoFit/>
          </a:bodyPr>
          <a:lstStyle/>
          <a:p>
            <a:r>
              <a:rPr lang="en-US" sz="800" dirty="0" smtClean="0">
                <a:solidFill>
                  <a:schemeClr val="accent2"/>
                </a:solidFill>
              </a:rPr>
              <a:t>Purple = user input</a:t>
            </a:r>
          </a:p>
          <a:p>
            <a:r>
              <a:rPr lang="en-US" sz="800" dirty="0" smtClean="0">
                <a:solidFill>
                  <a:schemeClr val="accent2"/>
                </a:solidFill>
              </a:rPr>
              <a:t>Blue = data from GridLAB-D</a:t>
            </a:r>
            <a:endParaRPr lang="en-US" sz="800" dirty="0">
              <a:solidFill>
                <a:schemeClr val="accent2"/>
              </a:solidFill>
            </a:endParaRPr>
          </a:p>
        </p:txBody>
      </p:sp>
    </p:spTree>
    <p:extLst>
      <p:ext uri="{BB962C8B-B14F-4D97-AF65-F5344CB8AC3E}">
        <p14:creationId xmlns:p14="http://schemas.microsoft.com/office/powerpoint/2010/main" val="199772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Arrow Connector 20"/>
          <p:cNvCxnSpPr/>
          <p:nvPr/>
        </p:nvCxnSpPr>
        <p:spPr>
          <a:xfrm>
            <a:off x="257808" y="4007970"/>
            <a:ext cx="182880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8491" y="3651808"/>
            <a:ext cx="1452642" cy="338554"/>
          </a:xfrm>
          <a:prstGeom prst="rect">
            <a:avLst/>
          </a:prstGeom>
          <a:noFill/>
        </p:spPr>
        <p:txBody>
          <a:bodyPr wrap="none" rtlCol="0">
            <a:spAutoFit/>
          </a:bodyPr>
          <a:lstStyle/>
          <a:p>
            <a:r>
              <a:rPr lang="en-US" sz="800" dirty="0" smtClean="0"/>
              <a:t>Substation Transformer Status</a:t>
            </a:r>
          </a:p>
          <a:p>
            <a:pPr algn="ctr"/>
            <a:r>
              <a:rPr lang="en-US" sz="800" dirty="0" smtClean="0"/>
              <a:t>(=Voltage Readings)</a:t>
            </a:r>
            <a:endParaRPr lang="en-US" sz="800" dirty="0"/>
          </a:p>
        </p:txBody>
      </p:sp>
      <p:sp>
        <p:nvSpPr>
          <p:cNvPr id="23" name="TextBox 22"/>
          <p:cNvSpPr txBox="1"/>
          <p:nvPr/>
        </p:nvSpPr>
        <p:spPr>
          <a:xfrm>
            <a:off x="2086984" y="2816437"/>
            <a:ext cx="1797798" cy="1371775"/>
          </a:xfrm>
          <a:prstGeom prst="rect">
            <a:avLst/>
          </a:prstGeom>
          <a:noFill/>
          <a:ln>
            <a:solidFill>
              <a:schemeClr val="accent4"/>
            </a:solidFill>
          </a:ln>
        </p:spPr>
        <p:txBody>
          <a:bodyPr wrap="square" rtlCol="0" anchor="ctr">
            <a:noAutofit/>
          </a:bodyPr>
          <a:lstStyle/>
          <a:p>
            <a:r>
              <a:rPr lang="en-US" sz="1200" b="1" dirty="0" smtClean="0"/>
              <a:t>Should any substation SCADA voltage control messages be generated?</a:t>
            </a:r>
          </a:p>
          <a:p>
            <a:r>
              <a:rPr lang="en-US" sz="1200" dirty="0" smtClean="0"/>
              <a:t>(Compare voltage values against specified thresholds.)</a:t>
            </a:r>
            <a:endParaRPr lang="en-US" sz="1200" dirty="0"/>
          </a:p>
          <a:p>
            <a:endParaRPr lang="en-US" sz="1200" dirty="0"/>
          </a:p>
        </p:txBody>
      </p:sp>
      <p:cxnSp>
        <p:nvCxnSpPr>
          <p:cNvPr id="49" name="Straight Arrow Connector 48"/>
          <p:cNvCxnSpPr/>
          <p:nvPr/>
        </p:nvCxnSpPr>
        <p:spPr>
          <a:xfrm flipV="1">
            <a:off x="3897936" y="3201857"/>
            <a:ext cx="586128" cy="209833"/>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rot="20802728">
            <a:off x="3918335" y="3094135"/>
            <a:ext cx="325730" cy="215444"/>
          </a:xfrm>
          <a:prstGeom prst="rect">
            <a:avLst/>
          </a:prstGeom>
          <a:noFill/>
        </p:spPr>
        <p:txBody>
          <a:bodyPr wrap="none" rtlCol="0">
            <a:spAutoFit/>
          </a:bodyPr>
          <a:lstStyle/>
          <a:p>
            <a:r>
              <a:rPr lang="en-US" sz="800" smtClean="0"/>
              <a:t>Yes</a:t>
            </a:r>
            <a:endParaRPr lang="en-US" sz="800" dirty="0"/>
          </a:p>
        </p:txBody>
      </p:sp>
      <p:cxnSp>
        <p:nvCxnSpPr>
          <p:cNvPr id="51" name="Straight Arrow Connector 50"/>
          <p:cNvCxnSpPr/>
          <p:nvPr/>
        </p:nvCxnSpPr>
        <p:spPr>
          <a:xfrm>
            <a:off x="3886200" y="3768097"/>
            <a:ext cx="597864" cy="111717"/>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55598" y="3605641"/>
            <a:ext cx="325730" cy="215444"/>
          </a:xfrm>
          <a:prstGeom prst="rect">
            <a:avLst/>
          </a:prstGeom>
          <a:noFill/>
        </p:spPr>
        <p:txBody>
          <a:bodyPr wrap="square" rtlCol="0">
            <a:spAutoFit/>
          </a:bodyPr>
          <a:lstStyle/>
          <a:p>
            <a:r>
              <a:rPr lang="en-US" sz="800" smtClean="0"/>
              <a:t>No</a:t>
            </a:r>
            <a:endParaRPr lang="en-US" sz="800" dirty="0"/>
          </a:p>
        </p:txBody>
      </p:sp>
      <p:sp>
        <p:nvSpPr>
          <p:cNvPr id="53" name="TextBox 52"/>
          <p:cNvSpPr txBox="1"/>
          <p:nvPr/>
        </p:nvSpPr>
        <p:spPr>
          <a:xfrm>
            <a:off x="4495800" y="2841698"/>
            <a:ext cx="1828800" cy="830997"/>
          </a:xfrm>
          <a:prstGeom prst="rect">
            <a:avLst/>
          </a:prstGeom>
          <a:noFill/>
          <a:ln>
            <a:solidFill>
              <a:schemeClr val="tx1"/>
            </a:solidFill>
          </a:ln>
        </p:spPr>
        <p:txBody>
          <a:bodyPr wrap="square" rtlCol="0">
            <a:spAutoFit/>
          </a:bodyPr>
          <a:lstStyle/>
          <a:p>
            <a:r>
              <a:rPr lang="en-US" sz="1200" b="1" dirty="0" smtClean="0"/>
              <a:t>Probability of operator action and </a:t>
            </a:r>
            <a:r>
              <a:rPr lang="en-US" sz="1200" b="1" smtClean="0"/>
              <a:t>message transmission to </a:t>
            </a:r>
            <a:r>
              <a:rPr lang="en-US" sz="1200" b="1" dirty="0" smtClean="0"/>
              <a:t>control voltage</a:t>
            </a:r>
            <a:endParaRPr lang="en-US" sz="1200" dirty="0"/>
          </a:p>
        </p:txBody>
      </p:sp>
      <p:sp>
        <p:nvSpPr>
          <p:cNvPr id="54" name="TextBox 53"/>
          <p:cNvSpPr txBox="1"/>
          <p:nvPr/>
        </p:nvSpPr>
        <p:spPr>
          <a:xfrm>
            <a:off x="4475502" y="3741314"/>
            <a:ext cx="805029" cy="276999"/>
          </a:xfrm>
          <a:prstGeom prst="rect">
            <a:avLst/>
          </a:prstGeom>
          <a:noFill/>
        </p:spPr>
        <p:txBody>
          <a:bodyPr wrap="none" rtlCol="0">
            <a:spAutoFit/>
          </a:bodyPr>
          <a:lstStyle/>
          <a:p>
            <a:r>
              <a:rPr lang="en-US" sz="1200" dirty="0" smtClean="0"/>
              <a:t>No Action</a:t>
            </a:r>
            <a:endParaRPr lang="en-US" sz="1200" dirty="0"/>
          </a:p>
        </p:txBody>
      </p:sp>
      <p:cxnSp>
        <p:nvCxnSpPr>
          <p:cNvPr id="55" name="Straight Arrow Connector 54"/>
          <p:cNvCxnSpPr/>
          <p:nvPr/>
        </p:nvCxnSpPr>
        <p:spPr>
          <a:xfrm flipV="1">
            <a:off x="6362700" y="2743274"/>
            <a:ext cx="571500" cy="21669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rot="20802728">
            <a:off x="6437153" y="2683286"/>
            <a:ext cx="237566" cy="215444"/>
          </a:xfrm>
          <a:prstGeom prst="rect">
            <a:avLst/>
          </a:prstGeom>
          <a:noFill/>
        </p:spPr>
        <p:txBody>
          <a:bodyPr wrap="none" rtlCol="0">
            <a:spAutoFit/>
          </a:bodyPr>
          <a:lstStyle/>
          <a:p>
            <a:r>
              <a:rPr lang="en-US" sz="800" dirty="0"/>
              <a:t>P</a:t>
            </a:r>
          </a:p>
        </p:txBody>
      </p:sp>
      <p:sp>
        <p:nvSpPr>
          <p:cNvPr id="57" name="TextBox 56"/>
          <p:cNvSpPr txBox="1"/>
          <p:nvPr/>
        </p:nvSpPr>
        <p:spPr>
          <a:xfrm>
            <a:off x="6934200" y="2476215"/>
            <a:ext cx="1909801" cy="682267"/>
          </a:xfrm>
          <a:prstGeom prst="rect">
            <a:avLst/>
          </a:prstGeom>
          <a:noFill/>
          <a:ln>
            <a:solidFill>
              <a:schemeClr val="accent2"/>
            </a:solidFill>
          </a:ln>
        </p:spPr>
        <p:txBody>
          <a:bodyPr wrap="square" rtlCol="0">
            <a:noAutofit/>
          </a:bodyPr>
          <a:lstStyle/>
          <a:p>
            <a:r>
              <a:rPr lang="en-US" sz="1200" b="1" dirty="0" smtClean="0"/>
              <a:t>Write SCADA </a:t>
            </a:r>
            <a:r>
              <a:rPr lang="en-US" sz="1200" b="1" smtClean="0"/>
              <a:t>voltage control message </a:t>
            </a:r>
            <a:r>
              <a:rPr lang="en-US" sz="1200" b="1" dirty="0" smtClean="0"/>
              <a:t>contents to file.</a:t>
            </a:r>
            <a:endParaRPr lang="en-US" sz="1200" dirty="0"/>
          </a:p>
        </p:txBody>
      </p:sp>
      <p:cxnSp>
        <p:nvCxnSpPr>
          <p:cNvPr id="58" name="Straight Arrow Connector 57"/>
          <p:cNvCxnSpPr/>
          <p:nvPr/>
        </p:nvCxnSpPr>
        <p:spPr>
          <a:xfrm>
            <a:off x="6364923" y="3296981"/>
            <a:ext cx="569277" cy="26093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356030">
            <a:off x="6440028" y="3197980"/>
            <a:ext cx="343364" cy="215444"/>
          </a:xfrm>
          <a:prstGeom prst="rect">
            <a:avLst/>
          </a:prstGeom>
          <a:noFill/>
        </p:spPr>
        <p:txBody>
          <a:bodyPr wrap="none" rtlCol="0">
            <a:spAutoFit/>
          </a:bodyPr>
          <a:lstStyle/>
          <a:p>
            <a:r>
              <a:rPr lang="en-US" sz="800" smtClean="0"/>
              <a:t>1- P</a:t>
            </a:r>
            <a:endParaRPr lang="en-US" sz="800" dirty="0"/>
          </a:p>
        </p:txBody>
      </p:sp>
      <p:sp>
        <p:nvSpPr>
          <p:cNvPr id="60" name="TextBox 59"/>
          <p:cNvSpPr txBox="1"/>
          <p:nvPr/>
        </p:nvSpPr>
        <p:spPr>
          <a:xfrm>
            <a:off x="6898820" y="3419412"/>
            <a:ext cx="805029" cy="276999"/>
          </a:xfrm>
          <a:prstGeom prst="rect">
            <a:avLst/>
          </a:prstGeom>
          <a:noFill/>
        </p:spPr>
        <p:txBody>
          <a:bodyPr wrap="none" rtlCol="0">
            <a:spAutoFit/>
          </a:bodyPr>
          <a:lstStyle/>
          <a:p>
            <a:r>
              <a:rPr lang="en-US" sz="1200" dirty="0" smtClean="0"/>
              <a:t>No Action</a:t>
            </a:r>
            <a:endParaRPr lang="en-US" sz="1200" dirty="0"/>
          </a:p>
        </p:txBody>
      </p:sp>
      <p:grpSp>
        <p:nvGrpSpPr>
          <p:cNvPr id="109" name="Group 108"/>
          <p:cNvGrpSpPr/>
          <p:nvPr/>
        </p:nvGrpSpPr>
        <p:grpSpPr>
          <a:xfrm>
            <a:off x="353797" y="1007927"/>
            <a:ext cx="8284005" cy="1174325"/>
            <a:chOff x="250395" y="1043304"/>
            <a:chExt cx="8284005" cy="1174325"/>
          </a:xfrm>
        </p:grpSpPr>
        <p:sp>
          <p:nvSpPr>
            <p:cNvPr id="63" name="TextBox 62"/>
            <p:cNvSpPr txBox="1"/>
            <p:nvPr/>
          </p:nvSpPr>
          <p:spPr>
            <a:xfrm>
              <a:off x="250395" y="1395438"/>
              <a:ext cx="1245159" cy="338554"/>
            </a:xfrm>
            <a:prstGeom prst="rect">
              <a:avLst/>
            </a:prstGeom>
            <a:noFill/>
          </p:spPr>
          <p:txBody>
            <a:bodyPr wrap="square" rtlCol="0">
              <a:spAutoFit/>
            </a:bodyPr>
            <a:lstStyle/>
            <a:p>
              <a:r>
                <a:rPr lang="en-US" sz="800" dirty="0" smtClean="0"/>
                <a:t>Switch </a:t>
              </a:r>
              <a:r>
                <a:rPr lang="en-US" sz="800" smtClean="0"/>
                <a:t>reconfiguration Probabilities</a:t>
              </a:r>
              <a:endParaRPr lang="en-US" sz="800" dirty="0"/>
            </a:p>
          </p:txBody>
        </p:sp>
        <p:cxnSp>
          <p:nvCxnSpPr>
            <p:cNvPr id="64" name="Straight Arrow Connector 63"/>
            <p:cNvCxnSpPr/>
            <p:nvPr/>
          </p:nvCxnSpPr>
          <p:spPr>
            <a:xfrm flipV="1">
              <a:off x="259107" y="1697604"/>
              <a:ext cx="1295400" cy="1546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554917" y="1341654"/>
              <a:ext cx="2133600" cy="830997"/>
            </a:xfrm>
            <a:prstGeom prst="rect">
              <a:avLst/>
            </a:prstGeom>
            <a:noFill/>
            <a:ln>
              <a:solidFill>
                <a:schemeClr val="tx1"/>
              </a:solidFill>
            </a:ln>
          </p:spPr>
          <p:txBody>
            <a:bodyPr wrap="square" rtlCol="0">
              <a:spAutoFit/>
            </a:bodyPr>
            <a:lstStyle/>
            <a:p>
              <a:r>
                <a:rPr lang="en-US" sz="1200" b="1" dirty="0" smtClean="0"/>
                <a:t>For every switch decide whether a switch status change message should be generated.</a:t>
              </a:r>
              <a:endParaRPr lang="en-US" sz="1200" dirty="0"/>
            </a:p>
          </p:txBody>
        </p:sp>
        <p:cxnSp>
          <p:nvCxnSpPr>
            <p:cNvPr id="67" name="Straight Arrow Connector 66"/>
            <p:cNvCxnSpPr/>
            <p:nvPr/>
          </p:nvCxnSpPr>
          <p:spPr>
            <a:xfrm flipV="1">
              <a:off x="3688107" y="1253459"/>
              <a:ext cx="571500" cy="21669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rot="20802728">
              <a:off x="3762560" y="1193471"/>
              <a:ext cx="237566" cy="215444"/>
            </a:xfrm>
            <a:prstGeom prst="rect">
              <a:avLst/>
            </a:prstGeom>
            <a:noFill/>
          </p:spPr>
          <p:txBody>
            <a:bodyPr wrap="none" rtlCol="0">
              <a:spAutoFit/>
            </a:bodyPr>
            <a:lstStyle/>
            <a:p>
              <a:r>
                <a:rPr lang="en-US" sz="800" dirty="0" smtClean="0"/>
                <a:t>P</a:t>
              </a:r>
              <a:endParaRPr lang="en-US" sz="800" dirty="0"/>
            </a:p>
          </p:txBody>
        </p:sp>
        <p:cxnSp>
          <p:nvCxnSpPr>
            <p:cNvPr id="69" name="Straight Arrow Connector 68"/>
            <p:cNvCxnSpPr/>
            <p:nvPr/>
          </p:nvCxnSpPr>
          <p:spPr>
            <a:xfrm>
              <a:off x="3690330" y="1807166"/>
              <a:ext cx="569277" cy="26093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rot="1356030">
              <a:off x="3765435" y="1708165"/>
              <a:ext cx="343364" cy="215444"/>
            </a:xfrm>
            <a:prstGeom prst="rect">
              <a:avLst/>
            </a:prstGeom>
            <a:noFill/>
          </p:spPr>
          <p:txBody>
            <a:bodyPr wrap="none" rtlCol="0">
              <a:spAutoFit/>
            </a:bodyPr>
            <a:lstStyle/>
            <a:p>
              <a:r>
                <a:rPr lang="en-US" sz="800" dirty="0" smtClean="0"/>
                <a:t>1- P</a:t>
              </a:r>
              <a:endParaRPr lang="en-US" sz="800" dirty="0"/>
            </a:p>
          </p:txBody>
        </p:sp>
        <p:sp>
          <p:nvSpPr>
            <p:cNvPr id="71" name="TextBox 70"/>
            <p:cNvSpPr txBox="1"/>
            <p:nvPr/>
          </p:nvSpPr>
          <p:spPr>
            <a:xfrm>
              <a:off x="4803562" y="1422570"/>
              <a:ext cx="2357108" cy="499853"/>
            </a:xfrm>
            <a:prstGeom prst="rect">
              <a:avLst/>
            </a:prstGeom>
            <a:noFill/>
            <a:ln>
              <a:solidFill>
                <a:schemeClr val="accent2"/>
              </a:solidFill>
            </a:ln>
          </p:spPr>
          <p:txBody>
            <a:bodyPr wrap="square" rtlCol="0">
              <a:noAutofit/>
            </a:bodyPr>
            <a:lstStyle/>
            <a:p>
              <a:r>
                <a:rPr lang="en-US" sz="1200" b="1" dirty="0" smtClean="0"/>
                <a:t>Write switch status change control message contents to file.</a:t>
              </a:r>
              <a:endParaRPr lang="en-US" sz="1200" dirty="0"/>
            </a:p>
          </p:txBody>
        </p:sp>
        <p:cxnSp>
          <p:nvCxnSpPr>
            <p:cNvPr id="72" name="Straight Arrow Connector 71"/>
            <p:cNvCxnSpPr>
              <a:endCxn id="71" idx="1"/>
            </p:cNvCxnSpPr>
            <p:nvPr/>
          </p:nvCxnSpPr>
          <p:spPr>
            <a:xfrm>
              <a:off x="4255739" y="1314509"/>
              <a:ext cx="547823" cy="357988"/>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4287109" y="1257005"/>
              <a:ext cx="4247291" cy="26246"/>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214617" y="1940630"/>
              <a:ext cx="805029" cy="276999"/>
            </a:xfrm>
            <a:prstGeom prst="rect">
              <a:avLst/>
            </a:prstGeom>
            <a:noFill/>
          </p:spPr>
          <p:txBody>
            <a:bodyPr wrap="none" rtlCol="0">
              <a:spAutoFit/>
            </a:bodyPr>
            <a:lstStyle/>
            <a:p>
              <a:r>
                <a:rPr lang="en-US" sz="1200" dirty="0" smtClean="0"/>
                <a:t>No Action</a:t>
              </a:r>
              <a:endParaRPr lang="en-US" sz="1200" dirty="0"/>
            </a:p>
          </p:txBody>
        </p:sp>
        <p:sp>
          <p:nvSpPr>
            <p:cNvPr id="79" name="TextBox 78"/>
            <p:cNvSpPr txBox="1"/>
            <p:nvPr/>
          </p:nvSpPr>
          <p:spPr>
            <a:xfrm>
              <a:off x="5429966" y="1043304"/>
              <a:ext cx="2481951" cy="215444"/>
            </a:xfrm>
            <a:prstGeom prst="rect">
              <a:avLst/>
            </a:prstGeom>
            <a:noFill/>
          </p:spPr>
          <p:txBody>
            <a:bodyPr wrap="square" rtlCol="0">
              <a:spAutoFit/>
            </a:bodyPr>
            <a:lstStyle/>
            <a:p>
              <a:r>
                <a:rPr lang="en-US" sz="800" dirty="0" smtClean="0"/>
                <a:t>Update Switch Status in </a:t>
              </a:r>
              <a:r>
                <a:rPr lang="en-US" sz="800" dirty="0" err="1" smtClean="0"/>
                <a:t>GridLab</a:t>
              </a:r>
              <a:r>
                <a:rPr lang="en-US" sz="800" dirty="0" smtClean="0"/>
                <a:t>-D</a:t>
              </a:r>
              <a:endParaRPr lang="en-US" sz="800" dirty="0"/>
            </a:p>
          </p:txBody>
        </p:sp>
      </p:grpSp>
      <p:sp>
        <p:nvSpPr>
          <p:cNvPr id="126" name="Rectangle 125"/>
          <p:cNvSpPr/>
          <p:nvPr/>
        </p:nvSpPr>
        <p:spPr>
          <a:xfrm>
            <a:off x="0" y="229043"/>
            <a:ext cx="9114034" cy="646331"/>
          </a:xfrm>
          <a:prstGeom prst="rect">
            <a:avLst/>
          </a:prstGeom>
        </p:spPr>
        <p:txBody>
          <a:bodyPr wrap="square">
            <a:spAutoFit/>
          </a:bodyPr>
          <a:lstStyle/>
          <a:p>
            <a:pPr algn="ctr"/>
            <a:r>
              <a:rPr lang="en-US" b="1" dirty="0" smtClean="0">
                <a:solidFill>
                  <a:schemeClr val="accent4"/>
                </a:solidFill>
              </a:rPr>
              <a:t>Example Message Creation Logic (INCOMPLETE DRAFT):</a:t>
            </a:r>
          </a:p>
          <a:p>
            <a:pPr algn="ctr"/>
            <a:r>
              <a:rPr lang="en-US" b="1" dirty="0" smtClean="0">
                <a:solidFill>
                  <a:schemeClr val="accent4"/>
                </a:solidFill>
              </a:rPr>
              <a:t>(No attack logic included)</a:t>
            </a:r>
            <a:endParaRPr lang="en-US" b="1" dirty="0">
              <a:solidFill>
                <a:schemeClr val="accent4"/>
              </a:solidFill>
            </a:endParaRPr>
          </a:p>
        </p:txBody>
      </p:sp>
      <p:sp>
        <p:nvSpPr>
          <p:cNvPr id="131" name="TextBox 130"/>
          <p:cNvSpPr txBox="1"/>
          <p:nvPr/>
        </p:nvSpPr>
        <p:spPr>
          <a:xfrm>
            <a:off x="6983139" y="1555998"/>
            <a:ext cx="322551" cy="369332"/>
          </a:xfrm>
          <a:prstGeom prst="rect">
            <a:avLst/>
          </a:prstGeom>
          <a:noFill/>
        </p:spPr>
        <p:txBody>
          <a:bodyPr wrap="square" rtlCol="0">
            <a:spAutoFit/>
          </a:bodyPr>
          <a:lstStyle/>
          <a:p>
            <a:r>
              <a:rPr lang="en-US" b="1" dirty="0"/>
              <a:t>F</a:t>
            </a:r>
          </a:p>
        </p:txBody>
      </p:sp>
      <p:sp>
        <p:nvSpPr>
          <p:cNvPr id="134" name="TextBox 133"/>
          <p:cNvSpPr txBox="1"/>
          <p:nvPr/>
        </p:nvSpPr>
        <p:spPr>
          <a:xfrm>
            <a:off x="8586814" y="2661999"/>
            <a:ext cx="322551" cy="369332"/>
          </a:xfrm>
          <a:prstGeom prst="rect">
            <a:avLst/>
          </a:prstGeom>
          <a:noFill/>
        </p:spPr>
        <p:txBody>
          <a:bodyPr wrap="square" rtlCol="0">
            <a:spAutoFit/>
          </a:bodyPr>
          <a:lstStyle/>
          <a:p>
            <a:r>
              <a:rPr lang="en-US" b="1" dirty="0" smtClean="0"/>
              <a:t>E</a:t>
            </a:r>
            <a:endParaRPr lang="en-US" b="1" dirty="0"/>
          </a:p>
        </p:txBody>
      </p:sp>
      <p:sp>
        <p:nvSpPr>
          <p:cNvPr id="75" name="TextBox 74"/>
          <p:cNvSpPr txBox="1"/>
          <p:nvPr/>
        </p:nvSpPr>
        <p:spPr>
          <a:xfrm>
            <a:off x="155365" y="3092853"/>
            <a:ext cx="1817926" cy="338554"/>
          </a:xfrm>
          <a:prstGeom prst="rect">
            <a:avLst/>
          </a:prstGeom>
          <a:noFill/>
        </p:spPr>
        <p:txBody>
          <a:bodyPr wrap="square" rtlCol="0">
            <a:spAutoFit/>
          </a:bodyPr>
          <a:lstStyle/>
          <a:p>
            <a:r>
              <a:rPr lang="en-US" sz="800" smtClean="0"/>
              <a:t>Substation voltage control thresholds and probabilities</a:t>
            </a:r>
            <a:endParaRPr lang="en-US" sz="800" dirty="0"/>
          </a:p>
        </p:txBody>
      </p:sp>
      <p:cxnSp>
        <p:nvCxnSpPr>
          <p:cNvPr id="77" name="Straight Arrow Connector 76"/>
          <p:cNvCxnSpPr/>
          <p:nvPr/>
        </p:nvCxnSpPr>
        <p:spPr>
          <a:xfrm flipV="1">
            <a:off x="242675" y="3412443"/>
            <a:ext cx="1775791" cy="18964"/>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05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1114</Words>
  <Application>Microsoft Macintosh PowerPoint</Application>
  <PresentationFormat>On-screen Show (4:3)</PresentationFormat>
  <Paragraphs>157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Mangal</vt:lpstr>
      <vt:lpstr>Arial</vt:lpstr>
      <vt:lpstr>Office Theme</vt:lpstr>
      <vt:lpstr>PowerPoint Presentation</vt:lpstr>
      <vt:lpstr>PowerPoint Presentation</vt:lpstr>
      <vt:lpstr>PowerPoint Presentation</vt:lpstr>
      <vt:lpstr>PowerPoint Presentation</vt:lpstr>
      <vt:lpstr>PowerPoint Presentation</vt:lpstr>
    </vt:vector>
  </TitlesOfParts>
  <Company>NRECA</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Heidel</dc:creator>
  <cp:lastModifiedBy>david@pinney.org</cp:lastModifiedBy>
  <cp:revision>24</cp:revision>
  <dcterms:created xsi:type="dcterms:W3CDTF">2017-09-20T20:14:40Z</dcterms:created>
  <dcterms:modified xsi:type="dcterms:W3CDTF">2017-09-22T20:58:12Z</dcterms:modified>
</cp:coreProperties>
</file>