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8" r:id="rId5"/>
    <p:sldId id="312" r:id="rId6"/>
    <p:sldId id="318" r:id="rId7"/>
    <p:sldId id="313" r:id="rId8"/>
    <p:sldId id="311" r:id="rId9"/>
    <p:sldId id="314" r:id="rId10"/>
    <p:sldId id="320" r:id="rId11"/>
    <p:sldId id="315" r:id="rId12"/>
    <p:sldId id="316" r:id="rId13"/>
    <p:sldId id="319"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3666" autoAdjust="0"/>
  </p:normalViewPr>
  <p:slideViewPr>
    <p:cSldViewPr snapToGrid="0">
      <p:cViewPr varScale="1">
        <p:scale>
          <a:sx n="70" d="100"/>
          <a:sy n="70" d="100"/>
        </p:scale>
        <p:origin x="15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EF73E-6CBC-45FB-AA2E-281E7196953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9DB2BD7-6AA0-420E-8CD6-622A931BB03D}">
      <dgm:prSet/>
      <dgm:spPr/>
      <dgm:t>
        <a:bodyPr/>
        <a:lstStyle/>
        <a:p>
          <a:pPr>
            <a:lnSpc>
              <a:spcPct val="100000"/>
            </a:lnSpc>
          </a:pPr>
          <a:r>
            <a:rPr lang="en-US"/>
            <a:t>Learning to use cloudflare worker and KV as cache</a:t>
          </a:r>
        </a:p>
      </dgm:t>
    </dgm:pt>
    <dgm:pt modelId="{5AF9EB56-2765-454C-9A84-4EC3CA3BDCB8}" type="parTrans" cxnId="{ED087FAA-080B-4377-BEFA-13B9974FEC68}">
      <dgm:prSet/>
      <dgm:spPr/>
      <dgm:t>
        <a:bodyPr/>
        <a:lstStyle/>
        <a:p>
          <a:endParaRPr lang="en-US"/>
        </a:p>
      </dgm:t>
    </dgm:pt>
    <dgm:pt modelId="{B0626B4F-1341-4E57-B4A6-3EFDF0B23F32}" type="sibTrans" cxnId="{ED087FAA-080B-4377-BEFA-13B9974FEC68}">
      <dgm:prSet/>
      <dgm:spPr/>
      <dgm:t>
        <a:bodyPr/>
        <a:lstStyle/>
        <a:p>
          <a:endParaRPr lang="en-US"/>
        </a:p>
      </dgm:t>
    </dgm:pt>
    <dgm:pt modelId="{0745D882-83D1-4DC0-8952-89EF72A750E5}">
      <dgm:prSet/>
      <dgm:spPr/>
      <dgm:t>
        <a:bodyPr/>
        <a:lstStyle/>
        <a:p>
          <a:pPr>
            <a:lnSpc>
              <a:spcPct val="100000"/>
            </a:lnSpc>
          </a:pPr>
          <a:r>
            <a:rPr lang="en-US"/>
            <a:t>Understanding how MC components work under the hood</a:t>
          </a:r>
        </a:p>
      </dgm:t>
    </dgm:pt>
    <dgm:pt modelId="{806CC622-7A95-4820-88A7-A5D0AA77658A}" type="parTrans" cxnId="{49180919-AF80-47F5-8994-0610559E89E1}">
      <dgm:prSet/>
      <dgm:spPr/>
      <dgm:t>
        <a:bodyPr/>
        <a:lstStyle/>
        <a:p>
          <a:endParaRPr lang="en-US"/>
        </a:p>
      </dgm:t>
    </dgm:pt>
    <dgm:pt modelId="{10A10E4A-40E0-416A-8883-ECBCB43153BE}" type="sibTrans" cxnId="{49180919-AF80-47F5-8994-0610559E89E1}">
      <dgm:prSet/>
      <dgm:spPr/>
      <dgm:t>
        <a:bodyPr/>
        <a:lstStyle/>
        <a:p>
          <a:endParaRPr lang="en-US"/>
        </a:p>
      </dgm:t>
    </dgm:pt>
    <dgm:pt modelId="{EBCB3F5C-5721-426C-80A4-412B29070F31}">
      <dgm:prSet/>
      <dgm:spPr/>
      <dgm:t>
        <a:bodyPr/>
        <a:lstStyle/>
        <a:p>
          <a:pPr>
            <a:lnSpc>
              <a:spcPct val="100000"/>
            </a:lnSpc>
          </a:pPr>
          <a:r>
            <a:rPr lang="en-US"/>
            <a:t>Designing proper cache key for tic tac toe use case</a:t>
          </a:r>
        </a:p>
      </dgm:t>
    </dgm:pt>
    <dgm:pt modelId="{A258EBD3-C309-4743-AFEE-8757088F1017}" type="parTrans" cxnId="{20E7DA1B-03BA-4187-958F-2954C87416A9}">
      <dgm:prSet/>
      <dgm:spPr/>
      <dgm:t>
        <a:bodyPr/>
        <a:lstStyle/>
        <a:p>
          <a:endParaRPr lang="en-US"/>
        </a:p>
      </dgm:t>
    </dgm:pt>
    <dgm:pt modelId="{2EF646E8-5C6A-4957-9B35-77FCF72DDD07}" type="sibTrans" cxnId="{20E7DA1B-03BA-4187-958F-2954C87416A9}">
      <dgm:prSet/>
      <dgm:spPr/>
      <dgm:t>
        <a:bodyPr/>
        <a:lstStyle/>
        <a:p>
          <a:endParaRPr lang="en-US"/>
        </a:p>
      </dgm:t>
    </dgm:pt>
    <dgm:pt modelId="{F2ED5F2A-D4CB-476E-BF78-92798CC55F66}" type="pres">
      <dgm:prSet presAssocID="{ED8EF73E-6CBC-45FB-AA2E-281E71969532}" presName="root" presStyleCnt="0">
        <dgm:presLayoutVars>
          <dgm:dir/>
          <dgm:resizeHandles val="exact"/>
        </dgm:presLayoutVars>
      </dgm:prSet>
      <dgm:spPr/>
    </dgm:pt>
    <dgm:pt modelId="{728260CD-B66B-4A2B-B6A6-7AE4BFC50F22}" type="pres">
      <dgm:prSet presAssocID="{69DB2BD7-6AA0-420E-8CD6-622A931BB03D}" presName="compNode" presStyleCnt="0"/>
      <dgm:spPr/>
    </dgm:pt>
    <dgm:pt modelId="{85A2F070-9216-4C63-923F-7BDF7C244EE6}" type="pres">
      <dgm:prSet presAssocID="{69DB2BD7-6AA0-420E-8CD6-622A931BB0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A6385486-6FAF-41B2-BEE0-B4823756F175}" type="pres">
      <dgm:prSet presAssocID="{69DB2BD7-6AA0-420E-8CD6-622A931BB03D}" presName="spaceRect" presStyleCnt="0"/>
      <dgm:spPr/>
    </dgm:pt>
    <dgm:pt modelId="{FCE90C1D-77DA-4FB9-B96D-F54560603F5C}" type="pres">
      <dgm:prSet presAssocID="{69DB2BD7-6AA0-420E-8CD6-622A931BB03D}" presName="textRect" presStyleLbl="revTx" presStyleIdx="0" presStyleCnt="3">
        <dgm:presLayoutVars>
          <dgm:chMax val="1"/>
          <dgm:chPref val="1"/>
        </dgm:presLayoutVars>
      </dgm:prSet>
      <dgm:spPr/>
    </dgm:pt>
    <dgm:pt modelId="{84B92A43-A093-4535-B31F-49053C1D9900}" type="pres">
      <dgm:prSet presAssocID="{B0626B4F-1341-4E57-B4A6-3EFDF0B23F32}" presName="sibTrans" presStyleCnt="0"/>
      <dgm:spPr/>
    </dgm:pt>
    <dgm:pt modelId="{B865D1BC-0746-48C4-BE74-6E77FFDD1667}" type="pres">
      <dgm:prSet presAssocID="{0745D882-83D1-4DC0-8952-89EF72A750E5}" presName="compNode" presStyleCnt="0"/>
      <dgm:spPr/>
    </dgm:pt>
    <dgm:pt modelId="{0F3F5D70-CB72-4597-B7A0-086E950B8751}" type="pres">
      <dgm:prSet presAssocID="{0745D882-83D1-4DC0-8952-89EF72A750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C4A6BEC-8C70-4430-B526-69F9C81BB050}" type="pres">
      <dgm:prSet presAssocID="{0745D882-83D1-4DC0-8952-89EF72A750E5}" presName="spaceRect" presStyleCnt="0"/>
      <dgm:spPr/>
    </dgm:pt>
    <dgm:pt modelId="{EB7E389F-65A2-4D4B-AC49-A721D9BFF27B}" type="pres">
      <dgm:prSet presAssocID="{0745D882-83D1-4DC0-8952-89EF72A750E5}" presName="textRect" presStyleLbl="revTx" presStyleIdx="1" presStyleCnt="3">
        <dgm:presLayoutVars>
          <dgm:chMax val="1"/>
          <dgm:chPref val="1"/>
        </dgm:presLayoutVars>
      </dgm:prSet>
      <dgm:spPr/>
    </dgm:pt>
    <dgm:pt modelId="{F3D9029E-07F5-4B71-8013-835AB5C07D7C}" type="pres">
      <dgm:prSet presAssocID="{10A10E4A-40E0-416A-8883-ECBCB43153BE}" presName="sibTrans" presStyleCnt="0"/>
      <dgm:spPr/>
    </dgm:pt>
    <dgm:pt modelId="{377EFAE1-D2D7-4EB5-B2BC-C7385BBC0321}" type="pres">
      <dgm:prSet presAssocID="{EBCB3F5C-5721-426C-80A4-412B29070F31}" presName="compNode" presStyleCnt="0"/>
      <dgm:spPr/>
    </dgm:pt>
    <dgm:pt modelId="{C3013936-B85F-4983-84F3-B0487D75AE09}" type="pres">
      <dgm:prSet presAssocID="{EBCB3F5C-5721-426C-80A4-412B29070F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D1ADFAA1-CB97-49B1-98C9-B3F85C1F4658}" type="pres">
      <dgm:prSet presAssocID="{EBCB3F5C-5721-426C-80A4-412B29070F31}" presName="spaceRect" presStyleCnt="0"/>
      <dgm:spPr/>
    </dgm:pt>
    <dgm:pt modelId="{A60748C1-7DA3-4367-AC38-76F83C828F25}" type="pres">
      <dgm:prSet presAssocID="{EBCB3F5C-5721-426C-80A4-412B29070F31}" presName="textRect" presStyleLbl="revTx" presStyleIdx="2" presStyleCnt="3">
        <dgm:presLayoutVars>
          <dgm:chMax val="1"/>
          <dgm:chPref val="1"/>
        </dgm:presLayoutVars>
      </dgm:prSet>
      <dgm:spPr/>
    </dgm:pt>
  </dgm:ptLst>
  <dgm:cxnLst>
    <dgm:cxn modelId="{49180919-AF80-47F5-8994-0610559E89E1}" srcId="{ED8EF73E-6CBC-45FB-AA2E-281E71969532}" destId="{0745D882-83D1-4DC0-8952-89EF72A750E5}" srcOrd="1" destOrd="0" parTransId="{806CC622-7A95-4820-88A7-A5D0AA77658A}" sibTransId="{10A10E4A-40E0-416A-8883-ECBCB43153BE}"/>
    <dgm:cxn modelId="{20E7DA1B-03BA-4187-958F-2954C87416A9}" srcId="{ED8EF73E-6CBC-45FB-AA2E-281E71969532}" destId="{EBCB3F5C-5721-426C-80A4-412B29070F31}" srcOrd="2" destOrd="0" parTransId="{A258EBD3-C309-4743-AFEE-8757088F1017}" sibTransId="{2EF646E8-5C6A-4957-9B35-77FCF72DDD07}"/>
    <dgm:cxn modelId="{2BD08825-6B8C-48FD-95C3-A6565DEF3162}" type="presOf" srcId="{0745D882-83D1-4DC0-8952-89EF72A750E5}" destId="{EB7E389F-65A2-4D4B-AC49-A721D9BFF27B}" srcOrd="0" destOrd="0" presId="urn:microsoft.com/office/officeart/2018/2/layout/IconLabelList"/>
    <dgm:cxn modelId="{B5588A5B-E607-4675-8D86-CDBD5F0BF757}" type="presOf" srcId="{EBCB3F5C-5721-426C-80A4-412B29070F31}" destId="{A60748C1-7DA3-4367-AC38-76F83C828F25}" srcOrd="0" destOrd="0" presId="urn:microsoft.com/office/officeart/2018/2/layout/IconLabelList"/>
    <dgm:cxn modelId="{3758AEA4-7203-49D8-AF1C-3715E9DEC5CC}" type="presOf" srcId="{69DB2BD7-6AA0-420E-8CD6-622A931BB03D}" destId="{FCE90C1D-77DA-4FB9-B96D-F54560603F5C}" srcOrd="0" destOrd="0" presId="urn:microsoft.com/office/officeart/2018/2/layout/IconLabelList"/>
    <dgm:cxn modelId="{ED087FAA-080B-4377-BEFA-13B9974FEC68}" srcId="{ED8EF73E-6CBC-45FB-AA2E-281E71969532}" destId="{69DB2BD7-6AA0-420E-8CD6-622A931BB03D}" srcOrd="0" destOrd="0" parTransId="{5AF9EB56-2765-454C-9A84-4EC3CA3BDCB8}" sibTransId="{B0626B4F-1341-4E57-B4A6-3EFDF0B23F32}"/>
    <dgm:cxn modelId="{2B6A89E4-12A8-441B-BA33-76AB9D7E2F2E}" type="presOf" srcId="{ED8EF73E-6CBC-45FB-AA2E-281E71969532}" destId="{F2ED5F2A-D4CB-476E-BF78-92798CC55F66}" srcOrd="0" destOrd="0" presId="urn:microsoft.com/office/officeart/2018/2/layout/IconLabelList"/>
    <dgm:cxn modelId="{F5DABF00-1988-47A3-BD59-1C97844F173D}" type="presParOf" srcId="{F2ED5F2A-D4CB-476E-BF78-92798CC55F66}" destId="{728260CD-B66B-4A2B-B6A6-7AE4BFC50F22}" srcOrd="0" destOrd="0" presId="urn:microsoft.com/office/officeart/2018/2/layout/IconLabelList"/>
    <dgm:cxn modelId="{9D155BA6-C7AF-4DC7-84B7-8BA75878DFD4}" type="presParOf" srcId="{728260CD-B66B-4A2B-B6A6-7AE4BFC50F22}" destId="{85A2F070-9216-4C63-923F-7BDF7C244EE6}" srcOrd="0" destOrd="0" presId="urn:microsoft.com/office/officeart/2018/2/layout/IconLabelList"/>
    <dgm:cxn modelId="{D5119D2A-F1D2-4C8C-8994-D18ADEBCEEC4}" type="presParOf" srcId="{728260CD-B66B-4A2B-B6A6-7AE4BFC50F22}" destId="{A6385486-6FAF-41B2-BEE0-B4823756F175}" srcOrd="1" destOrd="0" presId="urn:microsoft.com/office/officeart/2018/2/layout/IconLabelList"/>
    <dgm:cxn modelId="{B3BB9953-07C2-48D6-B4D7-CB7A717C0B45}" type="presParOf" srcId="{728260CD-B66B-4A2B-B6A6-7AE4BFC50F22}" destId="{FCE90C1D-77DA-4FB9-B96D-F54560603F5C}" srcOrd="2" destOrd="0" presId="urn:microsoft.com/office/officeart/2018/2/layout/IconLabelList"/>
    <dgm:cxn modelId="{C1BC5A85-51A7-4763-A197-F19CA2B93781}" type="presParOf" srcId="{F2ED5F2A-D4CB-476E-BF78-92798CC55F66}" destId="{84B92A43-A093-4535-B31F-49053C1D9900}" srcOrd="1" destOrd="0" presId="urn:microsoft.com/office/officeart/2018/2/layout/IconLabelList"/>
    <dgm:cxn modelId="{EE8FBD4B-2BA7-4652-A393-A9ADA4CCAA84}" type="presParOf" srcId="{F2ED5F2A-D4CB-476E-BF78-92798CC55F66}" destId="{B865D1BC-0746-48C4-BE74-6E77FFDD1667}" srcOrd="2" destOrd="0" presId="urn:microsoft.com/office/officeart/2018/2/layout/IconLabelList"/>
    <dgm:cxn modelId="{EAE49236-1BF2-4414-8CD8-979AFAA7CB57}" type="presParOf" srcId="{B865D1BC-0746-48C4-BE74-6E77FFDD1667}" destId="{0F3F5D70-CB72-4597-B7A0-086E950B8751}" srcOrd="0" destOrd="0" presId="urn:microsoft.com/office/officeart/2018/2/layout/IconLabelList"/>
    <dgm:cxn modelId="{7DE7256E-E915-437F-BA7E-B12E6C6C3F2C}" type="presParOf" srcId="{B865D1BC-0746-48C4-BE74-6E77FFDD1667}" destId="{7C4A6BEC-8C70-4430-B526-69F9C81BB050}" srcOrd="1" destOrd="0" presId="urn:microsoft.com/office/officeart/2018/2/layout/IconLabelList"/>
    <dgm:cxn modelId="{45649207-F118-4080-8906-0B67BECDB30C}" type="presParOf" srcId="{B865D1BC-0746-48C4-BE74-6E77FFDD1667}" destId="{EB7E389F-65A2-4D4B-AC49-A721D9BFF27B}" srcOrd="2" destOrd="0" presId="urn:microsoft.com/office/officeart/2018/2/layout/IconLabelList"/>
    <dgm:cxn modelId="{4490CCA8-E5B5-4422-8638-DC02905CD60D}" type="presParOf" srcId="{F2ED5F2A-D4CB-476E-BF78-92798CC55F66}" destId="{F3D9029E-07F5-4B71-8013-835AB5C07D7C}" srcOrd="3" destOrd="0" presId="urn:microsoft.com/office/officeart/2018/2/layout/IconLabelList"/>
    <dgm:cxn modelId="{75CE1893-D066-4EED-B8F5-616F3A0FDC0F}" type="presParOf" srcId="{F2ED5F2A-D4CB-476E-BF78-92798CC55F66}" destId="{377EFAE1-D2D7-4EB5-B2BC-C7385BBC0321}" srcOrd="4" destOrd="0" presId="urn:microsoft.com/office/officeart/2018/2/layout/IconLabelList"/>
    <dgm:cxn modelId="{7F8A7DA1-F0B2-4845-8DFB-AD3618D907A5}" type="presParOf" srcId="{377EFAE1-D2D7-4EB5-B2BC-C7385BBC0321}" destId="{C3013936-B85F-4983-84F3-B0487D75AE09}" srcOrd="0" destOrd="0" presId="urn:microsoft.com/office/officeart/2018/2/layout/IconLabelList"/>
    <dgm:cxn modelId="{B4BFF19D-731F-4FCC-B954-7F76F1485666}" type="presParOf" srcId="{377EFAE1-D2D7-4EB5-B2BC-C7385BBC0321}" destId="{D1ADFAA1-CB97-49B1-98C9-B3F85C1F4658}" srcOrd="1" destOrd="0" presId="urn:microsoft.com/office/officeart/2018/2/layout/IconLabelList"/>
    <dgm:cxn modelId="{9FCD4393-A342-4A75-BF68-D0E919D2445A}" type="presParOf" srcId="{377EFAE1-D2D7-4EB5-B2BC-C7385BBC0321}" destId="{A60748C1-7DA3-4367-AC38-76F83C828F25}"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2F070-9216-4C63-923F-7BDF7C244EE6}">
      <dsp:nvSpPr>
        <dsp:cNvPr id="0" name=""/>
        <dsp:cNvSpPr/>
      </dsp:nvSpPr>
      <dsp:spPr>
        <a:xfrm>
          <a:off x="491117" y="779224"/>
          <a:ext cx="802880" cy="802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90C1D-77DA-4FB9-B96D-F54560603F5C}">
      <dsp:nvSpPr>
        <dsp:cNvPr id="0" name=""/>
        <dsp:cNvSpPr/>
      </dsp:nvSpPr>
      <dsp:spPr>
        <a:xfrm>
          <a:off x="468" y="1849851"/>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Learning to use cloudflare worker and KV as cache</a:t>
          </a:r>
        </a:p>
      </dsp:txBody>
      <dsp:txXfrm>
        <a:off x="468" y="1849851"/>
        <a:ext cx="1784179" cy="713671"/>
      </dsp:txXfrm>
    </dsp:sp>
    <dsp:sp modelId="{0F3F5D70-CB72-4597-B7A0-086E950B8751}">
      <dsp:nvSpPr>
        <dsp:cNvPr id="0" name=""/>
        <dsp:cNvSpPr/>
      </dsp:nvSpPr>
      <dsp:spPr>
        <a:xfrm>
          <a:off x="2587528" y="779224"/>
          <a:ext cx="802880" cy="802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7E389F-65A2-4D4B-AC49-A721D9BFF27B}">
      <dsp:nvSpPr>
        <dsp:cNvPr id="0" name=""/>
        <dsp:cNvSpPr/>
      </dsp:nvSpPr>
      <dsp:spPr>
        <a:xfrm>
          <a:off x="2096879" y="1849851"/>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Understanding how MC components work under the hood</a:t>
          </a:r>
        </a:p>
      </dsp:txBody>
      <dsp:txXfrm>
        <a:off x="2096879" y="1849851"/>
        <a:ext cx="1784179" cy="713671"/>
      </dsp:txXfrm>
    </dsp:sp>
    <dsp:sp modelId="{C3013936-B85F-4983-84F3-B0487D75AE09}">
      <dsp:nvSpPr>
        <dsp:cNvPr id="0" name=""/>
        <dsp:cNvSpPr/>
      </dsp:nvSpPr>
      <dsp:spPr>
        <a:xfrm>
          <a:off x="4683939" y="779224"/>
          <a:ext cx="802880" cy="802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0748C1-7DA3-4367-AC38-76F83C828F25}">
      <dsp:nvSpPr>
        <dsp:cNvPr id="0" name=""/>
        <dsp:cNvSpPr/>
      </dsp:nvSpPr>
      <dsp:spPr>
        <a:xfrm>
          <a:off x="4193290" y="1849851"/>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Designing proper cache key for tic tac toe use case</a:t>
          </a:r>
        </a:p>
      </dsp:txBody>
      <dsp:txXfrm>
        <a:off x="4193290" y="1849851"/>
        <a:ext cx="1784179" cy="71367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8A0E9-0051-4371-9031-C0236E965109}" type="datetimeFigureOut">
              <a:rPr lang="en-SG" smtClean="0"/>
              <a:t>22/10/2024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63B60-8DDA-4C0D-81A1-3D074C5AABE3}" type="slidenum">
              <a:rPr lang="en-SG" smtClean="0"/>
              <a:t>‹#›</a:t>
            </a:fld>
            <a:endParaRPr lang="en-SG"/>
          </a:p>
        </p:txBody>
      </p:sp>
    </p:spTree>
    <p:extLst>
      <p:ext uri="{BB962C8B-B14F-4D97-AF65-F5344CB8AC3E}">
        <p14:creationId xmlns:p14="http://schemas.microsoft.com/office/powerpoint/2010/main" val="336482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endParaRPr lang="en-SG" dirty="0"/>
          </a:p>
          <a:p>
            <a:endParaRPr lang="en-SG" dirty="0"/>
          </a:p>
          <a:p>
            <a:endParaRPr lang="en-SG" dirty="0"/>
          </a:p>
          <a:p>
            <a:endParaRPr lang="en-SG" dirty="0"/>
          </a:p>
          <a:p>
            <a:r>
              <a:rPr lang="en-SG" dirty="0"/>
              <a:t>Having logs was useful for viewing if the </a:t>
            </a:r>
            <a:r>
              <a:rPr lang="en-SG" dirty="0" err="1"/>
              <a:t>cloudflare</a:t>
            </a:r>
            <a:r>
              <a:rPr lang="en-SG" dirty="0"/>
              <a:t> worker was able to access key value store and if the caching mechanism was working as expected. Are there hits or only misses that result in frequent recalculation. Without these logs I would have missed out a key caching failure that I was able to catch just in time. </a:t>
            </a:r>
          </a:p>
        </p:txBody>
      </p:sp>
      <p:sp>
        <p:nvSpPr>
          <p:cNvPr id="4" name="Slide Number Placeholder 3"/>
          <p:cNvSpPr>
            <a:spLocks noGrp="1"/>
          </p:cNvSpPr>
          <p:nvPr>
            <p:ph type="sldNum" sz="quarter" idx="5"/>
          </p:nvPr>
        </p:nvSpPr>
        <p:spPr/>
        <p:txBody>
          <a:bodyPr/>
          <a:lstStyle/>
          <a:p>
            <a:fld id="{60C63B60-8DDA-4C0D-81A1-3D074C5AABE3}" type="slidenum">
              <a:rPr lang="en-SG" smtClean="0"/>
              <a:t>6</a:t>
            </a:fld>
            <a:endParaRPr lang="en-SG"/>
          </a:p>
        </p:txBody>
      </p:sp>
    </p:spTree>
    <p:extLst>
      <p:ext uri="{BB962C8B-B14F-4D97-AF65-F5344CB8AC3E}">
        <p14:creationId xmlns:p14="http://schemas.microsoft.com/office/powerpoint/2010/main" val="25919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https://developers.cloudflare.com/turnstile/ </a:t>
            </a:r>
          </a:p>
          <a:p>
            <a:endParaRPr lang="en-SG" dirty="0"/>
          </a:p>
          <a:p>
            <a:endParaRPr lang="en-SG" dirty="0"/>
          </a:p>
          <a:p>
            <a:endParaRPr lang="en-SG" dirty="0"/>
          </a:p>
          <a:p>
            <a:r>
              <a:rPr lang="en-SG" dirty="0"/>
              <a:t>https://blog.cloudflare.com/end-cloudflare-captcha/</a:t>
            </a:r>
          </a:p>
          <a:p>
            <a:endParaRPr lang="en-SG" dirty="0"/>
          </a:p>
          <a:p>
            <a:endParaRPr lang="en-SG" dirty="0"/>
          </a:p>
          <a:p>
            <a:endParaRPr lang="en-SG" dirty="0"/>
          </a:p>
          <a:p>
            <a:r>
              <a:rPr lang="en-SG" dirty="0"/>
              <a:t>While I was crafting the design, I was also researching about </a:t>
            </a:r>
            <a:r>
              <a:rPr lang="en-SG" dirty="0" err="1"/>
              <a:t>cloudflare</a:t>
            </a:r>
            <a:r>
              <a:rPr lang="en-SG" dirty="0"/>
              <a:t> features and models and found that my final design had a striking resemblance to the turnstile feature architecture which is similar to the captcha technology we are all too familiar with. It also has a widget that is the challenge similar to the </a:t>
            </a:r>
            <a:r>
              <a:rPr lang="en-SG" dirty="0" err="1"/>
              <a:t>tictactoe</a:t>
            </a:r>
            <a:r>
              <a:rPr lang="en-SG" dirty="0"/>
              <a:t> and the website fetches the challenge and </a:t>
            </a:r>
            <a:r>
              <a:rPr lang="en-SG" dirty="0" err="1"/>
              <a:t>verificiaotin</a:t>
            </a:r>
            <a:r>
              <a:rPr lang="en-SG" dirty="0"/>
              <a:t> of challenge results from an origin server. </a:t>
            </a:r>
          </a:p>
          <a:p>
            <a:endParaRPr lang="en-SG" dirty="0"/>
          </a:p>
        </p:txBody>
      </p:sp>
      <p:sp>
        <p:nvSpPr>
          <p:cNvPr id="4" name="Slide Number Placeholder 3"/>
          <p:cNvSpPr>
            <a:spLocks noGrp="1"/>
          </p:cNvSpPr>
          <p:nvPr>
            <p:ph type="sldNum" sz="quarter" idx="5"/>
          </p:nvPr>
        </p:nvSpPr>
        <p:spPr/>
        <p:txBody>
          <a:bodyPr/>
          <a:lstStyle/>
          <a:p>
            <a:fld id="{60C63B60-8DDA-4C0D-81A1-3D074C5AABE3}" type="slidenum">
              <a:rPr lang="en-SG" smtClean="0"/>
              <a:t>7</a:t>
            </a:fld>
            <a:endParaRPr lang="en-SG"/>
          </a:p>
        </p:txBody>
      </p:sp>
    </p:spTree>
    <p:extLst>
      <p:ext uri="{BB962C8B-B14F-4D97-AF65-F5344CB8AC3E}">
        <p14:creationId xmlns:p14="http://schemas.microsoft.com/office/powerpoint/2010/main" val="62326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0C63B60-8DDA-4C0D-81A1-3D074C5AABE3}" type="slidenum">
              <a:rPr lang="en-SG" smtClean="0"/>
              <a:t>8</a:t>
            </a:fld>
            <a:endParaRPr lang="en-SG"/>
          </a:p>
        </p:txBody>
      </p:sp>
    </p:spTree>
    <p:extLst>
      <p:ext uri="{BB962C8B-B14F-4D97-AF65-F5344CB8AC3E}">
        <p14:creationId xmlns:p14="http://schemas.microsoft.com/office/powerpoint/2010/main" val="149118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0C63B60-8DDA-4C0D-81A1-3D074C5AABE3}" type="slidenum">
              <a:rPr lang="en-SG" smtClean="0"/>
              <a:t>10</a:t>
            </a:fld>
            <a:endParaRPr lang="en-SG"/>
          </a:p>
        </p:txBody>
      </p:sp>
    </p:spTree>
    <p:extLst>
      <p:ext uri="{BB962C8B-B14F-4D97-AF65-F5344CB8AC3E}">
        <p14:creationId xmlns:p14="http://schemas.microsoft.com/office/powerpoint/2010/main" val="1461974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SG" sz="5000" dirty="0"/>
              <a:t>Tic tac toe: Cloudflare Worker Performance Optimization</a:t>
            </a:r>
            <a:endParaRPr lang="en-US" sz="5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92500" lnSpcReduction="20000"/>
          </a:bodyPr>
          <a:lstStyle/>
          <a:p>
            <a:r>
              <a:rPr lang="en-US" dirty="0"/>
              <a:t>Implementing DECOUPLED GAME LOGIC WITH Caching &amp; Logging for Efficient Response Times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3" name="Title 2">
            <a:extLst>
              <a:ext uri="{FF2B5EF4-FFF2-40B4-BE49-F238E27FC236}">
                <a16:creationId xmlns:a16="http://schemas.microsoft.com/office/drawing/2014/main" id="{CD8C1513-6C96-BCC5-2E02-C213F3976493}"/>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chemeClr val="tx1"/>
                </a:solidFill>
              </a:rPr>
              <a:t>Challenges</a:t>
            </a: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0ABFFB7-4288-EC12-BC18-995044BD06E3}"/>
              </a:ext>
            </a:extLst>
          </p:cNvPr>
          <p:cNvPicPr>
            <a:picLocks noChangeAspect="1"/>
          </p:cNvPicPr>
          <p:nvPr/>
        </p:nvPicPr>
        <p:blipFill>
          <a:blip r:embed="rId3"/>
          <a:srcRect r="13923"/>
          <a:stretch/>
        </p:blipFill>
        <p:spPr>
          <a:xfrm>
            <a:off x="8811988" y="643467"/>
            <a:ext cx="1530629" cy="2624666"/>
          </a:xfrm>
          <a:prstGeom prst="rect">
            <a:avLst/>
          </a:prstGeom>
        </p:spPr>
      </p:pic>
      <p:pic>
        <p:nvPicPr>
          <p:cNvPr id="5" name="Picture 4">
            <a:extLst>
              <a:ext uri="{FF2B5EF4-FFF2-40B4-BE49-F238E27FC236}">
                <a16:creationId xmlns:a16="http://schemas.microsoft.com/office/drawing/2014/main" id="{AEA94553-2C5B-0CDE-B08D-A716A8380FFF}"/>
              </a:ext>
            </a:extLst>
          </p:cNvPr>
          <p:cNvPicPr>
            <a:picLocks noChangeAspect="1"/>
          </p:cNvPicPr>
          <p:nvPr/>
        </p:nvPicPr>
        <p:blipFill>
          <a:blip r:embed="rId4"/>
          <a:stretch>
            <a:fillRect/>
          </a:stretch>
        </p:blipFill>
        <p:spPr>
          <a:xfrm>
            <a:off x="7611905" y="4346541"/>
            <a:ext cx="3936614" cy="1131777"/>
          </a:xfrm>
          <a:prstGeom prst="rect">
            <a:avLst/>
          </a:prstGeom>
        </p:spPr>
      </p:pic>
      <p:sp>
        <p:nvSpPr>
          <p:cNvPr id="7" name="TextBox 6">
            <a:extLst>
              <a:ext uri="{FF2B5EF4-FFF2-40B4-BE49-F238E27FC236}">
                <a16:creationId xmlns:a16="http://schemas.microsoft.com/office/drawing/2014/main" id="{F99FC543-CA47-FF45-014D-F59DF825ACD7}"/>
              </a:ext>
            </a:extLst>
          </p:cNvPr>
          <p:cNvSpPr txBox="1"/>
          <p:nvPr/>
        </p:nvSpPr>
        <p:spPr>
          <a:xfrm>
            <a:off x="8018717" y="5620815"/>
            <a:ext cx="2961085" cy="615553"/>
          </a:xfrm>
          <a:prstGeom prst="rect">
            <a:avLst/>
          </a:prstGeom>
          <a:noFill/>
        </p:spPr>
        <p:txBody>
          <a:bodyPr wrap="square" rtlCol="0">
            <a:spAutoFit/>
          </a:bodyPr>
          <a:lstStyle/>
          <a:p>
            <a:pPr algn="ctr"/>
            <a:r>
              <a:rPr lang="en-SG" sz="1400" b="1" i="1" dirty="0"/>
              <a:t>Poor cache key design</a:t>
            </a:r>
          </a:p>
          <a:p>
            <a:pPr algn="ctr"/>
            <a:r>
              <a:rPr lang="en-SG" sz="1000" i="1" dirty="0"/>
              <a:t> 2 different board positions will produce same inaccurate result</a:t>
            </a:r>
          </a:p>
        </p:txBody>
      </p:sp>
      <p:sp>
        <p:nvSpPr>
          <p:cNvPr id="8" name="TextBox 7">
            <a:extLst>
              <a:ext uri="{FF2B5EF4-FFF2-40B4-BE49-F238E27FC236}">
                <a16:creationId xmlns:a16="http://schemas.microsoft.com/office/drawing/2014/main" id="{2A9CA38F-2DF1-23DB-BD9B-41C7FB7FBCFB}"/>
              </a:ext>
            </a:extLst>
          </p:cNvPr>
          <p:cNvSpPr txBox="1"/>
          <p:nvPr/>
        </p:nvSpPr>
        <p:spPr>
          <a:xfrm>
            <a:off x="8222123" y="3312028"/>
            <a:ext cx="2961085" cy="615553"/>
          </a:xfrm>
          <a:prstGeom prst="rect">
            <a:avLst/>
          </a:prstGeom>
          <a:noFill/>
        </p:spPr>
        <p:txBody>
          <a:bodyPr wrap="square" rtlCol="0">
            <a:spAutoFit/>
          </a:bodyPr>
          <a:lstStyle/>
          <a:p>
            <a:pPr algn="ctr"/>
            <a:r>
              <a:rPr lang="en-SG" sz="1400" b="1" i="1" dirty="0"/>
              <a:t>Good cache key design</a:t>
            </a:r>
            <a:endParaRPr lang="en-SG" sz="1000" b="1" i="1" dirty="0"/>
          </a:p>
          <a:p>
            <a:pPr algn="ctr"/>
            <a:r>
              <a:rPr lang="en-SG" sz="1000" i="1" dirty="0"/>
              <a:t>2 different board positions will produce different accurate results as empty spaces accounted for</a:t>
            </a:r>
          </a:p>
        </p:txBody>
      </p:sp>
      <p:graphicFrame>
        <p:nvGraphicFramePr>
          <p:cNvPr id="19" name="Text Placeholder 3">
            <a:extLst>
              <a:ext uri="{FF2B5EF4-FFF2-40B4-BE49-F238E27FC236}">
                <a16:creationId xmlns:a16="http://schemas.microsoft.com/office/drawing/2014/main" id="{4B7C1BD4-9B10-9B42-EA43-858D59BF65A4}"/>
              </a:ext>
            </a:extLst>
          </p:cNvPr>
          <p:cNvGraphicFramePr/>
          <p:nvPr/>
        </p:nvGraphicFramePr>
        <p:xfrm>
          <a:off x="1097279" y="2546224"/>
          <a:ext cx="5977938" cy="33427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793144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BFBC4C1-B37F-3489-2EE9-4401FD65AC5C}"/>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dirty="0">
                <a:solidFill>
                  <a:schemeClr val="tx1">
                    <a:lumMod val="85000"/>
                    <a:lumOff val="15000"/>
                  </a:schemeClr>
                </a:solidFill>
              </a:rPr>
              <a:t>Thank you!</a:t>
            </a:r>
          </a:p>
        </p:txBody>
      </p:sp>
      <p:pic>
        <p:nvPicPr>
          <p:cNvPr id="24" name="Graphic 23" descr="Handshake">
            <a:extLst>
              <a:ext uri="{FF2B5EF4-FFF2-40B4-BE49-F238E27FC236}">
                <a16:creationId xmlns:a16="http://schemas.microsoft.com/office/drawing/2014/main" id="{56332E12-F321-0FE7-C683-989934586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657" y="771100"/>
            <a:ext cx="2750022" cy="2750022"/>
          </a:xfrm>
          <a:prstGeom prst="rect">
            <a:avLst/>
          </a:prstGeom>
        </p:spPr>
      </p:pic>
      <p:cxnSp>
        <p:nvCxnSpPr>
          <p:cNvPr id="25" name="Straight Connector 24">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53405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E56F-B7C9-753B-5806-D943B36BC8F0}"/>
              </a:ext>
            </a:extLst>
          </p:cNvPr>
          <p:cNvSpPr>
            <a:spLocks noGrp="1"/>
          </p:cNvSpPr>
          <p:nvPr>
            <p:ph type="title"/>
          </p:nvPr>
        </p:nvSpPr>
        <p:spPr/>
        <p:txBody>
          <a:bodyPr/>
          <a:lstStyle/>
          <a:p>
            <a:r>
              <a:rPr lang="en-SG" dirty="0"/>
              <a:t>Agenda</a:t>
            </a:r>
          </a:p>
        </p:txBody>
      </p:sp>
      <p:sp>
        <p:nvSpPr>
          <p:cNvPr id="3" name="TextBox 2">
            <a:extLst>
              <a:ext uri="{FF2B5EF4-FFF2-40B4-BE49-F238E27FC236}">
                <a16:creationId xmlns:a16="http://schemas.microsoft.com/office/drawing/2014/main" id="{030D88D8-FD39-93E7-2D31-FAF2CB97ED9D}"/>
              </a:ext>
            </a:extLst>
          </p:cNvPr>
          <p:cNvSpPr txBox="1"/>
          <p:nvPr/>
        </p:nvSpPr>
        <p:spPr>
          <a:xfrm>
            <a:off x="1097280" y="2086550"/>
            <a:ext cx="10268282" cy="3693319"/>
          </a:xfrm>
          <a:prstGeom prst="rect">
            <a:avLst/>
          </a:prstGeom>
          <a:noFill/>
        </p:spPr>
        <p:txBody>
          <a:bodyPr wrap="square" rtlCol="0">
            <a:spAutoFit/>
          </a:bodyPr>
          <a:lstStyle/>
          <a:p>
            <a:pPr>
              <a:lnSpc>
                <a:spcPct val="200000"/>
              </a:lnSpc>
              <a:buFont typeface="Arial" panose="020B0604020202020204" pitchFamily="34" charset="0"/>
              <a:buChar char="•"/>
            </a:pPr>
            <a:r>
              <a:rPr lang="en-US" b="1" dirty="0"/>
              <a:t>Overview of the Assignment</a:t>
            </a:r>
            <a:endParaRPr lang="en-US" dirty="0"/>
          </a:p>
          <a:p>
            <a:pPr>
              <a:lnSpc>
                <a:spcPct val="200000"/>
              </a:lnSpc>
              <a:buFont typeface="Arial" panose="020B0604020202020204" pitchFamily="34" charset="0"/>
              <a:buChar char="•"/>
            </a:pPr>
            <a:r>
              <a:rPr lang="en-US" b="1" dirty="0"/>
              <a:t>Initial Design</a:t>
            </a:r>
            <a:endParaRPr lang="en-US" dirty="0"/>
          </a:p>
          <a:p>
            <a:pPr>
              <a:lnSpc>
                <a:spcPct val="200000"/>
              </a:lnSpc>
              <a:buFont typeface="Arial" panose="020B0604020202020204" pitchFamily="34" charset="0"/>
              <a:buChar char="•"/>
            </a:pPr>
            <a:r>
              <a:rPr lang="en-US" b="1" dirty="0"/>
              <a:t>Performance Issues Identified</a:t>
            </a:r>
            <a:endParaRPr lang="en-US" dirty="0"/>
          </a:p>
          <a:p>
            <a:pPr>
              <a:lnSpc>
                <a:spcPct val="200000"/>
              </a:lnSpc>
              <a:buFont typeface="Arial" panose="020B0604020202020204" pitchFamily="34" charset="0"/>
              <a:buChar char="•"/>
            </a:pPr>
            <a:r>
              <a:rPr lang="en-US" b="1" dirty="0"/>
              <a:t>Caching &amp; Logging Optimization</a:t>
            </a:r>
            <a:endParaRPr lang="en-US" dirty="0"/>
          </a:p>
          <a:p>
            <a:pPr>
              <a:lnSpc>
                <a:spcPct val="200000"/>
              </a:lnSpc>
              <a:buFont typeface="Arial" panose="020B0604020202020204" pitchFamily="34" charset="0"/>
              <a:buChar char="•"/>
            </a:pPr>
            <a:r>
              <a:rPr lang="en-US" b="1" dirty="0"/>
              <a:t>Load Testing &amp; Results</a:t>
            </a:r>
            <a:endParaRPr lang="en-US" dirty="0"/>
          </a:p>
          <a:p>
            <a:pPr>
              <a:lnSpc>
                <a:spcPct val="200000"/>
              </a:lnSpc>
              <a:buFont typeface="Arial" panose="020B0604020202020204" pitchFamily="34" charset="0"/>
              <a:buChar char="•"/>
            </a:pPr>
            <a:r>
              <a:rPr lang="en-US" b="1" dirty="0"/>
              <a:t>Key Takeaways</a:t>
            </a:r>
            <a:endParaRPr lang="en-US" dirty="0"/>
          </a:p>
          <a:p>
            <a:endParaRPr lang="en-SG" dirty="0"/>
          </a:p>
        </p:txBody>
      </p:sp>
    </p:spTree>
    <p:extLst>
      <p:ext uri="{BB962C8B-B14F-4D97-AF65-F5344CB8AC3E}">
        <p14:creationId xmlns:p14="http://schemas.microsoft.com/office/powerpoint/2010/main" val="267051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56" name="Straight Connector 5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D8C1513-6C96-BCC5-2E02-C213F3976493}"/>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solidFill>
                  <a:schemeClr val="tx1">
                    <a:lumMod val="75000"/>
                    <a:lumOff val="25000"/>
                  </a:schemeClr>
                </a:solidFill>
              </a:rPr>
              <a:t>Game Views</a:t>
            </a:r>
          </a:p>
        </p:txBody>
      </p:sp>
      <p:cxnSp>
        <p:nvCxnSpPr>
          <p:cNvPr id="60" name="Straight Connector 59">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4DAAEC2-E709-ADFA-C317-20374FD30357}"/>
              </a:ext>
            </a:extLst>
          </p:cNvPr>
          <p:cNvSpPr>
            <a:spLocks noGrp="1"/>
          </p:cNvSpPr>
          <p:nvPr>
            <p:ph type="body" sz="half" idx="2"/>
          </p:nvPr>
        </p:nvSpPr>
        <p:spPr>
          <a:xfrm>
            <a:off x="1097280" y="2108201"/>
            <a:ext cx="10058400" cy="1117441"/>
          </a:xfrm>
        </p:spPr>
        <p:txBody>
          <a:bodyPr vert="horz" lIns="0" tIns="45720" rIns="0" bIns="45720" rtlCol="0">
            <a:normAutofit/>
          </a:bodyPr>
          <a:lstStyle/>
          <a:p>
            <a:pPr marL="342900" indent="-342900">
              <a:lnSpc>
                <a:spcPct val="90000"/>
              </a:lnSpc>
              <a:buFont typeface="Calibri" panose="020F0502020204030204" pitchFamily="34" charset="0"/>
              <a:buAutoNum type="arabicPeriod"/>
            </a:pPr>
            <a:r>
              <a:rPr lang="en-US" sz="1500" dirty="0">
                <a:solidFill>
                  <a:schemeClr val="tx1">
                    <a:lumMod val="75000"/>
                    <a:lumOff val="25000"/>
                  </a:schemeClr>
                </a:solidFill>
              </a:rPr>
              <a:t>User has option to play as X or O</a:t>
            </a:r>
          </a:p>
          <a:p>
            <a:pPr marL="342900" indent="-342900">
              <a:lnSpc>
                <a:spcPct val="90000"/>
              </a:lnSpc>
              <a:buFont typeface="Calibri" panose="020F0502020204030204" pitchFamily="34" charset="0"/>
              <a:buAutoNum type="arabicPeriod"/>
            </a:pPr>
            <a:r>
              <a:rPr lang="en-US" sz="1500" dirty="0">
                <a:solidFill>
                  <a:schemeClr val="tx1">
                    <a:lumMod val="75000"/>
                    <a:lumOff val="25000"/>
                  </a:schemeClr>
                </a:solidFill>
              </a:rPr>
              <a:t>Users can input their choice by clicking on tile. At any point in time users can click “Restart game” to restart</a:t>
            </a:r>
          </a:p>
          <a:p>
            <a:pPr marL="342900" indent="-342900">
              <a:lnSpc>
                <a:spcPct val="90000"/>
              </a:lnSpc>
              <a:buFont typeface="Calibri" panose="020F0502020204030204" pitchFamily="34" charset="0"/>
              <a:buAutoNum type="arabicPeriod"/>
            </a:pPr>
            <a:r>
              <a:rPr lang="en-US" sz="1500" dirty="0">
                <a:solidFill>
                  <a:schemeClr val="tx1">
                    <a:lumMod val="75000"/>
                    <a:lumOff val="25000"/>
                  </a:schemeClr>
                </a:solidFill>
              </a:rPr>
              <a:t>Results of winner displayed at end</a:t>
            </a:r>
          </a:p>
        </p:txBody>
      </p:sp>
      <p:pic>
        <p:nvPicPr>
          <p:cNvPr id="9" name="Picture 8">
            <a:extLst>
              <a:ext uri="{FF2B5EF4-FFF2-40B4-BE49-F238E27FC236}">
                <a16:creationId xmlns:a16="http://schemas.microsoft.com/office/drawing/2014/main" id="{E1901FE6-A487-29F0-CF6C-CDC1421834AB}"/>
              </a:ext>
            </a:extLst>
          </p:cNvPr>
          <p:cNvPicPr>
            <a:picLocks noChangeAspect="1"/>
          </p:cNvPicPr>
          <p:nvPr/>
        </p:nvPicPr>
        <p:blipFill>
          <a:blip r:embed="rId2"/>
          <a:stretch>
            <a:fillRect/>
          </a:stretch>
        </p:blipFill>
        <p:spPr>
          <a:xfrm>
            <a:off x="1097279" y="4016917"/>
            <a:ext cx="3162015" cy="1509862"/>
          </a:xfrm>
          <a:prstGeom prst="rect">
            <a:avLst/>
          </a:prstGeom>
        </p:spPr>
      </p:pic>
      <p:pic>
        <p:nvPicPr>
          <p:cNvPr id="12" name="Picture 11">
            <a:extLst>
              <a:ext uri="{FF2B5EF4-FFF2-40B4-BE49-F238E27FC236}">
                <a16:creationId xmlns:a16="http://schemas.microsoft.com/office/drawing/2014/main" id="{FE49BFA2-CDE0-07DD-4825-37B15F07B13C}"/>
              </a:ext>
            </a:extLst>
          </p:cNvPr>
          <p:cNvPicPr>
            <a:picLocks noChangeAspect="1"/>
          </p:cNvPicPr>
          <p:nvPr/>
        </p:nvPicPr>
        <p:blipFill>
          <a:blip r:embed="rId3"/>
          <a:stretch>
            <a:fillRect/>
          </a:stretch>
        </p:blipFill>
        <p:spPr>
          <a:xfrm>
            <a:off x="4581027" y="3969546"/>
            <a:ext cx="3162014" cy="1604722"/>
          </a:xfrm>
          <a:prstGeom prst="rect">
            <a:avLst/>
          </a:prstGeom>
        </p:spPr>
      </p:pic>
      <p:pic>
        <p:nvPicPr>
          <p:cNvPr id="14" name="Picture 13">
            <a:extLst>
              <a:ext uri="{FF2B5EF4-FFF2-40B4-BE49-F238E27FC236}">
                <a16:creationId xmlns:a16="http://schemas.microsoft.com/office/drawing/2014/main" id="{D9D87953-89EC-17D1-C488-888B3CD90841}"/>
              </a:ext>
            </a:extLst>
          </p:cNvPr>
          <p:cNvPicPr>
            <a:picLocks noChangeAspect="1"/>
          </p:cNvPicPr>
          <p:nvPr/>
        </p:nvPicPr>
        <p:blipFill>
          <a:blip r:embed="rId4"/>
          <a:stretch>
            <a:fillRect/>
          </a:stretch>
        </p:blipFill>
        <p:spPr>
          <a:xfrm>
            <a:off x="8064774" y="4020869"/>
            <a:ext cx="3162018" cy="1501958"/>
          </a:xfrm>
          <a:prstGeom prst="rect">
            <a:avLst/>
          </a:prstGeom>
        </p:spPr>
      </p:pic>
      <p:sp>
        <p:nvSpPr>
          <p:cNvPr id="62" name="Rectangle 61">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340636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E56F-B7C9-753B-5806-D943B36BC8F0}"/>
              </a:ext>
            </a:extLst>
          </p:cNvPr>
          <p:cNvSpPr>
            <a:spLocks noGrp="1"/>
          </p:cNvSpPr>
          <p:nvPr>
            <p:ph type="title"/>
          </p:nvPr>
        </p:nvSpPr>
        <p:spPr/>
        <p:txBody>
          <a:bodyPr/>
          <a:lstStyle/>
          <a:p>
            <a:r>
              <a:rPr lang="en-SG" dirty="0"/>
              <a:t>Assignment</a:t>
            </a:r>
          </a:p>
        </p:txBody>
      </p:sp>
      <p:sp>
        <p:nvSpPr>
          <p:cNvPr id="8" name="Rectangle 5">
            <a:extLst>
              <a:ext uri="{FF2B5EF4-FFF2-40B4-BE49-F238E27FC236}">
                <a16:creationId xmlns:a16="http://schemas.microsoft.com/office/drawing/2014/main" id="{672EE0BB-3BC8-4128-6156-908F7F816EE0}"/>
              </a:ext>
            </a:extLst>
          </p:cNvPr>
          <p:cNvSpPr>
            <a:spLocks noChangeArrowheads="1"/>
          </p:cNvSpPr>
          <p:nvPr/>
        </p:nvSpPr>
        <p:spPr bwMode="auto">
          <a:xfrm>
            <a:off x="1097279" y="2243600"/>
            <a:ext cx="1030140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50000"/>
              </a:lnSpc>
              <a:spcBef>
                <a:spcPct val="0"/>
              </a:spcBef>
              <a:spcAft>
                <a:spcPct val="0"/>
              </a:spcAft>
              <a:buClrTx/>
              <a:buSzTx/>
              <a:tabLst/>
            </a:pPr>
            <a:r>
              <a:rPr lang="en-US" altLang="en-US" b="1" dirty="0"/>
              <a:t>Objective: Implement a Cloudflare Worker to handle Tic-Tac-Toe moves with a (smart) adversary (AI).</a:t>
            </a:r>
          </a:p>
          <a:p>
            <a:pPr marR="0" lvl="0" fontAlgn="base">
              <a:lnSpc>
                <a:spcPct val="150000"/>
              </a:lnSpc>
              <a:spcBef>
                <a:spcPct val="0"/>
              </a:spcBef>
              <a:spcAft>
                <a:spcPct val="0"/>
              </a:spcAft>
              <a:buClrTx/>
              <a:buSzTx/>
              <a:tabLst/>
            </a:pPr>
            <a:r>
              <a:rPr lang="en-US" altLang="en-US" b="1" dirty="0"/>
              <a:t>Key Technologies:</a:t>
            </a:r>
          </a:p>
          <a:p>
            <a:pPr marR="0" lvl="0" indent="-285750" fontAlgn="base">
              <a:lnSpc>
                <a:spcPct val="150000"/>
              </a:lnSpc>
              <a:spcBef>
                <a:spcPct val="0"/>
              </a:spcBef>
              <a:spcAft>
                <a:spcPct val="0"/>
              </a:spcAft>
              <a:buClrTx/>
              <a:buSzTx/>
              <a:buFont typeface="Arial" panose="020B0604020202020204" pitchFamily="34" charset="0"/>
              <a:buChar char="•"/>
              <a:tabLst/>
            </a:pPr>
            <a:r>
              <a:rPr lang="en-US" altLang="en-US" b="1" dirty="0"/>
              <a:t>Cloudflare Worker for serverless execution</a:t>
            </a:r>
          </a:p>
          <a:p>
            <a:pPr marR="0" lvl="0" indent="-285750" fontAlgn="base">
              <a:lnSpc>
                <a:spcPct val="150000"/>
              </a:lnSpc>
              <a:spcBef>
                <a:spcPct val="0"/>
              </a:spcBef>
              <a:spcAft>
                <a:spcPct val="0"/>
              </a:spcAft>
              <a:buClrTx/>
              <a:buSzTx/>
              <a:buFont typeface="Arial" panose="020B0604020202020204" pitchFamily="34" charset="0"/>
              <a:buChar char="•"/>
              <a:tabLst/>
            </a:pPr>
            <a:r>
              <a:rPr lang="en-US" altLang="en-US" b="1" dirty="0"/>
              <a:t>KV Storage for caching</a:t>
            </a:r>
          </a:p>
          <a:p>
            <a:pPr marR="0" lvl="0" indent="-285750" fontAlgn="base">
              <a:lnSpc>
                <a:spcPct val="150000"/>
              </a:lnSpc>
              <a:spcBef>
                <a:spcPct val="0"/>
              </a:spcBef>
              <a:spcAft>
                <a:spcPct val="0"/>
              </a:spcAft>
              <a:buClrTx/>
              <a:buSzTx/>
              <a:buFont typeface="Arial" panose="020B0604020202020204" pitchFamily="34" charset="0"/>
              <a:buChar char="•"/>
              <a:tabLst/>
            </a:pPr>
            <a:r>
              <a:rPr lang="en-US" altLang="en-US" b="1" dirty="0"/>
              <a:t>K6 for load testing</a:t>
            </a:r>
          </a:p>
          <a:p>
            <a:pPr marR="0" lvl="0" fontAlgn="base">
              <a:lnSpc>
                <a:spcPct val="150000"/>
              </a:lnSpc>
              <a:spcBef>
                <a:spcPct val="0"/>
              </a:spcBef>
              <a:spcAft>
                <a:spcPct val="0"/>
              </a:spcAft>
              <a:buClrTx/>
              <a:buSzTx/>
              <a:tabLst/>
            </a:pPr>
            <a:r>
              <a:rPr lang="en-US" altLang="en-US" b="1" dirty="0"/>
              <a:t>Challenges:</a:t>
            </a:r>
          </a:p>
          <a:p>
            <a:pPr marR="0" lvl="0" indent="-285750" fontAlgn="base">
              <a:lnSpc>
                <a:spcPct val="150000"/>
              </a:lnSpc>
              <a:spcBef>
                <a:spcPct val="0"/>
              </a:spcBef>
              <a:spcAft>
                <a:spcPct val="0"/>
              </a:spcAft>
              <a:buClrTx/>
              <a:buSzTx/>
              <a:buFont typeface="Arial" panose="020B0604020202020204" pitchFamily="34" charset="0"/>
              <a:buChar char="•"/>
              <a:tabLst/>
            </a:pPr>
            <a:r>
              <a:rPr lang="en-US" altLang="en-US" b="1" dirty="0"/>
              <a:t>Ensuring low latency and scalable performance</a:t>
            </a:r>
          </a:p>
          <a:p>
            <a:pPr marR="0" lvl="0" indent="-285750" fontAlgn="base">
              <a:lnSpc>
                <a:spcPct val="150000"/>
              </a:lnSpc>
              <a:spcBef>
                <a:spcPct val="0"/>
              </a:spcBef>
              <a:spcAft>
                <a:spcPct val="0"/>
              </a:spcAft>
              <a:buClrTx/>
              <a:buSzTx/>
              <a:buFont typeface="Arial" panose="020B0604020202020204" pitchFamily="34" charset="0"/>
              <a:buChar char="•"/>
              <a:tabLst/>
            </a:pPr>
            <a:r>
              <a:rPr lang="en-US" altLang="en-US" b="1" dirty="0"/>
              <a:t>Efficient request handling and reduced load on origin servers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00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6216-9526-9C13-4DBD-8FDE0FE1B7B8}"/>
              </a:ext>
            </a:extLst>
          </p:cNvPr>
          <p:cNvSpPr>
            <a:spLocks noGrp="1"/>
          </p:cNvSpPr>
          <p:nvPr>
            <p:ph type="title"/>
          </p:nvPr>
        </p:nvSpPr>
        <p:spPr/>
        <p:txBody>
          <a:bodyPr/>
          <a:lstStyle/>
          <a:p>
            <a:r>
              <a:rPr lang="en-SG" dirty="0"/>
              <a:t>Initial Design</a:t>
            </a:r>
          </a:p>
        </p:txBody>
      </p:sp>
      <p:sp>
        <p:nvSpPr>
          <p:cNvPr id="3" name="Content Placeholder 2">
            <a:extLst>
              <a:ext uri="{FF2B5EF4-FFF2-40B4-BE49-F238E27FC236}">
                <a16:creationId xmlns:a16="http://schemas.microsoft.com/office/drawing/2014/main" id="{0139052B-226A-78FE-6561-40352FF711DA}"/>
              </a:ext>
            </a:extLst>
          </p:cNvPr>
          <p:cNvSpPr>
            <a:spLocks noGrp="1"/>
          </p:cNvSpPr>
          <p:nvPr>
            <p:ph idx="1"/>
          </p:nvPr>
        </p:nvSpPr>
        <p:spPr/>
        <p:txBody>
          <a:bodyPr/>
          <a:lstStyle/>
          <a:p>
            <a:endParaRPr lang="en-SG"/>
          </a:p>
        </p:txBody>
      </p:sp>
      <p:sp>
        <p:nvSpPr>
          <p:cNvPr id="4" name="Text Placeholder 3">
            <a:extLst>
              <a:ext uri="{FF2B5EF4-FFF2-40B4-BE49-F238E27FC236}">
                <a16:creationId xmlns:a16="http://schemas.microsoft.com/office/drawing/2014/main" id="{F68779A2-EF7A-AA15-BAE8-276399B8582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Requests handled directly by Cloudflare Worker without caching</a:t>
            </a:r>
          </a:p>
          <a:p>
            <a:pPr marL="285750" indent="-285750">
              <a:buFont typeface="Arial" panose="020B0604020202020204" pitchFamily="34" charset="0"/>
              <a:buChar char="•"/>
            </a:pPr>
            <a:r>
              <a:rPr lang="en-US" dirty="0"/>
              <a:t>AI move calculated on each request using Minimax or Random logic</a:t>
            </a:r>
          </a:p>
          <a:p>
            <a:pPr marL="285750" indent="-285750">
              <a:buFont typeface="Arial" panose="020B0604020202020204" pitchFamily="34" charset="0"/>
              <a:buChar char="•"/>
            </a:pPr>
            <a:r>
              <a:rPr lang="en-US" dirty="0"/>
              <a:t>All requests sent to origin server for AI move computation</a:t>
            </a:r>
          </a:p>
        </p:txBody>
      </p:sp>
      <p:pic>
        <p:nvPicPr>
          <p:cNvPr id="7" name="Picture 6">
            <a:extLst>
              <a:ext uri="{FF2B5EF4-FFF2-40B4-BE49-F238E27FC236}">
                <a16:creationId xmlns:a16="http://schemas.microsoft.com/office/drawing/2014/main" id="{6ADAA8C0-424A-BCD8-76E7-9832777E1037}"/>
              </a:ext>
            </a:extLst>
          </p:cNvPr>
          <p:cNvPicPr>
            <a:picLocks noChangeAspect="1"/>
          </p:cNvPicPr>
          <p:nvPr/>
        </p:nvPicPr>
        <p:blipFill>
          <a:blip r:embed="rId2"/>
          <a:stretch>
            <a:fillRect/>
          </a:stretch>
        </p:blipFill>
        <p:spPr>
          <a:xfrm>
            <a:off x="5125610" y="1449372"/>
            <a:ext cx="6769478" cy="4312602"/>
          </a:xfrm>
          <a:prstGeom prst="rect">
            <a:avLst/>
          </a:prstGeom>
        </p:spPr>
      </p:pic>
    </p:spTree>
    <p:extLst>
      <p:ext uri="{BB962C8B-B14F-4D97-AF65-F5344CB8AC3E}">
        <p14:creationId xmlns:p14="http://schemas.microsoft.com/office/powerpoint/2010/main" val="52667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6216-9526-9C13-4DBD-8FDE0FE1B7B8}"/>
              </a:ext>
            </a:extLst>
          </p:cNvPr>
          <p:cNvSpPr>
            <a:spLocks noGrp="1"/>
          </p:cNvSpPr>
          <p:nvPr>
            <p:ph type="title"/>
          </p:nvPr>
        </p:nvSpPr>
        <p:spPr/>
        <p:txBody>
          <a:bodyPr/>
          <a:lstStyle/>
          <a:p>
            <a:r>
              <a:rPr lang="en-SG" dirty="0"/>
              <a:t>Final Design</a:t>
            </a:r>
          </a:p>
        </p:txBody>
      </p:sp>
      <p:sp>
        <p:nvSpPr>
          <p:cNvPr id="3" name="Content Placeholder 2">
            <a:extLst>
              <a:ext uri="{FF2B5EF4-FFF2-40B4-BE49-F238E27FC236}">
                <a16:creationId xmlns:a16="http://schemas.microsoft.com/office/drawing/2014/main" id="{0139052B-226A-78FE-6561-40352FF711DA}"/>
              </a:ext>
            </a:extLst>
          </p:cNvPr>
          <p:cNvSpPr>
            <a:spLocks noGrp="1"/>
          </p:cNvSpPr>
          <p:nvPr>
            <p:ph idx="1"/>
          </p:nvPr>
        </p:nvSpPr>
        <p:spPr/>
        <p:txBody>
          <a:bodyPr/>
          <a:lstStyle/>
          <a:p>
            <a:endParaRPr lang="en-SG"/>
          </a:p>
        </p:txBody>
      </p:sp>
      <p:sp>
        <p:nvSpPr>
          <p:cNvPr id="4" name="Text Placeholder 3">
            <a:extLst>
              <a:ext uri="{FF2B5EF4-FFF2-40B4-BE49-F238E27FC236}">
                <a16:creationId xmlns:a16="http://schemas.microsoft.com/office/drawing/2014/main" id="{F68779A2-EF7A-AA15-BAE8-276399B85824}"/>
              </a:ext>
            </a:extLst>
          </p:cNvPr>
          <p:cNvSpPr>
            <a:spLocks noGrp="1"/>
          </p:cNvSpPr>
          <p:nvPr>
            <p:ph type="body" sz="half" idx="2"/>
          </p:nvPr>
        </p:nvSpPr>
        <p:spPr>
          <a:xfrm>
            <a:off x="643465" y="3043050"/>
            <a:ext cx="3910124" cy="3064505"/>
          </a:xfrm>
        </p:spPr>
        <p:txBody>
          <a:bodyPr>
            <a:noAutofit/>
          </a:bodyPr>
          <a:lstStyle/>
          <a:p>
            <a:pPr marL="285750" indent="-285750">
              <a:buFont typeface="Arial" panose="020B0604020202020204" pitchFamily="34" charset="0"/>
              <a:buChar char="•"/>
            </a:pPr>
            <a:r>
              <a:rPr lang="en-US" b="1" dirty="0"/>
              <a:t>Solution</a:t>
            </a:r>
            <a:r>
              <a:rPr lang="en-US" dirty="0"/>
              <a:t>: Caching &amp; Logging</a:t>
            </a:r>
          </a:p>
          <a:p>
            <a:pPr marL="285750" indent="-285750">
              <a:buFont typeface="Arial" panose="020B0604020202020204" pitchFamily="34" charset="0"/>
              <a:buChar char="•"/>
            </a:pPr>
            <a:r>
              <a:rPr lang="en-US" b="1" dirty="0"/>
              <a:t>Caching Strategy</a:t>
            </a:r>
            <a:r>
              <a:rPr lang="en-US" dirty="0"/>
              <a:t>: Cache AI move results using Cloudflare KV for repeated requests</a:t>
            </a:r>
          </a:p>
          <a:p>
            <a:pPr marL="285750" indent="-285750">
              <a:buFont typeface="Arial" panose="020B0604020202020204" pitchFamily="34" charset="0"/>
              <a:buChar char="•"/>
            </a:pPr>
            <a:r>
              <a:rPr lang="en-US" dirty="0"/>
              <a:t>Reduce re-computation by fetching responses directly from cache</a:t>
            </a:r>
          </a:p>
          <a:p>
            <a:pPr marL="285750" indent="-285750">
              <a:buFont typeface="Arial" panose="020B0604020202020204" pitchFamily="34" charset="0"/>
              <a:buChar char="•"/>
            </a:pPr>
            <a:r>
              <a:rPr lang="en-US" b="1" dirty="0"/>
              <a:t>Logging</a:t>
            </a:r>
            <a:r>
              <a:rPr lang="en-US" dirty="0"/>
              <a:t>: Add logs to monitor and debug request flow, caching behavior, and errors</a:t>
            </a:r>
          </a:p>
        </p:txBody>
      </p:sp>
      <p:pic>
        <p:nvPicPr>
          <p:cNvPr id="6" name="Picture 5">
            <a:extLst>
              <a:ext uri="{FF2B5EF4-FFF2-40B4-BE49-F238E27FC236}">
                <a16:creationId xmlns:a16="http://schemas.microsoft.com/office/drawing/2014/main" id="{0A7A3E10-12F9-C68E-8630-FCE4A952B875}"/>
              </a:ext>
            </a:extLst>
          </p:cNvPr>
          <p:cNvPicPr>
            <a:picLocks noChangeAspect="1"/>
          </p:cNvPicPr>
          <p:nvPr/>
        </p:nvPicPr>
        <p:blipFill>
          <a:blip r:embed="rId3"/>
          <a:stretch>
            <a:fillRect/>
          </a:stretch>
        </p:blipFill>
        <p:spPr>
          <a:xfrm>
            <a:off x="4787130" y="991596"/>
            <a:ext cx="7250922" cy="4874807"/>
          </a:xfrm>
          <a:prstGeom prst="rect">
            <a:avLst/>
          </a:prstGeom>
        </p:spPr>
      </p:pic>
    </p:spTree>
    <p:extLst>
      <p:ext uri="{BB962C8B-B14F-4D97-AF65-F5344CB8AC3E}">
        <p14:creationId xmlns:p14="http://schemas.microsoft.com/office/powerpoint/2010/main" val="67758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useBgFill="1">
        <p:nvSpPr>
          <p:cNvPr id="21" name="Rectangle 20">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6C5E3CB4-0988-189F-5315-AFB59C992645}"/>
              </a:ext>
            </a:extLst>
          </p:cNvPr>
          <p:cNvPicPr>
            <a:picLocks noChangeAspect="1"/>
          </p:cNvPicPr>
          <p:nvPr/>
        </p:nvPicPr>
        <p:blipFill>
          <a:blip r:embed="rId3"/>
          <a:stretch>
            <a:fillRect/>
          </a:stretch>
        </p:blipFill>
        <p:spPr>
          <a:xfrm>
            <a:off x="643467" y="1516789"/>
            <a:ext cx="5081905" cy="3366761"/>
          </a:xfrm>
          <a:prstGeom prst="rect">
            <a:avLst/>
          </a:prstGeom>
        </p:spPr>
      </p:pic>
      <p:sp>
        <p:nvSpPr>
          <p:cNvPr id="22" name="Rectangle 21">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loud computing system&#10;&#10;Description automatically generated">
            <a:extLst>
              <a:ext uri="{FF2B5EF4-FFF2-40B4-BE49-F238E27FC236}">
                <a16:creationId xmlns:a16="http://schemas.microsoft.com/office/drawing/2014/main" id="{0A7A3E10-12F9-C68E-8630-FCE4A952B875}"/>
              </a:ext>
            </a:extLst>
          </p:cNvPr>
          <p:cNvPicPr>
            <a:picLocks noChangeAspect="1"/>
          </p:cNvPicPr>
          <p:nvPr/>
        </p:nvPicPr>
        <p:blipFill>
          <a:blip r:embed="rId4"/>
          <a:stretch>
            <a:fillRect/>
          </a:stretch>
        </p:blipFill>
        <p:spPr>
          <a:xfrm>
            <a:off x="6463453" y="1492447"/>
            <a:ext cx="5078730" cy="3415446"/>
          </a:xfrm>
          <a:prstGeom prst="rect">
            <a:avLst/>
          </a:prstGeom>
        </p:spPr>
      </p:pic>
      <p:sp>
        <p:nvSpPr>
          <p:cNvPr id="23" name="Rectangle 22">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50037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36" name="Straight Connector 3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4378E56F-B7C9-753B-5806-D943B36BC8F0}"/>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solidFill>
                  <a:srgbClr val="FFFFFF"/>
                </a:solidFill>
              </a:rPr>
              <a:t>Load Testing Design</a:t>
            </a:r>
          </a:p>
        </p:txBody>
      </p:sp>
      <p:cxnSp>
        <p:nvCxnSpPr>
          <p:cNvPr id="34" name="Straight Connector 3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672EE0BB-3BC8-4128-6156-908F7F816EE0}"/>
              </a:ext>
            </a:extLst>
          </p:cNvPr>
          <p:cNvSpPr>
            <a:spLocks noChangeArrowheads="1"/>
          </p:cNvSpPr>
          <p:nvPr/>
        </p:nvSpPr>
        <p:spPr bwMode="auto">
          <a:xfrm>
            <a:off x="178593" y="2799654"/>
            <a:ext cx="3757613" cy="38154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Autofit/>
          </a:bodyPr>
          <a:lstStyle/>
          <a:p>
            <a:pPr marL="285750" indent="-285750">
              <a:lnSpc>
                <a:spcPct val="90000"/>
              </a:lnSpc>
              <a:spcAft>
                <a:spcPts val="600"/>
              </a:spcAft>
              <a:buFont typeface="Calibri" panose="020F0502020204030204" pitchFamily="34" charset="0"/>
              <a:buChar char="•"/>
            </a:pPr>
            <a:r>
              <a:rPr lang="en-US" sz="1300" b="1" dirty="0">
                <a:solidFill>
                  <a:srgbClr val="FFFFFF"/>
                </a:solidFill>
              </a:rPr>
              <a:t>Tool Used</a:t>
            </a:r>
            <a:r>
              <a:rPr lang="en-US" sz="1300" dirty="0">
                <a:solidFill>
                  <a:srgbClr val="FFFFFF"/>
                </a:solidFill>
              </a:rPr>
              <a:t>: K6, a popular tool for load testing</a:t>
            </a:r>
          </a:p>
          <a:p>
            <a:pPr marL="285750" indent="-285750">
              <a:lnSpc>
                <a:spcPct val="90000"/>
              </a:lnSpc>
              <a:spcAft>
                <a:spcPts val="600"/>
              </a:spcAft>
              <a:buFont typeface="Calibri" panose="020F0502020204030204" pitchFamily="34" charset="0"/>
              <a:buChar char="•"/>
            </a:pPr>
            <a:r>
              <a:rPr lang="en-US" sz="1300" b="1" dirty="0">
                <a:solidFill>
                  <a:srgbClr val="FFFFFF"/>
                </a:solidFill>
              </a:rPr>
              <a:t>Test Setup</a:t>
            </a:r>
            <a:r>
              <a:rPr lang="en-US" sz="1300" dirty="0">
                <a:solidFill>
                  <a:srgbClr val="FFFFFF"/>
                </a:solidFill>
              </a:rPr>
              <a:t>:</a:t>
            </a:r>
          </a:p>
          <a:p>
            <a:pPr marL="742950" lvl="1" indent="-285750">
              <a:lnSpc>
                <a:spcPct val="90000"/>
              </a:lnSpc>
              <a:spcAft>
                <a:spcPts val="600"/>
              </a:spcAft>
              <a:buFont typeface="Calibri" panose="020F0502020204030204" pitchFamily="34" charset="0"/>
              <a:buChar char="•"/>
            </a:pPr>
            <a:r>
              <a:rPr lang="en-US" sz="1300" dirty="0">
                <a:solidFill>
                  <a:srgbClr val="FFFFFF"/>
                </a:solidFill>
              </a:rPr>
              <a:t>Load with 100 virtual users over 2 minutes</a:t>
            </a:r>
          </a:p>
          <a:p>
            <a:pPr marL="742950" lvl="1" indent="-285750">
              <a:lnSpc>
                <a:spcPct val="90000"/>
              </a:lnSpc>
              <a:spcAft>
                <a:spcPts val="600"/>
              </a:spcAft>
              <a:buFont typeface="Calibri" panose="020F0502020204030204" pitchFamily="34" charset="0"/>
              <a:buChar char="•"/>
            </a:pPr>
            <a:r>
              <a:rPr lang="en-US" sz="1300" dirty="0">
                <a:solidFill>
                  <a:srgbClr val="FFFFFF"/>
                </a:solidFill>
              </a:rPr>
              <a:t>Measure request durations, connection times, and resource utilization</a:t>
            </a:r>
          </a:p>
          <a:p>
            <a:pPr marL="285750" indent="-285750">
              <a:lnSpc>
                <a:spcPct val="90000"/>
              </a:lnSpc>
              <a:spcAft>
                <a:spcPts val="600"/>
              </a:spcAft>
              <a:buFont typeface="Calibri" panose="020F0502020204030204" pitchFamily="34" charset="0"/>
              <a:buChar char="•"/>
            </a:pPr>
            <a:r>
              <a:rPr lang="en-US" sz="1300" b="1" dirty="0">
                <a:solidFill>
                  <a:srgbClr val="FFFFFF"/>
                </a:solidFill>
              </a:rPr>
              <a:t>Results</a:t>
            </a:r>
            <a:r>
              <a:rPr lang="en-US" sz="1300" dirty="0">
                <a:solidFill>
                  <a:srgbClr val="FFFFFF"/>
                </a:solidFill>
              </a:rPr>
              <a:t>:</a:t>
            </a:r>
          </a:p>
          <a:p>
            <a:pPr marL="742950" lvl="1" indent="-285750">
              <a:lnSpc>
                <a:spcPct val="90000"/>
              </a:lnSpc>
              <a:spcAft>
                <a:spcPts val="600"/>
              </a:spcAft>
              <a:buFont typeface="Calibri" panose="020F0502020204030204" pitchFamily="34" charset="0"/>
              <a:buChar char="•"/>
            </a:pPr>
            <a:r>
              <a:rPr lang="en-US" sz="1300" dirty="0">
                <a:solidFill>
                  <a:srgbClr val="FFFFFF"/>
                </a:solidFill>
              </a:rPr>
              <a:t>Reduced average request duration</a:t>
            </a:r>
          </a:p>
          <a:p>
            <a:pPr marL="742950" lvl="1" indent="-285750">
              <a:lnSpc>
                <a:spcPct val="90000"/>
              </a:lnSpc>
              <a:spcAft>
                <a:spcPts val="600"/>
              </a:spcAft>
              <a:buFont typeface="Calibri" panose="020F0502020204030204" pitchFamily="34" charset="0"/>
              <a:buChar char="•"/>
            </a:pPr>
            <a:r>
              <a:rPr lang="en-US" sz="1300" dirty="0">
                <a:solidFill>
                  <a:srgbClr val="FFFFFF"/>
                </a:solidFill>
              </a:rPr>
              <a:t>Lower connection times and HTTP blocking</a:t>
            </a:r>
          </a:p>
          <a:p>
            <a:pPr marL="742950" lvl="1" indent="-285750">
              <a:lnSpc>
                <a:spcPct val="90000"/>
              </a:lnSpc>
              <a:spcAft>
                <a:spcPts val="600"/>
              </a:spcAft>
              <a:buFont typeface="Calibri" panose="020F0502020204030204" pitchFamily="34" charset="0"/>
              <a:buChar char="•"/>
            </a:pPr>
            <a:r>
              <a:rPr lang="en-US" sz="1300" dirty="0">
                <a:solidFill>
                  <a:srgbClr val="FFFFFF"/>
                </a:solidFill>
              </a:rPr>
              <a:t>Increased total requests handled.</a:t>
            </a:r>
          </a:p>
          <a:p>
            <a:pPr marL="285750" indent="-285750">
              <a:lnSpc>
                <a:spcPct val="90000"/>
              </a:lnSpc>
              <a:spcAft>
                <a:spcPts val="600"/>
              </a:spcAft>
              <a:buFont typeface="Calibri" panose="020F0502020204030204" pitchFamily="34" charset="0"/>
              <a:buChar char="•"/>
            </a:pPr>
            <a:r>
              <a:rPr lang="en-US" sz="1300" b="1" dirty="0">
                <a:solidFill>
                  <a:srgbClr val="FFFFFF"/>
                </a:solidFill>
              </a:rPr>
              <a:t>Key Metrics:</a:t>
            </a:r>
          </a:p>
          <a:p>
            <a:pPr marL="742950" lvl="1" indent="-285750">
              <a:lnSpc>
                <a:spcPct val="90000"/>
              </a:lnSpc>
              <a:spcAft>
                <a:spcPts val="600"/>
              </a:spcAft>
              <a:buFont typeface="Calibri" panose="020F0502020204030204" pitchFamily="34" charset="0"/>
              <a:buChar char="•"/>
            </a:pPr>
            <a:r>
              <a:rPr lang="en-US" sz="1300" dirty="0">
                <a:solidFill>
                  <a:srgbClr val="FFFFFF"/>
                </a:solidFill>
              </a:rPr>
              <a:t>Avg Request Duration: Improved from 75.87ms to 28.81ms</a:t>
            </a:r>
          </a:p>
          <a:p>
            <a:pPr marL="742950" lvl="1" indent="-285750">
              <a:lnSpc>
                <a:spcPct val="90000"/>
              </a:lnSpc>
              <a:spcAft>
                <a:spcPts val="600"/>
              </a:spcAft>
              <a:buFont typeface="Calibri" panose="020F0502020204030204" pitchFamily="34" charset="0"/>
              <a:buChar char="•"/>
            </a:pPr>
            <a:r>
              <a:rPr lang="en-US" sz="1300" dirty="0">
                <a:solidFill>
                  <a:srgbClr val="FFFFFF"/>
                </a:solidFill>
              </a:rPr>
              <a:t>HTTP Request Blocked: Improved from 2.57ms to 799.68µs</a:t>
            </a:r>
          </a:p>
          <a:p>
            <a:pPr marL="742950" lvl="1" indent="-285750">
              <a:lnSpc>
                <a:spcPct val="90000"/>
              </a:lnSpc>
              <a:spcAft>
                <a:spcPts val="600"/>
              </a:spcAft>
              <a:buFont typeface="Calibri" panose="020F0502020204030204" pitchFamily="34" charset="0"/>
              <a:buChar char="•"/>
            </a:pPr>
            <a:r>
              <a:rPr lang="en-US" sz="1300" dirty="0">
                <a:solidFill>
                  <a:srgbClr val="FFFFFF"/>
                </a:solidFill>
              </a:rPr>
              <a:t>Total Requests: Increased from 5031 to 5274</a:t>
            </a:r>
          </a:p>
        </p:txBody>
      </p:sp>
      <p:pic>
        <p:nvPicPr>
          <p:cNvPr id="4" name="Picture 3">
            <a:extLst>
              <a:ext uri="{FF2B5EF4-FFF2-40B4-BE49-F238E27FC236}">
                <a16:creationId xmlns:a16="http://schemas.microsoft.com/office/drawing/2014/main" id="{01F4CFEA-2252-BA1C-D0E1-38B86591BD45}"/>
              </a:ext>
            </a:extLst>
          </p:cNvPr>
          <p:cNvPicPr>
            <a:picLocks noChangeAspect="1"/>
          </p:cNvPicPr>
          <p:nvPr/>
        </p:nvPicPr>
        <p:blipFill>
          <a:blip r:embed="rId3"/>
          <a:stretch>
            <a:fillRect/>
          </a:stretch>
        </p:blipFill>
        <p:spPr>
          <a:xfrm>
            <a:off x="4742017" y="794743"/>
            <a:ext cx="6798082" cy="5268513"/>
          </a:xfrm>
          <a:prstGeom prst="rect">
            <a:avLst/>
          </a:prstGeom>
        </p:spPr>
      </p:pic>
    </p:spTree>
    <p:extLst>
      <p:ext uri="{BB962C8B-B14F-4D97-AF65-F5344CB8AC3E}">
        <p14:creationId xmlns:p14="http://schemas.microsoft.com/office/powerpoint/2010/main" val="390898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45" name="Straight Connector 4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4378E56F-B7C9-753B-5806-D943B36BC8F0}"/>
              </a:ext>
            </a:extLst>
          </p:cNvPr>
          <p:cNvSpPr>
            <a:spLocks noGrp="1"/>
          </p:cNvSpPr>
          <p:nvPr>
            <p:ph type="title"/>
          </p:nvPr>
        </p:nvSpPr>
        <p:spPr>
          <a:xfrm>
            <a:off x="643467" y="516835"/>
            <a:ext cx="2994815" cy="1666501"/>
          </a:xfrm>
        </p:spPr>
        <p:txBody>
          <a:bodyPr vert="horz" lIns="91440" tIns="45720" rIns="91440" bIns="45720" rtlCol="0" anchor="b">
            <a:normAutofit/>
          </a:bodyPr>
          <a:lstStyle/>
          <a:p>
            <a:r>
              <a:rPr lang="en-US" sz="3700" dirty="0">
                <a:solidFill>
                  <a:schemeClr val="tx1"/>
                </a:solidFill>
              </a:rPr>
              <a:t>Load Testing &amp; Logging</a:t>
            </a:r>
          </a:p>
        </p:txBody>
      </p:sp>
      <p:cxnSp>
        <p:nvCxnSpPr>
          <p:cNvPr id="49" name="Straight Connector 4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672EE0BB-3BC8-4128-6156-908F7F816EE0}"/>
              </a:ext>
            </a:extLst>
          </p:cNvPr>
          <p:cNvSpPr>
            <a:spLocks noChangeArrowheads="1"/>
          </p:cNvSpPr>
          <p:nvPr/>
        </p:nvSpPr>
        <p:spPr bwMode="auto">
          <a:xfrm>
            <a:off x="207169" y="2546224"/>
            <a:ext cx="3700462" cy="33427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Autofit/>
          </a:bodyPr>
          <a:lstStyle/>
          <a:p>
            <a:pPr marL="285750" indent="-285750">
              <a:lnSpc>
                <a:spcPct val="90000"/>
              </a:lnSpc>
              <a:spcAft>
                <a:spcPts val="600"/>
              </a:spcAft>
              <a:buFont typeface="Calibri" panose="020F0502020204030204" pitchFamily="34" charset="0"/>
              <a:buChar char="•"/>
            </a:pPr>
            <a:r>
              <a:rPr lang="en-US" sz="1300" b="1" dirty="0"/>
              <a:t>Caching Impact: </a:t>
            </a:r>
          </a:p>
          <a:p>
            <a:pPr marL="742950" lvl="1" indent="-285750">
              <a:lnSpc>
                <a:spcPct val="90000"/>
              </a:lnSpc>
              <a:spcAft>
                <a:spcPts val="600"/>
              </a:spcAft>
              <a:buFont typeface="Calibri" panose="020F0502020204030204" pitchFamily="34" charset="0"/>
              <a:buChar char="•"/>
            </a:pPr>
            <a:r>
              <a:rPr lang="en-US" sz="1300" b="1" dirty="0"/>
              <a:t>Drastically reduced computational overhead</a:t>
            </a:r>
          </a:p>
          <a:p>
            <a:pPr marL="742950" lvl="1" indent="-285750">
              <a:lnSpc>
                <a:spcPct val="90000"/>
              </a:lnSpc>
              <a:spcAft>
                <a:spcPts val="600"/>
              </a:spcAft>
              <a:buFont typeface="Calibri" panose="020F0502020204030204" pitchFamily="34" charset="0"/>
              <a:buChar char="•"/>
            </a:pPr>
            <a:r>
              <a:rPr lang="en-US" sz="1300" b="1" dirty="0"/>
              <a:t>Improved response times and request handling</a:t>
            </a:r>
          </a:p>
          <a:p>
            <a:pPr marL="285750" indent="-285750">
              <a:lnSpc>
                <a:spcPct val="90000"/>
              </a:lnSpc>
              <a:spcAft>
                <a:spcPts val="600"/>
              </a:spcAft>
              <a:buFont typeface="Calibri" panose="020F0502020204030204" pitchFamily="34" charset="0"/>
              <a:buChar char="•"/>
            </a:pPr>
            <a:r>
              <a:rPr lang="en-US" sz="1300" b="1" dirty="0"/>
              <a:t>Logging Impact:</a:t>
            </a:r>
          </a:p>
          <a:p>
            <a:pPr marL="742950" lvl="1" indent="-285750">
              <a:lnSpc>
                <a:spcPct val="90000"/>
              </a:lnSpc>
              <a:spcAft>
                <a:spcPts val="600"/>
              </a:spcAft>
              <a:buFont typeface="Calibri" panose="020F0502020204030204" pitchFamily="34" charset="0"/>
              <a:buChar char="•"/>
            </a:pPr>
            <a:r>
              <a:rPr lang="en-US" sz="1300" b="1" dirty="0"/>
              <a:t>Ensuring Cloudflare logs are securely only visible to developers to troubleshooting</a:t>
            </a:r>
          </a:p>
          <a:p>
            <a:pPr marL="285750" indent="-285750">
              <a:lnSpc>
                <a:spcPct val="90000"/>
              </a:lnSpc>
              <a:spcAft>
                <a:spcPts val="600"/>
              </a:spcAft>
              <a:buFont typeface="Calibri" panose="020F0502020204030204" pitchFamily="34" charset="0"/>
              <a:buChar char="•"/>
            </a:pPr>
            <a:r>
              <a:rPr lang="en-US" sz="1300" b="1" dirty="0"/>
              <a:t>Scalability:</a:t>
            </a:r>
          </a:p>
          <a:p>
            <a:pPr marL="742950" lvl="1" indent="-285750">
              <a:lnSpc>
                <a:spcPct val="90000"/>
              </a:lnSpc>
              <a:spcAft>
                <a:spcPts val="600"/>
              </a:spcAft>
              <a:buFont typeface="Calibri" panose="020F0502020204030204" pitchFamily="34" charset="0"/>
              <a:buChar char="•"/>
            </a:pPr>
            <a:r>
              <a:rPr lang="en-US" sz="1300" b="1" dirty="0"/>
              <a:t>Cloudflare KV allows shared cache across distributed workers</a:t>
            </a:r>
          </a:p>
          <a:p>
            <a:pPr marL="742950" lvl="1" indent="-285750">
              <a:lnSpc>
                <a:spcPct val="90000"/>
              </a:lnSpc>
              <a:spcAft>
                <a:spcPts val="600"/>
              </a:spcAft>
              <a:buFont typeface="Calibri" panose="020F0502020204030204" pitchFamily="34" charset="0"/>
              <a:buChar char="•"/>
            </a:pPr>
            <a:r>
              <a:rPr lang="en-US" sz="1300" b="1" dirty="0"/>
              <a:t>Increased ability to handle high traffic with minimal delay</a:t>
            </a:r>
          </a:p>
          <a:p>
            <a:pPr marL="285750" indent="-285750">
              <a:lnSpc>
                <a:spcPct val="90000"/>
              </a:lnSpc>
              <a:spcAft>
                <a:spcPts val="600"/>
              </a:spcAft>
              <a:buFont typeface="Calibri" panose="020F0502020204030204" pitchFamily="34" charset="0"/>
              <a:buChar char="•"/>
            </a:pPr>
            <a:r>
              <a:rPr lang="en-US" sz="1300" b="1" dirty="0"/>
              <a:t>Lessons Learned: </a:t>
            </a:r>
          </a:p>
          <a:p>
            <a:pPr marL="742950" lvl="1" indent="-285750">
              <a:lnSpc>
                <a:spcPct val="90000"/>
              </a:lnSpc>
              <a:spcAft>
                <a:spcPts val="600"/>
              </a:spcAft>
              <a:buFont typeface="Calibri" panose="020F0502020204030204" pitchFamily="34" charset="0"/>
              <a:buChar char="•"/>
            </a:pPr>
            <a:r>
              <a:rPr lang="en-US" sz="1300" b="1" dirty="0"/>
              <a:t>Importance of caching in serverless architectures</a:t>
            </a:r>
          </a:p>
          <a:p>
            <a:pPr marL="742950" lvl="1" indent="-285750">
              <a:lnSpc>
                <a:spcPct val="90000"/>
              </a:lnSpc>
              <a:spcAft>
                <a:spcPts val="600"/>
              </a:spcAft>
              <a:buFont typeface="Calibri" panose="020F0502020204030204" pitchFamily="34" charset="0"/>
              <a:buChar char="•"/>
            </a:pPr>
            <a:r>
              <a:rPr lang="en-US" sz="1300" b="1" dirty="0"/>
              <a:t>Optimizing for performance by reducing redundant computations</a:t>
            </a:r>
            <a:endParaRPr lang="en-US" sz="1300" dirty="0"/>
          </a:p>
        </p:txBody>
      </p:sp>
      <p:pic>
        <p:nvPicPr>
          <p:cNvPr id="4" name="Picture 3">
            <a:extLst>
              <a:ext uri="{FF2B5EF4-FFF2-40B4-BE49-F238E27FC236}">
                <a16:creationId xmlns:a16="http://schemas.microsoft.com/office/drawing/2014/main" id="{4FD1B2A8-657C-083F-B4CB-5FBF6DEF9A57}"/>
              </a:ext>
            </a:extLst>
          </p:cNvPr>
          <p:cNvPicPr>
            <a:picLocks noChangeAspect="1"/>
          </p:cNvPicPr>
          <p:nvPr/>
        </p:nvPicPr>
        <p:blipFill>
          <a:blip r:embed="rId2"/>
          <a:srcRect t="9388" b="8576"/>
          <a:stretch/>
        </p:blipFill>
        <p:spPr>
          <a:xfrm>
            <a:off x="4119949" y="0"/>
            <a:ext cx="4016407" cy="3429000"/>
          </a:xfrm>
          <a:prstGeom prst="rect">
            <a:avLst/>
          </a:prstGeom>
        </p:spPr>
      </p:pic>
      <p:pic>
        <p:nvPicPr>
          <p:cNvPr id="9" name="Picture 8">
            <a:extLst>
              <a:ext uri="{FF2B5EF4-FFF2-40B4-BE49-F238E27FC236}">
                <a16:creationId xmlns:a16="http://schemas.microsoft.com/office/drawing/2014/main" id="{A3CC5E67-0EA0-59D6-7168-52CB3F77A861}"/>
              </a:ext>
            </a:extLst>
          </p:cNvPr>
          <p:cNvPicPr>
            <a:picLocks noChangeAspect="1"/>
          </p:cNvPicPr>
          <p:nvPr/>
        </p:nvPicPr>
        <p:blipFill>
          <a:blip r:embed="rId3"/>
          <a:srcRect r="44379" b="13148"/>
          <a:stretch/>
        </p:blipFill>
        <p:spPr>
          <a:xfrm>
            <a:off x="4122782" y="3492717"/>
            <a:ext cx="4010740" cy="3365283"/>
          </a:xfrm>
          <a:prstGeom prst="rect">
            <a:avLst/>
          </a:prstGeom>
        </p:spPr>
      </p:pic>
      <p:pic>
        <p:nvPicPr>
          <p:cNvPr id="11" name="Picture 10">
            <a:extLst>
              <a:ext uri="{FF2B5EF4-FFF2-40B4-BE49-F238E27FC236}">
                <a16:creationId xmlns:a16="http://schemas.microsoft.com/office/drawing/2014/main" id="{65E6750F-BA6F-D22F-CF14-DD211D88C04E}"/>
              </a:ext>
            </a:extLst>
          </p:cNvPr>
          <p:cNvPicPr>
            <a:picLocks noChangeAspect="1"/>
          </p:cNvPicPr>
          <p:nvPr/>
        </p:nvPicPr>
        <p:blipFill>
          <a:blip r:embed="rId4"/>
          <a:srcRect r="13923"/>
          <a:stretch/>
        </p:blipFill>
        <p:spPr>
          <a:xfrm>
            <a:off x="8191068" y="0"/>
            <a:ext cx="3997758" cy="6858000"/>
          </a:xfrm>
          <a:prstGeom prst="rect">
            <a:avLst/>
          </a:prstGeom>
        </p:spPr>
      </p:pic>
    </p:spTree>
    <p:extLst>
      <p:ext uri="{BB962C8B-B14F-4D97-AF65-F5344CB8AC3E}">
        <p14:creationId xmlns:p14="http://schemas.microsoft.com/office/powerpoint/2010/main" val="1628066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{40589757-9986-411C-B1D5-D31B7B9A99F6}tf33845126_win32</Template>
  <TotalTime>295</TotalTime>
  <Words>578</Words>
  <Application>Microsoft Office PowerPoint</Application>
  <PresentationFormat>Widescreen</PresentationFormat>
  <Paragraphs>84</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Bookman Old Style</vt:lpstr>
      <vt:lpstr>Calibri</vt:lpstr>
      <vt:lpstr>Franklin Gothic Book</vt:lpstr>
      <vt:lpstr>1_RetrospectVTI</vt:lpstr>
      <vt:lpstr>Tic tac toe: Cloudflare Worker Performance Optimization</vt:lpstr>
      <vt:lpstr>Agenda</vt:lpstr>
      <vt:lpstr>Game Views</vt:lpstr>
      <vt:lpstr>Assignment</vt:lpstr>
      <vt:lpstr>Initial Design</vt:lpstr>
      <vt:lpstr>Final Design</vt:lpstr>
      <vt:lpstr>PowerPoint Presentation</vt:lpstr>
      <vt:lpstr>Load Testing Design</vt:lpstr>
      <vt:lpstr>Load Testing &amp; Logging</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Maaruni PANDITHURAI</dc:creator>
  <cp:lastModifiedBy>Maaruni PANDITHURAI</cp:lastModifiedBy>
  <cp:revision>8</cp:revision>
  <dcterms:created xsi:type="dcterms:W3CDTF">2024-10-11T05:35:38Z</dcterms:created>
  <dcterms:modified xsi:type="dcterms:W3CDTF">2024-10-22T14:52:32Z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