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2" r:id="rId6"/>
    <p:sldId id="318" r:id="rId7"/>
    <p:sldId id="313" r:id="rId8"/>
    <p:sldId id="311" r:id="rId9"/>
    <p:sldId id="314" r:id="rId10"/>
    <p:sldId id="315" r:id="rId11"/>
    <p:sldId id="316" r:id="rId12"/>
    <p:sldId id="319" r:id="rId13"/>
    <p:sldId id="31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7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8EF73E-6CBC-45FB-AA2E-281E7196953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DB2BD7-6AA0-420E-8CD6-622A931BB0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Learning to use cloudflare worker and KV as cache</a:t>
          </a:r>
        </a:p>
      </dgm:t>
    </dgm:pt>
    <dgm:pt modelId="{5AF9EB56-2765-454C-9A84-4EC3CA3BDCB8}" type="parTrans" cxnId="{ED087FAA-080B-4377-BEFA-13B9974FEC68}">
      <dgm:prSet/>
      <dgm:spPr/>
      <dgm:t>
        <a:bodyPr/>
        <a:lstStyle/>
        <a:p>
          <a:endParaRPr lang="en-US"/>
        </a:p>
      </dgm:t>
    </dgm:pt>
    <dgm:pt modelId="{B0626B4F-1341-4E57-B4A6-3EFDF0B23F32}" type="sibTrans" cxnId="{ED087FAA-080B-4377-BEFA-13B9974FEC68}">
      <dgm:prSet/>
      <dgm:spPr/>
      <dgm:t>
        <a:bodyPr/>
        <a:lstStyle/>
        <a:p>
          <a:endParaRPr lang="en-US"/>
        </a:p>
      </dgm:t>
    </dgm:pt>
    <dgm:pt modelId="{0745D882-83D1-4DC0-8952-89EF72A750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Understanding how MC components work under the hood</a:t>
          </a:r>
        </a:p>
      </dgm:t>
    </dgm:pt>
    <dgm:pt modelId="{806CC622-7A95-4820-88A7-A5D0AA77658A}" type="parTrans" cxnId="{49180919-AF80-47F5-8994-0610559E89E1}">
      <dgm:prSet/>
      <dgm:spPr/>
      <dgm:t>
        <a:bodyPr/>
        <a:lstStyle/>
        <a:p>
          <a:endParaRPr lang="en-US"/>
        </a:p>
      </dgm:t>
    </dgm:pt>
    <dgm:pt modelId="{10A10E4A-40E0-416A-8883-ECBCB43153BE}" type="sibTrans" cxnId="{49180919-AF80-47F5-8994-0610559E89E1}">
      <dgm:prSet/>
      <dgm:spPr/>
      <dgm:t>
        <a:bodyPr/>
        <a:lstStyle/>
        <a:p>
          <a:endParaRPr lang="en-US"/>
        </a:p>
      </dgm:t>
    </dgm:pt>
    <dgm:pt modelId="{EBCB3F5C-5721-426C-80A4-412B29070F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Designing proper cache key for tic tac toe use case</a:t>
          </a:r>
        </a:p>
      </dgm:t>
    </dgm:pt>
    <dgm:pt modelId="{A258EBD3-C309-4743-AFEE-8757088F1017}" type="parTrans" cxnId="{20E7DA1B-03BA-4187-958F-2954C87416A9}">
      <dgm:prSet/>
      <dgm:spPr/>
      <dgm:t>
        <a:bodyPr/>
        <a:lstStyle/>
        <a:p>
          <a:endParaRPr lang="en-US"/>
        </a:p>
      </dgm:t>
    </dgm:pt>
    <dgm:pt modelId="{2EF646E8-5C6A-4957-9B35-77FCF72DDD07}" type="sibTrans" cxnId="{20E7DA1B-03BA-4187-958F-2954C87416A9}">
      <dgm:prSet/>
      <dgm:spPr/>
      <dgm:t>
        <a:bodyPr/>
        <a:lstStyle/>
        <a:p>
          <a:endParaRPr lang="en-US"/>
        </a:p>
      </dgm:t>
    </dgm:pt>
    <dgm:pt modelId="{F2ED5F2A-D4CB-476E-BF78-92798CC55F66}" type="pres">
      <dgm:prSet presAssocID="{ED8EF73E-6CBC-45FB-AA2E-281E71969532}" presName="root" presStyleCnt="0">
        <dgm:presLayoutVars>
          <dgm:dir/>
          <dgm:resizeHandles val="exact"/>
        </dgm:presLayoutVars>
      </dgm:prSet>
      <dgm:spPr/>
    </dgm:pt>
    <dgm:pt modelId="{728260CD-B66B-4A2B-B6A6-7AE4BFC50F22}" type="pres">
      <dgm:prSet presAssocID="{69DB2BD7-6AA0-420E-8CD6-622A931BB03D}" presName="compNode" presStyleCnt="0"/>
      <dgm:spPr/>
    </dgm:pt>
    <dgm:pt modelId="{85A2F070-9216-4C63-923F-7BDF7C244EE6}" type="pres">
      <dgm:prSet presAssocID="{69DB2BD7-6AA0-420E-8CD6-622A931BB0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6385486-6FAF-41B2-BEE0-B4823756F175}" type="pres">
      <dgm:prSet presAssocID="{69DB2BD7-6AA0-420E-8CD6-622A931BB03D}" presName="spaceRect" presStyleCnt="0"/>
      <dgm:spPr/>
    </dgm:pt>
    <dgm:pt modelId="{FCE90C1D-77DA-4FB9-B96D-F54560603F5C}" type="pres">
      <dgm:prSet presAssocID="{69DB2BD7-6AA0-420E-8CD6-622A931BB03D}" presName="textRect" presStyleLbl="revTx" presStyleIdx="0" presStyleCnt="3">
        <dgm:presLayoutVars>
          <dgm:chMax val="1"/>
          <dgm:chPref val="1"/>
        </dgm:presLayoutVars>
      </dgm:prSet>
      <dgm:spPr/>
    </dgm:pt>
    <dgm:pt modelId="{84B92A43-A093-4535-B31F-49053C1D9900}" type="pres">
      <dgm:prSet presAssocID="{B0626B4F-1341-4E57-B4A6-3EFDF0B23F32}" presName="sibTrans" presStyleCnt="0"/>
      <dgm:spPr/>
    </dgm:pt>
    <dgm:pt modelId="{B865D1BC-0746-48C4-BE74-6E77FFDD1667}" type="pres">
      <dgm:prSet presAssocID="{0745D882-83D1-4DC0-8952-89EF72A750E5}" presName="compNode" presStyleCnt="0"/>
      <dgm:spPr/>
    </dgm:pt>
    <dgm:pt modelId="{0F3F5D70-CB72-4597-B7A0-086E950B8751}" type="pres">
      <dgm:prSet presAssocID="{0745D882-83D1-4DC0-8952-89EF72A750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C4A6BEC-8C70-4430-B526-69F9C81BB050}" type="pres">
      <dgm:prSet presAssocID="{0745D882-83D1-4DC0-8952-89EF72A750E5}" presName="spaceRect" presStyleCnt="0"/>
      <dgm:spPr/>
    </dgm:pt>
    <dgm:pt modelId="{EB7E389F-65A2-4D4B-AC49-A721D9BFF27B}" type="pres">
      <dgm:prSet presAssocID="{0745D882-83D1-4DC0-8952-89EF72A750E5}" presName="textRect" presStyleLbl="revTx" presStyleIdx="1" presStyleCnt="3">
        <dgm:presLayoutVars>
          <dgm:chMax val="1"/>
          <dgm:chPref val="1"/>
        </dgm:presLayoutVars>
      </dgm:prSet>
      <dgm:spPr/>
    </dgm:pt>
    <dgm:pt modelId="{F3D9029E-07F5-4B71-8013-835AB5C07D7C}" type="pres">
      <dgm:prSet presAssocID="{10A10E4A-40E0-416A-8883-ECBCB43153BE}" presName="sibTrans" presStyleCnt="0"/>
      <dgm:spPr/>
    </dgm:pt>
    <dgm:pt modelId="{377EFAE1-D2D7-4EB5-B2BC-C7385BBC0321}" type="pres">
      <dgm:prSet presAssocID="{EBCB3F5C-5721-426C-80A4-412B29070F31}" presName="compNode" presStyleCnt="0"/>
      <dgm:spPr/>
    </dgm:pt>
    <dgm:pt modelId="{C3013936-B85F-4983-84F3-B0487D75AE09}" type="pres">
      <dgm:prSet presAssocID="{EBCB3F5C-5721-426C-80A4-412B29070F3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D1ADFAA1-CB97-49B1-98C9-B3F85C1F4658}" type="pres">
      <dgm:prSet presAssocID="{EBCB3F5C-5721-426C-80A4-412B29070F31}" presName="spaceRect" presStyleCnt="0"/>
      <dgm:spPr/>
    </dgm:pt>
    <dgm:pt modelId="{A60748C1-7DA3-4367-AC38-76F83C828F25}" type="pres">
      <dgm:prSet presAssocID="{EBCB3F5C-5721-426C-80A4-412B29070F3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9180919-AF80-47F5-8994-0610559E89E1}" srcId="{ED8EF73E-6CBC-45FB-AA2E-281E71969532}" destId="{0745D882-83D1-4DC0-8952-89EF72A750E5}" srcOrd="1" destOrd="0" parTransId="{806CC622-7A95-4820-88A7-A5D0AA77658A}" sibTransId="{10A10E4A-40E0-416A-8883-ECBCB43153BE}"/>
    <dgm:cxn modelId="{20E7DA1B-03BA-4187-958F-2954C87416A9}" srcId="{ED8EF73E-6CBC-45FB-AA2E-281E71969532}" destId="{EBCB3F5C-5721-426C-80A4-412B29070F31}" srcOrd="2" destOrd="0" parTransId="{A258EBD3-C309-4743-AFEE-8757088F1017}" sibTransId="{2EF646E8-5C6A-4957-9B35-77FCF72DDD07}"/>
    <dgm:cxn modelId="{2BD08825-6B8C-48FD-95C3-A6565DEF3162}" type="presOf" srcId="{0745D882-83D1-4DC0-8952-89EF72A750E5}" destId="{EB7E389F-65A2-4D4B-AC49-A721D9BFF27B}" srcOrd="0" destOrd="0" presId="urn:microsoft.com/office/officeart/2018/2/layout/IconLabelList"/>
    <dgm:cxn modelId="{B5588A5B-E607-4675-8D86-CDBD5F0BF757}" type="presOf" srcId="{EBCB3F5C-5721-426C-80A4-412B29070F31}" destId="{A60748C1-7DA3-4367-AC38-76F83C828F25}" srcOrd="0" destOrd="0" presId="urn:microsoft.com/office/officeart/2018/2/layout/IconLabelList"/>
    <dgm:cxn modelId="{3758AEA4-7203-49D8-AF1C-3715E9DEC5CC}" type="presOf" srcId="{69DB2BD7-6AA0-420E-8CD6-622A931BB03D}" destId="{FCE90C1D-77DA-4FB9-B96D-F54560603F5C}" srcOrd="0" destOrd="0" presId="urn:microsoft.com/office/officeart/2018/2/layout/IconLabelList"/>
    <dgm:cxn modelId="{ED087FAA-080B-4377-BEFA-13B9974FEC68}" srcId="{ED8EF73E-6CBC-45FB-AA2E-281E71969532}" destId="{69DB2BD7-6AA0-420E-8CD6-622A931BB03D}" srcOrd="0" destOrd="0" parTransId="{5AF9EB56-2765-454C-9A84-4EC3CA3BDCB8}" sibTransId="{B0626B4F-1341-4E57-B4A6-3EFDF0B23F32}"/>
    <dgm:cxn modelId="{2B6A89E4-12A8-441B-BA33-76AB9D7E2F2E}" type="presOf" srcId="{ED8EF73E-6CBC-45FB-AA2E-281E71969532}" destId="{F2ED5F2A-D4CB-476E-BF78-92798CC55F66}" srcOrd="0" destOrd="0" presId="urn:microsoft.com/office/officeart/2018/2/layout/IconLabelList"/>
    <dgm:cxn modelId="{F5DABF00-1988-47A3-BD59-1C97844F173D}" type="presParOf" srcId="{F2ED5F2A-D4CB-476E-BF78-92798CC55F66}" destId="{728260CD-B66B-4A2B-B6A6-7AE4BFC50F22}" srcOrd="0" destOrd="0" presId="urn:microsoft.com/office/officeart/2018/2/layout/IconLabelList"/>
    <dgm:cxn modelId="{9D155BA6-C7AF-4DC7-84B7-8BA75878DFD4}" type="presParOf" srcId="{728260CD-B66B-4A2B-B6A6-7AE4BFC50F22}" destId="{85A2F070-9216-4C63-923F-7BDF7C244EE6}" srcOrd="0" destOrd="0" presId="urn:microsoft.com/office/officeart/2018/2/layout/IconLabelList"/>
    <dgm:cxn modelId="{D5119D2A-F1D2-4C8C-8994-D18ADEBCEEC4}" type="presParOf" srcId="{728260CD-B66B-4A2B-B6A6-7AE4BFC50F22}" destId="{A6385486-6FAF-41B2-BEE0-B4823756F175}" srcOrd="1" destOrd="0" presId="urn:microsoft.com/office/officeart/2018/2/layout/IconLabelList"/>
    <dgm:cxn modelId="{B3BB9953-07C2-48D6-B4D7-CB7A717C0B45}" type="presParOf" srcId="{728260CD-B66B-4A2B-B6A6-7AE4BFC50F22}" destId="{FCE90C1D-77DA-4FB9-B96D-F54560603F5C}" srcOrd="2" destOrd="0" presId="urn:microsoft.com/office/officeart/2018/2/layout/IconLabelList"/>
    <dgm:cxn modelId="{C1BC5A85-51A7-4763-A197-F19CA2B93781}" type="presParOf" srcId="{F2ED5F2A-D4CB-476E-BF78-92798CC55F66}" destId="{84B92A43-A093-4535-B31F-49053C1D9900}" srcOrd="1" destOrd="0" presId="urn:microsoft.com/office/officeart/2018/2/layout/IconLabelList"/>
    <dgm:cxn modelId="{EE8FBD4B-2BA7-4652-A393-A9ADA4CCAA84}" type="presParOf" srcId="{F2ED5F2A-D4CB-476E-BF78-92798CC55F66}" destId="{B865D1BC-0746-48C4-BE74-6E77FFDD1667}" srcOrd="2" destOrd="0" presId="urn:microsoft.com/office/officeart/2018/2/layout/IconLabelList"/>
    <dgm:cxn modelId="{EAE49236-1BF2-4414-8CD8-979AFAA7CB57}" type="presParOf" srcId="{B865D1BC-0746-48C4-BE74-6E77FFDD1667}" destId="{0F3F5D70-CB72-4597-B7A0-086E950B8751}" srcOrd="0" destOrd="0" presId="urn:microsoft.com/office/officeart/2018/2/layout/IconLabelList"/>
    <dgm:cxn modelId="{7DE7256E-E915-437F-BA7E-B12E6C6C3F2C}" type="presParOf" srcId="{B865D1BC-0746-48C4-BE74-6E77FFDD1667}" destId="{7C4A6BEC-8C70-4430-B526-69F9C81BB050}" srcOrd="1" destOrd="0" presId="urn:microsoft.com/office/officeart/2018/2/layout/IconLabelList"/>
    <dgm:cxn modelId="{45649207-F118-4080-8906-0B67BECDB30C}" type="presParOf" srcId="{B865D1BC-0746-48C4-BE74-6E77FFDD1667}" destId="{EB7E389F-65A2-4D4B-AC49-A721D9BFF27B}" srcOrd="2" destOrd="0" presId="urn:microsoft.com/office/officeart/2018/2/layout/IconLabelList"/>
    <dgm:cxn modelId="{4490CCA8-E5B5-4422-8638-DC02905CD60D}" type="presParOf" srcId="{F2ED5F2A-D4CB-476E-BF78-92798CC55F66}" destId="{F3D9029E-07F5-4B71-8013-835AB5C07D7C}" srcOrd="3" destOrd="0" presId="urn:microsoft.com/office/officeart/2018/2/layout/IconLabelList"/>
    <dgm:cxn modelId="{75CE1893-D066-4EED-B8F5-616F3A0FDC0F}" type="presParOf" srcId="{F2ED5F2A-D4CB-476E-BF78-92798CC55F66}" destId="{377EFAE1-D2D7-4EB5-B2BC-C7385BBC0321}" srcOrd="4" destOrd="0" presId="urn:microsoft.com/office/officeart/2018/2/layout/IconLabelList"/>
    <dgm:cxn modelId="{7F8A7DA1-F0B2-4845-8DFB-AD3618D907A5}" type="presParOf" srcId="{377EFAE1-D2D7-4EB5-B2BC-C7385BBC0321}" destId="{C3013936-B85F-4983-84F3-B0487D75AE09}" srcOrd="0" destOrd="0" presId="urn:microsoft.com/office/officeart/2018/2/layout/IconLabelList"/>
    <dgm:cxn modelId="{B4BFF19D-731F-4FCC-B954-7F76F1485666}" type="presParOf" srcId="{377EFAE1-D2D7-4EB5-B2BC-C7385BBC0321}" destId="{D1ADFAA1-CB97-49B1-98C9-B3F85C1F4658}" srcOrd="1" destOrd="0" presId="urn:microsoft.com/office/officeart/2018/2/layout/IconLabelList"/>
    <dgm:cxn modelId="{9FCD4393-A342-4A75-BF68-D0E919D2445A}" type="presParOf" srcId="{377EFAE1-D2D7-4EB5-B2BC-C7385BBC0321}" destId="{A60748C1-7DA3-4367-AC38-76F83C828F2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2F070-9216-4C63-923F-7BDF7C244EE6}">
      <dsp:nvSpPr>
        <dsp:cNvPr id="0" name=""/>
        <dsp:cNvSpPr/>
      </dsp:nvSpPr>
      <dsp:spPr>
        <a:xfrm>
          <a:off x="491117" y="779224"/>
          <a:ext cx="802880" cy="8028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90C1D-77DA-4FB9-B96D-F54560603F5C}">
      <dsp:nvSpPr>
        <dsp:cNvPr id="0" name=""/>
        <dsp:cNvSpPr/>
      </dsp:nvSpPr>
      <dsp:spPr>
        <a:xfrm>
          <a:off x="468" y="1849851"/>
          <a:ext cx="1784179" cy="71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Learning to use cloudflare worker and KV as cache</a:t>
          </a:r>
        </a:p>
      </dsp:txBody>
      <dsp:txXfrm>
        <a:off x="468" y="1849851"/>
        <a:ext cx="1784179" cy="713671"/>
      </dsp:txXfrm>
    </dsp:sp>
    <dsp:sp modelId="{0F3F5D70-CB72-4597-B7A0-086E950B8751}">
      <dsp:nvSpPr>
        <dsp:cNvPr id="0" name=""/>
        <dsp:cNvSpPr/>
      </dsp:nvSpPr>
      <dsp:spPr>
        <a:xfrm>
          <a:off x="2587528" y="779224"/>
          <a:ext cx="802880" cy="8028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E389F-65A2-4D4B-AC49-A721D9BFF27B}">
      <dsp:nvSpPr>
        <dsp:cNvPr id="0" name=""/>
        <dsp:cNvSpPr/>
      </dsp:nvSpPr>
      <dsp:spPr>
        <a:xfrm>
          <a:off x="2096879" y="1849851"/>
          <a:ext cx="1784179" cy="71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Understanding how MC components work under the hood</a:t>
          </a:r>
        </a:p>
      </dsp:txBody>
      <dsp:txXfrm>
        <a:off x="2096879" y="1849851"/>
        <a:ext cx="1784179" cy="713671"/>
      </dsp:txXfrm>
    </dsp:sp>
    <dsp:sp modelId="{C3013936-B85F-4983-84F3-B0487D75AE09}">
      <dsp:nvSpPr>
        <dsp:cNvPr id="0" name=""/>
        <dsp:cNvSpPr/>
      </dsp:nvSpPr>
      <dsp:spPr>
        <a:xfrm>
          <a:off x="4683939" y="779224"/>
          <a:ext cx="802880" cy="8028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748C1-7DA3-4367-AC38-76F83C828F25}">
      <dsp:nvSpPr>
        <dsp:cNvPr id="0" name=""/>
        <dsp:cNvSpPr/>
      </dsp:nvSpPr>
      <dsp:spPr>
        <a:xfrm>
          <a:off x="4193290" y="1849851"/>
          <a:ext cx="1784179" cy="71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Designing proper cache key for tic tac toe use case</a:t>
          </a:r>
        </a:p>
      </dsp:txBody>
      <dsp:txXfrm>
        <a:off x="4193290" y="1849851"/>
        <a:ext cx="1784179" cy="713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Autofit/>
          </a:bodyPr>
          <a:lstStyle/>
          <a:p>
            <a:r>
              <a:rPr lang="en-SG" sz="5000" dirty="0"/>
              <a:t>Tic tac toe: Cloudflare Worker Performance Optimization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Implementing DECOUPLED GAME LOGIC WITH Caching &amp; Logging for Efficient Response Times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FBC4C1-B37F-3489-2EE9-4401FD65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807725"/>
            <a:ext cx="10909073" cy="14470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  <p:pic>
        <p:nvPicPr>
          <p:cNvPr id="24" name="Graphic 23" descr="Handshake">
            <a:extLst>
              <a:ext uri="{FF2B5EF4-FFF2-40B4-BE49-F238E27FC236}">
                <a16:creationId xmlns:a16="http://schemas.microsoft.com/office/drawing/2014/main" id="{56332E12-F321-0FE7-C683-989934586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4657" y="771100"/>
            <a:ext cx="2750022" cy="275002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995470A-422C-4D09-B47E-C2E326495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405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E56F-B7C9-753B-5806-D943B36B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0D88D8-FD39-93E7-2D31-FAF2CB97ED9D}"/>
              </a:ext>
            </a:extLst>
          </p:cNvPr>
          <p:cNvSpPr txBox="1"/>
          <p:nvPr/>
        </p:nvSpPr>
        <p:spPr>
          <a:xfrm>
            <a:off x="1097280" y="2086550"/>
            <a:ext cx="102682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Overview of the Assignment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Initial Design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Performance Issues Identified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Caching &amp; Logging Optimization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Load Testing &amp; Results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Key Takeaways</a:t>
            </a:r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7051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0A913F90-4522-4E66-98B7-DC02FD8BB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8C1513-6C96-BCC5-2E02-C213F3976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Game Views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B55B8CC-0F92-4837-A535-00875F255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AAEC2-E709-ADFA-C317-20374FD30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80" y="2108201"/>
            <a:ext cx="10058400" cy="1117441"/>
          </a:xfrm>
        </p:spPr>
        <p:txBody>
          <a:bodyPr vert="horz" lIns="0" tIns="45720" rIns="0" bIns="45720" rtlCol="0">
            <a:normAutofit/>
          </a:bodyPr>
          <a:lstStyle/>
          <a:p>
            <a:pPr marL="342900" indent="-342900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has option to play as X or O</a:t>
            </a:r>
          </a:p>
          <a:p>
            <a:pPr marL="342900" indent="-342900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Users can input their choice by clicking on tile. At any point in time users can click “Restart game” to restart</a:t>
            </a:r>
          </a:p>
          <a:p>
            <a:pPr marL="342900" indent="-342900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Results of winner displayed at end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901FE6-A487-29F0-CF6C-CDC142183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4016917"/>
            <a:ext cx="3162015" cy="15098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49BFA2-CDE0-07DD-4825-37B15F07B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027" y="3969546"/>
            <a:ext cx="3162014" cy="16047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D87953-89EC-17D1-C488-888B3CD90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4774" y="4020869"/>
            <a:ext cx="3162018" cy="1501958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6344C6FC-AA4A-4CB4-835E-C976EBC08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636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E56F-B7C9-753B-5806-D943B36B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Assignment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72EE0BB-3BC8-4128-6156-908F7F81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79" y="2243600"/>
            <a:ext cx="1030140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Objective: Implement a Cloudflare Worker to handle Tic-Tac-Toe moves with a (smart) adversary (AI).</a:t>
            </a:r>
          </a:p>
          <a:p>
            <a:pPr marR="0"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Key Technologies:</a:t>
            </a:r>
          </a:p>
          <a:p>
            <a:pPr marR="0" lvl="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/>
              <a:t>Cloudflare Worker for serverless execution</a:t>
            </a:r>
          </a:p>
          <a:p>
            <a:pPr marR="0" lvl="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/>
              <a:t>KV Storage for caching</a:t>
            </a:r>
          </a:p>
          <a:p>
            <a:pPr marR="0" lvl="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/>
              <a:t>K6 for load testing</a:t>
            </a:r>
          </a:p>
          <a:p>
            <a:pPr marR="0"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Challenges:</a:t>
            </a:r>
          </a:p>
          <a:p>
            <a:pPr marR="0" lvl="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/>
              <a:t>Ensuring low latency and scalable performance</a:t>
            </a:r>
          </a:p>
          <a:p>
            <a:pPr marR="0" lvl="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/>
              <a:t>Efficient request handling and reduced load on origin servers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00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6216-9526-9C13-4DBD-8FDE0FE1B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Initial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9052B-226A-78FE-6561-40352FF71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779A2-EF7A-AA15-BAE8-276399B85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Requests handled directly by Cloudflare Worker without caching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move calculated on each request using Minimax or Random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requests sent to origin server for AI move computation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DAA8C0-424A-BCD8-76E7-9832777E1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610" y="1449372"/>
            <a:ext cx="6769478" cy="431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7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6216-9526-9C13-4DBD-8FDE0FE1B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Final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9052B-226A-78FE-6561-40352FF71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779A2-EF7A-AA15-BAE8-276399B85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910124" cy="3064505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Solution</a:t>
            </a:r>
            <a:r>
              <a:rPr lang="en-US" dirty="0"/>
              <a:t>: Caching &amp; Logging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Caching Strategy</a:t>
            </a:r>
            <a:r>
              <a:rPr lang="en-US" dirty="0"/>
              <a:t>: Cache AI move results using Cloudflare KV for repeated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re-computation by fetching responses directly from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Logging</a:t>
            </a:r>
            <a:r>
              <a:rPr lang="en-US" dirty="0"/>
              <a:t>: Add logs to monitor and debug request flow, caching behavior, and errors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7A3E10-12F9-C68E-8630-FCE4A952B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130" y="991596"/>
            <a:ext cx="7250922" cy="487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8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8E56F-B7C9-753B-5806-D943B36B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Load Testing Design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5">
            <a:extLst>
              <a:ext uri="{FF2B5EF4-FFF2-40B4-BE49-F238E27FC236}">
                <a16:creationId xmlns:a16="http://schemas.microsoft.com/office/drawing/2014/main" id="{672EE0BB-3BC8-4128-6156-908F7F81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3" y="2799654"/>
            <a:ext cx="3757613" cy="38154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45720" rIns="0" bIns="45720" numCol="1" rtlCol="0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b="1" dirty="0">
                <a:solidFill>
                  <a:srgbClr val="FFFFFF"/>
                </a:solidFill>
              </a:rPr>
              <a:t>Tool Used</a:t>
            </a:r>
            <a:r>
              <a:rPr lang="en-US" sz="1300" dirty="0">
                <a:solidFill>
                  <a:srgbClr val="FFFFFF"/>
                </a:solidFill>
              </a:rPr>
              <a:t>: K6, a popular tool for load testing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b="1" dirty="0">
                <a:solidFill>
                  <a:srgbClr val="FFFFFF"/>
                </a:solidFill>
              </a:rPr>
              <a:t>Test Setup</a:t>
            </a:r>
            <a:r>
              <a:rPr lang="en-US" sz="1300" dirty="0">
                <a:solidFill>
                  <a:srgbClr val="FFFFFF"/>
                </a:solidFill>
              </a:rPr>
              <a:t>: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dirty="0">
                <a:solidFill>
                  <a:srgbClr val="FFFFFF"/>
                </a:solidFill>
              </a:rPr>
              <a:t>Load with 100 virtual users over 2 minutes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dirty="0">
                <a:solidFill>
                  <a:srgbClr val="FFFFFF"/>
                </a:solidFill>
              </a:rPr>
              <a:t>Measure request durations, connection times, and resource utilization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b="1" dirty="0">
                <a:solidFill>
                  <a:srgbClr val="FFFFFF"/>
                </a:solidFill>
              </a:rPr>
              <a:t>Results</a:t>
            </a:r>
            <a:r>
              <a:rPr lang="en-US" sz="1300" dirty="0">
                <a:solidFill>
                  <a:srgbClr val="FFFFFF"/>
                </a:solidFill>
              </a:rPr>
              <a:t>: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dirty="0">
                <a:solidFill>
                  <a:srgbClr val="FFFFFF"/>
                </a:solidFill>
              </a:rPr>
              <a:t>Reduced average request duration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dirty="0">
                <a:solidFill>
                  <a:srgbClr val="FFFFFF"/>
                </a:solidFill>
              </a:rPr>
              <a:t>Lower connection times and HTTP blocking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dirty="0">
                <a:solidFill>
                  <a:srgbClr val="FFFFFF"/>
                </a:solidFill>
              </a:rPr>
              <a:t>Increased total requests handled.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b="1" dirty="0">
                <a:solidFill>
                  <a:srgbClr val="FFFFFF"/>
                </a:solidFill>
              </a:rPr>
              <a:t>Key Metrics: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dirty="0">
                <a:solidFill>
                  <a:srgbClr val="FFFFFF"/>
                </a:solidFill>
              </a:rPr>
              <a:t>Avg Request Duration: Improved from 75.87ms to 28.81ms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dirty="0">
                <a:solidFill>
                  <a:srgbClr val="FFFFFF"/>
                </a:solidFill>
              </a:rPr>
              <a:t>HTTP Request Blocked: Improved from 2.57ms to 799.68µs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dirty="0">
                <a:solidFill>
                  <a:srgbClr val="FFFFFF"/>
                </a:solidFill>
              </a:rPr>
              <a:t>Total Requests: Increased from 5031 to 5274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4CFEA-2252-BA1C-D0E1-38B86591B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794743"/>
            <a:ext cx="6798082" cy="526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87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8E56F-B7C9-753B-5806-D943B36B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2994815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>
                <a:solidFill>
                  <a:schemeClr val="tx1"/>
                </a:solidFill>
              </a:rPr>
              <a:t>Load Testing &amp; Logging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5">
            <a:extLst>
              <a:ext uri="{FF2B5EF4-FFF2-40B4-BE49-F238E27FC236}">
                <a16:creationId xmlns:a16="http://schemas.microsoft.com/office/drawing/2014/main" id="{672EE0BB-3BC8-4128-6156-908F7F816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9" y="2546224"/>
            <a:ext cx="3700462" cy="33427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45720" rIns="0" bIns="45720" numCol="1" rtlCol="0" anchorCtr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b="1" dirty="0"/>
              <a:t>Caching Impact: 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b="1" dirty="0"/>
              <a:t>Drastically reduced computational overhead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b="1" dirty="0"/>
              <a:t>Improved response times and request handling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b="1" dirty="0"/>
              <a:t>Logging Impact: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b="1" dirty="0"/>
              <a:t>Ensuring Cloudflare logs are securely only visible to developers to troubleshooting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b="1" dirty="0"/>
              <a:t>Scalability: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b="1" dirty="0"/>
              <a:t>Cloudflare KV allows shared cache across distributed workers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b="1" dirty="0"/>
              <a:t>Increased ability to handle high traffic with minimal delay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b="1" dirty="0"/>
              <a:t>Lessons Learned: 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b="1" dirty="0"/>
              <a:t>Importance of caching in serverless architectures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300" b="1" dirty="0"/>
              <a:t>Optimizing for performance by reducing redundant computations</a:t>
            </a:r>
            <a:endParaRPr lang="en-US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1B2A8-657C-083F-B4CB-5FBF6DEF9A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388" b="8576"/>
          <a:stretch/>
        </p:blipFill>
        <p:spPr>
          <a:xfrm>
            <a:off x="4119949" y="0"/>
            <a:ext cx="4016407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CC5E67-0EA0-59D6-7168-52CB3F77A8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4379" b="13148"/>
          <a:stretch/>
        </p:blipFill>
        <p:spPr>
          <a:xfrm>
            <a:off x="4122782" y="3492717"/>
            <a:ext cx="4010740" cy="33652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E6750F-BA6F-D22F-CF14-DD211D88C04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3923"/>
          <a:stretch/>
        </p:blipFill>
        <p:spPr>
          <a:xfrm>
            <a:off x="8191068" y="0"/>
            <a:ext cx="39977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6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8C1513-6C96-BCC5-2E02-C213F3976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Challenges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0ABFFB7-4288-EC12-BC18-995044BD06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923"/>
          <a:stretch/>
        </p:blipFill>
        <p:spPr>
          <a:xfrm>
            <a:off x="8811988" y="643467"/>
            <a:ext cx="1530629" cy="2624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A94553-2C5B-0CDE-B08D-A716A8380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905" y="4346541"/>
            <a:ext cx="3936614" cy="11317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9FC543-CA47-FF45-014D-F59DF825ACD7}"/>
              </a:ext>
            </a:extLst>
          </p:cNvPr>
          <p:cNvSpPr txBox="1"/>
          <p:nvPr/>
        </p:nvSpPr>
        <p:spPr>
          <a:xfrm>
            <a:off x="8018717" y="5620815"/>
            <a:ext cx="296108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i="1" dirty="0"/>
              <a:t>Poor cache key design</a:t>
            </a:r>
          </a:p>
          <a:p>
            <a:pPr algn="ctr"/>
            <a:r>
              <a:rPr lang="en-SG" sz="1000" i="1" dirty="0"/>
              <a:t> 2 different board positions will produce same inaccurate result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CA38F-2DF1-23DB-BD9B-41C7FB7FBCFB}"/>
              </a:ext>
            </a:extLst>
          </p:cNvPr>
          <p:cNvSpPr txBox="1"/>
          <p:nvPr/>
        </p:nvSpPr>
        <p:spPr>
          <a:xfrm>
            <a:off x="8222123" y="3312028"/>
            <a:ext cx="296108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i="1" dirty="0"/>
              <a:t>Good cache key design</a:t>
            </a:r>
            <a:endParaRPr lang="en-SG" sz="1000" b="1" i="1" dirty="0"/>
          </a:p>
          <a:p>
            <a:pPr algn="ctr"/>
            <a:r>
              <a:rPr lang="en-SG" sz="1000" i="1" dirty="0"/>
              <a:t>2 different board positions will produce different accurate results as empty spaces accounted for</a:t>
            </a:r>
          </a:p>
        </p:txBody>
      </p:sp>
      <p:graphicFrame>
        <p:nvGraphicFramePr>
          <p:cNvPr id="19" name="Text Placeholder 3">
            <a:extLst>
              <a:ext uri="{FF2B5EF4-FFF2-40B4-BE49-F238E27FC236}">
                <a16:creationId xmlns:a16="http://schemas.microsoft.com/office/drawing/2014/main" id="{4B7C1BD4-9B10-9B42-EA43-858D59BF65A4}"/>
              </a:ext>
            </a:extLst>
          </p:cNvPr>
          <p:cNvGraphicFramePr/>
          <p:nvPr/>
        </p:nvGraphicFramePr>
        <p:xfrm>
          <a:off x="1097279" y="2546224"/>
          <a:ext cx="5977938" cy="3342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79314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{40589757-9986-411C-B1D5-D31B7B9A99F6}tf33845126_win32</Template>
  <TotalTime>90</TotalTime>
  <Words>419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Tic tac toe: Cloudflare Worker Performance Optimization</vt:lpstr>
      <vt:lpstr>Agenda</vt:lpstr>
      <vt:lpstr>Game Views</vt:lpstr>
      <vt:lpstr>Assignment</vt:lpstr>
      <vt:lpstr>Initial Design</vt:lpstr>
      <vt:lpstr>Final Design</vt:lpstr>
      <vt:lpstr>Load Testing Design</vt:lpstr>
      <vt:lpstr>Load Testing &amp; Logging</vt:lpstr>
      <vt:lpstr>Challenges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Maaruni PANDITHURAI</dc:creator>
  <cp:lastModifiedBy>Maaruni PANDITHURAI</cp:lastModifiedBy>
  <cp:revision>6</cp:revision>
  <dcterms:created xsi:type="dcterms:W3CDTF">2024-10-11T05:35:38Z</dcterms:created>
  <dcterms:modified xsi:type="dcterms:W3CDTF">2024-10-11T09:35:25Z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