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0605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914400" y="2130425"/>
            <a:ext cx="103632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828800" y="3886199"/>
            <a:ext cx="85344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58165"/>
      </p:ext>
    </p:extLst>
  </p:cSld>
  <p:clrMapOvr>
    <a:masterClrMapping xmlns:a="http://schemas.openxmlformats.org/drawingml/2006/main"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834192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37829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7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8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19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0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1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010064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44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5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6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025913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1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1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0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0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0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0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0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0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0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0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9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0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1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424134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027455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234359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563402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931311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110035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465226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843422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632245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6/13/2024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002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1.jpg"/><Relationship Id="rId2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2.png"/><Relationship Id="rId2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13.png"/><Relationship Id="rId2" Type="http://schemas.openxmlformats.org/officeDocument/2006/relationships/image" Target="../media/14.png"/><Relationship Id="rId3" Type="http://schemas.openxmlformats.org/officeDocument/2006/relationships/image" Target="../media/15.png"/><Relationship Id="rId4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16.png"/><Relationship Id="rId2" Type="http://schemas.openxmlformats.org/officeDocument/2006/relationships/image" Target="../media/17.png"/><Relationship Id="rId3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12.png"/><Relationship Id="rId2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cyberchaitanya/cyberchaitanya/tree/main" TargetMode="External"/><Relationship Id="rId2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image" Target="../media/3.png"/><Relationship Id="rId4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4.png"/><Relationship Id="rId2" Type="http://schemas.openxmlformats.org/officeDocument/2006/relationships/image" Target="../media/2.png"/><Relationship Id="rId3" Type="http://schemas.openxmlformats.org/officeDocument/2006/relationships/image" Target="../media/5.jpg"/><Relationship Id="rId4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7.png"/><Relationship Id="rId3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8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3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"/>
          <p:cNvGrpSpPr>
            <a:grpSpLocks/>
          </p:cNvGrpSpPr>
          <p:nvPr/>
        </p:nvGrpSpPr>
        <p:grpSpPr>
          <a:xfrm>
            <a:off x="742949" y="1104900"/>
            <a:ext cx="1743074" cy="1333500"/>
            <a:chOff x="742949" y="1104900"/>
            <a:chExt cx="1743074" cy="1333500"/>
          </a:xfrm>
        </p:grpSpPr>
        <p:sp>
          <p:nvSpPr>
            <p:cNvPr id="32" name="曲线"/>
            <p:cNvSpPr>
              <a:spLocks/>
            </p:cNvSpPr>
            <p:nvPr/>
          </p:nvSpPr>
          <p:spPr>
            <a:xfrm rot="0">
              <a:off x="742949" y="1381124"/>
              <a:ext cx="1228724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600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3" name="曲线"/>
            <p:cNvSpPr>
              <a:spLocks/>
            </p:cNvSpPr>
            <p:nvPr/>
          </p:nvSpPr>
          <p:spPr>
            <a:xfrm rot="0">
              <a:off x="1838325" y="1104900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35" name="曲线"/>
          <p:cNvSpPr>
            <a:spLocks/>
          </p:cNvSpPr>
          <p:nvPr/>
        </p:nvSpPr>
        <p:spPr>
          <a:xfrm rot="0">
            <a:off x="3200400" y="794704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36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37" name="文本框"/>
          <p:cNvSpPr>
            <a:spLocks noGrp="1"/>
          </p:cNvSpPr>
          <p:nvPr>
            <p:ph type="ctrTitle"/>
          </p:nvPr>
        </p:nvSpPr>
        <p:spPr>
          <a:xfrm rot="0">
            <a:off x="2362200" y="2203366"/>
            <a:ext cx="8371523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ctr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0" cap="none" spc="15" baseline="0">
                <a:solidFill>
                  <a:srgbClr val="FF0000"/>
                </a:solidFill>
                <a:latin typeface="Algerian" pitchFamily="82" charset="0"/>
                <a:ea typeface="宋体" pitchFamily="0" charset="0"/>
                <a:cs typeface="Trebuchet MS" pitchFamily="0" charset="0"/>
              </a:rPr>
              <a:t>DODDI CHAITANYA </a:t>
            </a:r>
            <a:endParaRPr lang="zh-CN" altLang="en-US" sz="3200" b="0" i="0" u="none" strike="noStrike" kern="0" cap="none" spc="15" baseline="0">
              <a:solidFill>
                <a:srgbClr val="FF0000"/>
              </a:solidFill>
              <a:latin typeface="Algerian" pitchFamily="82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38" name="矩形"/>
          <p:cNvSpPr>
            <a:spLocks/>
          </p:cNvSpPr>
          <p:nvPr/>
        </p:nvSpPr>
        <p:spPr>
          <a:xfrm rot="0">
            <a:off x="7239000" y="3191755"/>
            <a:ext cx="2773680" cy="4603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3000" b="1" i="0" u="none" strike="noStrike" kern="1200" cap="none" spc="10" baseline="0">
                <a:solidFill>
                  <a:srgbClr val="37609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Final</a:t>
            </a:r>
            <a:r>
              <a:rPr lang="en-US" altLang="zh-CN" sz="3000" b="1" i="0" u="none" strike="noStrike" kern="1200" cap="none" spc="-165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000" b="1" i="0" u="none" strike="noStrike" kern="1200" cap="none" spc="-5" baseline="0">
                <a:solidFill>
                  <a:srgbClr val="37609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endParaRPr lang="zh-CN" altLang="en-US" sz="3000" b="0" i="0" u="none" strike="noStrike" kern="1200" cap="none" spc="0" baseline="0">
              <a:solidFill>
                <a:srgbClr val="37609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3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1" name="曲线"/>
          <p:cNvSpPr>
            <a:spLocks/>
          </p:cNvSpPr>
          <p:nvPr/>
        </p:nvSpPr>
        <p:spPr>
          <a:xfrm rot="0">
            <a:off x="1875196" y="2672202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710278" y="3486274"/>
            <a:ext cx="723900" cy="61912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280906437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2657474"/>
            <a:ext cx="2466975" cy="34194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3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754316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sng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sng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sng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sng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sng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sng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sng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YOUR</a:t>
            </a:r>
            <a:r>
              <a:rPr lang="en-US" altLang="zh-CN" sz="4250" b="1" i="0" u="sng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sng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sng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4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5" name="矩形"/>
          <p:cNvSpPr>
            <a:spLocks/>
          </p:cNvSpPr>
          <p:nvPr/>
        </p:nvSpPr>
        <p:spPr>
          <a:xfrm rot="0">
            <a:off x="152400" y="2453898"/>
            <a:ext cx="9963150" cy="8915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lvl="5" marL="228600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1800" b="1" i="0" u="none" strike="noStrike" kern="1200" cap="none" spc="0" baseline="0">
                <a:solidFill>
                  <a:srgbClr val="DA9694"/>
                </a:solidFill>
                <a:latin typeface="Courier New" pitchFamily="0" charset="0"/>
                <a:ea typeface="宋体" pitchFamily="0" charset="0"/>
                <a:cs typeface="Courier New" pitchFamily="0" charset="0"/>
                <a:sym typeface="宋体" pitchFamily="0" charset="0"/>
              </a:rPr>
              <a:t>Impact:</a:t>
            </a:r>
            <a:r>
              <a:rPr lang="en-US" altLang="zh-CN" sz="1800" b="0" i="0" u="none" strike="noStrike" kern="1200" cap="none" spc="0" baseline="0">
                <a:solidFill>
                  <a:srgbClr val="DA9694"/>
                </a:solidFill>
                <a:latin typeface="Courier New" pitchFamily="0" charset="0"/>
                <a:ea typeface="宋体" pitchFamily="0" charset="0"/>
                <a:cs typeface="Courier New" pitchFamily="0" charset="0"/>
                <a:sym typeface="宋体" pitchFamily="0" charset="0"/>
              </a:rPr>
              <a:t> Significant reduction in the likelihood of keylogging attacks through proactive measures.</a:t>
            </a:r>
            <a:endParaRPr lang="en-US" altLang="zh-CN" sz="1800" b="0" i="0" u="none" strike="noStrike" kern="1200" cap="none" spc="0" baseline="0">
              <a:solidFill>
                <a:srgbClr val="DA9694"/>
              </a:solidFill>
              <a:latin typeface="Courier New" pitchFamily="0" charset="0"/>
              <a:ea typeface="宋体" pitchFamily="0" charset="0"/>
              <a:cs typeface="Courier New" pitchFamily="0" charset="0"/>
              <a:sym typeface="宋体" pitchFamily="0" charset="0"/>
            </a:endParaRPr>
          </a:p>
          <a:p>
            <a:pPr lvl="5" marL="228600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DA9694"/>
                </a:solidFill>
                <a:latin typeface="Courier New" pitchFamily="0" charset="0"/>
                <a:ea typeface="宋体" pitchFamily="0" charset="0"/>
                <a:cs typeface="Courier New" pitchFamily="0" charset="0"/>
                <a:sym typeface="宋体" pitchFamily="0" charset="0"/>
              </a:rPr>
              <a:t> </a:t>
            </a:r>
            <a:endParaRPr lang="zh-CN" altLang="en-US" sz="1800" b="0" i="0" u="none" strike="noStrike" kern="1200" cap="none" spc="0" baseline="0">
              <a:solidFill>
                <a:srgbClr val="DA9694"/>
              </a:solidFill>
              <a:latin typeface="Courier New" pitchFamily="0" charset="0"/>
              <a:ea typeface="宋体" pitchFamily="0" charset="0"/>
              <a:cs typeface="Courier New" pitchFamily="0" charset="0"/>
              <a:sym typeface="宋体" pitchFamily="0" charset="0"/>
            </a:endParaRPr>
          </a:p>
        </p:txBody>
      </p:sp>
      <p:sp>
        <p:nvSpPr>
          <p:cNvPr id="156" name="矩形"/>
          <p:cNvSpPr>
            <a:spLocks/>
          </p:cNvSpPr>
          <p:nvPr/>
        </p:nvSpPr>
        <p:spPr>
          <a:xfrm rot="0">
            <a:off x="2466975" y="3364151"/>
            <a:ext cx="7219949" cy="16916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1800" b="1" i="0" u="none" strike="noStrike" kern="1200" cap="none" spc="0" baseline="0">
                <a:solidFill>
                  <a:srgbClr val="DA9694"/>
                </a:solidFill>
                <a:latin typeface="Courier New" pitchFamily="0" charset="0"/>
                <a:ea typeface="宋体" pitchFamily="0" charset="0"/>
                <a:cs typeface="Courier New" pitchFamily="0" charset="0"/>
                <a:sym typeface="宋体" pitchFamily="0" charset="0"/>
              </a:rPr>
              <a:t>Innovative Approach:</a:t>
            </a:r>
            <a:r>
              <a:rPr lang="en-US" altLang="zh-CN" sz="1800" b="0" i="0" u="none" strike="noStrike" kern="1200" cap="none" spc="0" baseline="0">
                <a:solidFill>
                  <a:srgbClr val="DA9694"/>
                </a:solidFill>
                <a:latin typeface="Courier New" pitchFamily="0" charset="0"/>
                <a:ea typeface="宋体" pitchFamily="0" charset="0"/>
                <a:cs typeface="Courier New" pitchFamily="0" charset="0"/>
                <a:sym typeface="宋体" pitchFamily="0" charset="0"/>
              </a:rPr>
              <a:t> Combining technical measures with user education for comprehensive protection.</a:t>
            </a:r>
            <a:endParaRPr lang="en-US" altLang="zh-CN" sz="1800" b="0" i="0" u="none" strike="noStrike" kern="1200" cap="none" spc="0" baseline="0">
              <a:solidFill>
                <a:srgbClr val="DA9694"/>
              </a:solidFill>
              <a:latin typeface="Courier New" pitchFamily="0" charset="0"/>
              <a:ea typeface="宋体" pitchFamily="0" charset="0"/>
              <a:cs typeface="Courier New" pitchFamily="0" charset="0"/>
              <a:sym typeface="宋体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endParaRPr lang="en-US" altLang="zh-CN" sz="1800" b="0" i="0" u="none" strike="noStrike" kern="1200" cap="none" spc="0" baseline="0">
              <a:solidFill>
                <a:srgbClr val="DA9694"/>
              </a:solidFill>
              <a:latin typeface="Courier New" pitchFamily="0" charset="0"/>
              <a:ea typeface="宋体" pitchFamily="0" charset="0"/>
              <a:cs typeface="Courier New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1800" b="1" i="0" u="none" strike="noStrike" kern="1200" cap="none" spc="0" baseline="0">
                <a:solidFill>
                  <a:srgbClr val="DA9694"/>
                </a:solidFill>
                <a:latin typeface="Courier New" pitchFamily="0" charset="0"/>
                <a:ea typeface="宋体" pitchFamily="0" charset="0"/>
                <a:cs typeface="Courier New" pitchFamily="0" charset="0"/>
                <a:sym typeface="宋体" pitchFamily="0" charset="0"/>
              </a:rPr>
              <a:t>Demonstration:</a:t>
            </a:r>
            <a:r>
              <a:rPr lang="en-US" altLang="zh-CN" sz="1800" b="0" i="0" u="none" strike="noStrike" kern="1200" cap="none" spc="0" baseline="0">
                <a:solidFill>
                  <a:srgbClr val="DA9694"/>
                </a:solidFill>
                <a:latin typeface="Courier New" pitchFamily="0" charset="0"/>
                <a:ea typeface="宋体" pitchFamily="0" charset="0"/>
                <a:cs typeface="Courier New" pitchFamily="0" charset="0"/>
                <a:sym typeface="宋体" pitchFamily="0" charset="0"/>
              </a:rPr>
              <a:t> Real-time demonstration of a simple keylogger to illustrate the threat and the effectiveness of security measures.</a:t>
            </a:r>
            <a:endParaRPr lang="zh-CN" altLang="en-US" sz="1800" b="0" i="0" u="none" strike="noStrike" kern="1200" cap="none" spc="0" baseline="0">
              <a:solidFill>
                <a:srgbClr val="DA9694"/>
              </a:solidFill>
              <a:latin typeface="Courier New" pitchFamily="0" charset="0"/>
              <a:ea typeface="宋体" pitchFamily="0" charset="0"/>
              <a:cs typeface="Courier New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9665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0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1" name="矩形"/>
          <p:cNvSpPr>
            <a:spLocks/>
          </p:cNvSpPr>
          <p:nvPr/>
        </p:nvSpPr>
        <p:spPr>
          <a:xfrm rot="0">
            <a:off x="739774" y="291147"/>
            <a:ext cx="3679823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0" i="0" u="none" strike="noStrike" kern="1200" cap="none" spc="15" baseline="0">
                <a:solidFill>
                  <a:srgbClr val="4F6228"/>
                </a:solidFill>
                <a:latin typeface="Algerian" pitchFamily="82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0" i="0" u="none" strike="noStrike" kern="1200" cap="none" spc="0" baseline="0">
                <a:solidFill>
                  <a:srgbClr val="4F6228"/>
                </a:solidFill>
                <a:latin typeface="Algerian" pitchFamily="82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0" i="0" u="none" strike="noStrike" kern="1200" cap="none" spc="-15" baseline="0">
                <a:solidFill>
                  <a:srgbClr val="4F6228"/>
                </a:solidFill>
                <a:latin typeface="Algerian" pitchFamily="82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0" i="0" u="none" strike="noStrike" kern="1200" cap="none" spc="-35" baseline="0">
                <a:solidFill>
                  <a:srgbClr val="4F6228"/>
                </a:solidFill>
                <a:latin typeface="Algerian" pitchFamily="82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0" i="0" u="none" strike="noStrike" kern="1200" cap="none" spc="-30" baseline="0">
                <a:solidFill>
                  <a:srgbClr val="4F6228"/>
                </a:solidFill>
                <a:latin typeface="Algerian" pitchFamily="82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0" i="0" u="none" strike="noStrike" kern="1200" cap="none" spc="-5" baseline="0">
                <a:solidFill>
                  <a:srgbClr val="4F6228"/>
                </a:solidFill>
                <a:latin typeface="Algerian" pitchFamily="82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0" i="0" u="none" strike="noStrike" kern="1200" cap="none" spc="30" baseline="0">
                <a:solidFill>
                  <a:srgbClr val="4F6228"/>
                </a:solidFill>
                <a:latin typeface="Algerian" pitchFamily="82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0" i="0" u="none" strike="noStrike" kern="1200" cap="none" spc="5" baseline="0">
                <a:solidFill>
                  <a:srgbClr val="4F6228"/>
                </a:solidFill>
                <a:latin typeface="Algerian" pitchFamily="82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0" i="0" u="none" strike="noStrike" kern="1200" cap="none" spc="5" baseline="0">
                <a:solidFill>
                  <a:srgbClr val="4F6228"/>
                </a:solidFill>
                <a:latin typeface="Algerian" pitchFamily="82" charset="0"/>
                <a:ea typeface="宋体" pitchFamily="0" charset="0"/>
                <a:cs typeface="Trebuchet MS" pitchFamily="0" charset="0"/>
              </a:rPr>
              <a:t> : </a:t>
            </a:r>
            <a:endParaRPr lang="zh-CN" altLang="en-US" sz="4800" b="0" i="0" u="none" strike="noStrike" kern="1200" cap="none" spc="0" baseline="0">
              <a:solidFill>
                <a:srgbClr val="4F6228"/>
              </a:solidFill>
              <a:latin typeface="Algerian" pitchFamily="82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2" name="矩形"/>
          <p:cNvSpPr>
            <a:spLocks/>
          </p:cNvSpPr>
          <p:nvPr/>
        </p:nvSpPr>
        <p:spPr>
          <a:xfrm rot="0">
            <a:off x="685800" y="1216219"/>
            <a:ext cx="8896350" cy="48920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00206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Before we begin ,we need to install python  and some particular libraries of python in the system  which can installed by the commands in command prompt</a:t>
            </a:r>
            <a:endParaRPr lang="en-US" altLang="zh-CN" sz="1800" b="0" i="0" u="none" strike="noStrike" kern="1200" cap="none" spc="0" baseline="0">
              <a:solidFill>
                <a:srgbClr val="00206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pip install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pynput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pip install sons 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zh-CN" sz="1800" b="0" i="0" u="sng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Pynput</a:t>
            </a:r>
            <a:r>
              <a:rPr lang="en-US" altLang="zh-CN" sz="1800" b="0" i="0" u="sng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helps in read keystrokes as the user types in stuff </a:t>
            </a:r>
            <a:r>
              <a:rPr lang="en-US" altLang="zh-CN" sz="1800" b="0" i="0" u="sng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Jsons</a:t>
            </a:r>
            <a:r>
              <a:rPr lang="en-US" altLang="zh-CN" sz="1800" b="1" i="0" u="sng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is a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lnter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changing format which often exchange data between a webserver and user agent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1" u="none" strike="noStrike" kern="1200" cap="none" spc="0" baseline="0">
                <a:solidFill>
                  <a:srgbClr val="D60093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宋体" pitchFamily="0" charset="0"/>
              </a:rPr>
              <a:t>Initialization  of keylogger </a:t>
            </a:r>
            <a:r>
              <a:rPr lang="en-US" altLang="zh-CN" sz="1800" b="0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宋体" pitchFamily="0" charset="0"/>
              </a:rPr>
              <a:t>:</a:t>
            </a:r>
            <a:b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</a:br>
            <a:r>
              <a:rPr lang="en-US" altLang="zh-CN" sz="18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宋体" pitchFamily="0" charset="0"/>
                <a:cs typeface="Courier New" pitchFamily="0" charset="0"/>
                <a:sym typeface="宋体" pitchFamily="0" charset="0"/>
              </a:rPr>
              <a:t>Set up the main GUI window.</a:t>
            </a:r>
            <a:br>
              <a:rPr lang="zh-CN" altLang="en-US" sz="18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宋体" pitchFamily="0" charset="0"/>
                <a:cs typeface="Courier New" pitchFamily="0" charset="0"/>
              </a:rPr>
            </a:br>
            <a:r>
              <a:rPr lang="en-US" altLang="zh-CN" sz="18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宋体" pitchFamily="0" charset="0"/>
                <a:cs typeface="Courier New" pitchFamily="0" charset="0"/>
                <a:sym typeface="宋体" pitchFamily="0" charset="0"/>
              </a:rPr>
              <a:t>Initialize global variables for key logging</a:t>
            </a:r>
            <a:r>
              <a:rPr lang="en-US" altLang="zh-CN" sz="18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宋体" pitchFamily="0" charset="0"/>
                <a:cs typeface="Courier New" pitchFamily="0" charset="0"/>
                <a:sym typeface="宋体" pitchFamily="0" charset="0"/>
              </a:rPr>
              <a:t>.</a:t>
            </a:r>
            <a:endParaRPr lang="en-US" altLang="zh-CN" sz="1800" b="0" i="0" u="none" strike="noStrike" kern="1200" cap="none" spc="0" baseline="0">
              <a:solidFill>
                <a:schemeClr val="tx2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1" u="none" strike="noStrike" kern="1200" cap="none" spc="0" baseline="0">
                <a:solidFill>
                  <a:srgbClr val="D60093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宋体" pitchFamily="0" charset="0"/>
              </a:rPr>
              <a:t>Event Capturing of keystrokes </a:t>
            </a:r>
            <a:r>
              <a:rPr lang="en-US" altLang="zh-CN" sz="1800" b="0" i="1" u="none" strike="noStrike" kern="1200" cap="none" spc="0" baseline="0">
                <a:solidFill>
                  <a:srgbClr val="D60093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宋体" pitchFamily="0" charset="0"/>
              </a:rPr>
              <a:t>:</a:t>
            </a:r>
            <a:br>
              <a:rPr lang="zh-CN" altLang="en-US" sz="1800" b="0" i="1" u="none" strike="noStrike" kern="1200" cap="none" spc="0" baseline="0">
                <a:solidFill>
                  <a:srgbClr val="D60093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</a:br>
            <a:r>
              <a:rPr lang="en-US" altLang="zh-CN" sz="18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宋体" pitchFamily="0" charset="0"/>
                <a:cs typeface="Courier New" pitchFamily="0" charset="0"/>
                <a:sym typeface="宋体" pitchFamily="0" charset="0"/>
              </a:rPr>
              <a:t>Start capturing key events when the "Start" button is pressed.</a:t>
            </a:r>
            <a:br>
              <a:rPr lang="zh-CN" altLang="en-US" sz="18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宋体" pitchFamily="0" charset="0"/>
                <a:cs typeface="Courier New" pitchFamily="0" charset="0"/>
              </a:rPr>
            </a:br>
            <a:r>
              <a:rPr lang="en-US" altLang="zh-CN" sz="18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宋体" pitchFamily="0" charset="0"/>
                <a:cs typeface="Courier New" pitchFamily="0" charset="0"/>
                <a:sym typeface="宋体" pitchFamily="0" charset="0"/>
              </a:rPr>
              <a:t>Log key press and release events.</a:t>
            </a:r>
            <a:endParaRPr lang="en-US" altLang="zh-CN" sz="1800" b="0" i="0" u="none" strike="noStrike" kern="1200" cap="none" spc="0" baseline="0">
              <a:solidFill>
                <a:schemeClr val="tx2"/>
              </a:solidFill>
              <a:latin typeface="Calibri" pitchFamily="0" charset="0"/>
              <a:ea typeface="宋体" pitchFamily="0" charset="0"/>
              <a:cs typeface="Courier New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1" u="none" strike="noStrike" kern="1200" cap="none" spc="0" baseline="0">
                <a:solidFill>
                  <a:srgbClr val="D60093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宋体" pitchFamily="0" charset="0"/>
              </a:rPr>
              <a:t>Data Logging into text files  </a:t>
            </a:r>
            <a:r>
              <a:rPr lang="en-US" altLang="zh-CN" sz="1800" b="0" i="1" u="none" strike="noStrike" kern="1200" cap="none" spc="0" baseline="0">
                <a:solidFill>
                  <a:srgbClr val="D60093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宋体" pitchFamily="0" charset="0"/>
              </a:rPr>
              <a:t>:</a:t>
            </a:r>
            <a:br>
              <a:rPr lang="zh-CN" altLang="en-US" sz="1800" b="0" i="1" u="none" strike="noStrike" kern="1200" cap="none" spc="0" baseline="0">
                <a:solidFill>
                  <a:srgbClr val="D60093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</a:br>
            <a:r>
              <a:rPr lang="en-US" altLang="zh-CN" sz="18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宋体" pitchFamily="0" charset="0"/>
                <a:cs typeface="Courier New" pitchFamily="0" charset="0"/>
                <a:sym typeface="宋体" pitchFamily="0" charset="0"/>
              </a:rPr>
              <a:t>Continuously update text and JSON log files with captured key events.</a:t>
            </a:r>
            <a:endParaRPr lang="en-US" altLang="zh-CN" sz="1800" b="0" i="0" u="none" strike="noStrike" kern="1200" cap="none" spc="0" baseline="0">
              <a:solidFill>
                <a:schemeClr val="tx2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1" u="none" strike="noStrike" kern="1200" cap="none" spc="0" baseline="0">
                <a:solidFill>
                  <a:srgbClr val="D60093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宋体" pitchFamily="0" charset="0"/>
              </a:rPr>
              <a:t>Stop Logging  </a:t>
            </a:r>
            <a:r>
              <a:rPr lang="en-US" altLang="zh-CN" sz="1800" b="0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宋体" pitchFamily="0" charset="0"/>
              </a:rPr>
              <a:t>:</a:t>
            </a:r>
            <a:b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</a:br>
            <a:r>
              <a:rPr lang="en-US" altLang="zh-CN" sz="18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宋体" pitchFamily="0" charset="0"/>
                <a:cs typeface="Courier New" pitchFamily="0" charset="0"/>
                <a:sym typeface="宋体" pitchFamily="0" charset="0"/>
              </a:rPr>
              <a:t>Stop capturing key events when the "Stop" button is pressed.</a:t>
            </a:r>
            <a:br>
              <a:rPr lang="zh-CN" altLang="en-US" sz="18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宋体" pitchFamily="0" charset="0"/>
                <a:cs typeface="Courier New" pitchFamily="0" charset="0"/>
              </a:rPr>
            </a:br>
            <a:r>
              <a:rPr lang="en-US" altLang="zh-CN" sz="18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宋体" pitchFamily="0" charset="0"/>
                <a:cs typeface="Courier New" pitchFamily="0" charset="0"/>
                <a:sym typeface="宋体" pitchFamily="0" charset="0"/>
              </a:rPr>
              <a:t>Update the GUI status to indicate the keylogger is stopped.</a:t>
            </a:r>
            <a:b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ourier New" pitchFamily="0" charset="0"/>
              </a:rPr>
            </a:b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560278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矩形"/>
          <p:cNvSpPr>
            <a:spLocks/>
          </p:cNvSpPr>
          <p:nvPr/>
        </p:nvSpPr>
        <p:spPr>
          <a:xfrm rot="0">
            <a:off x="230343" y="123616"/>
            <a:ext cx="4953000" cy="6343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sng" strike="noStrike" kern="1200" cap="none" spc="0" baseline="0">
                <a:solidFill>
                  <a:schemeClr val="tx1"/>
                </a:solidFill>
                <a:latin typeface="Arial Black" pitchFamily="34" charset="0"/>
                <a:ea typeface="宋体" pitchFamily="0" charset="0"/>
                <a:cs typeface="Calibri" pitchFamily="0" charset="0"/>
              </a:rPr>
              <a:t>Wire Frames :</a:t>
            </a:r>
            <a:endParaRPr lang="zh-CN" altLang="en-US" sz="3600" b="1" i="0" u="sng" strike="noStrike" kern="1200" cap="none" spc="0" baseline="0">
              <a:solidFill>
                <a:schemeClr val="tx1"/>
              </a:solidFill>
              <a:latin typeface="Arial Black" pitchFamily="34" charset="0"/>
              <a:ea typeface="宋体" pitchFamily="0" charset="0"/>
              <a:cs typeface="Calibri" pitchFamily="0" charset="0"/>
            </a:endParaRPr>
          </a:p>
        </p:txBody>
      </p:sp>
      <p:pic>
        <p:nvPicPr>
          <p:cNvPr id="164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230343" y="1515843"/>
            <a:ext cx="2970057" cy="2922705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65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3580207" y="1495523"/>
            <a:ext cx="2970057" cy="2922705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66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7030519" y="1536162"/>
            <a:ext cx="2970057" cy="292270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7" name="矩形"/>
          <p:cNvSpPr>
            <a:spLocks/>
          </p:cNvSpPr>
          <p:nvPr/>
        </p:nvSpPr>
        <p:spPr>
          <a:xfrm rot="0">
            <a:off x="990600" y="990600"/>
            <a:ext cx="914400" cy="3581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STEP 1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8" name="矩形"/>
          <p:cNvSpPr>
            <a:spLocks/>
          </p:cNvSpPr>
          <p:nvPr/>
        </p:nvSpPr>
        <p:spPr>
          <a:xfrm rot="0">
            <a:off x="8000999" y="985866"/>
            <a:ext cx="914400" cy="358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STEP 3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9" name="矩形"/>
          <p:cNvSpPr>
            <a:spLocks/>
          </p:cNvSpPr>
          <p:nvPr/>
        </p:nvSpPr>
        <p:spPr>
          <a:xfrm rot="0">
            <a:off x="4495800" y="985866"/>
            <a:ext cx="914400" cy="358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STEP 2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70" name="矩形"/>
          <p:cNvSpPr>
            <a:spLocks/>
          </p:cNvSpPr>
          <p:nvPr/>
        </p:nvSpPr>
        <p:spPr>
          <a:xfrm rot="0">
            <a:off x="992343" y="4800600"/>
            <a:ext cx="8382000" cy="14249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DA9694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Step 1 :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start button initialize to start  keylogging in the machine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DA9694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Step 2 :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As the  keylogger running it saves the keys in keylogger.txt file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DA9694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Step 3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The keylogger stops and keys has been saved in the text document file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647544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228600" y="1519098"/>
            <a:ext cx="5165211" cy="3334088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72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5715000" y="1519098"/>
            <a:ext cx="5165212" cy="3334088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3" name="矩形"/>
          <p:cNvSpPr>
            <a:spLocks/>
          </p:cNvSpPr>
          <p:nvPr/>
        </p:nvSpPr>
        <p:spPr>
          <a:xfrm rot="0">
            <a:off x="533400" y="304800"/>
            <a:ext cx="2936240" cy="5391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i="0" u="sng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Outputs :</a:t>
            </a:r>
            <a:endParaRPr lang="zh-CN" altLang="en-US" sz="3000" b="1" i="0" u="sng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74" name="矩形"/>
          <p:cNvSpPr>
            <a:spLocks/>
          </p:cNvSpPr>
          <p:nvPr/>
        </p:nvSpPr>
        <p:spPr>
          <a:xfrm rot="0">
            <a:off x="1905000" y="4969570"/>
            <a:ext cx="1564640" cy="358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Keylogger .txt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75" name="矩形"/>
          <p:cNvSpPr>
            <a:spLocks/>
          </p:cNvSpPr>
          <p:nvPr/>
        </p:nvSpPr>
        <p:spPr>
          <a:xfrm rot="0">
            <a:off x="7620000" y="4969570"/>
            <a:ext cx="1676400" cy="6248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Keylogger.jsons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873962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9" name="文本框"/>
          <p:cNvSpPr>
            <a:spLocks noGrp="1"/>
          </p:cNvSpPr>
          <p:nvPr>
            <p:ph type="title"/>
          </p:nvPr>
        </p:nvSpPr>
        <p:spPr>
          <a:xfrm rot="0">
            <a:off x="381000" y="238125"/>
            <a:ext cx="312420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sng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sng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sng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sng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sng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sng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r>
              <a:rPr lang="en-US" altLang="zh-CN" sz="4800" b="1" i="0" u="sng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:</a:t>
            </a:r>
            <a:endParaRPr lang="zh-CN" altLang="en-US" sz="4800" b="1" i="0" u="sng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0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14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1" name="矩形"/>
          <p:cNvSpPr>
            <a:spLocks/>
          </p:cNvSpPr>
          <p:nvPr/>
        </p:nvSpPr>
        <p:spPr>
          <a:xfrm rot="0">
            <a:off x="838200" y="1447800"/>
            <a:ext cx="8305799" cy="46634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implementation of keylogger that captures keystrokes and records them into both text and JSON files is successful.</a:t>
            </a:r>
            <a:endParaRPr lang="en-US" altLang="zh-CN" sz="2000" b="0" i="0" u="none" strike="noStrike" kern="1200" cap="none" spc="0" baseline="0">
              <a:solidFill>
                <a:schemeClr val="tx2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2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9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GUI provided a user-friendly way to control the keylogger, making it accessible and easy to use.</a:t>
            </a:r>
            <a:endParaRPr lang="en-US" altLang="zh-CN" sz="1900" b="0" i="0" u="none" strike="noStrike" kern="1200" cap="none" spc="0" baseline="0">
              <a:solidFill>
                <a:schemeClr val="tx2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900" b="0" i="0" u="none" strike="noStrike" kern="1200" cap="none" spc="0" baseline="0">
              <a:solidFill>
                <a:schemeClr val="tx2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9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keylogger project demonstrated the capability to effectively capture and log keystrokes in real-time. </a:t>
            </a:r>
            <a:endParaRPr lang="en-US" altLang="zh-CN" sz="1900" b="0" i="0" u="none" strike="noStrike" kern="1200" cap="none" spc="0" baseline="0">
              <a:solidFill>
                <a:schemeClr val="tx2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900" b="0" i="0" u="none" strike="noStrike" kern="1200" cap="none" spc="0" baseline="0">
              <a:solidFill>
                <a:schemeClr val="tx2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9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Emphasized the ethical use of keyloggers and the importance of implementing security measures to protect against malicious use.</a:t>
            </a:r>
            <a:endParaRPr lang="en-US" altLang="zh-CN" sz="1900" b="0" i="0" u="none" strike="noStrike" kern="1200" cap="none" spc="0" baseline="0">
              <a:solidFill>
                <a:schemeClr val="tx2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900" b="0" i="0" u="none" strike="noStrike" kern="1200" cap="none" spc="0" baseline="0">
              <a:solidFill>
                <a:schemeClr val="tx2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900" b="0" i="0" u="none" strike="noStrike" kern="1200" cap="none" spc="0" baseline="0">
                <a:solidFill>
                  <a:schemeClr val="tx2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Real-time keylogging with start and stop functionality controlled via a simple GUI. </a:t>
            </a:r>
            <a:endParaRPr lang="en-US" altLang="zh-CN" sz="1900" b="0" i="0" u="none" strike="noStrike" kern="1200" cap="none" spc="0" baseline="0">
              <a:solidFill>
                <a:schemeClr val="tx2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900" b="0" i="0" u="none" strike="noStrike" kern="1200" cap="none" spc="0" baseline="0">
              <a:solidFill>
                <a:schemeClr val="tx2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zh-CN" altLang="en-US" sz="1900" b="0" i="0" u="none" strike="noStrike" kern="1200" cap="none" spc="0" baseline="0">
              <a:solidFill>
                <a:schemeClr val="tx2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717503"/>
      </p:ext>
    </p:extLst>
  </p:cSld>
  <p:clrMapOvr>
    <a:masterClrMapping/>
  </p:clrMapOvr>
</p:sld>
</file>

<file path=ppt/slides/slide1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矩形"/>
          <p:cNvSpPr>
            <a:spLocks/>
          </p:cNvSpPr>
          <p:nvPr/>
        </p:nvSpPr>
        <p:spPr>
          <a:xfrm rot="0">
            <a:off x="914400" y="593998"/>
            <a:ext cx="4419600" cy="6343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sng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Project link :</a:t>
            </a:r>
            <a:endParaRPr lang="zh-CN" altLang="en-US" sz="3600" b="0" i="0" u="sng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83" name="矩形"/>
          <p:cNvSpPr>
            <a:spLocks/>
          </p:cNvSpPr>
          <p:nvPr/>
        </p:nvSpPr>
        <p:spPr>
          <a:xfrm rot="0">
            <a:off x="2590799" y="2799875"/>
            <a:ext cx="6100916" cy="6248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  <a:hlinkClick r:id="rId1"/>
              </a:rPr>
              <a:t>https://github.com/cyberchaitanya/cyberchaitanya/tree/main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84" name="矩形"/>
          <p:cNvSpPr>
            <a:spLocks/>
          </p:cNvSpPr>
          <p:nvPr/>
        </p:nvSpPr>
        <p:spPr>
          <a:xfrm rot="0">
            <a:off x="1600200" y="2209800"/>
            <a:ext cx="3048000" cy="3581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sng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GITHUB LINK OF PROJECT :</a:t>
            </a:r>
            <a:endParaRPr lang="zh-CN" altLang="en-US" sz="1800" b="1" i="0" u="sng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825708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67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58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59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0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1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2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3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4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68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9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1" name="文本框"/>
          <p:cNvSpPr>
            <a:spLocks noGrp="1"/>
          </p:cNvSpPr>
          <p:nvPr>
            <p:ph type="title"/>
          </p:nvPr>
        </p:nvSpPr>
        <p:spPr>
          <a:xfrm rot="0">
            <a:off x="1083348" y="995943"/>
            <a:ext cx="7642225" cy="13309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0" cap="none" spc="0" baseline="0">
                <a:solidFill>
                  <a:srgbClr val="75923C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KEYLOGGER  AND  SECURITY</a:t>
            </a:r>
            <a:br>
              <a:rPr lang="zh-CN" altLang="en-US" sz="4400" b="1" i="0" u="none" strike="noStrike" kern="0" cap="none" spc="0" baseline="0">
                <a:solidFill>
                  <a:srgbClr val="75923C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endParaRPr lang="zh-CN" altLang="en-US" sz="4250" b="1" i="0" u="sng" strike="noStrike" kern="0" cap="none" spc="0" baseline="0">
              <a:solidFill>
                <a:srgbClr val="37609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74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73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7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76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1596009" y="2343750"/>
            <a:ext cx="6595522" cy="3902416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097778344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87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78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79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0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1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2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3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4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5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88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9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90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1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95" name="组合"/>
          <p:cNvGrpSpPr>
            <a:grpSpLocks/>
          </p:cNvGrpSpPr>
          <p:nvPr/>
        </p:nvGrpSpPr>
        <p:grpSpPr>
          <a:xfrm flipH="1">
            <a:off x="4038598" y="1371604"/>
            <a:ext cx="5045837" cy="3009897"/>
            <a:chOff x="4038598" y="1371604"/>
            <a:chExt cx="5045837" cy="3009897"/>
          </a:xfrm>
        </p:grpSpPr>
        <p:pic>
          <p:nvPicPr>
            <p:cNvPr id="93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551340" y="3962406"/>
              <a:ext cx="4533096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94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038598" y="1371604"/>
              <a:ext cx="2120883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96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sng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sng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sng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sng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sng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sng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8" name="矩形"/>
          <p:cNvSpPr>
            <a:spLocks/>
          </p:cNvSpPr>
          <p:nvPr/>
        </p:nvSpPr>
        <p:spPr>
          <a:xfrm rot="0">
            <a:off x="1338263" y="1648966"/>
            <a:ext cx="4743450" cy="36061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600" b="0" i="0" u="none" strike="noStrike" kern="1200" cap="none" spc="0" baseline="0">
                <a:solidFill>
                  <a:srgbClr val="002060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宋体" pitchFamily="0" charset="0"/>
              </a:rPr>
              <a:t>Introduction</a:t>
            </a:r>
            <a:endParaRPr lang="en-US" altLang="zh-CN" sz="2600" b="0" i="0" u="none" strike="noStrike" kern="1200" cap="none" spc="0" baseline="0">
              <a:solidFill>
                <a:srgbClr val="00206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600" b="0" i="0" u="none" strike="noStrike" kern="1200" cap="none" spc="0" baseline="0">
                <a:solidFill>
                  <a:srgbClr val="002060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宋体" pitchFamily="0" charset="0"/>
              </a:rPr>
              <a:t>Problem Statement</a:t>
            </a:r>
            <a:endParaRPr lang="en-US" altLang="zh-CN" sz="2600" b="0" i="0" u="none" strike="noStrike" kern="1200" cap="none" spc="0" baseline="0">
              <a:solidFill>
                <a:srgbClr val="00206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600" b="0" i="0" u="none" strike="noStrike" kern="1200" cap="none" spc="0" baseline="0">
                <a:solidFill>
                  <a:srgbClr val="002060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宋体" pitchFamily="0" charset="0"/>
              </a:rPr>
              <a:t>Project Overview</a:t>
            </a:r>
            <a:endParaRPr lang="en-US" altLang="zh-CN" sz="2600" b="0" i="0" u="none" strike="noStrike" kern="1200" cap="none" spc="0" baseline="0">
              <a:solidFill>
                <a:srgbClr val="00206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600" b="0" i="0" u="none" strike="noStrike" kern="1200" cap="none" spc="0" baseline="0">
                <a:solidFill>
                  <a:srgbClr val="002060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宋体" pitchFamily="0" charset="0"/>
              </a:rPr>
              <a:t>Who Are The </a:t>
            </a:r>
            <a:r>
              <a:rPr lang="en-US" altLang="zh-CN" sz="2600" b="0" i="0" u="none" strike="noStrike" kern="1200" cap="none" spc="0" baseline="0">
                <a:solidFill>
                  <a:srgbClr val="002060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宋体" pitchFamily="0" charset="0"/>
              </a:rPr>
              <a:t>End Users</a:t>
            </a:r>
            <a:endParaRPr lang="en-US" altLang="zh-CN" sz="2600" b="0" i="0" u="none" strike="noStrike" kern="1200" cap="none" spc="0" baseline="0">
              <a:solidFill>
                <a:srgbClr val="00206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600" b="0" i="0" u="none" strike="noStrike" kern="1200" cap="none" spc="0" baseline="0">
                <a:solidFill>
                  <a:srgbClr val="002060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宋体" pitchFamily="0" charset="0"/>
              </a:rPr>
              <a:t>Solution and Value Proposition</a:t>
            </a:r>
            <a:endParaRPr lang="en-US" altLang="zh-CN" sz="2600" b="0" i="0" u="none" strike="noStrike" kern="1200" cap="none" spc="0" baseline="0">
              <a:solidFill>
                <a:srgbClr val="00206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600" b="0" i="0" u="none" strike="noStrike" kern="1200" cap="none" spc="0" baseline="0">
                <a:solidFill>
                  <a:srgbClr val="002060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宋体" pitchFamily="0" charset="0"/>
              </a:rPr>
              <a:t>The "Wow" in Our Solution</a:t>
            </a:r>
            <a:endParaRPr lang="en-US" altLang="zh-CN" sz="2600" b="0" i="0" u="none" strike="noStrike" kern="1200" cap="none" spc="0" baseline="0">
              <a:solidFill>
                <a:srgbClr val="00206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600" b="0" i="0" u="none" strike="noStrike" kern="1200" cap="none" spc="0" baseline="0">
                <a:solidFill>
                  <a:srgbClr val="002060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宋体" pitchFamily="0" charset="0"/>
              </a:rPr>
              <a:t>Modelling</a:t>
            </a:r>
            <a:endParaRPr lang="en-US" altLang="zh-CN" sz="2600" b="0" i="0" u="none" strike="noStrike" kern="1200" cap="none" spc="0" baseline="0">
              <a:solidFill>
                <a:srgbClr val="00206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600" b="0" i="0" u="none" strike="noStrike" kern="1200" cap="none" spc="0" baseline="0">
                <a:solidFill>
                  <a:srgbClr val="002060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宋体" pitchFamily="0" charset="0"/>
              </a:rPr>
              <a:t>Results</a:t>
            </a:r>
            <a:endParaRPr lang="en-US" altLang="zh-CN" sz="2600" b="0" i="0" u="none" strike="noStrike" kern="1200" cap="none" spc="0" baseline="0">
              <a:solidFill>
                <a:srgbClr val="002060"/>
              </a:solidFill>
              <a:latin typeface="Calibri" pitchFamily="0" charset="0"/>
              <a:ea typeface="宋体" pitchFamily="0" charset="0"/>
              <a:cs typeface="Calibri" pitchFamily="0" charset="0"/>
              <a:sym typeface="宋体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600" b="0" i="0" u="none" strike="noStrike" kern="1200" cap="none" spc="0" baseline="0">
                <a:solidFill>
                  <a:srgbClr val="002060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宋体" pitchFamily="0" charset="0"/>
              </a:rPr>
              <a:t>Project Link</a:t>
            </a:r>
            <a:endParaRPr lang="zh-CN" altLang="en-US" sz="2600" b="0" i="0" u="none" strike="noStrike" kern="1200" cap="none" spc="0" baseline="0">
              <a:solidFill>
                <a:srgbClr val="00206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862677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矩形"/>
          <p:cNvSpPr>
            <a:spLocks/>
          </p:cNvSpPr>
          <p:nvPr/>
        </p:nvSpPr>
        <p:spPr>
          <a:xfrm rot="0">
            <a:off x="685797" y="547684"/>
            <a:ext cx="2819400" cy="5391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0" i="0" u="sng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INTRODUCTION</a:t>
            </a:r>
            <a:endParaRPr lang="zh-CN" altLang="en-US" sz="3000" b="0" i="0" u="sng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3" name="矩形"/>
          <p:cNvSpPr>
            <a:spLocks/>
          </p:cNvSpPr>
          <p:nvPr/>
        </p:nvSpPr>
        <p:spPr>
          <a:xfrm rot="0">
            <a:off x="1066800" y="1447800"/>
            <a:ext cx="6100762" cy="4343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300" b="1" i="0" u="none" strike="noStrike" kern="1200" cap="none" spc="0" baseline="0">
                <a:solidFill>
                  <a:srgbClr val="071D2B"/>
                </a:solidFill>
                <a:latin typeface="Mier B" pitchFamily="0" charset="0"/>
                <a:ea typeface="宋体" pitchFamily="0" charset="0"/>
                <a:cs typeface="Calibri" pitchFamily="0" charset="0"/>
              </a:rPr>
              <a:t>What is a keylogger?</a:t>
            </a:r>
            <a:endParaRPr lang="zh-CN" altLang="en-US" sz="2300" b="1" i="0" u="none" strike="noStrike" kern="1200" cap="none" spc="0" baseline="0">
              <a:solidFill>
                <a:srgbClr val="071D2B"/>
              </a:solidFill>
              <a:latin typeface="Mier B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4" name="矩形"/>
          <p:cNvSpPr>
            <a:spLocks/>
          </p:cNvSpPr>
          <p:nvPr/>
        </p:nvSpPr>
        <p:spPr>
          <a:xfrm rot="0">
            <a:off x="1676400" y="2163250"/>
            <a:ext cx="6100762" cy="13487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 b="0" i="0" u="none" strike="noStrike" kern="1200" cap="none" spc="0" baseline="0">
                <a:solidFill>
                  <a:srgbClr val="21455C"/>
                </a:solidFill>
                <a:latin typeface="Mier B" pitchFamily="0" charset="0"/>
                <a:ea typeface="宋体" pitchFamily="0" charset="0"/>
                <a:cs typeface="Calibri" pitchFamily="0" charset="0"/>
              </a:rPr>
              <a:t>Keyloggers are a type of  spyware malware designed to spy on victims. Because they can capture everything you type, keyloggers are one of the most invasive forms of malware.</a:t>
            </a:r>
            <a:endParaRPr lang="zh-CN" altLang="en-US" sz="21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5" name="矩形"/>
          <p:cNvSpPr>
            <a:spLocks/>
          </p:cNvSpPr>
          <p:nvPr/>
        </p:nvSpPr>
        <p:spPr>
          <a:xfrm rot="0">
            <a:off x="1676400" y="3901391"/>
            <a:ext cx="6100762" cy="13487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 b="0" i="0" u="none" strike="noStrike" kern="1200" cap="none" spc="0" baseline="0">
                <a:solidFill>
                  <a:srgbClr val="21455C"/>
                </a:solidFill>
                <a:latin typeface="Mier B" pitchFamily="0" charset="0"/>
                <a:ea typeface="宋体" pitchFamily="0" charset="0"/>
                <a:cs typeface="Calibri" pitchFamily="0" charset="0"/>
              </a:rPr>
              <a:t>There are two main types of keyloggers: software and hardware. Keylogger software is more common than keylogger hardware, because the latter requires actual physical access to a device.</a:t>
            </a:r>
            <a:endParaRPr lang="zh-CN" altLang="en-US" sz="21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606657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图片"/>
          <p:cNvPicPr>
            <a:picLocks noChangeAspect="1"/>
          </p:cNvPicPr>
          <p:nvPr/>
        </p:nvPicPr>
        <p:blipFill>
          <a:blip r:embed="rId1" cstate="print"/>
          <a:srcRect t="25584" b="14269" l="11201" r="38888"/>
          <a:stretch>
            <a:fillRect/>
          </a:stretch>
        </p:blipFill>
        <p:spPr>
          <a:xfrm rot="0">
            <a:off x="6934200" y="3094692"/>
            <a:ext cx="3035897" cy="2331917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17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324599" y="335963"/>
            <a:ext cx="3148961" cy="2666120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8" name="矩形"/>
          <p:cNvSpPr>
            <a:spLocks/>
          </p:cNvSpPr>
          <p:nvPr/>
        </p:nvSpPr>
        <p:spPr>
          <a:xfrm rot="0">
            <a:off x="385915" y="243343"/>
            <a:ext cx="2895600" cy="4343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300" b="1" i="0" u="sng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Hardware keylogger :</a:t>
            </a:r>
            <a:endParaRPr lang="zh-CN" altLang="en-US" sz="2300" b="1" i="0" u="sng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9" name="矩形"/>
          <p:cNvSpPr>
            <a:spLocks/>
          </p:cNvSpPr>
          <p:nvPr/>
        </p:nvSpPr>
        <p:spPr>
          <a:xfrm rot="0">
            <a:off x="685800" y="914400"/>
            <a:ext cx="6100916" cy="16916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rgbClr val="21455C"/>
                </a:solidFill>
                <a:latin typeface="Mier B" pitchFamily="0" charset="0"/>
                <a:ea typeface="宋体" pitchFamily="0" charset="0"/>
                <a:cs typeface="Calibri" pitchFamily="0" charset="0"/>
              </a:rPr>
              <a:t>Hardware-based keyloggers take the form of a physical device, like a USB stick or another item that may look similar to a charger. </a:t>
            </a:r>
            <a:endParaRPr lang="en-US" altLang="zh-CN" sz="1800" b="0" i="0" u="none" strike="noStrike" kern="1200" cap="none" spc="0" baseline="0">
              <a:solidFill>
                <a:srgbClr val="21455C"/>
              </a:solidFill>
              <a:latin typeface="Mier B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rgbClr val="21455C"/>
                </a:solidFill>
                <a:latin typeface="Mier B" pitchFamily="0" charset="0"/>
                <a:ea typeface="宋体" pitchFamily="0" charset="0"/>
                <a:cs typeface="Calibri" pitchFamily="0" charset="0"/>
              </a:rPr>
              <a:t>They record keystrokes and other data, to be retrieved later by a hacker. </a:t>
            </a:r>
            <a:endParaRPr lang="en-US" altLang="zh-CN" sz="1800" b="0" i="0" u="none" strike="noStrike" kern="1200" cap="none" spc="0" baseline="0">
              <a:solidFill>
                <a:srgbClr val="21455C"/>
              </a:solidFill>
              <a:latin typeface="Mier B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rgbClr val="21455C"/>
                </a:solidFill>
                <a:latin typeface="Mier B" pitchFamily="0" charset="0"/>
                <a:ea typeface="宋体" pitchFamily="0" charset="0"/>
                <a:cs typeface="Calibri" pitchFamily="0" charset="0"/>
              </a:rPr>
              <a:t>They cannot be detected by any  anti –virus software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20" name="矩形"/>
          <p:cNvSpPr>
            <a:spLocks/>
          </p:cNvSpPr>
          <p:nvPr/>
        </p:nvSpPr>
        <p:spPr>
          <a:xfrm rot="0">
            <a:off x="533400" y="2893506"/>
            <a:ext cx="6100916" cy="4343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300" b="1" i="0" u="sng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Software keylogger :</a:t>
            </a:r>
            <a:endParaRPr lang="zh-CN" altLang="en-US" sz="2300" b="1" i="0" u="sng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21" name="矩形"/>
          <p:cNvSpPr>
            <a:spLocks/>
          </p:cNvSpPr>
          <p:nvPr/>
        </p:nvSpPr>
        <p:spPr>
          <a:xfrm rot="0">
            <a:off x="990600" y="3672283"/>
            <a:ext cx="6100916" cy="16916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rgbClr val="21455C"/>
                </a:solidFill>
                <a:latin typeface="Mier B" pitchFamily="0" charset="0"/>
                <a:ea typeface="宋体" pitchFamily="0" charset="0"/>
                <a:cs typeface="Calibri" pitchFamily="0" charset="0"/>
              </a:rPr>
              <a:t>Keylogger software is usually malicious</a:t>
            </a:r>
            <a:endParaRPr lang="en-US" altLang="zh-CN" sz="1800" b="0" i="0" u="none" strike="noStrike" kern="1200" cap="none" spc="0" baseline="0">
              <a:solidFill>
                <a:srgbClr val="21455C"/>
              </a:solidFill>
              <a:latin typeface="Mier B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rgbClr val="21455C"/>
                </a:solidFill>
                <a:latin typeface="Mier B" pitchFamily="0" charset="0"/>
                <a:ea typeface="宋体" pitchFamily="0" charset="0"/>
                <a:cs typeface="Calibri" pitchFamily="0" charset="0"/>
              </a:rPr>
              <a:t>But some companies and parents use it to keep tabs on employees and kids. </a:t>
            </a:r>
            <a:endParaRPr lang="en-US" altLang="zh-CN" sz="1800" b="0" i="0" u="none" strike="noStrike" kern="1200" cap="none" spc="0" baseline="0">
              <a:solidFill>
                <a:srgbClr val="21455C"/>
              </a:solidFill>
              <a:latin typeface="Mier B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rgbClr val="21455C"/>
                </a:solidFill>
                <a:latin typeface="Mier B" pitchFamily="0" charset="0"/>
                <a:ea typeface="宋体" pitchFamily="0" charset="0"/>
                <a:cs typeface="Calibri" pitchFamily="0" charset="0"/>
              </a:rPr>
              <a:t>Depending on their application, time-tracking software and parental monitoring apps can easily verge into spying territory. 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343762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22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3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4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sng" strike="noStrike" kern="0" cap="none" spc="-20" baseline="0">
                <a:solidFill>
                  <a:srgbClr val="FF0000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sng" strike="noStrike" kern="0" cap="none" spc="15" baseline="0">
                <a:solidFill>
                  <a:srgbClr val="FF0000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sng" strike="noStrike" kern="0" cap="none" spc="55" baseline="0">
                <a:solidFill>
                  <a:srgbClr val="FF0000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sng" strike="noStrike" kern="0" cap="none" spc="-20" baseline="0">
                <a:solidFill>
                  <a:srgbClr val="FF0000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sng" strike="noStrike" kern="0" cap="none" spc="20" baseline="0">
                <a:solidFill>
                  <a:srgbClr val="FF0000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sng" strike="noStrike" kern="0" cap="none" spc="0" baseline="0">
                <a:solidFill>
                  <a:srgbClr val="FF0000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sng" strike="noStrike" kern="0" cap="none" spc="10" baseline="0">
                <a:solidFill>
                  <a:srgbClr val="FF0000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sng" strike="noStrike" kern="0" cap="none" spc="-370" baseline="0">
                <a:solidFill>
                  <a:srgbClr val="FF0000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sng" strike="noStrike" kern="0" cap="none" spc="-375" baseline="0">
                <a:solidFill>
                  <a:srgbClr val="FF0000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sng" strike="noStrike" kern="0" cap="none" spc="15" baseline="0">
                <a:solidFill>
                  <a:srgbClr val="FF0000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sng" strike="noStrike" kern="0" cap="none" spc="-10" baseline="0">
                <a:solidFill>
                  <a:srgbClr val="FF0000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sng" strike="noStrike" kern="0" cap="none" spc="-20" baseline="0">
                <a:solidFill>
                  <a:srgbClr val="FF0000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sng" strike="noStrike" kern="0" cap="none" spc="10" baseline="0">
                <a:solidFill>
                  <a:srgbClr val="FF0000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sng" strike="noStrike" kern="0" cap="none" spc="0" baseline="0">
              <a:solidFill>
                <a:srgbClr val="FF0000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9" name="矩形"/>
          <p:cNvSpPr>
            <a:spLocks/>
          </p:cNvSpPr>
          <p:nvPr/>
        </p:nvSpPr>
        <p:spPr>
          <a:xfrm rot="0">
            <a:off x="866775" y="1620857"/>
            <a:ext cx="6100762" cy="467296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500" b="1" i="0" u="none" strike="noStrike" kern="1200" cap="none" spc="0" baseline="0">
                <a:solidFill>
                  <a:srgbClr val="071D2B"/>
                </a:solidFill>
                <a:latin typeface="Mier B" pitchFamily="0" charset="0"/>
                <a:ea typeface="宋体" pitchFamily="0" charset="0"/>
                <a:cs typeface="Calibri" pitchFamily="0" charset="0"/>
              </a:rPr>
              <a:t>What  keylogger  do?</a:t>
            </a:r>
            <a:endParaRPr lang="en-US" altLang="zh-CN" sz="2500" b="1" i="0" u="none" strike="noStrike" kern="1200" cap="none" spc="0" baseline="0">
              <a:solidFill>
                <a:srgbClr val="071D2B"/>
              </a:solidFill>
              <a:latin typeface="Mier B" pitchFamily="0" charset="0"/>
              <a:ea typeface="宋体" pitchFamily="0" charset="0"/>
              <a:cs typeface="Calibri" pitchFamily="0" charset="0"/>
            </a:endParaRPr>
          </a:p>
          <a:p>
            <a:pPr marL="0" indent="0" algn="l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500" b="1" i="0" u="none" strike="noStrike" kern="1200" cap="none" spc="0" baseline="0">
              <a:solidFill>
                <a:srgbClr val="071D2B"/>
              </a:solidFill>
              <a:latin typeface="Mier B" pitchFamily="0" charset="0"/>
              <a:ea typeface="宋体" pitchFamily="0" charset="0"/>
              <a:cs typeface="Calibri" pitchFamily="0" charset="0"/>
            </a:endParaRPr>
          </a:p>
          <a:p>
            <a:pPr marL="0" indent="0" algn="just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21455C"/>
                </a:solidFill>
                <a:latin typeface="Mier B" pitchFamily="0" charset="0"/>
                <a:ea typeface="宋体" pitchFamily="0" charset="0"/>
                <a:cs typeface="Calibri" pitchFamily="0" charset="0"/>
              </a:rPr>
              <a:t> Record all your keystrokes, including your passwords and banking details.</a:t>
            </a:r>
            <a:endParaRPr lang="en-US" altLang="zh-CN" sz="2000" b="0" i="0" u="none" strike="noStrike" kern="1200" cap="none" spc="0" baseline="0">
              <a:solidFill>
                <a:srgbClr val="21455C"/>
              </a:solidFill>
              <a:latin typeface="Mier B" pitchFamily="0" charset="0"/>
              <a:ea typeface="宋体" pitchFamily="0" charset="0"/>
              <a:cs typeface="Calibri" pitchFamily="0" charset="0"/>
            </a:endParaRPr>
          </a:p>
          <a:p>
            <a:pPr marL="0" indent="0" algn="just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21455C"/>
                </a:solidFill>
                <a:latin typeface="Mier B" pitchFamily="0" charset="0"/>
                <a:ea typeface="宋体" pitchFamily="0" charset="0"/>
                <a:cs typeface="Calibri" pitchFamily="0" charset="0"/>
              </a:rPr>
              <a:t> Record both sides of conversations in messaging apps        and emails.</a:t>
            </a:r>
            <a:endParaRPr lang="en-US" altLang="zh-CN" sz="2000" b="0" i="0" u="none" strike="noStrike" kern="1200" cap="none" spc="0" baseline="0">
              <a:solidFill>
                <a:srgbClr val="21455C"/>
              </a:solidFill>
              <a:latin typeface="Mier B" pitchFamily="0" charset="0"/>
              <a:ea typeface="宋体" pitchFamily="0" charset="0"/>
              <a:cs typeface="Calibri" pitchFamily="0" charset="0"/>
            </a:endParaRPr>
          </a:p>
          <a:p>
            <a:pPr marL="0" indent="0" algn="just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21455C"/>
                </a:solidFill>
                <a:latin typeface="Mier B" pitchFamily="0" charset="0"/>
                <a:ea typeface="宋体" pitchFamily="0" charset="0"/>
                <a:cs typeface="Calibri" pitchFamily="0" charset="0"/>
              </a:rPr>
              <a:t> Record your browsing history</a:t>
            </a:r>
            <a:endParaRPr lang="en-US" altLang="zh-CN" sz="2000" b="0" i="0" u="none" strike="noStrike" kern="1200" cap="none" spc="0" baseline="0">
              <a:solidFill>
                <a:srgbClr val="21455C"/>
              </a:solidFill>
              <a:latin typeface="Mier B" pitchFamily="0" charset="0"/>
              <a:ea typeface="宋体" pitchFamily="0" charset="0"/>
              <a:cs typeface="Calibri" pitchFamily="0" charset="0"/>
            </a:endParaRPr>
          </a:p>
          <a:p>
            <a:pPr marL="0" indent="0" algn="just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21455C"/>
                </a:solidFill>
                <a:latin typeface="Mier B" pitchFamily="0" charset="0"/>
                <a:ea typeface="宋体" pitchFamily="0" charset="0"/>
                <a:cs typeface="Calibri" pitchFamily="0" charset="0"/>
              </a:rPr>
              <a:t> Take screenshots when certain keywords are typed.</a:t>
            </a:r>
            <a:endParaRPr lang="en-US" altLang="zh-CN" sz="2000" b="0" i="0" u="none" strike="noStrike" kern="1200" cap="none" spc="0" baseline="0">
              <a:solidFill>
                <a:srgbClr val="21455C"/>
              </a:solidFill>
              <a:latin typeface="Mier B" pitchFamily="0" charset="0"/>
              <a:ea typeface="宋体" pitchFamily="0" charset="0"/>
              <a:cs typeface="Calibri" pitchFamily="0" charset="0"/>
            </a:endParaRPr>
          </a:p>
          <a:p>
            <a:pPr marL="0" indent="0" algn="just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21455C"/>
                </a:solidFill>
                <a:latin typeface="Mier B" pitchFamily="0" charset="0"/>
                <a:ea typeface="宋体" pitchFamily="0" charset="0"/>
                <a:cs typeface="Calibri" pitchFamily="0" charset="0"/>
              </a:rPr>
              <a:t> Take remote control over your device.</a:t>
            </a:r>
            <a:endParaRPr lang="en-US" altLang="zh-CN" sz="2000" b="0" i="0" u="none" strike="noStrike" kern="1200" cap="none" spc="0" baseline="0">
              <a:solidFill>
                <a:srgbClr val="21455C"/>
              </a:solidFill>
              <a:latin typeface="Mier B" pitchFamily="0" charset="0"/>
              <a:ea typeface="宋体" pitchFamily="0" charset="0"/>
              <a:cs typeface="Calibri" pitchFamily="0" charset="0"/>
            </a:endParaRPr>
          </a:p>
          <a:p>
            <a:pPr marL="0" indent="0" algn="just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21455C"/>
                </a:solidFill>
                <a:latin typeface="Mier B" pitchFamily="0" charset="0"/>
                <a:ea typeface="宋体" pitchFamily="0" charset="0"/>
                <a:cs typeface="Calibri" pitchFamily="0" charset="0"/>
              </a:rPr>
              <a:t> Remotely log in or out of your device.</a:t>
            </a:r>
            <a:endParaRPr lang="en-US" altLang="zh-CN" sz="2000" b="0" i="0" u="none" strike="noStrike" kern="1200" cap="none" spc="0" baseline="0">
              <a:solidFill>
                <a:srgbClr val="21455C"/>
              </a:solidFill>
              <a:latin typeface="Mier B" pitchFamily="0" charset="0"/>
              <a:ea typeface="宋体" pitchFamily="0" charset="0"/>
              <a:cs typeface="Calibri" pitchFamily="0" charset="0"/>
            </a:endParaRPr>
          </a:p>
          <a:p>
            <a:pPr marL="0" indent="0" algn="just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21455C"/>
                </a:solidFill>
                <a:latin typeface="Mier B" pitchFamily="0" charset="0"/>
                <a:ea typeface="宋体" pitchFamily="0" charset="0"/>
                <a:cs typeface="Calibri" pitchFamily="0" charset="0"/>
              </a:rPr>
              <a:t> Record how long you use specific apps.</a:t>
            </a:r>
            <a:endParaRPr lang="en-US" altLang="zh-CN" sz="2000" b="0" i="0" u="none" strike="noStrike" kern="1200" cap="none" spc="0" baseline="0">
              <a:solidFill>
                <a:srgbClr val="21455C"/>
              </a:solidFill>
              <a:latin typeface="Mier B" pitchFamily="0" charset="0"/>
              <a:ea typeface="宋体" pitchFamily="0" charset="0"/>
              <a:cs typeface="Calibri" pitchFamily="0" charset="0"/>
            </a:endParaRPr>
          </a:p>
          <a:p>
            <a:pPr marL="0" indent="0" algn="just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21455C"/>
                </a:solidFill>
                <a:latin typeface="Mier B" pitchFamily="0" charset="0"/>
                <a:ea typeface="宋体" pitchFamily="0" charset="0"/>
                <a:cs typeface="Calibri" pitchFamily="0" charset="0"/>
              </a:rPr>
              <a:t> Print or email logs back to the hacker.</a:t>
            </a:r>
            <a:endParaRPr lang="en-US" altLang="zh-CN" sz="2000" b="0" i="0" u="none" strike="noStrike" kern="1200" cap="none" spc="0" baseline="0">
              <a:solidFill>
                <a:srgbClr val="21455C"/>
              </a:solidFill>
              <a:latin typeface="Mier B" pitchFamily="0" charset="0"/>
              <a:ea typeface="宋体" pitchFamily="0" charset="0"/>
              <a:cs typeface="Calibri" pitchFamily="0" charset="0"/>
            </a:endParaRPr>
          </a:p>
          <a:p>
            <a:pPr marL="0" indent="0" algn="just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21455C"/>
                </a:solidFill>
                <a:latin typeface="Mier B" pitchFamily="0" charset="0"/>
                <a:ea typeface="宋体" pitchFamily="0" charset="0"/>
                <a:cs typeface="Calibri" pitchFamily="0" charset="0"/>
              </a:rPr>
              <a:t> Hide in the background.</a:t>
            </a:r>
            <a:endParaRPr lang="en-US" altLang="zh-CN" sz="2000" b="0" i="0" u="none" strike="noStrike" kern="1200" cap="none" spc="0" baseline="0">
              <a:solidFill>
                <a:srgbClr val="21455C"/>
              </a:solidFill>
              <a:latin typeface="Mier B" pitchFamily="0" charset="0"/>
              <a:ea typeface="宋体" pitchFamily="0" charset="0"/>
              <a:cs typeface="Calibri" pitchFamily="0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</a:b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7096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组合"/>
          <p:cNvGrpSpPr>
            <a:grpSpLocks/>
          </p:cNvGrpSpPr>
          <p:nvPr/>
        </p:nvGrpSpPr>
        <p:grpSpPr>
          <a:xfrm>
            <a:off x="7696200" y="1168717"/>
            <a:ext cx="3533774" cy="3810000"/>
            <a:chOff x="7696200" y="1168717"/>
            <a:chExt cx="3533774" cy="3810000"/>
          </a:xfrm>
        </p:grpSpPr>
        <p:sp>
          <p:nvSpPr>
            <p:cNvPr id="130" name="曲线"/>
            <p:cNvSpPr>
              <a:spLocks/>
            </p:cNvSpPr>
            <p:nvPr/>
          </p:nvSpPr>
          <p:spPr>
            <a:xfrm rot="0">
              <a:off x="8391525" y="3883342"/>
              <a:ext cx="457198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31" name="曲线"/>
            <p:cNvSpPr>
              <a:spLocks/>
            </p:cNvSpPr>
            <p:nvPr/>
          </p:nvSpPr>
          <p:spPr>
            <a:xfrm rot="0">
              <a:off x="8391525" y="4416741"/>
              <a:ext cx="180974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3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696200" y="1168717"/>
              <a:ext cx="3533774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34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sng" strike="noStrike" kern="0" cap="none" spc="5" baseline="0">
                <a:solidFill>
                  <a:srgbClr val="37609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sng" strike="noStrike" kern="0" cap="none" spc="-20" baseline="0">
                <a:solidFill>
                  <a:srgbClr val="37609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sng" strike="noStrike" kern="0" cap="none" spc="0" baseline="0">
              <a:solidFill>
                <a:srgbClr val="37609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5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6" name="矩形"/>
          <p:cNvSpPr>
            <a:spLocks/>
          </p:cNvSpPr>
          <p:nvPr/>
        </p:nvSpPr>
        <p:spPr>
          <a:xfrm rot="0">
            <a:off x="739774" y="6473336"/>
            <a:ext cx="1798955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矩形"/>
          <p:cNvSpPr>
            <a:spLocks/>
          </p:cNvSpPr>
          <p:nvPr/>
        </p:nvSpPr>
        <p:spPr>
          <a:xfrm rot="0">
            <a:off x="676275" y="2151727"/>
            <a:ext cx="7134225" cy="4949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rgbClr val="92D050"/>
                </a:solidFill>
                <a:latin typeface="Candara Light" pitchFamily="34" charset="0"/>
                <a:ea typeface="宋体" pitchFamily="0" charset="0"/>
                <a:cs typeface="Calibri" pitchFamily="0" charset="0"/>
              </a:rPr>
              <a:t>Comprehensive Understanding  the  keyloggers and their types</a:t>
            </a:r>
            <a:endParaRPr lang="en-US" altLang="zh-CN" sz="3200" b="0" i="0" u="none" strike="noStrike" kern="1200" cap="none" spc="0" baseline="0">
              <a:solidFill>
                <a:srgbClr val="92D050"/>
              </a:solidFill>
              <a:latin typeface="Candara Light" pitchFamily="34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rgbClr val="92D050"/>
                </a:solidFill>
                <a:latin typeface="Candara Light" pitchFamily="34" charset="0"/>
                <a:ea typeface="宋体" pitchFamily="0" charset="0"/>
                <a:cs typeface="Calibri" pitchFamily="0" charset="0"/>
              </a:rPr>
              <a:t> working of keylogger  in real time and types of keylogger attacks</a:t>
            </a:r>
            <a:endParaRPr lang="en-US" altLang="zh-CN" sz="3200" b="0" i="0" u="none" strike="noStrike" kern="1200" cap="none" spc="0" baseline="0">
              <a:solidFill>
                <a:srgbClr val="92D050"/>
              </a:solidFill>
              <a:latin typeface="Candara Light" pitchFamily="34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rgbClr val="92D050"/>
                </a:solidFill>
                <a:latin typeface="Candara Light" pitchFamily="34" charset="0"/>
                <a:ea typeface="宋体" pitchFamily="0" charset="0"/>
                <a:cs typeface="Calibri" pitchFamily="0" charset="0"/>
              </a:rPr>
              <a:t>Loss caused by the keylogger attacks </a:t>
            </a:r>
            <a:endParaRPr lang="en-US" altLang="zh-CN" sz="3200" b="0" i="0" u="none" strike="noStrike" kern="1200" cap="none" spc="0" baseline="0">
              <a:solidFill>
                <a:srgbClr val="92D050"/>
              </a:solidFill>
              <a:latin typeface="Candara Light" pitchFamily="34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rgbClr val="92D050"/>
                </a:solidFill>
                <a:latin typeface="Candara Light" pitchFamily="34" charset="0"/>
                <a:ea typeface="宋体" pitchFamily="0" charset="0"/>
                <a:cs typeface="Calibri" pitchFamily="0" charset="0"/>
              </a:rPr>
              <a:t>Effective safety measures to prevent keylogging attacks</a:t>
            </a:r>
            <a:endParaRPr lang="en-US" altLang="zh-CN" sz="3200" b="0" i="0" u="none" strike="noStrike" kern="1200" cap="none" spc="0" baseline="0">
              <a:solidFill>
                <a:srgbClr val="92D050"/>
              </a:solidFill>
              <a:latin typeface="Candara Light" pitchFamily="34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3200" b="0" i="0" u="none" strike="noStrike" kern="1200" cap="none" spc="0" baseline="0">
              <a:solidFill>
                <a:srgbClr val="92D05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zh-CN" altLang="en-US" sz="3200" b="0" i="0" u="none" strike="noStrike" kern="1200" cap="none" spc="0" baseline="0">
              <a:solidFill>
                <a:srgbClr val="92D05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751827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1" name="矩形"/>
          <p:cNvSpPr>
            <a:spLocks/>
          </p:cNvSpPr>
          <p:nvPr/>
        </p:nvSpPr>
        <p:spPr>
          <a:xfrm rot="0">
            <a:off x="739774" y="6473336"/>
            <a:ext cx="1798955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3" name="矩形"/>
          <p:cNvSpPr>
            <a:spLocks/>
          </p:cNvSpPr>
          <p:nvPr/>
        </p:nvSpPr>
        <p:spPr>
          <a:xfrm rot="0">
            <a:off x="1071562" y="1874055"/>
            <a:ext cx="7010399" cy="40919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Keyloggers  are even used for legitimate purposes etc.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users are: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Mier B" pitchFamily="0" charset="0"/>
                <a:ea typeface="宋体" pitchFamily="0" charset="0"/>
                <a:cs typeface="Calibri" pitchFamily="0" charset="0"/>
              </a:rPr>
              <a:t>Companies:</a:t>
            </a:r>
            <a:r>
              <a:rPr lang="en-US" altLang="zh-CN" sz="1800" b="0" i="0" u="none" strike="noStrike" kern="1200" cap="none" spc="0" baseline="0">
                <a:solidFill>
                  <a:srgbClr val="21455C"/>
                </a:solidFill>
                <a:latin typeface="Mier B" pitchFamily="0" charset="0"/>
                <a:ea typeface="宋体" pitchFamily="0" charset="0"/>
                <a:cs typeface="Calibri" pitchFamily="0" charset="0"/>
              </a:rPr>
              <a:t> Some companies use keyloggers to track which apps employees use, and how they are using their time.</a:t>
            </a:r>
            <a:endParaRPr lang="en-US" altLang="zh-CN" sz="1800" b="0" i="0" u="none" strike="noStrike" kern="1200" cap="none" spc="0" baseline="0">
              <a:solidFill>
                <a:srgbClr val="21455C"/>
              </a:solidFill>
              <a:latin typeface="Mier B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Mier B" pitchFamily="0" charset="0"/>
                <a:ea typeface="宋体" pitchFamily="0" charset="0"/>
                <a:cs typeface="Calibri" pitchFamily="0" charset="0"/>
              </a:rPr>
              <a:t>Hackers:</a:t>
            </a:r>
            <a:r>
              <a:rPr lang="en-US" altLang="zh-CN" sz="1800" b="0" i="0" u="none" strike="noStrike" kern="1200" cap="none" spc="0" baseline="0">
                <a:solidFill>
                  <a:srgbClr val="21455C"/>
                </a:solidFill>
                <a:latin typeface="Mier B" pitchFamily="0" charset="0"/>
                <a:ea typeface="宋体" pitchFamily="0" charset="0"/>
                <a:cs typeface="Calibri" pitchFamily="0" charset="0"/>
              </a:rPr>
              <a:t> When most people think of keyloggers, they think of </a:t>
            </a:r>
            <a:r>
              <a:rPr lang="en-US" altLang="zh-CN" sz="1800" b="0" i="0" u="none" strike="noStrike" kern="1200" cap="none" spc="0" baseline="0">
                <a:solidFill>
                  <a:srgbClr val="21455C"/>
                </a:solidFill>
                <a:latin typeface="Mier B" pitchFamily="0" charset="0"/>
                <a:ea typeface="宋体" pitchFamily="0" charset="0"/>
                <a:cs typeface="Calibri" pitchFamily="0" charset="0"/>
              </a:rPr>
              <a:t>hackers</a:t>
            </a:r>
            <a:endParaRPr lang="en-US" altLang="zh-CN" sz="1800" b="0" i="0" u="none" strike="noStrike" kern="1200" cap="none" spc="0" baseline="0">
              <a:solidFill>
                <a:srgbClr val="21455C"/>
              </a:solidFill>
              <a:latin typeface="Mier B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Mier B" pitchFamily="0" charset="0"/>
                <a:ea typeface="宋体" pitchFamily="0" charset="0"/>
                <a:cs typeface="Calibri" pitchFamily="0" charset="0"/>
              </a:rPr>
              <a:t>Parents:</a:t>
            </a:r>
            <a:r>
              <a:rPr lang="en-US" altLang="zh-CN" sz="1800" b="0" i="0" u="none" strike="noStrike" kern="1200" cap="none" spc="0" baseline="0">
                <a:solidFill>
                  <a:srgbClr val="21455C"/>
                </a:solidFill>
                <a:latin typeface="Mier B" pitchFamily="0" charset="0"/>
                <a:ea typeface="宋体" pitchFamily="0" charset="0"/>
                <a:cs typeface="Calibri" pitchFamily="0" charset="0"/>
              </a:rPr>
              <a:t> Some parental monitoring software is essentially spyware or even a keylogger. While it’s legal for parents to monitor their under-age children</a:t>
            </a:r>
            <a:endParaRPr lang="en-US" altLang="zh-CN" sz="1800" b="0" i="0" u="none" strike="noStrike" kern="1200" cap="none" spc="0" baseline="0">
              <a:solidFill>
                <a:srgbClr val="21455C"/>
              </a:solidFill>
              <a:latin typeface="Mier B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800" b="0" i="0" u="none" strike="noStrike" kern="1200" cap="none" spc="0" baseline="0">
              <a:solidFill>
                <a:srgbClr val="21455C"/>
              </a:solidFill>
              <a:latin typeface="Mier B" pitchFamily="0" charset="0"/>
              <a:ea typeface="宋体" pitchFamily="0" charset="0"/>
              <a:cs typeface="Calibri" pitchFamily="0" charset="0"/>
            </a:endParaRPr>
          </a:p>
          <a:p>
            <a:pPr lvl="1"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FF0000"/>
                </a:solidFill>
                <a:latin typeface="Courier New" pitchFamily="0" charset="0"/>
                <a:ea typeface="宋体" pitchFamily="0" charset="0"/>
                <a:cs typeface="Courier New" pitchFamily="0" charset="0"/>
                <a:sym typeface="宋体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rgbClr val="00B0F0"/>
                </a:solidFill>
                <a:latin typeface="Courier New" pitchFamily="0" charset="0"/>
                <a:ea typeface="宋体" pitchFamily="0" charset="0"/>
                <a:cs typeface="Courier New" pitchFamily="0" charset="0"/>
                <a:sym typeface="宋体" pitchFamily="0" charset="0"/>
              </a:rPr>
              <a:t>“““ </a:t>
            </a:r>
            <a:r>
              <a:rPr lang="en-US" altLang="zh-CN" sz="1800" b="0" i="0" u="none" strike="noStrike" kern="1200" cap="none" spc="0" baseline="0">
                <a:solidFill>
                  <a:srgbClr val="7030A0"/>
                </a:solidFill>
                <a:latin typeface="Courier New" pitchFamily="0" charset="0"/>
                <a:ea typeface="宋体" pitchFamily="0" charset="0"/>
                <a:cs typeface="Courier New" pitchFamily="0" charset="0"/>
                <a:sym typeface="宋体" pitchFamily="0" charset="0"/>
              </a:rPr>
              <a:t>End users are the individuals within an organization who interact with various digital platforms, applications, and devices daily. They are often the first line of defense against cyber threats </a:t>
            </a:r>
            <a:r>
              <a:rPr lang="en-US" altLang="zh-CN" sz="1800" b="0" i="0" u="none" strike="noStrike" kern="1200" cap="none" spc="0" baseline="0">
                <a:solidFill>
                  <a:srgbClr val="00B0F0"/>
                </a:solidFill>
                <a:latin typeface="Courier New" pitchFamily="0" charset="0"/>
                <a:ea typeface="宋体" pitchFamily="0" charset="0"/>
                <a:cs typeface="Courier New" pitchFamily="0" charset="0"/>
                <a:sym typeface="宋体" pitchFamily="0" charset="0"/>
              </a:rPr>
              <a:t>”””</a:t>
            </a:r>
            <a:endParaRPr lang="zh-CN" altLang="en-US" sz="1800" b="0" i="0" u="none" strike="noStrike" kern="1200" cap="none" spc="0" baseline="0">
              <a:solidFill>
                <a:srgbClr val="00B0F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13231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6" name="文本框"/>
          <p:cNvSpPr>
            <a:spLocks noGrp="1"/>
          </p:cNvSpPr>
          <p:nvPr>
            <p:ph type="title"/>
          </p:nvPr>
        </p:nvSpPr>
        <p:spPr>
          <a:xfrm rot="0">
            <a:off x="47625" y="439102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sng" strike="noStrike" kern="0" cap="none" spc="-40" baseline="0">
                <a:solidFill>
                  <a:srgbClr val="00B0F0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Y</a:t>
            </a:r>
            <a:r>
              <a:rPr lang="en-US" altLang="zh-CN" sz="3600" b="1" i="0" u="sng" strike="noStrike" kern="0" cap="none" spc="10" baseline="0">
                <a:solidFill>
                  <a:srgbClr val="00B0F0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sng" strike="noStrike" kern="0" cap="none" spc="25" baseline="0">
                <a:solidFill>
                  <a:srgbClr val="00B0F0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sng" strike="noStrike" kern="0" cap="none" spc="0" baseline="0">
                <a:solidFill>
                  <a:srgbClr val="00B0F0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sng" strike="noStrike" kern="0" cap="none" spc="5" baseline="0">
                <a:solidFill>
                  <a:srgbClr val="00B0F0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sng" strike="noStrike" kern="0" cap="none" spc="25" baseline="0">
                <a:solidFill>
                  <a:srgbClr val="00B0F0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sng" strike="noStrike" kern="0" cap="none" spc="10" baseline="0">
                <a:solidFill>
                  <a:srgbClr val="00B0F0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sng" strike="noStrike" kern="0" cap="none" spc="25" baseline="0">
                <a:solidFill>
                  <a:srgbClr val="00B0F0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sng" strike="noStrike" kern="0" cap="none" spc="-35" baseline="0">
                <a:solidFill>
                  <a:srgbClr val="00B0F0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sng" strike="noStrike" kern="0" cap="none" spc="-30" baseline="0">
                <a:solidFill>
                  <a:srgbClr val="00B0F0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sng" strike="noStrike" kern="0" cap="none" spc="10" baseline="0">
                <a:solidFill>
                  <a:srgbClr val="00B0F0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sng" strike="noStrike" kern="0" cap="none" spc="0" baseline="0">
                <a:solidFill>
                  <a:srgbClr val="00B0F0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sng" strike="noStrike" kern="0" cap="none" spc="-345" baseline="0">
                <a:solidFill>
                  <a:srgbClr val="00B0F0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sng" strike="noStrike" kern="0" cap="none" spc="-35" baseline="0">
                <a:solidFill>
                  <a:srgbClr val="00B0F0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sng" strike="noStrike" kern="0" cap="none" spc="-5" baseline="0">
                <a:solidFill>
                  <a:srgbClr val="00B0F0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sng" strike="noStrike" kern="0" cap="none" spc="0" baseline="0">
                <a:solidFill>
                  <a:srgbClr val="00B0F0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sng" strike="noStrike" kern="0" cap="none" spc="35" baseline="0">
                <a:solidFill>
                  <a:srgbClr val="00B0F0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sng" strike="noStrike" kern="0" cap="none" spc="-30" baseline="0">
                <a:solidFill>
                  <a:srgbClr val="00B0F0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sng" strike="noStrike" kern="0" cap="none" spc="-35" baseline="0">
                <a:solidFill>
                  <a:srgbClr val="00B0F0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sng" strike="noStrike" kern="0" cap="none" spc="0" baseline="0">
                <a:solidFill>
                  <a:srgbClr val="00B0F0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sng" strike="noStrike" kern="0" cap="none" spc="60" baseline="0">
                <a:solidFill>
                  <a:srgbClr val="00B0F0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sng" strike="noStrike" kern="0" cap="none" spc="-295" baseline="0">
                <a:solidFill>
                  <a:srgbClr val="00B0F0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sng" strike="noStrike" kern="0" cap="none" spc="-35" baseline="0">
                <a:solidFill>
                  <a:srgbClr val="00B0F0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sng" strike="noStrike" kern="0" cap="none" spc="25" baseline="0">
                <a:solidFill>
                  <a:srgbClr val="00B0F0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sng" strike="noStrike" kern="0" cap="none" spc="0" baseline="0">
                <a:solidFill>
                  <a:srgbClr val="00B0F0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sng" strike="noStrike" kern="0" cap="none" spc="-65" baseline="0">
                <a:solidFill>
                  <a:srgbClr val="00B0F0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sng" strike="noStrike" kern="0" cap="none" spc="-15" baseline="0">
                <a:solidFill>
                  <a:srgbClr val="00B0F0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200" b="1" i="0" u="sng" strike="noStrike" kern="0" cap="none" spc="-30" baseline="0">
                <a:solidFill>
                  <a:srgbClr val="00B0F0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sng" strike="noStrike" kern="0" cap="none" spc="10" baseline="0">
                <a:solidFill>
                  <a:srgbClr val="00B0F0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sng" strike="noStrike" kern="0" cap="none" spc="-15" baseline="0">
                <a:solidFill>
                  <a:srgbClr val="00B0F0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200" b="1" i="0" u="sng" strike="noStrike" kern="0" cap="none" spc="10" baseline="0">
                <a:solidFill>
                  <a:srgbClr val="00B0F0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sng" strike="noStrike" kern="0" cap="none" spc="25" baseline="0">
                <a:solidFill>
                  <a:srgbClr val="00B0F0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sng" strike="noStrike" kern="0" cap="none" spc="-30" baseline="0">
                <a:solidFill>
                  <a:srgbClr val="00B0F0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200" b="1" i="0" u="sng" strike="noStrike" kern="0" cap="none" spc="-35" baseline="0">
                <a:solidFill>
                  <a:srgbClr val="00B0F0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sng" strike="noStrike" kern="0" cap="none" spc="-30" baseline="0">
                <a:solidFill>
                  <a:srgbClr val="00B0F0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200" b="1" i="0" u="sng" strike="noStrike" kern="0" cap="none" spc="10" baseline="0">
                <a:solidFill>
                  <a:srgbClr val="00B0F0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sng" strike="noStrike" kern="0" cap="none" spc="0" baseline="0">
                <a:solidFill>
                  <a:srgbClr val="00B0F0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200" b="1" i="0" u="sng" strike="noStrike" kern="0" cap="none" spc="0" baseline="0">
              <a:solidFill>
                <a:srgbClr val="00B0F0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9" name="矩形"/>
          <p:cNvSpPr>
            <a:spLocks/>
          </p:cNvSpPr>
          <p:nvPr/>
        </p:nvSpPr>
        <p:spPr>
          <a:xfrm rot="0">
            <a:off x="533400" y="1397365"/>
            <a:ext cx="8474868" cy="51206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100" b="1" i="0" u="none" strike="noStrike" kern="1200" cap="none" spc="0" baseline="0">
                <a:solidFill>
                  <a:srgbClr val="000000"/>
                </a:solidFill>
                <a:latin typeface="Inter" pitchFamily="0" charset="0"/>
                <a:ea typeface="宋体" pitchFamily="0" charset="0"/>
                <a:cs typeface="Calibri" pitchFamily="0" charset="0"/>
              </a:rPr>
              <a:t>Anti-virus :</a:t>
            </a:r>
            <a:r>
              <a:rPr lang="en-US" altLang="zh-CN" sz="2100" b="0" i="0" u="none" strike="noStrike" kern="1200" cap="none" spc="0" baseline="0">
                <a:solidFill>
                  <a:srgbClr val="000000"/>
                </a:solidFill>
                <a:latin typeface="Inter" pitchFamily="0" charset="0"/>
                <a:ea typeface="宋体" pitchFamily="0" charset="0"/>
                <a:cs typeface="Calibri" pitchFamily="0" charset="0"/>
              </a:rPr>
              <a:t>The best way to protect your devices from keylogging is to use a high-quality antivirus </a:t>
            </a:r>
            <a:r>
              <a:rPr lang="en-US" altLang="zh-CN" sz="2100" b="0" i="0" u="none" strike="noStrike" kern="1200" cap="none" spc="0" baseline="0">
                <a:solidFill>
                  <a:srgbClr val="000000"/>
                </a:solidFill>
                <a:latin typeface="Inter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100" b="0" i="0" u="none" strike="noStrike" kern="1200" cap="none" spc="0" baseline="0">
                <a:solidFill>
                  <a:srgbClr val="000000"/>
                </a:solidFill>
                <a:latin typeface="Inter" pitchFamily="0" charset="0"/>
                <a:ea typeface="宋体" pitchFamily="0" charset="0"/>
                <a:cs typeface="Calibri" pitchFamily="0" charset="0"/>
              </a:rPr>
              <a:t>You can also take other precautions to make an infection less likely. </a:t>
            </a:r>
            <a:endParaRPr lang="en-US" altLang="zh-CN" sz="2100" b="0" i="0" u="none" strike="noStrike" kern="1200" cap="none" spc="0" baseline="0">
              <a:solidFill>
                <a:srgbClr val="000000"/>
              </a:solidFill>
              <a:latin typeface="Inter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100" b="1" i="0" u="none" strike="noStrike" kern="1200" cap="none" spc="0" baseline="0">
                <a:solidFill>
                  <a:srgbClr val="000000"/>
                </a:solidFill>
                <a:latin typeface="Inter" pitchFamily="0" charset="0"/>
                <a:ea typeface="宋体" pitchFamily="0" charset="0"/>
                <a:cs typeface="Calibri" pitchFamily="0" charset="0"/>
              </a:rPr>
              <a:t>Password manager : </a:t>
            </a:r>
            <a:r>
              <a:rPr lang="en-US" altLang="zh-CN" sz="2100" b="0" i="0" u="none" strike="noStrike" kern="1200" cap="none" spc="0" baseline="0">
                <a:solidFill>
                  <a:srgbClr val="000000"/>
                </a:solidFill>
                <a:latin typeface="Inter" pitchFamily="0" charset="0"/>
                <a:ea typeface="宋体" pitchFamily="0" charset="0"/>
                <a:cs typeface="Calibri" pitchFamily="0" charset="0"/>
              </a:rPr>
              <a:t>You may use a password manager to generate highly complex passwords</a:t>
            </a:r>
            <a:r>
              <a:rPr lang="en-US" altLang="zh-CN" sz="2100" b="0" i="0" u="none" strike="noStrike" kern="1200" cap="none" spc="0" baseline="0">
                <a:solidFill>
                  <a:srgbClr val="000000"/>
                </a:solidFill>
                <a:latin typeface="Inter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100" b="0" i="0" u="none" strike="noStrike" kern="1200" cap="none" spc="0" baseline="0">
                <a:solidFill>
                  <a:srgbClr val="000000"/>
                </a:solidFill>
                <a:latin typeface="Inter" pitchFamily="0" charset="0"/>
                <a:ea typeface="宋体" pitchFamily="0" charset="0"/>
                <a:cs typeface="Calibri" pitchFamily="0" charset="0"/>
              </a:rPr>
              <a:t> In many cases, these programs are able to auto-fill your passwords, which allows you to bypass using the keyboard altogether. </a:t>
            </a:r>
            <a:endParaRPr lang="en-US" altLang="zh-CN" sz="2100" b="0" i="0" u="none" strike="noStrike" kern="1200" cap="none" spc="0" baseline="0">
              <a:solidFill>
                <a:srgbClr val="000000"/>
              </a:solidFill>
              <a:latin typeface="Inter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100" b="1" i="0" u="none" strike="noStrike" kern="1200" cap="none" spc="0" baseline="0">
                <a:solidFill>
                  <a:srgbClr val="000000"/>
                </a:solidFill>
                <a:latin typeface="Inter" pitchFamily="0" charset="0"/>
                <a:ea typeface="宋体" pitchFamily="0" charset="0"/>
                <a:cs typeface="Calibri" pitchFamily="0" charset="0"/>
              </a:rPr>
              <a:t>Asterisks : </a:t>
            </a:r>
            <a:r>
              <a:rPr lang="en-US" altLang="zh-CN" sz="2100" b="0" i="0" u="none" strike="noStrike" kern="1200" cap="none" spc="0" baseline="0">
                <a:solidFill>
                  <a:srgbClr val="000000"/>
                </a:solidFill>
                <a:latin typeface="Inter" pitchFamily="0" charset="0"/>
                <a:ea typeface="宋体" pitchFamily="0" charset="0"/>
                <a:cs typeface="Calibri" pitchFamily="0" charset="0"/>
              </a:rPr>
              <a:t>If you are not typing, a keylogger cannot record any strokes, and since password characters are usually replaced by asterisks, even a video surveillance system would not be able to figure out what was entered. </a:t>
            </a:r>
            <a:endParaRPr lang="en-US" altLang="zh-CN" sz="2100" b="0" i="0" u="none" strike="noStrike" kern="1200" cap="none" spc="0" baseline="0">
              <a:solidFill>
                <a:srgbClr val="000000"/>
              </a:solidFill>
              <a:latin typeface="Inter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100" b="1" i="0" u="none" strike="noStrike" kern="1200" cap="none" spc="0" baseline="0">
                <a:solidFill>
                  <a:srgbClr val="000000"/>
                </a:solidFill>
                <a:latin typeface="Inter" pitchFamily="0" charset="0"/>
                <a:ea typeface="宋体" pitchFamily="0" charset="0"/>
                <a:cs typeface="Calibri" pitchFamily="0" charset="0"/>
              </a:rPr>
              <a:t>Two step </a:t>
            </a:r>
            <a:r>
              <a:rPr lang="en-US" altLang="zh-CN" sz="2100" b="1" i="0" u="none" strike="noStrike" kern="1200" cap="none" spc="0" baseline="0">
                <a:solidFill>
                  <a:srgbClr val="000000"/>
                </a:solidFill>
                <a:latin typeface="Inter" pitchFamily="0" charset="0"/>
                <a:ea typeface="宋体" pitchFamily="0" charset="0"/>
                <a:cs typeface="Calibri" pitchFamily="0" charset="0"/>
              </a:rPr>
              <a:t>authetntication</a:t>
            </a:r>
            <a:r>
              <a:rPr lang="en-US" altLang="zh-CN" sz="2100" b="1" i="0" u="none" strike="noStrike" kern="1200" cap="none" spc="0" baseline="0">
                <a:solidFill>
                  <a:srgbClr val="000000"/>
                </a:solidFill>
                <a:latin typeface="Inter" pitchFamily="0" charset="0"/>
                <a:ea typeface="宋体" pitchFamily="0" charset="0"/>
                <a:cs typeface="Calibri" pitchFamily="0" charset="0"/>
              </a:rPr>
              <a:t> : </a:t>
            </a:r>
            <a:r>
              <a:rPr lang="en-US" altLang="zh-CN" sz="2100" b="0" i="0" u="none" strike="noStrike" kern="1200" cap="none" spc="0" baseline="0">
                <a:solidFill>
                  <a:srgbClr val="000000"/>
                </a:solidFill>
                <a:latin typeface="Inter" pitchFamily="0" charset="0"/>
                <a:ea typeface="宋体" pitchFamily="0" charset="0"/>
                <a:cs typeface="Calibri" pitchFamily="0" charset="0"/>
              </a:rPr>
              <a:t>In addition, use</a:t>
            </a:r>
            <a:r>
              <a:rPr lang="en-US" altLang="zh-CN" sz="2100" b="0" i="0" u="none" strike="noStrike" kern="1200" cap="none" spc="0" baseline="0">
                <a:solidFill>
                  <a:srgbClr val="000000"/>
                </a:solidFill>
                <a:latin typeface="Inter" pitchFamily="0" charset="0"/>
                <a:ea typeface="宋体" pitchFamily="0" charset="0"/>
                <a:cs typeface="Calibri" pitchFamily="0" charset="0"/>
              </a:rPr>
              <a:t> two step verification </a:t>
            </a:r>
            <a:r>
              <a:rPr lang="en-US" altLang="zh-CN" sz="2100" b="0" i="0" u="none" strike="noStrike" kern="1200" cap="none" spc="0" baseline="0">
                <a:solidFill>
                  <a:srgbClr val="000000"/>
                </a:solidFill>
                <a:latin typeface="Inter" pitchFamily="0" charset="0"/>
                <a:ea typeface="宋体" pitchFamily="0" charset="0"/>
                <a:cs typeface="Calibri" pitchFamily="0" charset="0"/>
              </a:rPr>
              <a:t> when you have the option. A keylogger may deduce your password, but  the second phase of the authentication process may deter them. </a:t>
            </a:r>
            <a:endParaRPr lang="en-US" altLang="zh-CN" sz="2100" b="0" i="0" u="none" strike="noStrike" kern="1200" cap="none" spc="0" baseline="0">
              <a:solidFill>
                <a:srgbClr val="000000"/>
              </a:solidFill>
              <a:latin typeface="Inter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100" b="0" i="0" u="none" strike="noStrike" kern="1200" cap="none" spc="0" baseline="0">
                <a:solidFill>
                  <a:srgbClr val="000000"/>
                </a:solidFill>
                <a:latin typeface="Inter" pitchFamily="0" charset="0"/>
                <a:ea typeface="宋体" pitchFamily="0" charset="0"/>
                <a:cs typeface="Calibri" pitchFamily="0" charset="0"/>
              </a:rPr>
              <a:t>A virtual keyboard can also help prevent keyloggers from accessing your keystrokes. </a:t>
            </a:r>
            <a:endParaRPr lang="zh-CN" altLang="en-US" sz="2100" b="0" i="0" u="none" strike="noStrike" kern="1200" cap="none" spc="0" baseline="0">
              <a:solidFill>
                <a:srgbClr val="000000"/>
              </a:solidFill>
              <a:latin typeface="Inter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451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261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PEDDAMANGARI MANOJ</dc:title>
  <dc:creator>poojitha peddamangari</dc:creator>
  <cp:lastModifiedBy>root</cp:lastModifiedBy>
  <cp:revision>14</cp:revision>
  <dcterms:created xsi:type="dcterms:W3CDTF">2024-06-03T05:48:59Z</dcterms:created>
  <dcterms:modified xsi:type="dcterms:W3CDTF">2024-06-13T11:01:33Z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2024-06-02T16:00:00Z</vt:filetime>
  </property>
</Properties>
</file>