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ora"/>
      <p:regular r:id="rId34"/>
      <p:bold r:id="rId35"/>
      <p:italic r:id="rId36"/>
      <p:boldItalic r:id="rId37"/>
    </p:embeddedFon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s7ZVvdu+kMDG726oD6NFeCUsU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Lora-bold.fntdata"/><Relationship Id="rId12" Type="http://schemas.openxmlformats.org/officeDocument/2006/relationships/slide" Target="slides/slide8.xml"/><Relationship Id="rId34" Type="http://schemas.openxmlformats.org/officeDocument/2006/relationships/font" Target="fonts/Lora-regular.fntdata"/><Relationship Id="rId15" Type="http://schemas.openxmlformats.org/officeDocument/2006/relationships/slide" Target="slides/slide11.xml"/><Relationship Id="rId37" Type="http://schemas.openxmlformats.org/officeDocument/2006/relationships/font" Target="fonts/Lora-boldItalic.fntdata"/><Relationship Id="rId14" Type="http://schemas.openxmlformats.org/officeDocument/2006/relationships/slide" Target="slides/slide10.xml"/><Relationship Id="rId36" Type="http://schemas.openxmlformats.org/officeDocument/2006/relationships/font" Target="fonts/Lora-italic.fntdata"/><Relationship Id="rId17" Type="http://schemas.openxmlformats.org/officeDocument/2006/relationships/slide" Target="slides/slide13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2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e14b8925b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e14b8925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e14b8925b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fe14b8925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e14b8925b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fe14b8925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e14b8925b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fe14b8925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e14b8925b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fe14b892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e14b8925b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fe14b892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e14b8925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fe14b892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e14b8925b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fe14b892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8663881c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866388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e14b8925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fe14b89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8663881ca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48663881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e14b8925b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fe14b892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e14b8925b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e14b892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4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4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1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64" name="Google Shape;64;p5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51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1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4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17" name="Google Shape;17;p4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4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4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5" name="Google Shape;25;p45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8" name="Google Shape;28;p45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2" name="Google Shape;32;p46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46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6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0" name="Google Shape;40;p4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41" name="Google Shape;41;p4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" name="Google Shape;45;p4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8" name="Google Shape;48;p4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4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49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49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9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8" name="Google Shape;58;p5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5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5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72" name="Google Shape;72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e14b8925b_0_6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 </a:t>
            </a:r>
            <a:r>
              <a:rPr lang="en">
                <a:highlight>
                  <a:schemeClr val="accent1"/>
                </a:highlight>
              </a:rPr>
              <a:t>Flynn’s</a:t>
            </a:r>
            <a:r>
              <a:rPr lang="en">
                <a:highlight>
                  <a:schemeClr val="lt1"/>
                </a:highlight>
              </a:rPr>
              <a:t> </a:t>
            </a:r>
            <a:r>
              <a:rPr lang="en">
                <a:highlight>
                  <a:schemeClr val="lt1"/>
                </a:highlight>
              </a:rPr>
              <a:t>taxonomy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78" name="Google Shape;178;gfe14b8925b_0_6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SISD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SIMD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MIMD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SMP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NUMA</a:t>
            </a:r>
            <a:endParaRPr/>
          </a:p>
        </p:txBody>
      </p:sp>
      <p:grpSp>
        <p:nvGrpSpPr>
          <p:cNvPr id="179" name="Google Shape;179;gfe14b8925b_0_6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0" name="Google Shape;180;gfe14b8925b_0_6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fe14b8925b_0_6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fe14b8925b_0_6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fe14b8925b_0_6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fe14b8925b_0_6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e14b8925b_0_80"/>
          <p:cNvSpPr txBox="1"/>
          <p:nvPr>
            <p:ph type="ctrTitle"/>
          </p:nvPr>
        </p:nvSpPr>
        <p:spPr>
          <a:xfrm>
            <a:off x="2022225" y="1693525"/>
            <a:ext cx="385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Processes and threads</a:t>
            </a:r>
            <a:endParaRPr/>
          </a:p>
        </p:txBody>
      </p:sp>
      <p:sp>
        <p:nvSpPr>
          <p:cNvPr id="190" name="Google Shape;190;gfe14b8925b_0_80"/>
          <p:cNvSpPr txBox="1"/>
          <p:nvPr>
            <p:ph idx="1" type="subTitle"/>
          </p:nvPr>
        </p:nvSpPr>
        <p:spPr>
          <a:xfrm>
            <a:off x="2067500" y="2806898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 using C++ threads library, and measuring execution times</a:t>
            </a:r>
            <a:endParaRPr/>
          </a:p>
        </p:txBody>
      </p:sp>
      <p:sp>
        <p:nvSpPr>
          <p:cNvPr id="191" name="Google Shape;191;gfe14b8925b_0_8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2" name="Google Shape;192;gfe14b8925b_0_8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e14b8925b_0_8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What is a process?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98" name="Google Shape;198;gfe14b8925b_0_8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199" name="Google Shape;199;gfe14b8925b_0_8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0" name="Google Shape;200;gfe14b8925b_0_8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fe14b8925b_0_8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fe14b8925b_0_8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fe14b8925b_0_8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fe14b8925b_0_8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e14b8925b_0_9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What is a thread?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10" name="Google Shape;210;gfe14b8925b_0_98"/>
          <p:cNvSpPr txBox="1"/>
          <p:nvPr>
            <p:ph idx="1" type="body"/>
          </p:nvPr>
        </p:nvSpPr>
        <p:spPr>
          <a:xfrm>
            <a:off x="1381250" y="1598395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211" name="Google Shape;211;gfe14b8925b_0_9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2" name="Google Shape;212;gfe14b8925b_0_9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fe14b8925b_0_9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fe14b8925b_0_9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fe14b8925b_0_9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fe14b8925b_0_9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e14b8925b_0_11"/>
          <p:cNvSpPr txBox="1"/>
          <p:nvPr>
            <p:ph type="ctrTitle"/>
          </p:nvPr>
        </p:nvSpPr>
        <p:spPr>
          <a:xfrm>
            <a:off x="2022225" y="1693525"/>
            <a:ext cx="385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Multi-task computing</a:t>
            </a:r>
            <a:endParaRPr/>
          </a:p>
        </p:txBody>
      </p:sp>
      <p:sp>
        <p:nvSpPr>
          <p:cNvPr id="222" name="Google Shape;222;gfe14b8925b_0_11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Concurrent, parallel and distributed computing</a:t>
            </a:r>
            <a:endParaRPr/>
          </a:p>
        </p:txBody>
      </p:sp>
      <p:sp>
        <p:nvSpPr>
          <p:cNvPr id="223" name="Google Shape;223;gfe14b8925b_0_11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4" name="Google Shape;224;gfe14b8925b_0_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e14b8925b_0_1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highlight>
                  <a:schemeClr val="accent1"/>
                </a:highlight>
              </a:rPr>
              <a:t>C</a:t>
            </a:r>
            <a:r>
              <a:rPr lang="en">
                <a:highlight>
                  <a:schemeClr val="accent1"/>
                </a:highlight>
              </a:rPr>
              <a:t>oncurrent</a:t>
            </a:r>
            <a:r>
              <a:rPr lang="en">
                <a:highlight>
                  <a:schemeClr val="lt1"/>
                </a:highlight>
              </a:rPr>
              <a:t> computing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0" name="Google Shape;230;gfe14b8925b_0_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lifetime overlapping (pipelines)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231" name="Google Shape;231;gfe14b8925b_0_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32" name="Google Shape;232;gfe14b8925b_0_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fe14b8925b_0_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fe14b8925b_0_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fe14b8925b_0_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gfe14b8925b_0_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e14b8925b_0_2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highlight>
                  <a:schemeClr val="accent1"/>
                </a:highlight>
              </a:rPr>
              <a:t>P</a:t>
            </a:r>
            <a:r>
              <a:rPr lang="en">
                <a:highlight>
                  <a:schemeClr val="accent1"/>
                </a:highlight>
              </a:rPr>
              <a:t>arallel</a:t>
            </a:r>
            <a:r>
              <a:rPr lang="en">
                <a:highlight>
                  <a:schemeClr val="lt1"/>
                </a:highlight>
              </a:rPr>
              <a:t> computing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42" name="Google Shape;242;gfe14b8925b_0_2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Threads, OpenMP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243" name="Google Shape;243;gfe14b8925b_0_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4" name="Google Shape;244;gfe14b8925b_0_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fe14b8925b_0_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fe14b8925b_0_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fe14b8925b_0_2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gfe14b8925b_0_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e14b8925b_0_4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highlight>
                  <a:schemeClr val="accent1"/>
                </a:highlight>
              </a:rPr>
              <a:t>Distributed</a:t>
            </a:r>
            <a:r>
              <a:rPr lang="en">
                <a:highlight>
                  <a:schemeClr val="lt1"/>
                </a:highlight>
              </a:rPr>
              <a:t> computing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54" name="Google Shape;254;gfe14b8925b_0_4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and others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255" name="Google Shape;255;gfe14b8925b_0_4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6" name="Google Shape;256;gfe14b8925b_0_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fe14b8925b_0_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fe14b8925b_0_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fe14b8925b_0_4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gfe14b8925b_0_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66" name="Google Shape;266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7" name="Google Shape;267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18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first</a:t>
            </a:r>
            <a:endParaRPr b="1"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last</a:t>
            </a:r>
            <a:endParaRPr b="1"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second</a:t>
            </a:r>
            <a:endParaRPr b="1"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74" name="Google Shape;274;p18"/>
          <p:cNvCxnSpPr>
            <a:endCxn id="273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75" name="Google Shape;275;p18"/>
          <p:cNvCxnSpPr>
            <a:endCxn id="272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76" name="Google Shape;276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1" lang="en" sz="36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can find me at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@username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user@mail.me</a:t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82" name="Google Shape;282;p1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19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60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84" name="Google Shape;284;p1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1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19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87" name="Google Shape;287;p1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2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b="0" i="0" sz="1200" u="none" cap="none" strike="noStrike">
              <a:solidFill>
                <a:srgbClr val="000000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b="0" i="0" sz="1200" u="none" cap="none" strike="noStrike">
              <a:solidFill>
                <a:srgbClr val="000000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b="0" i="0" lang="en" sz="12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b="0" i="1" lang="en" sz="1100" u="sng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b="0" i="1" lang="en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highlight>
                  <a:schemeClr val="accent1"/>
                </a:highlight>
              </a:rPr>
              <a:t>Yellow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6" name="Google Shape;296;p20"/>
          <p:cNvSpPr txBox="1"/>
          <p:nvPr>
            <p:ph idx="2" type="body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highlight>
                  <a:schemeClr val="accent1"/>
                </a:highlight>
              </a:rPr>
              <a:t>Blue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7" name="Google Shape;297;p20"/>
          <p:cNvSpPr txBox="1"/>
          <p:nvPr>
            <p:ph idx="3" type="body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highlight>
                  <a:schemeClr val="accent1"/>
                </a:highlight>
              </a:rPr>
              <a:t>Red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grpSp>
        <p:nvGrpSpPr>
          <p:cNvPr id="298" name="Google Shape;298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9" name="Google Shape;299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20"/>
          <p:cNvSpPr txBox="1"/>
          <p:nvPr>
            <p:ph idx="1" type="body"/>
          </p:nvPr>
        </p:nvSpPr>
        <p:spPr>
          <a:xfrm>
            <a:off x="1381250" y="3086775"/>
            <a:ext cx="2334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highlight>
                  <a:schemeClr val="accent1"/>
                </a:highlight>
              </a:rPr>
              <a:t>Yellow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5" name="Google Shape;305;p20"/>
          <p:cNvSpPr txBox="1"/>
          <p:nvPr>
            <p:ph idx="2" type="body"/>
          </p:nvPr>
        </p:nvSpPr>
        <p:spPr>
          <a:xfrm>
            <a:off x="3834914" y="3086775"/>
            <a:ext cx="2334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highlight>
                  <a:schemeClr val="accent1"/>
                </a:highlight>
              </a:rPr>
              <a:t>Blue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6" name="Google Shape;306;p20"/>
          <p:cNvSpPr txBox="1"/>
          <p:nvPr>
            <p:ph idx="3" type="body"/>
          </p:nvPr>
        </p:nvSpPr>
        <p:spPr>
          <a:xfrm>
            <a:off x="6288578" y="3086775"/>
            <a:ext cx="2334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highlight>
                  <a:schemeClr val="accent1"/>
                </a:highlight>
              </a:rPr>
              <a:t>Red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insert graphs from </a:t>
            </a:r>
            <a:r>
              <a:rPr lang="en">
                <a:highlight>
                  <a:srgbClr val="FFCD00"/>
                </a:highlight>
              </a:rPr>
              <a:t>Excel or 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3" name="Google Shape;313;p21"/>
          <p:cNvCxnSpPr/>
          <p:nvPr/>
        </p:nvCxnSpPr>
        <p:spPr>
          <a:xfrm>
            <a:off x="952500" y="8742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21"/>
          <p:cNvCxnSpPr/>
          <p:nvPr/>
        </p:nvCxnSpPr>
        <p:spPr>
          <a:xfrm>
            <a:off x="952500" y="15836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21"/>
          <p:cNvCxnSpPr/>
          <p:nvPr/>
        </p:nvCxnSpPr>
        <p:spPr>
          <a:xfrm>
            <a:off x="952500" y="22931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21"/>
          <p:cNvCxnSpPr/>
          <p:nvPr/>
        </p:nvCxnSpPr>
        <p:spPr>
          <a:xfrm>
            <a:off x="952500" y="30026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21"/>
          <p:cNvCxnSpPr/>
          <p:nvPr/>
        </p:nvCxnSpPr>
        <p:spPr>
          <a:xfrm>
            <a:off x="952500" y="37340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21"/>
          <p:cNvSpPr txBox="1"/>
          <p:nvPr/>
        </p:nvSpPr>
        <p:spPr>
          <a:xfrm>
            <a:off x="952500" y="7154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4000</a:t>
            </a:r>
            <a:endParaRPr b="0" i="0" sz="1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3000</a:t>
            </a:r>
            <a:endParaRPr b="0" i="0" sz="1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2000</a:t>
            </a:r>
            <a:endParaRPr b="0" i="0" sz="1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1000</a:t>
            </a:r>
            <a:endParaRPr b="0" i="0" sz="1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b="0" i="0" sz="1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1572782" y="21804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1887026" y="17863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2201270" y="22931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3325786" y="24942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3640031" y="18958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3954275" y="10285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5078791" y="19396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5393035" y="8740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5707280" y="21220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6831796" y="25526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7146040" y="10931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7460284" y="14069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Mobile</a:t>
            </a:r>
            <a:r>
              <a:rPr lang="en">
                <a:solidFill>
                  <a:schemeClr val="dk1"/>
                </a:solidFill>
              </a:rPr>
              <a:t> project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37" name="Google Shape;337;p2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38" name="Google Shape;338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2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2" name="Google Shape;342;p2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6" name="Google Shape;346;p22"/>
          <p:cNvPicPr preferRelativeResize="0"/>
          <p:nvPr/>
        </p:nvPicPr>
        <p:blipFill rotWithShape="1">
          <a:blip r:embed="rId3">
            <a:alphaModFix/>
          </a:blip>
          <a:srcRect b="23785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53" name="Google Shape;353;p2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4" name="Google Shape;354;p2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7" name="Google Shape;357;p2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2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2" name="Google Shape;3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68" name="Google Shape;368;p24"/>
          <p:cNvSpPr txBox="1"/>
          <p:nvPr>
            <p:ph idx="1" type="body"/>
          </p:nvPr>
        </p:nvSpPr>
        <p:spPr>
          <a:xfrm>
            <a:off x="1381250" y="1616475"/>
            <a:ext cx="2634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9" name="Google Shape;369;p2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0" name="Google Shape;370;p2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3" name="Google Shape;373;p24"/>
          <p:cNvGrpSpPr/>
          <p:nvPr/>
        </p:nvGrpSpPr>
        <p:grpSpPr>
          <a:xfrm>
            <a:off x="3938374" y="1802704"/>
            <a:ext cx="4542205" cy="2661224"/>
            <a:chOff x="1177450" y="241631"/>
            <a:chExt cx="6173152" cy="3616776"/>
          </a:xfrm>
        </p:grpSpPr>
        <p:sp>
          <p:nvSpPr>
            <p:cNvPr id="374" name="Google Shape;374;p2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8" name="Google Shape;378;p2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949425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5" name="Google Shape;385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386" name="Google Shape;386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387" name="Google Shape;387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88" name="Google Shape;388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390" name="Google Shape;390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91" name="Google Shape;391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393" name="Google Shape;393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94" name="Google Shape;394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396" name="Google Shape;396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97" name="Google Shape;397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8" name="Google Shape;398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ctrTitle"/>
          </p:nvPr>
        </p:nvSpPr>
        <p:spPr>
          <a:xfrm>
            <a:off x="2022225" y="1693525"/>
            <a:ext cx="385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Linux</a:t>
            </a:r>
            <a:endParaRPr/>
          </a:p>
        </p:txBody>
      </p:sp>
      <p:sp>
        <p:nvSpPr>
          <p:cNvPr id="101" name="Google Shape;101;p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 introduction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" name="Google Shape;10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/>
              <a:t>What is  </a:t>
            </a:r>
            <a:r>
              <a:rPr lang="en" sz="2400">
                <a:highlight>
                  <a:schemeClr val="accent1"/>
                </a:highlight>
              </a:rPr>
              <a:t>linux</a:t>
            </a:r>
            <a:r>
              <a:rPr lang="en" sz="2400">
                <a:highlight>
                  <a:schemeClr val="lt1"/>
                </a:highlight>
              </a:rPr>
              <a:t> ?</a:t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Kernel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Distributions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Deployment (Servers, desktop, virtual machines)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File structure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Linux shell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Windows subsystem for linux (WSL)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110" name="Google Shape;110;p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1" name="Google Shape;111;p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8663881ca_0_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/>
              <a:t>  The </a:t>
            </a:r>
            <a:r>
              <a:rPr lang="en" sz="2400">
                <a:highlight>
                  <a:schemeClr val="accent1"/>
                </a:highlight>
              </a:rPr>
              <a:t>kernel</a:t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121" name="Google Shape;121;g148663881ca_0_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Interface program between the hardware and the user processes (drivers).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In charge of managing the resources of the machine.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Security and system calls.</a:t>
            </a:r>
            <a:endParaRPr/>
          </a:p>
        </p:txBody>
      </p:sp>
      <p:grpSp>
        <p:nvGrpSpPr>
          <p:cNvPr id="122" name="Google Shape;122;g148663881ca_0_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3" name="Google Shape;123;g148663881ca_0_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48663881ca_0_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48663881ca_0_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48663881ca_0_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g148663881ca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e14b8925b_0_0"/>
          <p:cNvSpPr txBox="1"/>
          <p:nvPr>
            <p:ph type="title"/>
          </p:nvPr>
        </p:nvSpPr>
        <p:spPr>
          <a:xfrm>
            <a:off x="1312675" y="90927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/>
              <a:t>The</a:t>
            </a:r>
            <a:r>
              <a:rPr lang="en" sz="2400"/>
              <a:t>  </a:t>
            </a:r>
            <a:r>
              <a:rPr lang="en" sz="2400">
                <a:highlight>
                  <a:schemeClr val="accent1"/>
                </a:highlight>
              </a:rPr>
              <a:t>shell</a:t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133" name="Google Shape;133;gfe14b8925b_0_0"/>
          <p:cNvSpPr txBox="1"/>
          <p:nvPr>
            <p:ph idx="1" type="body"/>
          </p:nvPr>
        </p:nvSpPr>
        <p:spPr>
          <a:xfrm>
            <a:off x="565525" y="2112275"/>
            <a:ext cx="38784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shell is a command line interface between the user and the 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34" name="Google Shape;134;gfe14b8925b_0_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5" name="Google Shape;135;gfe14b8925b_0_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fe14b8925b_0_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fe14b8925b_0_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fe14b8925b_0_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gfe14b8925b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gfe14b8925b_0_0"/>
          <p:cNvSpPr txBox="1"/>
          <p:nvPr/>
        </p:nvSpPr>
        <p:spPr>
          <a:xfrm>
            <a:off x="5458975" y="3209550"/>
            <a:ext cx="37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8663881ca_0_1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The  </a:t>
            </a:r>
            <a:r>
              <a:rPr lang="en">
                <a:highlight>
                  <a:schemeClr val="accent1"/>
                </a:highlight>
              </a:rPr>
              <a:t>shell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6" name="Google Shape;146;g148663881ca_0_1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avigation commands: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pwd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ls, cd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mkdir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file management: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mv, cp, rm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nano, cat, more/less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147" name="Google Shape;147;g148663881ca_0_1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8" name="Google Shape;148;g148663881ca_0_1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148663881ca_0_1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148663881ca_0_1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148663881ca_0_1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g148663881ca_0_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e14b8925b_0_51"/>
          <p:cNvSpPr txBox="1"/>
          <p:nvPr>
            <p:ph type="ctrTitle"/>
          </p:nvPr>
        </p:nvSpPr>
        <p:spPr>
          <a:xfrm>
            <a:off x="2022225" y="1693525"/>
            <a:ext cx="385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Computer architectures</a:t>
            </a:r>
            <a:endParaRPr/>
          </a:p>
        </p:txBody>
      </p:sp>
      <p:sp>
        <p:nvSpPr>
          <p:cNvPr id="158" name="Google Shape;158;gfe14b8925b_0_51"/>
          <p:cNvSpPr txBox="1"/>
          <p:nvPr>
            <p:ph idx="1" type="subTitle"/>
          </p:nvPr>
        </p:nvSpPr>
        <p:spPr>
          <a:xfrm>
            <a:off x="2067500" y="2806898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fe14b8925b_0_51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0" name="Google Shape;160;gfe14b8925b_0_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e14b8925b_0_5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The</a:t>
            </a:r>
            <a:r>
              <a:rPr lang="en"/>
              <a:t>  </a:t>
            </a:r>
            <a:r>
              <a:rPr lang="en">
                <a:highlight>
                  <a:schemeClr val="accent1"/>
                </a:highlight>
              </a:rPr>
              <a:t>CPU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6" name="Google Shape;166;gfe14b8925b_0_5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167" name="Google Shape;167;gfe14b8925b_0_5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8" name="Google Shape;168;gfe14b8925b_0_5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fe14b8925b_0_5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fe14b8925b_0_5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fe14b8925b_0_5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gfe14b8925b_0_5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