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58" r:id="rId6"/>
    <p:sldId id="272" r:id="rId7"/>
    <p:sldId id="264" r:id="rId8"/>
    <p:sldId id="265" r:id="rId9"/>
    <p:sldId id="273" r:id="rId10"/>
    <p:sldId id="266" r:id="rId11"/>
    <p:sldId id="267" r:id="rId12"/>
    <p:sldId id="286" r:id="rId13"/>
    <p:sldId id="278" r:id="rId14"/>
    <p:sldId id="277" r:id="rId15"/>
    <p:sldId id="260" r:id="rId16"/>
    <p:sldId id="282" r:id="rId17"/>
    <p:sldId id="275" r:id="rId18"/>
    <p:sldId id="283" r:id="rId19"/>
    <p:sldId id="274" r:id="rId20"/>
    <p:sldId id="285" r:id="rId21"/>
    <p:sldId id="281" r:id="rId22"/>
    <p:sldId id="261" r:id="rId23"/>
    <p:sldId id="262" r:id="rId24"/>
    <p:sldId id="263" r:id="rId25"/>
    <p:sldId id="276" r:id="rId26"/>
    <p:sldId id="284" r:id="rId27"/>
    <p:sldId id="268" r:id="rId28"/>
    <p:sldId id="269" r:id="rId29"/>
    <p:sldId id="270" r:id="rId30"/>
    <p:sldId id="279" r:id="rId31"/>
    <p:sldId id="28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25A6-E25D-430B-9358-E858569876A0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B3AD-2510-48C0-AB8C-D90FB90961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zulsystems.com/sites/default/files/images/Understanding_Java_Garbage_Collection_v3.pdf" TargetMode="External"/><Relationship Id="rId2" Type="http://schemas.openxmlformats.org/officeDocument/2006/relationships/hyperlink" Target="https://groups.google.com/a/jclarity.com/forum/#!forum/friend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Garbage Collector </a:t>
            </a:r>
            <a:r>
              <a:rPr lang="en-US" altLang="zh-CN" dirty="0" err="1" smtClean="0"/>
              <a:t>Persent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58</a:t>
            </a:r>
            <a:r>
              <a:rPr lang="zh-CN" altLang="en-US" dirty="0" smtClean="0"/>
              <a:t>赶集集团</a:t>
            </a:r>
            <a:endParaRPr lang="en-US" altLang="zh-CN" dirty="0"/>
          </a:p>
          <a:p>
            <a:r>
              <a:rPr lang="zh-CN" altLang="en-US" dirty="0" smtClean="0"/>
              <a:t>生态创新事业部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信息安全部</a:t>
            </a:r>
            <a:endParaRPr lang="en-US" altLang="zh-CN" dirty="0" smtClean="0"/>
          </a:p>
          <a:p>
            <a:r>
              <a:rPr lang="zh-CN" altLang="en-US" dirty="0"/>
              <a:t>亢伟楠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分代假说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弱分代假说：大多数对象</a:t>
            </a:r>
            <a:r>
              <a:rPr lang="zh-CN" altLang="en-US" dirty="0" smtClean="0"/>
              <a:t>都在年轻时死亡</a:t>
            </a:r>
            <a:endParaRPr lang="en-US" altLang="zh-CN" dirty="0"/>
          </a:p>
          <a:p>
            <a:r>
              <a:rPr lang="zh-CN" altLang="en-US" dirty="0" smtClean="0"/>
              <a:t>强</a:t>
            </a:r>
            <a:r>
              <a:rPr lang="zh-CN" altLang="en-US" dirty="0" smtClean="0"/>
              <a:t>分代假说</a:t>
            </a:r>
            <a:r>
              <a:rPr lang="zh-CN" altLang="en-US" dirty="0" smtClean="0"/>
              <a:t>：越老的对象越不容易死亡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 Heap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29000"/>
            <a:ext cx="4872073" cy="31452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 smtClean="0"/>
              <a:t>代的理由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对象大小</a:t>
            </a:r>
            <a:endParaRPr lang="en-US" altLang="zh-CN" dirty="0" smtClean="0"/>
          </a:p>
          <a:p>
            <a:r>
              <a:rPr lang="zh-CN" altLang="en-US" dirty="0" smtClean="0"/>
              <a:t>对象生存时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r>
              <a:rPr lang="zh-CN" altLang="en-US" dirty="0" smtClean="0"/>
              <a:t>空间</a:t>
            </a:r>
            <a:endParaRPr lang="en-US" altLang="zh-CN" dirty="0" smtClean="0"/>
          </a:p>
          <a:p>
            <a:r>
              <a:rPr lang="zh-CN" altLang="en-US" dirty="0" smtClean="0"/>
              <a:t>缩短暂停时间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Battier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跨越分代</a:t>
            </a:r>
            <a:endParaRPr lang="en-US" altLang="zh-CN" dirty="0" smtClean="0"/>
          </a:p>
          <a:p>
            <a:r>
              <a:rPr lang="en-US" altLang="zh-CN" dirty="0" smtClean="0"/>
              <a:t>Card Table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13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并行和并发 </a:t>
            </a:r>
            <a:r>
              <a:rPr lang="en-US" altLang="zh-CN" dirty="0"/>
              <a:t>P</a:t>
            </a:r>
            <a:r>
              <a:rPr lang="en-US" altLang="zh-CN" dirty="0" smtClean="0"/>
              <a:t>arallel &amp; Concurrent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并行</a:t>
            </a:r>
            <a:r>
              <a:rPr lang="en-US" altLang="zh-CN" dirty="0" smtClean="0"/>
              <a:t>: </a:t>
            </a:r>
          </a:p>
          <a:p>
            <a:pPr lvl="1"/>
            <a:r>
              <a:rPr lang="zh-CN" altLang="en-US" dirty="0" smtClean="0"/>
              <a:t>使用多个垃圾回收线程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STW</a:t>
            </a:r>
            <a:r>
              <a:rPr lang="zh-CN" altLang="en-US" dirty="0" smtClean="0"/>
              <a:t>（停止其他所有线程）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全力</a:t>
            </a:r>
            <a:r>
              <a:rPr lang="zh-CN" altLang="en-US" dirty="0"/>
              <a:t>回收</a:t>
            </a:r>
            <a:r>
              <a:rPr lang="zh-CN" altLang="en-US" dirty="0" smtClean="0"/>
              <a:t>垃圾</a:t>
            </a:r>
            <a:endParaRPr lang="en-US" altLang="zh-CN" dirty="0" smtClean="0"/>
          </a:p>
          <a:p>
            <a:r>
              <a:rPr lang="zh-CN" altLang="en-US" dirty="0" smtClean="0"/>
              <a:t>并发</a:t>
            </a:r>
            <a:r>
              <a:rPr lang="en-US" altLang="zh-CN" dirty="0" smtClean="0"/>
              <a:t>:</a:t>
            </a:r>
            <a:r>
              <a:rPr lang="zh-CN" altLang="en-US" dirty="0" smtClean="0"/>
              <a:t>和程序同时运行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35718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41052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36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4784"/>
            <a:ext cx="585712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5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</a:t>
            </a:r>
            <a:r>
              <a:rPr lang="en-US" altLang="zh-CN" dirty="0" err="1" smtClean="0"/>
              <a:t>HotSpot</a:t>
            </a:r>
            <a:r>
              <a:rPr lang="en-US" altLang="zh-CN" dirty="0" smtClean="0"/>
              <a:t>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Serial</a:t>
            </a:r>
          </a:p>
          <a:p>
            <a:pPr lvl="1"/>
            <a:r>
              <a:rPr lang="en-US" altLang="zh-CN" dirty="0" smtClean="0"/>
              <a:t>Serial Def</a:t>
            </a:r>
            <a:r>
              <a:rPr lang="en-US" altLang="zh-CN" dirty="0" smtClean="0"/>
              <a:t>ault new gen</a:t>
            </a:r>
            <a:r>
              <a:rPr lang="en-US" altLang="zh-CN" dirty="0" smtClean="0"/>
              <a:t> aka </a:t>
            </a:r>
            <a:r>
              <a:rPr lang="en-US" altLang="zh-CN" dirty="0" err="1" smtClean="0"/>
              <a:t>DefNew</a:t>
            </a:r>
            <a:r>
              <a:rPr lang="en-US" altLang="zh-CN" dirty="0" smtClean="0"/>
              <a:t> - copying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Serial </a:t>
            </a:r>
            <a:r>
              <a:rPr lang="en-US" altLang="zh-CN" dirty="0" smtClean="0"/>
              <a:t>Old  -  mark-compact</a:t>
            </a:r>
            <a:endParaRPr lang="en-US" altLang="zh-CN" dirty="0" smtClean="0"/>
          </a:p>
          <a:p>
            <a:r>
              <a:rPr lang="en-US" altLang="zh-CN" dirty="0" smtClean="0"/>
              <a:t>Parallel</a:t>
            </a:r>
          </a:p>
          <a:p>
            <a:pPr lvl="1"/>
            <a:r>
              <a:rPr lang="en-US" altLang="zh-CN" dirty="0" smtClean="0"/>
              <a:t>Parallel new 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ParNew</a:t>
            </a:r>
            <a:r>
              <a:rPr lang="en-US" altLang="zh-CN" dirty="0" smtClean="0"/>
              <a:t> – copying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PS </a:t>
            </a:r>
            <a:r>
              <a:rPr lang="en-US" altLang="zh-CN" dirty="0" smtClean="0"/>
              <a:t>Scavenge aka </a:t>
            </a:r>
            <a:r>
              <a:rPr lang="en-US" altLang="zh-CN" dirty="0" err="1" smtClean="0"/>
              <a:t>PSYoungGen</a:t>
            </a:r>
            <a:r>
              <a:rPr lang="en-US" altLang="zh-CN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ThroughPut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) – copying</a:t>
            </a:r>
          </a:p>
          <a:p>
            <a:pPr lvl="1"/>
            <a:r>
              <a:rPr lang="en-US" altLang="zh-CN" dirty="0" err="1" smtClean="0"/>
              <a:t>ParallelOld</a:t>
            </a:r>
            <a:r>
              <a:rPr lang="en-US" altLang="zh-CN" dirty="0" smtClean="0"/>
              <a:t> – mark-compact</a:t>
            </a:r>
            <a:endParaRPr lang="en-US" altLang="zh-CN" dirty="0" smtClean="0"/>
          </a:p>
          <a:p>
            <a:r>
              <a:rPr lang="en-US" altLang="zh-CN" dirty="0" smtClean="0"/>
              <a:t>CMS(parallel + concurrent.ps : concurrent always parallel)</a:t>
            </a:r>
          </a:p>
          <a:p>
            <a:pPr lvl="1"/>
            <a:r>
              <a:rPr lang="en-US" altLang="zh-CN" dirty="0" smtClean="0"/>
              <a:t>Mostly Concurrent Mark-sweep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+ serial old On full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G1</a:t>
            </a:r>
          </a:p>
          <a:p>
            <a:pPr lvl="1"/>
            <a:r>
              <a:rPr lang="en-US" altLang="zh-CN" dirty="0" smtClean="0"/>
              <a:t>Concurrent Parallel Mark-Sweep-Compact </a:t>
            </a:r>
            <a:r>
              <a:rPr lang="en-US" altLang="zh-CN" dirty="0" err="1" smtClean="0"/>
              <a:t>gc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ParNew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PS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cavenge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PSScavenge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发展成主要的</a:t>
            </a:r>
            <a:r>
              <a:rPr lang="en-US" altLang="zh-CN" dirty="0" smtClean="0"/>
              <a:t>Throughput GC</a:t>
            </a:r>
          </a:p>
          <a:p>
            <a:pPr lvl="1"/>
            <a:r>
              <a:rPr lang="en-US" altLang="zh-CN" dirty="0" err="1" smtClean="0"/>
              <a:t>AdaptiveSizePolicy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NUMA Non-uniform Memory Access </a:t>
            </a:r>
            <a:r>
              <a:rPr lang="en-US" altLang="zh-CN" dirty="0" err="1" smtClean="0"/>
              <a:t>Architechure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en-US" altLang="zh-CN" dirty="0" smtClean="0"/>
              <a:t>40% </a:t>
            </a:r>
            <a:r>
              <a:rPr lang="zh-CN" altLang="en-US" dirty="0" smtClean="0"/>
              <a:t>对象分配性能提升</a:t>
            </a:r>
            <a:r>
              <a:rPr lang="en-US" altLang="zh-CN" dirty="0" smtClean="0"/>
              <a:t>(from oracle)</a:t>
            </a:r>
          </a:p>
          <a:p>
            <a:pPr marL="342900" lvl="2" indent="-342900"/>
            <a:r>
              <a:rPr lang="en-US" altLang="zh-CN" sz="3200" dirty="0" err="1" smtClean="0"/>
              <a:t>ParNew</a:t>
            </a:r>
            <a:endParaRPr lang="en-US" altLang="zh-CN" sz="3200" dirty="0" smtClean="0"/>
          </a:p>
          <a:p>
            <a:pPr marL="800100" lvl="3" indent="-342900"/>
            <a:r>
              <a:rPr lang="zh-CN" altLang="en-US" sz="2800" dirty="0" smtClean="0"/>
              <a:t>移植到</a:t>
            </a:r>
            <a:r>
              <a:rPr lang="en-US" altLang="zh-CN" sz="2800" dirty="0" err="1" smtClean="0"/>
              <a:t>HotSpot</a:t>
            </a:r>
            <a:r>
              <a:rPr lang="en-US" altLang="zh-CN" sz="2800" dirty="0" smtClean="0"/>
              <a:t> VM</a:t>
            </a:r>
            <a:r>
              <a:rPr lang="zh-CN" altLang="en-US" sz="2800" dirty="0" smtClean="0"/>
              <a:t>中就是为了搭配</a:t>
            </a:r>
            <a:r>
              <a:rPr lang="en-US" altLang="zh-CN" sz="2800" dirty="0" smtClean="0"/>
              <a:t>CMS GC</a:t>
            </a:r>
            <a:r>
              <a:rPr lang="zh-CN" altLang="en-US" sz="2800" dirty="0" smtClean="0"/>
              <a:t>使用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0898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ConcurrentMarkSweep</a:t>
            </a:r>
            <a:r>
              <a:rPr lang="en-US" altLang="zh-CN" dirty="0" smtClean="0"/>
              <a:t> 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Stop-The-World copying</a:t>
            </a:r>
            <a:r>
              <a:rPr lang="zh-CN" altLang="en-US" dirty="0" smtClean="0"/>
              <a:t>新生代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ParNew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Mostly </a:t>
            </a:r>
            <a:r>
              <a:rPr lang="en-US" altLang="zh-CN" dirty="0" err="1" smtClean="0"/>
              <a:t>Concurrent,non</a:t>
            </a:r>
            <a:r>
              <a:rPr lang="en-US" altLang="zh-CN" dirty="0" smtClean="0"/>
              <a:t>-Compacting</a:t>
            </a:r>
            <a:r>
              <a:rPr lang="zh-CN" altLang="en-US" dirty="0"/>
              <a:t>老</a:t>
            </a:r>
            <a:r>
              <a:rPr lang="zh-CN" altLang="en-US" dirty="0" smtClean="0"/>
              <a:t>年代 </a:t>
            </a:r>
            <a:r>
              <a:rPr lang="en-US" altLang="zh-CN" dirty="0" smtClean="0"/>
              <a:t>(CMS)</a:t>
            </a:r>
          </a:p>
          <a:p>
            <a:pPr lvl="1"/>
            <a:r>
              <a:rPr lang="zh-CN" altLang="en-US" dirty="0" smtClean="0"/>
              <a:t>并发标记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并发清除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没有整理阶段</a:t>
            </a:r>
            <a:endParaRPr lang="en-US" altLang="zh-CN" dirty="0" smtClean="0"/>
          </a:p>
          <a:p>
            <a:r>
              <a:rPr lang="zh-CN" altLang="en-US" dirty="0" smtClean="0"/>
              <a:t>回退到 </a:t>
            </a:r>
            <a:r>
              <a:rPr lang="en-US" altLang="zh-CN" dirty="0" smtClean="0"/>
              <a:t>Full GC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Stop-The-World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Concurrent mode </a:t>
            </a:r>
            <a:r>
              <a:rPr lang="en-US" altLang="zh-CN" dirty="0"/>
              <a:t>Failure</a:t>
            </a:r>
            <a:endParaRPr lang="en-US" altLang="zh-CN" dirty="0" smtClean="0"/>
          </a:p>
          <a:p>
            <a:pPr lvl="1"/>
            <a:r>
              <a:rPr lang="en-US" altLang="zh-CN" dirty="0" err="1"/>
              <a:t>PromotionFailed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Serial </a:t>
            </a:r>
            <a:r>
              <a:rPr lang="en-US" altLang="zh-CN" dirty="0" err="1" smtClean="0"/>
              <a:t>Old,Mark</a:t>
            </a:r>
            <a:r>
              <a:rPr lang="en-US" altLang="zh-CN" dirty="0" smtClean="0"/>
              <a:t>-Compact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50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Garbage First G1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并发、并行、压缩、增量式、区域化垃圾回收器</a:t>
            </a:r>
            <a:endParaRPr lang="en-US" altLang="zh-CN" dirty="0" smtClean="0"/>
          </a:p>
          <a:p>
            <a:r>
              <a:rPr lang="en-US" altLang="zh-CN" dirty="0" smtClean="0"/>
              <a:t>Concurrent parallel compact incremental region Garbage Collector</a:t>
            </a:r>
          </a:p>
          <a:p>
            <a:r>
              <a:rPr lang="zh-CN" altLang="en-US" dirty="0" smtClean="0"/>
              <a:t>在未来统一</a:t>
            </a:r>
            <a:r>
              <a:rPr lang="en-US" altLang="zh-CN" dirty="0" smtClean="0"/>
              <a:t>GC</a:t>
            </a:r>
            <a:r>
              <a:rPr lang="zh-CN" altLang="en-US" dirty="0" smtClean="0"/>
              <a:t>框架，取代其他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r>
              <a:rPr lang="zh-CN" altLang="en-US" dirty="0" smtClean="0"/>
              <a:t>友好</a:t>
            </a:r>
            <a:endParaRPr lang="en-US" altLang="zh-CN" dirty="0" smtClean="0"/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少的选项</a:t>
            </a:r>
            <a:r>
              <a:rPr lang="en-US" altLang="zh-CN" dirty="0" smtClean="0"/>
              <a:t>,</a:t>
            </a:r>
            <a:r>
              <a:rPr lang="zh-CN" altLang="en-US" dirty="0" smtClean="0"/>
              <a:t>便于使用和调优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增加了暂停时间选项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XX:MaxPauseMillis</a:t>
            </a:r>
            <a:r>
              <a:rPr lang="en-US" altLang="zh-CN" dirty="0" smtClean="0"/>
              <a:t> default 200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61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GC tuning is “hard”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26680"/>
            <a:ext cx="6624736" cy="4981291"/>
          </a:xfrm>
        </p:spPr>
      </p:pic>
    </p:spTree>
    <p:extLst>
      <p:ext uri="{BB962C8B-B14F-4D97-AF65-F5344CB8AC3E}">
        <p14:creationId xmlns:p14="http://schemas.microsoft.com/office/powerpoint/2010/main" val="266390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 of </a:t>
            </a:r>
            <a:r>
              <a:rPr lang="en-US" altLang="zh-CN" dirty="0"/>
              <a:t>G</a:t>
            </a:r>
            <a:r>
              <a:rPr lang="en-US" altLang="zh-CN" dirty="0" smtClean="0"/>
              <a:t>arbage Collect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Copying</a:t>
            </a:r>
          </a:p>
          <a:p>
            <a:pPr lvl="1"/>
            <a:r>
              <a:rPr lang="zh-CN" altLang="en-US" dirty="0" smtClean="0"/>
              <a:t>复制算法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无碎片化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通常用于新生代（泛指）</a:t>
            </a:r>
            <a:endParaRPr lang="en-US" altLang="zh-CN" dirty="0" smtClean="0"/>
          </a:p>
          <a:p>
            <a:r>
              <a:rPr lang="en-US" altLang="zh-CN" dirty="0" smtClean="0"/>
              <a:t>Mark-Sweep</a:t>
            </a:r>
          </a:p>
          <a:p>
            <a:pPr lvl="1"/>
            <a:r>
              <a:rPr lang="zh-CN" altLang="en-US" dirty="0" smtClean="0"/>
              <a:t>标记</a:t>
            </a:r>
            <a:r>
              <a:rPr lang="zh-CN" altLang="en-US" dirty="0"/>
              <a:t>清除</a:t>
            </a:r>
            <a:endParaRPr lang="en-US" altLang="zh-CN" dirty="0" smtClean="0"/>
          </a:p>
          <a:p>
            <a:pPr lvl="1"/>
            <a:r>
              <a:rPr lang="zh-CN" altLang="en-US" dirty="0"/>
              <a:t>碎片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通常使用</a:t>
            </a:r>
            <a:r>
              <a:rPr lang="en-US" altLang="zh-CN" dirty="0" smtClean="0"/>
              <a:t>Mark-Compact </a:t>
            </a:r>
            <a:r>
              <a:rPr lang="zh-CN" altLang="en-US" dirty="0" smtClean="0"/>
              <a:t>作为备份</a:t>
            </a:r>
            <a:endParaRPr lang="en-US" altLang="zh-CN" dirty="0" smtClean="0"/>
          </a:p>
          <a:p>
            <a:r>
              <a:rPr lang="en-US" altLang="zh-CN" dirty="0" smtClean="0"/>
              <a:t>Mark-Compact</a:t>
            </a:r>
          </a:p>
          <a:p>
            <a:pPr lvl="1"/>
            <a:r>
              <a:rPr lang="zh-CN" altLang="en-US" dirty="0" smtClean="0"/>
              <a:t>标记</a:t>
            </a:r>
            <a:r>
              <a:rPr lang="zh-CN" altLang="en-US" dirty="0"/>
              <a:t>整理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无碎片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Flag really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UseSerialGC</a:t>
            </a:r>
            <a:r>
              <a:rPr lang="en-US" altLang="zh-CN" dirty="0"/>
              <a:t> is "Serial" + "Serial </a:t>
            </a:r>
            <a:r>
              <a:rPr lang="en-US" altLang="zh-CN" dirty="0" smtClean="0"/>
              <a:t>Old“</a:t>
            </a:r>
          </a:p>
          <a:p>
            <a:r>
              <a:rPr lang="en-US" altLang="zh-CN" dirty="0" err="1" smtClean="0"/>
              <a:t>UseParNewGC</a:t>
            </a:r>
            <a:r>
              <a:rPr lang="en-US" altLang="zh-CN" dirty="0" smtClean="0"/>
              <a:t> </a:t>
            </a:r>
            <a:r>
              <a:rPr lang="en-US" altLang="zh-CN" dirty="0"/>
              <a:t>is "</a:t>
            </a:r>
            <a:r>
              <a:rPr lang="en-US" altLang="zh-CN" dirty="0" err="1"/>
              <a:t>ParNew</a:t>
            </a:r>
            <a:r>
              <a:rPr lang="en-US" altLang="zh-CN" dirty="0"/>
              <a:t>" + "Serial </a:t>
            </a:r>
            <a:r>
              <a:rPr lang="en-US" altLang="zh-CN" dirty="0" smtClean="0"/>
              <a:t>Old“</a:t>
            </a:r>
          </a:p>
          <a:p>
            <a:r>
              <a:rPr lang="en-US" altLang="zh-CN" dirty="0" err="1" smtClean="0"/>
              <a:t>UseConcMarkSweepGC</a:t>
            </a:r>
            <a:r>
              <a:rPr lang="en-US" altLang="zh-CN" dirty="0" smtClean="0"/>
              <a:t> </a:t>
            </a:r>
            <a:r>
              <a:rPr lang="en-US" altLang="zh-CN" dirty="0"/>
              <a:t>is "</a:t>
            </a:r>
            <a:r>
              <a:rPr lang="en-US" altLang="zh-CN" dirty="0" err="1"/>
              <a:t>ParNew</a:t>
            </a:r>
            <a:r>
              <a:rPr lang="en-US" altLang="zh-CN" dirty="0"/>
              <a:t>" + "CMS" + "Serial Old".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/>
              <a:t>CMS" is used most of the time to collect the tenured generation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"</a:t>
            </a:r>
            <a:r>
              <a:rPr lang="en-US" altLang="zh-CN" dirty="0"/>
              <a:t>Serial Old" is used when a concurrent mode failure occurs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UseParallelGC</a:t>
            </a:r>
            <a:r>
              <a:rPr lang="en-US" altLang="zh-CN" dirty="0" smtClean="0"/>
              <a:t> </a:t>
            </a:r>
            <a:r>
              <a:rPr lang="en-US" altLang="zh-CN" dirty="0"/>
              <a:t>is "Parallel Scavenge" + "Serial </a:t>
            </a:r>
            <a:r>
              <a:rPr lang="en-US" altLang="zh-CN" dirty="0" err="1"/>
              <a:t>Old"UseParallelOldGC</a:t>
            </a:r>
            <a:r>
              <a:rPr lang="en-US" altLang="zh-CN" dirty="0"/>
              <a:t> is "Parallel Scavenge" + "Parallel Old"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0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 flag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使用线上机器的参数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16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</a:t>
            </a:r>
            <a:r>
              <a:rPr lang="en-US" altLang="zh-CN" dirty="0" err="1" smtClean="0"/>
              <a:t>JRockit</a:t>
            </a:r>
            <a:r>
              <a:rPr lang="en-US" altLang="zh-CN" dirty="0" smtClean="0"/>
              <a:t>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R27:</a:t>
            </a:r>
            <a:r>
              <a:rPr lang="zh-CN" altLang="en-US" dirty="0" smtClean="0"/>
              <a:t>自动根据</a:t>
            </a:r>
            <a:r>
              <a:rPr lang="zh-CN" altLang="en-US" dirty="0" smtClean="0"/>
              <a:t>热点代码来选择</a:t>
            </a:r>
            <a:r>
              <a:rPr lang="en-US" altLang="zh-CN" dirty="0" smtClean="0"/>
              <a:t>GC</a:t>
            </a:r>
          </a:p>
          <a:p>
            <a:r>
              <a:rPr lang="en-US" altLang="zh-CN" dirty="0" smtClean="0"/>
              <a:t>R28</a:t>
            </a:r>
            <a:r>
              <a:rPr lang="zh-CN" altLang="en-US" dirty="0" smtClean="0"/>
              <a:t>：移除自动选择策略，需要在启动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中指定。默认是</a:t>
            </a:r>
            <a:r>
              <a:rPr lang="en-US" altLang="zh-CN" dirty="0" smtClean="0"/>
              <a:t>T</a:t>
            </a:r>
            <a:r>
              <a:rPr lang="en-US" altLang="zh-CN" dirty="0" smtClean="0"/>
              <a:t>hroughput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Xgc</a:t>
            </a:r>
            <a:r>
              <a:rPr lang="en-US" altLang="zh-CN" dirty="0" err="1" smtClean="0"/>
              <a:t>Prio:throughput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XgcPrio:pausetime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XgcPrio:deterministic</a:t>
            </a:r>
            <a:r>
              <a:rPr lang="en-US" altLang="zh-CN" dirty="0" smtClean="0"/>
              <a:t> real time </a:t>
            </a:r>
            <a:r>
              <a:rPr lang="zh-CN" altLang="en-US" dirty="0" smtClean="0"/>
              <a:t>实时回收器</a:t>
            </a:r>
            <a:endParaRPr lang="en-US" altLang="zh-CN" dirty="0"/>
          </a:p>
          <a:p>
            <a:r>
              <a:rPr lang="en-US" altLang="zh-CN" dirty="0" smtClean="0"/>
              <a:t>+XpauseTarget:5ms work </a:t>
            </a:r>
            <a:r>
              <a:rPr lang="en-US" altLang="zh-CN" dirty="0"/>
              <a:t>only </a:t>
            </a:r>
            <a:r>
              <a:rPr lang="en-US" altLang="zh-CN" dirty="0" err="1" smtClean="0"/>
              <a:t>pausetime</a:t>
            </a:r>
            <a:r>
              <a:rPr lang="en-US" altLang="zh-CN" dirty="0" smtClean="0"/>
              <a:t> &amp; </a:t>
            </a:r>
            <a:r>
              <a:rPr lang="en-US" altLang="zh-CN" dirty="0"/>
              <a:t>deterministic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IBM J9 </a:t>
            </a:r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Xgcpolicy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zh-CN" altLang="en-US" dirty="0" smtClean="0"/>
              <a:t>隐藏细节，方便使用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最终用户不需要知道内部实现细节</a:t>
            </a:r>
            <a:endParaRPr lang="en-US" altLang="zh-CN" dirty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Xgcpolicy:gencon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Low pause</a:t>
            </a:r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Xgcpolicy:Optthroughtput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Optlimized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throughtput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Xgcpolicy:Subpool</a:t>
            </a:r>
            <a:endParaRPr lang="en-US" altLang="zh-CN" dirty="0" smtClean="0"/>
          </a:p>
          <a:p>
            <a:pPr lvl="2"/>
            <a:r>
              <a:rPr lang="en-US" dirty="0"/>
              <a:t>deprecated </a:t>
            </a:r>
            <a:r>
              <a:rPr lang="en-US" dirty="0" smtClean="0"/>
              <a:t>.use </a:t>
            </a:r>
            <a:r>
              <a:rPr lang="en-US" altLang="zh-CN" dirty="0" err="1" smtClean="0"/>
              <a:t>Optthroughput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Xgcpolicy:balanced</a:t>
            </a:r>
            <a:endParaRPr lang="en-US" altLang="zh-CN" dirty="0"/>
          </a:p>
          <a:p>
            <a:pPr lvl="2"/>
            <a:r>
              <a:rPr lang="en-US" altLang="zh-CN" dirty="0" smtClean="0"/>
              <a:t>New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policy , like G1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in Zing 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C4 GC - </a:t>
            </a:r>
            <a:r>
              <a:rPr lang="en-US" dirty="0"/>
              <a:t>Continuously Concurrent Compacting </a:t>
            </a:r>
            <a:r>
              <a:rPr lang="en-US" dirty="0" smtClean="0"/>
              <a:t>Collector</a:t>
            </a:r>
          </a:p>
          <a:p>
            <a:r>
              <a:rPr lang="en-US" altLang="zh-CN" dirty="0" smtClean="0"/>
              <a:t>Solve all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problem</a:t>
            </a:r>
            <a:endParaRPr lang="en-US" dirty="0" smtClean="0"/>
          </a:p>
          <a:p>
            <a:r>
              <a:rPr lang="zh-CN" altLang="en-US" dirty="0" smtClean="0"/>
              <a:t>完美无瑕，无懈可击：你根本无法想象这个东西是怎么被设计出来的。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C4 Collector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Concurrent , compacting  </a:t>
            </a:r>
            <a:r>
              <a:rPr lang="zh-CN" altLang="en-US" dirty="0" smtClean="0"/>
              <a:t>新生代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Concurrent , compacting </a:t>
            </a:r>
            <a:r>
              <a:rPr lang="zh-CN" altLang="en-US" dirty="0"/>
              <a:t>老</a:t>
            </a:r>
            <a:r>
              <a:rPr lang="zh-CN" altLang="en-US" dirty="0" smtClean="0"/>
              <a:t>年代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No Stop-The-World </a:t>
            </a:r>
            <a:r>
              <a:rPr lang="zh-CN" altLang="en-US" dirty="0" smtClean="0"/>
              <a:t>回退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永远并发，永远压缩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92D050"/>
                </a:solidFill>
              </a:rPr>
              <a:t>Java –</a:t>
            </a:r>
            <a:r>
              <a:rPr lang="en-US" altLang="zh-CN" sz="3200" dirty="0" smtClean="0">
                <a:solidFill>
                  <a:srgbClr val="92D050"/>
                </a:solidFill>
              </a:rPr>
              <a:t>Xmx40g</a:t>
            </a:r>
          </a:p>
          <a:p>
            <a:pPr marL="742950" lvl="2" indent="-342900"/>
            <a:r>
              <a:rPr lang="en-US" altLang="zh-CN" dirty="0" smtClean="0">
                <a:solidFill>
                  <a:srgbClr val="92D050"/>
                </a:solidFill>
              </a:rPr>
              <a:t>simple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11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 it yourself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+XX:+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/>
              <a:t>Xloggc</a:t>
            </a:r>
            <a:r>
              <a:rPr lang="en-US" altLang="zh-CN" dirty="0" smtClean="0"/>
              <a:t>:/opt/logs/gc.log</a:t>
            </a:r>
          </a:p>
          <a:p>
            <a:r>
              <a:rPr lang="en-US" altLang="zh-CN" dirty="0" smtClean="0"/>
              <a:t>-XX</a:t>
            </a:r>
            <a:r>
              <a:rPr lang="en-US" altLang="zh-CN" dirty="0"/>
              <a:t>:+</a:t>
            </a:r>
            <a:r>
              <a:rPr lang="en-US" altLang="zh-CN" dirty="0" err="1" smtClean="0"/>
              <a:t>PrintGCTimeStamps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018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Visula</a:t>
            </a:r>
            <a:r>
              <a:rPr lang="en-US" altLang="zh-CN" dirty="0" smtClean="0"/>
              <a:t> VM</a:t>
            </a:r>
          </a:p>
          <a:p>
            <a:pPr lvl="1"/>
            <a:r>
              <a:rPr lang="en-US" altLang="zh-CN" dirty="0" smtClean="0"/>
              <a:t>Visual </a:t>
            </a:r>
            <a:r>
              <a:rPr lang="en-US" altLang="zh-CN" dirty="0" smtClean="0"/>
              <a:t>GC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1555" y="2285992"/>
            <a:ext cx="5924001" cy="403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JFX-MEM(</a:t>
            </a:r>
            <a:r>
              <a:rPr lang="en-US" altLang="zh-CN" dirty="0" err="1" smtClean="0"/>
              <a:t>javaFX</a:t>
            </a:r>
            <a:r>
              <a:rPr lang="en-US" altLang="zh-CN" dirty="0" smtClean="0"/>
              <a:t> memory demo)</a:t>
            </a:r>
          </a:p>
          <a:p>
            <a:pPr lvl="1"/>
            <a:r>
              <a:rPr lang="zh-CN" altLang="en-US" dirty="0" smtClean="0"/>
              <a:t>模拟</a:t>
            </a:r>
            <a:r>
              <a:rPr lang="en-US" altLang="zh-CN" dirty="0" err="1" smtClean="0"/>
              <a:t>HotSpot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对象晋升和常规回收器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GC </a:t>
            </a:r>
            <a:r>
              <a:rPr lang="en-US" altLang="zh-CN" dirty="0" smtClean="0"/>
              <a:t>Tune </a:t>
            </a:r>
            <a:r>
              <a:rPr lang="en-US" altLang="zh-CN" dirty="0" smtClean="0"/>
              <a:t>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Parallel GC </a:t>
            </a:r>
            <a:r>
              <a:rPr lang="en-US" altLang="zh-CN" dirty="0"/>
              <a:t>First</a:t>
            </a:r>
            <a:r>
              <a:rPr lang="en-US" altLang="zh-CN" dirty="0" smtClean="0"/>
              <a:t>.(High </a:t>
            </a:r>
            <a:r>
              <a:rPr lang="en-US" altLang="zh-CN" dirty="0" err="1" smtClean="0"/>
              <a:t>throughtput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指标：吞吐量、暂停时间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如果吞吐量和延迟都可以满足要求，那么就直接使用</a:t>
            </a:r>
            <a:r>
              <a:rPr lang="en-US" altLang="zh-CN" dirty="0"/>
              <a:t> </a:t>
            </a:r>
            <a:r>
              <a:rPr lang="en-US" altLang="zh-CN" dirty="0" smtClean="0"/>
              <a:t>Parallel GC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如果 </a:t>
            </a:r>
            <a:r>
              <a:rPr lang="en-US" altLang="zh-CN" sz="3200" dirty="0" smtClean="0"/>
              <a:t>SLA - Service </a:t>
            </a:r>
            <a:r>
              <a:rPr lang="en-US" altLang="zh-CN" sz="3200" dirty="0"/>
              <a:t>L</a:t>
            </a:r>
            <a:r>
              <a:rPr lang="en-US" altLang="zh-CN" sz="3200" dirty="0" smtClean="0"/>
              <a:t>evel Agreement(e.g. 99% &lt; 100ms)</a:t>
            </a:r>
            <a:r>
              <a:rPr lang="zh-CN" altLang="en-US" sz="3200" dirty="0" smtClean="0"/>
              <a:t>不能</a:t>
            </a:r>
            <a:r>
              <a:rPr lang="zh-CN" altLang="en-US" sz="3200" dirty="0"/>
              <a:t>满足，那么才切换到</a:t>
            </a:r>
            <a:r>
              <a:rPr lang="en-US" altLang="zh-CN" sz="3200" dirty="0"/>
              <a:t>CMS GC(low </a:t>
            </a:r>
            <a:r>
              <a:rPr lang="en-US" altLang="zh-CN" sz="3200" dirty="0" err="1" smtClean="0"/>
              <a:t>throughtput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,low pause)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针对</a:t>
            </a:r>
            <a:r>
              <a:rPr lang="en-US" altLang="zh-CN" sz="3200" dirty="0" smtClean="0"/>
              <a:t>CMS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FULL GC</a:t>
            </a:r>
            <a:r>
              <a:rPr lang="zh-CN" altLang="en-US" sz="3200" dirty="0" smtClean="0"/>
              <a:t>做调优</a:t>
            </a:r>
            <a:endParaRPr lang="en-US" altLang="zh-CN" sz="3200" dirty="0" smtClean="0"/>
          </a:p>
          <a:p>
            <a:pPr marL="742950" lvl="2" indent="-342900"/>
            <a:r>
              <a:rPr lang="en-US" altLang="zh-CN" dirty="0" smtClean="0"/>
              <a:t>FULL GC</a:t>
            </a:r>
            <a:r>
              <a:rPr lang="zh-CN" altLang="en-US" dirty="0" smtClean="0"/>
              <a:t>带来巨大的暂停时间，导致失去本身低延迟的优势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 Garbage Collect Algorithm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752149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Mark-sweep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Mark-compact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Copying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空间消耗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少（碎片化）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少（无碎片化）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存活对象的两倍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移动对象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42900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Mark-sweep:mark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=O(live sets size),sweep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=O(heap size)</a:t>
            </a:r>
          </a:p>
          <a:p>
            <a:r>
              <a:rPr lang="en-US" altLang="zh-CN" dirty="0" err="1" smtClean="0"/>
              <a:t>Mark-compact:mark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=O(live sets size),compact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=O(live sets size)</a:t>
            </a:r>
          </a:p>
          <a:p>
            <a:r>
              <a:rPr lang="en-US" altLang="zh-CN" dirty="0" err="1" smtClean="0"/>
              <a:t>Copying:O</a:t>
            </a:r>
            <a:r>
              <a:rPr lang="en-US" altLang="zh-CN" dirty="0" smtClean="0"/>
              <a:t>(live sets size)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hlinkClick r:id="rId2"/>
              </a:rPr>
              <a:t>https://groups.google.com/a/jclarity.com/forum/#!</a:t>
            </a:r>
            <a:r>
              <a:rPr lang="en-US" altLang="zh-CN" dirty="0" smtClean="0">
                <a:hlinkClick r:id="rId2"/>
              </a:rPr>
              <a:t>forum/friends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JClarity</a:t>
            </a:r>
            <a:r>
              <a:rPr lang="zh-CN" altLang="en-US" dirty="0" smtClean="0"/>
              <a:t>公司（从事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性能调优）的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讨论组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http://hllvm.group.iteye.cm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高级语言虚拟机讨论组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资料较老，基本都是考古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hlinkClick r:id="rId3"/>
              </a:rPr>
              <a:t>http://</a:t>
            </a:r>
            <a:r>
              <a:rPr lang="en-US" altLang="zh-CN" sz="3200" dirty="0">
                <a:hlinkClick r:id="rId3"/>
              </a:rPr>
              <a:t>www.azulsystems.com/sites/default/files/images/Understanding_Java_Garbage_Collection_v3.pdf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azul</a:t>
            </a:r>
            <a:r>
              <a:rPr lang="en-US" altLang="zh-CN" dirty="0" smtClean="0"/>
              <a:t> system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(Zing VM</a:t>
            </a:r>
            <a:r>
              <a:rPr lang="zh-CN" altLang="en-US" dirty="0" smtClean="0"/>
              <a:t>的拥有者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科普资料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669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18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</a:t>
            </a:r>
            <a:r>
              <a:rPr lang="zh-CN" altLang="en-US" dirty="0" smtClean="0"/>
              <a:t>指标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Throughput </a:t>
            </a:r>
            <a:r>
              <a:rPr lang="zh-CN" altLang="en-US" dirty="0" smtClean="0"/>
              <a:t>吞吐量</a:t>
            </a:r>
            <a:endParaRPr lang="en-US" altLang="zh-CN" dirty="0" smtClean="0"/>
          </a:p>
          <a:p>
            <a:r>
              <a:rPr lang="en-US" altLang="zh-CN" dirty="0" smtClean="0"/>
              <a:t>Pause </a:t>
            </a:r>
            <a:r>
              <a:rPr lang="zh-CN" altLang="en-US" dirty="0" smtClean="0"/>
              <a:t>停顿时间</a:t>
            </a:r>
            <a:endParaRPr lang="en-US" altLang="zh-CN" dirty="0" smtClean="0"/>
          </a:p>
          <a:p>
            <a:r>
              <a:rPr lang="zh-CN" altLang="en-US" dirty="0" smtClean="0"/>
              <a:t>空间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/>
              <a:t>总体</a:t>
            </a:r>
            <a:r>
              <a:rPr lang="zh-CN" altLang="en-US" dirty="0" smtClean="0"/>
              <a:t>运行时间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Copying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将堆分成两个区，相互交互</a:t>
            </a:r>
            <a:endParaRPr lang="en-US" altLang="zh-CN" dirty="0" smtClean="0"/>
          </a:p>
          <a:p>
            <a:r>
              <a:rPr lang="zh-CN" altLang="en-US" dirty="0" smtClean="0"/>
              <a:t>适合小和少的对象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适合大的对象，复制成本高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861048"/>
            <a:ext cx="436626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from roots.(thread </a:t>
            </a:r>
            <a:r>
              <a:rPr lang="en-US" altLang="zh-CN" dirty="0" err="1" smtClean="0"/>
              <a:t>stack,static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标记所有存活的对象 </a:t>
            </a:r>
            <a:r>
              <a:rPr lang="en-US" altLang="zh-CN" dirty="0" smtClean="0"/>
              <a:t>live</a:t>
            </a:r>
          </a:p>
          <a:p>
            <a:r>
              <a:rPr lang="en-US" altLang="zh-CN" dirty="0" smtClean="0"/>
              <a:t>Mark</a:t>
            </a:r>
            <a:r>
              <a:rPr lang="zh-CN" altLang="en-US" dirty="0" smtClean="0"/>
              <a:t>阶段的结束标志着：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所有可达的对象会背标记成</a:t>
            </a:r>
            <a:r>
              <a:rPr lang="en-US" altLang="zh-CN" dirty="0" smtClean="0"/>
              <a:t>live</a:t>
            </a:r>
          </a:p>
          <a:p>
            <a:pPr lvl="1"/>
            <a:r>
              <a:rPr lang="zh-CN" altLang="en-US" dirty="0" smtClean="0"/>
              <a:t>不可达对象会被标记成 </a:t>
            </a:r>
            <a:r>
              <a:rPr lang="en-US" altLang="zh-CN" dirty="0" smtClean="0"/>
              <a:t>dead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耗时和</a:t>
            </a:r>
            <a:r>
              <a:rPr lang="en-US" altLang="zh-CN" dirty="0" smtClean="0"/>
              <a:t>live set</a:t>
            </a:r>
            <a:r>
              <a:rPr lang="zh-CN" altLang="en-US" dirty="0" smtClean="0"/>
              <a:t>是线性关系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29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Mark-Sweep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没有移动过程，适合对大对象进行回收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76" y="3933056"/>
            <a:ext cx="436626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Mark-Compact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成本最高，耗时最长，过程最多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22" y="4149080"/>
            <a:ext cx="436626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回收的对象之间剩下的间隙不足以容纳新对象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碎片化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Compaction </a:t>
            </a:r>
            <a:r>
              <a:rPr lang="zh-CN" altLang="en-US" dirty="0" smtClean="0"/>
              <a:t>会将存活的对象移动到一起，将碎片空间腾出来（</a:t>
            </a:r>
            <a:r>
              <a:rPr lang="en-US" altLang="zh-CN" dirty="0" smtClean="0"/>
              <a:t>relocate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Compaction </a:t>
            </a:r>
            <a:r>
              <a:rPr lang="zh-CN" altLang="en-US" dirty="0" smtClean="0"/>
              <a:t>需要修正所有的对象引用指向新的对象地址（</a:t>
            </a:r>
            <a:r>
              <a:rPr lang="en-US" altLang="zh-CN" dirty="0" smtClean="0"/>
              <a:t>remap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Remap</a:t>
            </a:r>
            <a:r>
              <a:rPr lang="zh-CN" altLang="en-US" dirty="0" smtClean="0"/>
              <a:t>需要覆盖所有的对象引用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Compact </a:t>
            </a:r>
            <a:r>
              <a:rPr lang="zh-CN" altLang="en-US" dirty="0" smtClean="0"/>
              <a:t>耗时和</a:t>
            </a:r>
            <a:r>
              <a:rPr lang="en-US" altLang="zh-CN" dirty="0" smtClean="0"/>
              <a:t>live set </a:t>
            </a:r>
            <a:r>
              <a:rPr lang="zh-CN" altLang="en-US" dirty="0" smtClean="0"/>
              <a:t>线性相关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901</Words>
  <Application>Microsoft Office PowerPoint</Application>
  <PresentationFormat>全屏显示(4:3)</PresentationFormat>
  <Paragraphs>184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Garbage Collector Persent</vt:lpstr>
      <vt:lpstr>Base of Garbage Collect</vt:lpstr>
      <vt:lpstr>Base Garbage Collect Algorithm</vt:lpstr>
      <vt:lpstr>GC 指标 </vt:lpstr>
      <vt:lpstr>Copying</vt:lpstr>
      <vt:lpstr>Mark</vt:lpstr>
      <vt:lpstr>Mark-Sweep</vt:lpstr>
      <vt:lpstr>Mark-Compact</vt:lpstr>
      <vt:lpstr>Compact</vt:lpstr>
      <vt:lpstr>分代假说</vt:lpstr>
      <vt:lpstr>分代的理由</vt:lpstr>
      <vt:lpstr>Battier</vt:lpstr>
      <vt:lpstr>并行和并发 Parallel &amp; Concurrent</vt:lpstr>
      <vt:lpstr>GC in HotSpot VM</vt:lpstr>
      <vt:lpstr>GC in HotSpot VM</vt:lpstr>
      <vt:lpstr>ParNew &amp; PSScavenge</vt:lpstr>
      <vt:lpstr>ConcurrentMarkSweep CMS</vt:lpstr>
      <vt:lpstr>Garbage First G1</vt:lpstr>
      <vt:lpstr>GC tuning is “hard”</vt:lpstr>
      <vt:lpstr>GC Flag really do</vt:lpstr>
      <vt:lpstr>JVM flag Case</vt:lpstr>
      <vt:lpstr>GC in JRockit VM</vt:lpstr>
      <vt:lpstr>GC in IBM J9 VM</vt:lpstr>
      <vt:lpstr>GC in Zing VM</vt:lpstr>
      <vt:lpstr>C4 Collector</vt:lpstr>
      <vt:lpstr>Do it yourself</vt:lpstr>
      <vt:lpstr>GC 可视化</vt:lpstr>
      <vt:lpstr>GC 可视化</vt:lpstr>
      <vt:lpstr>Common GC Tune on</vt:lpstr>
      <vt:lpstr>Links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 persent</dc:title>
  <dc:creator>58</dc:creator>
  <cp:lastModifiedBy>cyberdak</cp:lastModifiedBy>
  <cp:revision>393</cp:revision>
  <dcterms:created xsi:type="dcterms:W3CDTF">2016-10-18T06:33:27Z</dcterms:created>
  <dcterms:modified xsi:type="dcterms:W3CDTF">2016-10-18T15:42:03Z</dcterms:modified>
</cp:coreProperties>
</file>