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7" r:id="rId5"/>
    <p:sldId id="285" r:id="rId6"/>
    <p:sldId id="288" r:id="rId7"/>
    <p:sldId id="262" r:id="rId8"/>
    <p:sldId id="293" r:id="rId9"/>
    <p:sldId id="294" r:id="rId10"/>
    <p:sldId id="305" r:id="rId11"/>
    <p:sldId id="261" r:id="rId12"/>
    <p:sldId id="276" r:id="rId13"/>
    <p:sldId id="304" r:id="rId14"/>
    <p:sldId id="306" r:id="rId15"/>
    <p:sldId id="295" r:id="rId16"/>
    <p:sldId id="296" r:id="rId17"/>
    <p:sldId id="307" r:id="rId18"/>
    <p:sldId id="297" r:id="rId19"/>
    <p:sldId id="298" r:id="rId20"/>
    <p:sldId id="299" r:id="rId21"/>
    <p:sldId id="300" r:id="rId22"/>
    <p:sldId id="260" r:id="rId23"/>
    <p:sldId id="263" r:id="rId24"/>
    <p:sldId id="303" r:id="rId25"/>
    <p:sldId id="280" r:id="rId26"/>
    <p:sldId id="282" r:id="rId27"/>
    <p:sldId id="284" r:id="rId28"/>
    <p:sldId id="283" r:id="rId29"/>
    <p:sldId id="301" r:id="rId30"/>
    <p:sldId id="302" r:id="rId31"/>
    <p:sldId id="290" r:id="rId32"/>
    <p:sldId id="272" r:id="rId33"/>
    <p:sldId id="291" r:id="rId34"/>
    <p:sldId id="279" r:id="rId35"/>
    <p:sldId id="264" r:id="rId36"/>
    <p:sldId id="278" r:id="rId37"/>
    <p:sldId id="274" r:id="rId38"/>
    <p:sldId id="275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F118-96DD-4038-B6DA-0646366618B5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3B5-8CF9-43EA-9A98-F5805C4E5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elasticsearch/blob/5.0/distribution/src/main/resources/config/jvm.options" TargetMode="External"/><Relationship Id="rId2" Type="http://schemas.openxmlformats.org/officeDocument/2006/relationships/hyperlink" Target="http://hg.openjdk.java.net/jdk6/jdk6/hotspot/file/1943edc6f06a/src/share/vm/runtime/globals.h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ceasy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71670" y="3786190"/>
            <a:ext cx="6400800" cy="1752600"/>
          </a:xfrm>
        </p:spPr>
        <p:txBody>
          <a:bodyPr/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EIG-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信息安全部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亢伟楠</a:t>
            </a:r>
          </a:p>
        </p:txBody>
      </p:sp>
      <p:pic>
        <p:nvPicPr>
          <p:cNvPr id="6" name="图片 5" descr="J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643050"/>
            <a:ext cx="3718560" cy="37002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JIT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pic>
        <p:nvPicPr>
          <p:cNvPr id="4" name="内容占位符 3" descr="fc2d6adee7cfd35cd691b0a419dcd1a2_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556792"/>
            <a:ext cx="4085837" cy="4525963"/>
          </a:xfrm>
        </p:spPr>
      </p:pic>
      <p:sp>
        <p:nvSpPr>
          <p:cNvPr id="3" name="TextBox 2"/>
          <p:cNvSpPr txBox="1"/>
          <p:nvPr/>
        </p:nvSpPr>
        <p:spPr>
          <a:xfrm>
            <a:off x="5436096" y="170080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编程语言常用优化手段</a:t>
            </a:r>
            <a:endParaRPr lang="en-US" altLang="zh-CN" dirty="0" smtClean="0"/>
          </a:p>
          <a:p>
            <a:r>
              <a:rPr lang="en-US" altLang="zh-CN" dirty="0" smtClean="0"/>
              <a:t>e.g.: java python 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Just-In-Time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java 1.3 </a:t>
            </a:r>
            <a:r>
              <a:rPr lang="zh-CN" altLang="en-US" dirty="0" smtClean="0"/>
              <a:t>获得实时编译器，将</a:t>
            </a:r>
            <a:r>
              <a:rPr lang="en-US" altLang="zh-CN" dirty="0" err="1" smtClean="0"/>
              <a:t>bytecode</a:t>
            </a:r>
            <a:r>
              <a:rPr lang="zh-CN" altLang="en-US" dirty="0" smtClean="0"/>
              <a:t>编译成</a:t>
            </a:r>
            <a:r>
              <a:rPr lang="en-US" altLang="zh-CN" dirty="0" smtClean="0"/>
              <a:t>native code</a:t>
            </a:r>
            <a:r>
              <a:rPr lang="zh-CN" altLang="en-US" dirty="0" smtClean="0"/>
              <a:t>，速度超越</a:t>
            </a:r>
            <a:r>
              <a:rPr lang="en-US" altLang="zh-CN" dirty="0" smtClean="0"/>
              <a:t>C/C++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两个编译器：</a:t>
            </a:r>
            <a:endParaRPr lang="en-US" altLang="zh-CN" sz="3200" dirty="0" smtClean="0"/>
          </a:p>
          <a:p>
            <a:pPr marL="742950" lvl="2" indent="-342900"/>
            <a:r>
              <a:rPr lang="en-US" altLang="zh-CN" dirty="0" smtClean="0"/>
              <a:t>Client VM -&gt; C1</a:t>
            </a:r>
          </a:p>
          <a:p>
            <a:pPr marL="742950" lvl="2" indent="-342900"/>
            <a:r>
              <a:rPr lang="en-US" altLang="zh-CN" dirty="0" smtClean="0"/>
              <a:t>Server VM -&gt; C2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JIT</a:t>
            </a:r>
            <a:r>
              <a:rPr lang="zh-CN" altLang="en-US" sz="3200" dirty="0" smtClean="0"/>
              <a:t>编译：</a:t>
            </a:r>
            <a:endParaRPr lang="en-US" altLang="zh-CN" sz="3200" dirty="0"/>
          </a:p>
          <a:p>
            <a:pPr lvl="1"/>
            <a:r>
              <a:rPr lang="zh-CN" altLang="en-US" dirty="0" smtClean="0"/>
              <a:t>阈值：</a:t>
            </a:r>
            <a:r>
              <a:rPr lang="en-US" altLang="zh-CN" dirty="0" smtClean="0"/>
              <a:t>8000bytes</a:t>
            </a:r>
            <a:endParaRPr lang="en-US" altLang="zh-CN" dirty="0"/>
          </a:p>
          <a:p>
            <a:pPr lvl="1"/>
            <a:r>
              <a:rPr lang="zh-CN" altLang="en-US" dirty="0" smtClean="0"/>
              <a:t>内联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阈值：</a:t>
            </a:r>
            <a:r>
              <a:rPr lang="en-US" altLang="zh-CN" dirty="0" smtClean="0"/>
              <a:t>325bytes</a:t>
            </a:r>
          </a:p>
          <a:p>
            <a:pPr lvl="1"/>
            <a:r>
              <a:rPr lang="zh-CN" altLang="en-US" dirty="0"/>
              <a:t>一个方法不要写太多</a:t>
            </a:r>
            <a:r>
              <a:rPr lang="zh-CN" altLang="en-US" dirty="0" smtClean="0"/>
              <a:t>行！！！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不会优化算法和数据结构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选用合适的算法和数据结构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现实编程中很容易出现选择错误的算法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 </a:t>
            </a:r>
            <a:r>
              <a:rPr lang="zh-CN" altLang="en-US" dirty="0" smtClean="0"/>
              <a:t>参数调优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了解每个参数都干了什么，从</a:t>
            </a:r>
            <a:r>
              <a:rPr lang="en-US" altLang="zh-CN" dirty="0" err="1" smtClean="0"/>
              <a:t>openjdk</a:t>
            </a:r>
            <a:r>
              <a:rPr lang="zh-CN" altLang="en-US" dirty="0" smtClean="0"/>
              <a:t>源码入手</a:t>
            </a:r>
            <a:r>
              <a:rPr lang="en-US" altLang="zh-CN" dirty="0"/>
              <a:t> </a:t>
            </a:r>
            <a:r>
              <a:rPr lang="en-US" altLang="zh-CN" dirty="0" smtClean="0">
                <a:hlinkClick r:id="rId2"/>
              </a:rPr>
              <a:t>global.hpp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PrintFlagsFinal</a:t>
            </a:r>
            <a:r>
              <a:rPr lang="en-US" altLang="zh-CN" dirty="0" smtClean="0"/>
              <a:t> </a:t>
            </a:r>
            <a:r>
              <a:rPr lang="zh-CN" altLang="en-US" dirty="0" smtClean="0"/>
              <a:t>了解参数最后被设置成什么值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每个小版本之间会有差异 </a:t>
            </a:r>
            <a:r>
              <a:rPr lang="en-US" altLang="zh-CN" dirty="0" smtClean="0"/>
              <a:t>jdk6u0 vs jdk6u23</a:t>
            </a:r>
          </a:p>
          <a:p>
            <a:r>
              <a:rPr lang="zh-CN" altLang="en-US" dirty="0" smtClean="0"/>
              <a:t>参考优秀产产品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Elastic search </a:t>
            </a:r>
            <a:r>
              <a:rPr lang="en-US" altLang="zh-CN" dirty="0" err="1" smtClean="0">
                <a:hlinkClick r:id="rId3"/>
              </a:rPr>
              <a:t>jvm.options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监控 </a:t>
            </a:r>
            <a:r>
              <a:rPr lang="en-US" altLang="zh-CN" sz="3200" dirty="0"/>
              <a:t>&amp; </a:t>
            </a:r>
            <a:r>
              <a:rPr lang="zh-CN" altLang="en-US" sz="3200" dirty="0"/>
              <a:t>性能 </a:t>
            </a:r>
            <a:r>
              <a:rPr lang="en-US" altLang="zh-CN" sz="3200" dirty="0"/>
              <a:t>&amp; </a:t>
            </a:r>
            <a:r>
              <a:rPr lang="zh-CN" altLang="en-US" sz="3200" dirty="0" smtClean="0"/>
              <a:t>稳定性 </a:t>
            </a:r>
            <a:r>
              <a:rPr lang="en-US" altLang="zh-CN" sz="3200" dirty="0" smtClean="0"/>
              <a:t>&amp; </a:t>
            </a:r>
            <a:r>
              <a:rPr lang="zh-CN" altLang="en-US" sz="3200" dirty="0" smtClean="0"/>
              <a:t>问题排查</a:t>
            </a:r>
            <a:endParaRPr lang="en-US" altLang="zh-CN" sz="3200" dirty="0" smtClean="0"/>
          </a:p>
          <a:p>
            <a:pPr marL="742950" lvl="2" indent="-342900"/>
            <a:r>
              <a:rPr lang="en-US" altLang="zh-CN" dirty="0" err="1" smtClean="0"/>
              <a:t>Loggc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Alijvm</a:t>
            </a:r>
            <a:r>
              <a:rPr lang="en-US" altLang="zh-CN" dirty="0" smtClean="0"/>
              <a:t> patch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问题排查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</a:t>
            </a:r>
            <a:r>
              <a:rPr lang="en-US" altLang="zh-CN" dirty="0"/>
              <a:t> </a:t>
            </a:r>
            <a:r>
              <a:rPr lang="zh-CN" altLang="en-US" dirty="0" smtClean="0"/>
              <a:t>过高，一般是线程太多，上下文竞争激烈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小心</a:t>
            </a:r>
            <a:r>
              <a:rPr lang="en-US" altLang="zh-CN" dirty="0" err="1" smtClean="0"/>
              <a:t>newCachedExecutor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42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GC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Copying</a:t>
            </a:r>
            <a:endParaRPr lang="en-US" altLang="zh-CN" dirty="0"/>
          </a:p>
          <a:p>
            <a:r>
              <a:rPr lang="en-US" altLang="zh-CN" dirty="0" smtClean="0"/>
              <a:t>Mark-sweep</a:t>
            </a:r>
          </a:p>
          <a:p>
            <a:r>
              <a:rPr lang="en-US" altLang="zh-CN" dirty="0" smtClean="0"/>
              <a:t>Mark-compact</a:t>
            </a:r>
          </a:p>
          <a:p>
            <a:r>
              <a:rPr lang="en-US" altLang="zh-CN" dirty="0" smtClean="0"/>
              <a:t>GC 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吞吐量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吞吐率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r>
              <a:rPr lang="zh-CN" altLang="en-US" dirty="0"/>
              <a:t>使用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2112386"/>
            <a:ext cx="289560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HOTSPOT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CMS GC – A mostly concurrent </a:t>
            </a:r>
            <a:r>
              <a:rPr lang="en-US" altLang="zh-CN" dirty="0" err="1" smtClean="0"/>
              <a:t>genertional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marksweep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lvl="1"/>
            <a:r>
              <a:rPr lang="zh-CN" altLang="en-US" dirty="0"/>
              <a:t>避免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CMS</a:t>
            </a:r>
            <a:r>
              <a:rPr lang="zh-CN" altLang="en-US" dirty="0" smtClean="0"/>
              <a:t>本身就是为了低暂停而生，如果经常发生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，那么使用</a:t>
            </a:r>
            <a:r>
              <a:rPr lang="en-US" altLang="zh-CN" dirty="0" smtClean="0"/>
              <a:t>CMS</a:t>
            </a:r>
            <a:r>
              <a:rPr lang="zh-CN" altLang="en-US" dirty="0" smtClean="0"/>
              <a:t>带来的暂停优势就不复存在。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Jstat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gcutil</a:t>
            </a:r>
            <a:r>
              <a:rPr lang="en-US" altLang="zh-CN" dirty="0" smtClean="0"/>
              <a:t> &lt;PID&gt; </a:t>
            </a:r>
            <a:r>
              <a:rPr lang="zh-CN" altLang="en-US" dirty="0" smtClean="0"/>
              <a:t>方便地观察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CMS GC </a:t>
            </a:r>
            <a:r>
              <a:rPr lang="zh-CN" altLang="en-US" dirty="0" smtClean="0"/>
              <a:t>会导致</a:t>
            </a:r>
            <a:r>
              <a:rPr lang="en-US" altLang="zh-CN" dirty="0" err="1" smtClean="0"/>
              <a:t>jstat</a:t>
            </a:r>
            <a:r>
              <a:rPr lang="zh-CN" altLang="en-US" dirty="0"/>
              <a:t>中</a:t>
            </a:r>
            <a:r>
              <a:rPr lang="en-US" altLang="zh-CN" dirty="0" smtClean="0"/>
              <a:t>FULL GC  + 2(why?)</a:t>
            </a:r>
          </a:p>
          <a:p>
            <a:pPr lvl="1"/>
            <a:r>
              <a:rPr lang="zh-CN" altLang="en-US" dirty="0" smtClean="0"/>
              <a:t>避免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，调整</a:t>
            </a:r>
            <a:r>
              <a:rPr lang="en-US" altLang="zh-CN" dirty="0" smtClean="0"/>
              <a:t>CMS GC</a:t>
            </a:r>
            <a:r>
              <a:rPr lang="zh-CN" altLang="en-US" dirty="0" smtClean="0"/>
              <a:t>进行的时机，设置</a:t>
            </a:r>
            <a:r>
              <a:rPr lang="en-US" altLang="zh-CN" dirty="0" smtClean="0"/>
              <a:t>old gen</a:t>
            </a:r>
            <a:r>
              <a:rPr lang="zh-CN" altLang="en-US" dirty="0" smtClean="0"/>
              <a:t>大小满足剩余空间大于</a:t>
            </a:r>
            <a:r>
              <a:rPr lang="en-US" altLang="zh-CN" dirty="0" smtClean="0"/>
              <a:t>new gen</a:t>
            </a:r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parallel </a:t>
            </a:r>
            <a:r>
              <a:rPr lang="en-US" altLang="zh-CN" dirty="0" err="1" smtClean="0"/>
              <a:t>gc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ParallelOldGC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3G</a:t>
            </a:r>
            <a:r>
              <a:rPr lang="zh-CN" altLang="en-US" dirty="0" smtClean="0"/>
              <a:t>以下的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应该选择</a:t>
            </a:r>
            <a:r>
              <a:rPr lang="en-US" altLang="zh-CN" dirty="0" err="1" smtClean="0"/>
              <a:t>ParallelOldGC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此时的暂停时间，完全可以处理得过来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CMS</a:t>
            </a:r>
            <a:r>
              <a:rPr lang="zh-CN" altLang="en-US" dirty="0" smtClean="0"/>
              <a:t>的触发比例不好设置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YGC</a:t>
            </a:r>
            <a:r>
              <a:rPr lang="zh-CN" altLang="en-US" dirty="0" smtClean="0"/>
              <a:t>慢 ： </a:t>
            </a:r>
            <a:r>
              <a:rPr lang="en-US" altLang="zh-CN" dirty="0" smtClean="0"/>
              <a:t>CMS</a:t>
            </a:r>
            <a:r>
              <a:rPr lang="zh-CN" altLang="en-US" dirty="0" smtClean="0"/>
              <a:t>实现复杂，</a:t>
            </a:r>
            <a:r>
              <a:rPr lang="en-US" altLang="zh-CN" dirty="0" smtClean="0"/>
              <a:t>PLAB &gt;&gt; TLAB</a:t>
            </a:r>
          </a:p>
          <a:p>
            <a:pPr lvl="1"/>
            <a:r>
              <a:rPr lang="en-US" altLang="zh-CN" dirty="0" smtClean="0"/>
              <a:t>CMS GC</a:t>
            </a:r>
            <a:r>
              <a:rPr lang="zh-CN" altLang="en-US" dirty="0" smtClean="0"/>
              <a:t>（大部分时间并发）抢占</a:t>
            </a:r>
            <a:r>
              <a:rPr lang="en-US" altLang="zh-CN" dirty="0" smtClean="0"/>
              <a:t>CPU</a:t>
            </a:r>
          </a:p>
          <a:p>
            <a:pPr lvl="1"/>
            <a:r>
              <a:rPr lang="en-US" altLang="zh-CN" dirty="0" smtClean="0"/>
              <a:t>CMS GC </a:t>
            </a:r>
            <a:r>
              <a:rPr lang="zh-CN" altLang="en-US" dirty="0" smtClean="0"/>
              <a:t>低吞吐量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66187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58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Gc</a:t>
            </a:r>
            <a:r>
              <a:rPr lang="en-US" altLang="zh-CN" dirty="0" smtClean="0"/>
              <a:t> in 58</a:t>
            </a:r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 err="1" smtClean="0"/>
              <a:t>scf</a:t>
            </a:r>
            <a:r>
              <a:rPr lang="en-US" altLang="zh-CN" dirty="0" smtClean="0"/>
              <a:t> run in 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参数固定在 </a:t>
            </a:r>
            <a:r>
              <a:rPr lang="en-US" altLang="zh-CN" dirty="0" err="1" smtClean="0"/>
              <a:t>scf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启动脚本中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现状</a:t>
            </a:r>
            <a:endParaRPr lang="en-US" altLang="zh-CN" dirty="0"/>
          </a:p>
          <a:p>
            <a:pPr lvl="3"/>
            <a:r>
              <a:rPr lang="zh-CN" altLang="en-US" dirty="0" smtClean="0"/>
              <a:t>禁用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晋升阈值：</a:t>
            </a:r>
            <a:r>
              <a:rPr lang="en-US" altLang="zh-CN" dirty="0" smtClean="0"/>
              <a:t>0</a:t>
            </a:r>
          </a:p>
          <a:p>
            <a:pPr lvl="3"/>
            <a:r>
              <a:rPr lang="zh-CN" altLang="en-US" dirty="0" smtClean="0"/>
              <a:t>统一触发比率：</a:t>
            </a:r>
            <a:r>
              <a:rPr lang="en-US" altLang="zh-CN" dirty="0" smtClean="0"/>
              <a:t>80%</a:t>
            </a:r>
          </a:p>
          <a:p>
            <a:pPr lvl="2"/>
            <a:r>
              <a:rPr lang="zh-CN" altLang="en-US" dirty="0" smtClean="0"/>
              <a:t>改进点</a:t>
            </a:r>
            <a:endParaRPr lang="en-US" altLang="zh-CN" dirty="0" smtClean="0"/>
          </a:p>
          <a:p>
            <a:pPr lvl="3"/>
            <a:r>
              <a:rPr lang="zh-CN" altLang="en-US" smtClean="0"/>
              <a:t>修复回正常的参数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根据服务来选择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去掉无用选项和默认开启的选项，以免造成困惑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 err="1" smtClean="0"/>
              <a:t>wf</a:t>
            </a:r>
            <a:r>
              <a:rPr lang="en-US" altLang="zh-CN" dirty="0" smtClean="0"/>
              <a:t> run in 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启动文件在各个目录独立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Gc</a:t>
            </a:r>
            <a:r>
              <a:rPr lang="en-US" altLang="zh-CN" dirty="0" smtClean="0"/>
              <a:t> </a:t>
            </a:r>
            <a:r>
              <a:rPr lang="zh-CN" altLang="en-US" dirty="0" smtClean="0"/>
              <a:t>日志分析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制造有用的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r>
              <a:rPr lang="en-US" altLang="zh-CN" dirty="0"/>
              <a:t>-</a:t>
            </a:r>
            <a:r>
              <a:rPr lang="en-US" altLang="zh-CN" dirty="0" smtClean="0"/>
              <a:t>XX:+</a:t>
            </a:r>
            <a:r>
              <a:rPr lang="en-US" altLang="zh-CN" dirty="0" err="1" smtClean="0"/>
              <a:t>PrintTenuringDistribution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Xloggc</a:t>
            </a:r>
            <a:r>
              <a:rPr lang="en-US" altLang="zh-CN" dirty="0" smtClean="0"/>
              <a:t>:&lt;log file location&gt;</a:t>
            </a:r>
          </a:p>
          <a:p>
            <a:pPr lvl="1"/>
            <a:r>
              <a:rPr lang="en-US" dirty="0"/>
              <a:t>-XX:+</a:t>
            </a:r>
            <a:r>
              <a:rPr lang="en-US" dirty="0" err="1" smtClean="0"/>
              <a:t>PrintGCDateStamps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2"/>
              </a:rPr>
              <a:t>http://gceasy.io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Gclogviewer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hoFixesPerformanceProblems_PerformanceSurveyReport-1-640x3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71675"/>
            <a:ext cx="6096000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3042" y="642918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Performance Problems?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代码调优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2720" y="1916832"/>
            <a:ext cx="3368040" cy="32385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 is 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避免过早优化</a:t>
            </a:r>
            <a:endParaRPr lang="en-US" altLang="zh-CN" dirty="0" smtClean="0"/>
          </a:p>
          <a:p>
            <a:r>
              <a:rPr lang="zh-CN" altLang="en-US" dirty="0" smtClean="0"/>
              <a:t>“过早优化”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按照正确的方式写代码不算过早优化，反而是最佳实践</a:t>
            </a:r>
            <a:endParaRPr lang="en-US" altLang="zh-CN" dirty="0" smtClean="0"/>
          </a:p>
          <a:p>
            <a:r>
              <a:rPr lang="zh-CN" altLang="en-US" dirty="0" smtClean="0"/>
              <a:t>始终编写清晰、代码少的程序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代码越长，程序编译越慢，启动时间越长，要创建和销毁的东西越多，垃圾回收的工作量越大。</a:t>
            </a:r>
            <a:endParaRPr lang="en-US" altLang="zh-CN" dirty="0" smtClean="0"/>
          </a:p>
          <a:p>
            <a:r>
              <a:rPr lang="zh-CN" altLang="en-US" dirty="0" smtClean="0"/>
              <a:t>积少成多：最终的优化效果由大量细微的优化累积而成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集合类的使用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预先分配空间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Array-Base : </a:t>
            </a:r>
            <a:r>
              <a:rPr lang="zh-CN" altLang="en-US" dirty="0" smtClean="0"/>
              <a:t>避免</a:t>
            </a:r>
            <a:r>
              <a:rPr lang="zh-CN" altLang="en-US" dirty="0" smtClean="0"/>
              <a:t>底层数组的</a:t>
            </a:r>
            <a:r>
              <a:rPr lang="zh-CN" altLang="en-US" dirty="0" smtClean="0"/>
              <a:t>扩容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大数据集</a:t>
            </a:r>
            <a:r>
              <a:rPr lang="en-US" altLang="zh-CN" sz="3200" dirty="0" smtClean="0"/>
              <a:t>Contains</a:t>
            </a:r>
          </a:p>
          <a:p>
            <a:pPr lvl="1"/>
            <a:r>
              <a:rPr lang="zh-CN" altLang="en-US" dirty="0" smtClean="0"/>
              <a:t>避免在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上使用， 尽量用</a:t>
            </a:r>
            <a:r>
              <a:rPr lang="en-US" altLang="zh-CN" dirty="0" smtClean="0"/>
              <a:t>Map  O(n) -&gt; O(1)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使用</a:t>
            </a:r>
            <a:r>
              <a:rPr lang="en-US" altLang="zh-CN" sz="3200" dirty="0"/>
              <a:t>guava </a:t>
            </a:r>
            <a:r>
              <a:rPr lang="en-US" altLang="zh-CN" sz="3200" dirty="0" smtClean="0"/>
              <a:t>collections</a:t>
            </a:r>
          </a:p>
          <a:p>
            <a:pPr marL="742950" lvl="2" indent="-342900"/>
            <a:r>
              <a:rPr lang="en-US" altLang="zh-CN" dirty="0" err="1" smtClean="0"/>
              <a:t>Multimap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Multiset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Tablemap</a:t>
            </a:r>
            <a:endParaRPr lang="en-US" altLang="zh-CN" dirty="0" smtClean="0"/>
          </a:p>
          <a:p>
            <a:pPr marL="342900" lvl="2" indent="-342900"/>
            <a:r>
              <a:rPr lang="en-US" altLang="zh-CN" sz="3200" dirty="0" smtClean="0"/>
              <a:t>Case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频率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没有买卖就没有杀害，没有垃圾就没有垃圾回收，没有垃圾回收旧没有万物静止。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降低内存分配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数据类型的</a:t>
            </a:r>
            <a:r>
              <a:rPr lang="zh-CN" altLang="en-US" dirty="0" smtClean="0"/>
              <a:t>选择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降低内存分配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使用占用更小的数据类型</a:t>
            </a:r>
            <a:endParaRPr lang="en-US" altLang="zh-CN" dirty="0" smtClean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Vs Integer: 4 bytes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16 bytes</a:t>
            </a:r>
          </a:p>
          <a:p>
            <a:pPr lvl="2"/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dirty="0"/>
              <a:t>Trove </a:t>
            </a:r>
            <a:r>
              <a:rPr lang="en-US" dirty="0" err="1" smtClean="0"/>
              <a:t>HashMap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32*size + 4 * CAPACITY bytes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8*CAPACITY bytes</a:t>
            </a:r>
          </a:p>
          <a:p>
            <a:pPr lvl="1"/>
            <a:r>
              <a:rPr lang="zh-CN" altLang="en-US" dirty="0"/>
              <a:t>对象</a:t>
            </a:r>
            <a:r>
              <a:rPr lang="zh-CN" altLang="en-US" dirty="0" smtClean="0"/>
              <a:t>重用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线程安全，全局重用</a:t>
            </a:r>
            <a:endParaRPr lang="en-US" altLang="zh-CN" dirty="0" smtClean="0"/>
          </a:p>
          <a:p>
            <a:pPr lvl="2"/>
            <a:r>
              <a:rPr lang="zh-CN" altLang="en-US" dirty="0"/>
              <a:t>线程不</a:t>
            </a:r>
            <a:r>
              <a:rPr lang="zh-CN" altLang="en-US" dirty="0" smtClean="0"/>
              <a:t>安全，替换成线程安全或者</a:t>
            </a:r>
            <a:r>
              <a:rPr lang="en-US" altLang="zh-CN" dirty="0" err="1" smtClean="0"/>
              <a:t>ThreadLocal</a:t>
            </a:r>
            <a:r>
              <a:rPr lang="zh-CN" altLang="en-US" dirty="0" smtClean="0"/>
              <a:t>重用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SimpleDateFormatter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Case</a:t>
            </a:r>
          </a:p>
          <a:p>
            <a:pPr lvl="3"/>
            <a:r>
              <a:rPr lang="en-US" altLang="zh-CN" dirty="0" smtClean="0"/>
              <a:t>Guava </a:t>
            </a:r>
            <a:r>
              <a:rPr lang="en-US" altLang="zh-CN" dirty="0" err="1" smtClean="0"/>
              <a:t>Spliter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 base </a:t>
            </a:r>
            <a:r>
              <a:rPr lang="zh-CN" altLang="en-US" dirty="0" smtClean="0"/>
              <a:t>的数据结构指定初始化大小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容量不足时复制时扩容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对象</a:t>
            </a:r>
            <a:r>
              <a:rPr lang="zh-CN" altLang="en-US" sz="3200" dirty="0" smtClean="0"/>
              <a:t>重用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创建成本大的池化，否则还是使用</a:t>
            </a:r>
            <a:r>
              <a:rPr lang="en-US" altLang="zh-CN" dirty="0" smtClean="0"/>
              <a:t>new</a:t>
            </a:r>
          </a:p>
          <a:p>
            <a:pPr marL="742950" lvl="2" indent="-342900"/>
            <a:r>
              <a:rPr lang="zh-CN" altLang="en-US" dirty="0" smtClean="0"/>
              <a:t>局部对象的创建成本很</a:t>
            </a:r>
            <a:r>
              <a:rPr lang="zh-CN" altLang="en-US" dirty="0" smtClean="0"/>
              <a:t>低  </a:t>
            </a:r>
            <a:r>
              <a:rPr lang="en-US" altLang="zh-CN" dirty="0" smtClean="0"/>
              <a:t>TLAB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对象池反而会影响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对象设置为</a:t>
            </a:r>
            <a:r>
              <a:rPr lang="en-US" altLang="zh-CN" sz="3200" dirty="0"/>
              <a:t>NULL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742950" lvl="2" indent="-342900"/>
            <a:r>
              <a:rPr lang="zh-CN" altLang="en-US" dirty="0" smtClean="0"/>
              <a:t>无用，反而会影响程序的可读性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缩小</a:t>
            </a:r>
            <a:r>
              <a:rPr lang="zh-CN" altLang="en-US" dirty="0"/>
              <a:t>对象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StringBuilder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JLS</a:t>
            </a:r>
            <a:r>
              <a:rPr lang="zh-CN" altLang="en-US" dirty="0" smtClean="0"/>
              <a:t>规定，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的拼接操作总会被</a:t>
            </a:r>
            <a:r>
              <a:rPr lang="en-US" altLang="zh-CN" dirty="0" err="1" smtClean="0"/>
              <a:t>sb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替换</a:t>
            </a:r>
            <a:r>
              <a:rPr lang="en-US" altLang="zh-CN" dirty="0" err="1" smtClean="0"/>
              <a:t>StringBuffer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回忆一下，真的有很多多个线程使用一个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的场景？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循环中总是使用</a:t>
            </a:r>
            <a:r>
              <a:rPr lang="en-US" altLang="zh-CN" sz="3200" dirty="0" err="1"/>
              <a:t>StirngBuilder</a:t>
            </a:r>
            <a:r>
              <a:rPr lang="zh-CN" altLang="en-US" sz="3200" dirty="0"/>
              <a:t>，而且预分配</a:t>
            </a:r>
            <a:r>
              <a:rPr lang="zh-CN" altLang="en-US" sz="3200" dirty="0" smtClean="0"/>
              <a:t>空间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Log </a:t>
            </a:r>
            <a:r>
              <a:rPr lang="zh-CN" altLang="en-US" sz="3200" dirty="0" smtClean="0"/>
              <a:t>怎么打？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Case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129</a:t>
            </a:r>
            <a:r>
              <a:rPr lang="zh-CN" altLang="en-US" dirty="0" smtClean="0"/>
              <a:t>个字符的字符串需要多少内存？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StringBuilder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StringBuilder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 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 128;i++){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sb.append</a:t>
            </a:r>
            <a:r>
              <a:rPr lang="en-US" altLang="zh-CN" dirty="0" smtClean="0"/>
              <a:t>(“a”);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16+32+64+128+256=496</a:t>
            </a:r>
          </a:p>
          <a:p>
            <a:pPr>
              <a:buNone/>
            </a:pPr>
            <a:r>
              <a:rPr lang="en-US" altLang="zh-CN" dirty="0" err="1" smtClean="0"/>
              <a:t>Sb.toString</a:t>
            </a:r>
            <a:r>
              <a:rPr lang="en-US" altLang="zh-CN" dirty="0" smtClean="0"/>
              <a:t>() -&gt; 129</a:t>
            </a:r>
          </a:p>
          <a:p>
            <a:pPr>
              <a:buNone/>
            </a:pPr>
            <a:r>
              <a:rPr lang="en-US" altLang="zh-CN" dirty="0" smtClean="0"/>
              <a:t>496+129=525 bytes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Performance </a:t>
            </a:r>
            <a:r>
              <a:rPr lang="en-US" altLang="zh-CN" dirty="0"/>
              <a:t>T</a:t>
            </a:r>
            <a:r>
              <a:rPr lang="en-US" altLang="zh-CN" dirty="0" smtClean="0"/>
              <a:t>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split</a:t>
            </a:r>
          </a:p>
          <a:p>
            <a:pPr lvl="1"/>
            <a:r>
              <a:rPr lang="zh-CN" altLang="en-US" dirty="0" smtClean="0"/>
              <a:t>大量使用，各种使用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”|” </a:t>
            </a:r>
            <a:r>
              <a:rPr lang="zh-CN" altLang="en-US" dirty="0" smtClean="0"/>
              <a:t>分隔的场景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慢的原因，每次创建一个新的正则表达式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高性能替代品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StringUtils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返回数组，速度优于 </a:t>
            </a:r>
            <a:r>
              <a:rPr lang="en-US" altLang="zh-CN" dirty="0" err="1" smtClean="0"/>
              <a:t>String.split</a:t>
            </a:r>
            <a:r>
              <a:rPr lang="en-US" altLang="zh-CN" dirty="0" smtClean="0"/>
              <a:t>();</a:t>
            </a:r>
          </a:p>
          <a:p>
            <a:pPr lvl="2"/>
            <a:r>
              <a:rPr lang="en-US" altLang="zh-CN" dirty="0" smtClean="0"/>
              <a:t>Guava </a:t>
            </a:r>
            <a:r>
              <a:rPr lang="en-US" altLang="zh-CN" dirty="0" err="1" smtClean="0"/>
              <a:t>Spliter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返回 </a:t>
            </a:r>
            <a:r>
              <a:rPr lang="en-US" dirty="0" err="1" smtClean="0"/>
              <a:t>Iterable</a:t>
            </a:r>
            <a:r>
              <a:rPr lang="en-US" dirty="0" smtClean="0"/>
              <a:t>,</a:t>
            </a:r>
            <a:r>
              <a:rPr lang="zh-CN" altLang="en-US" dirty="0" smtClean="0"/>
              <a:t>速度最快，可复用</a:t>
            </a:r>
            <a:endParaRPr lang="en-US" altLang="zh-CN" dirty="0" smtClean="0"/>
          </a:p>
          <a:p>
            <a:pPr lvl="1"/>
            <a:r>
              <a:rPr lang="en-US" altLang="zh-CN" dirty="0"/>
              <a:t>Case!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编写工程质量高的代码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– </a:t>
            </a:r>
            <a:r>
              <a:rPr lang="zh-CN" altLang="en-US" sz="3200" dirty="0" smtClean="0"/>
              <a:t>编写正确的代码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靠看书</a:t>
            </a:r>
            <a:endParaRPr lang="en-US" altLang="zh-CN" dirty="0" smtClean="0"/>
          </a:p>
          <a:p>
            <a:r>
              <a:rPr lang="zh-CN" altLang="en-US" dirty="0" smtClean="0"/>
              <a:t>靠经验</a:t>
            </a:r>
            <a:endParaRPr lang="en-US" altLang="zh-CN" dirty="0" smtClean="0"/>
          </a:p>
          <a:p>
            <a:r>
              <a:rPr lang="zh-CN" altLang="en-US" dirty="0" smtClean="0"/>
              <a:t>靠看优秀的代码</a:t>
            </a:r>
            <a:endParaRPr lang="en-US" altLang="zh-CN" dirty="0" smtClean="0"/>
          </a:p>
          <a:p>
            <a:r>
              <a:rPr lang="zh-CN" altLang="en-US" dirty="0" smtClean="0"/>
              <a:t>靠自动化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资源推荐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764" y="1714488"/>
            <a:ext cx="24955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0568" y="1790700"/>
            <a:ext cx="274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编程的规范和最佳实践</a:t>
            </a:r>
            <a:endParaRPr lang="en-US" altLang="zh-CN" dirty="0" smtClean="0"/>
          </a:p>
          <a:p>
            <a:r>
              <a:rPr lang="zh-CN" altLang="en-US" dirty="0" smtClean="0"/>
              <a:t>不要依赖口口相传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SonarQube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来自动化分析工程质量</a:t>
            </a:r>
            <a:endParaRPr lang="en-US" altLang="zh-CN" dirty="0" smtClean="0"/>
          </a:p>
          <a:p>
            <a:r>
              <a:rPr lang="zh-CN" altLang="en-US" dirty="0" smtClean="0"/>
              <a:t>取代</a:t>
            </a:r>
            <a:r>
              <a:rPr lang="en-US" altLang="zh-CN" dirty="0" err="1" smtClean="0"/>
              <a:t>Fingbugs+CheckStyle</a:t>
            </a:r>
            <a:endParaRPr lang="en-US" altLang="zh-CN" dirty="0" smtClean="0"/>
          </a:p>
          <a:p>
            <a:r>
              <a:rPr lang="zh-CN" altLang="en-US" dirty="0" smtClean="0"/>
              <a:t>更丰富的信息和图表</a:t>
            </a:r>
            <a:r>
              <a:rPr lang="en-US" altLang="zh-CN" dirty="0" smtClean="0"/>
              <a:t>,JIRA Style</a:t>
            </a:r>
          </a:p>
          <a:p>
            <a:r>
              <a:rPr lang="en-US" altLang="zh-CN" dirty="0" smtClean="0"/>
              <a:t>IDE PLUGIN</a:t>
            </a:r>
            <a:r>
              <a:rPr lang="zh-CN" altLang="en-US" dirty="0" smtClean="0"/>
              <a:t>：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onarLint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实时分析代码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目前猎人项目使用 </a:t>
            </a:r>
            <a:r>
              <a:rPr lang="en-US" altLang="zh-CN" dirty="0" err="1" smtClean="0"/>
              <a:t>SonarQube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来做代码质量分析</a:t>
            </a:r>
            <a:endParaRPr lang="en-US" altLang="zh-CN" dirty="0" smtClean="0"/>
          </a:p>
          <a:p>
            <a:r>
              <a:rPr lang="en-US" altLang="zh-CN" dirty="0" smtClean="0"/>
              <a:t>Demo: http://xxzl.sonar.web.58dns.org:9000/</a:t>
            </a:r>
          </a:p>
          <a:p>
            <a:endParaRPr lang="zh-CN" altLang="en-US" dirty="0"/>
          </a:p>
        </p:txBody>
      </p:sp>
      <p:pic>
        <p:nvPicPr>
          <p:cNvPr id="4" name="图片 3" descr="son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571480"/>
            <a:ext cx="2357454" cy="61293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工具集</a:t>
            </a:r>
            <a:endParaRPr lang="zh-CN" altLang="en-US" dirty="0"/>
          </a:p>
        </p:txBody>
      </p:sp>
      <p:pic>
        <p:nvPicPr>
          <p:cNvPr id="4" name="内容占位符 3" descr="duke_java__1__lar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375" y="1600200"/>
            <a:ext cx="6575249" cy="452596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线下性能分析</a:t>
            </a:r>
            <a:r>
              <a:rPr lang="en-US" altLang="zh-CN" dirty="0" smtClean="0"/>
              <a:t>- JMC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Mission Control</a:t>
            </a:r>
          </a:p>
          <a:p>
            <a:r>
              <a:rPr lang="zh-CN" altLang="en-US" dirty="0" smtClean="0"/>
              <a:t>原</a:t>
            </a:r>
            <a:r>
              <a:rPr lang="en-US" altLang="zh-CN" dirty="0" smtClean="0"/>
              <a:t>BEA </a:t>
            </a:r>
            <a:r>
              <a:rPr lang="en-US" altLang="zh-CN" dirty="0" err="1" smtClean="0"/>
              <a:t>JRockit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重量级产品</a:t>
            </a:r>
            <a:endParaRPr lang="en-US" altLang="zh-CN" dirty="0" smtClean="0"/>
          </a:p>
          <a:p>
            <a:r>
              <a:rPr lang="en-US" altLang="zh-CN" dirty="0" err="1" smtClean="0"/>
              <a:t>JRockit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融合以后，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r>
              <a:rPr lang="zh-CN" altLang="en-US" dirty="0" smtClean="0"/>
              <a:t>也可以用了</a:t>
            </a:r>
            <a:endParaRPr lang="en-US" altLang="zh-CN" dirty="0" smtClean="0"/>
          </a:p>
          <a:p>
            <a:r>
              <a:rPr lang="zh-CN" altLang="en-US" dirty="0" smtClean="0"/>
              <a:t>基于采样分析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性能消耗低</a:t>
            </a:r>
            <a:endParaRPr lang="en-US" altLang="zh-CN" dirty="0" smtClean="0"/>
          </a:p>
          <a:p>
            <a:r>
              <a:rPr lang="en-US" altLang="zh-CN" dirty="0" smtClean="0"/>
              <a:t>Oracle VM only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线下性能分析</a:t>
            </a:r>
            <a:r>
              <a:rPr lang="en-US" altLang="zh-CN" dirty="0" smtClean="0"/>
              <a:t>- Visual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丰富的插件支持</a:t>
            </a:r>
            <a:endParaRPr lang="en-US" altLang="zh-CN" dirty="0" smtClean="0"/>
          </a:p>
          <a:p>
            <a:r>
              <a:rPr lang="en-US" altLang="zh-CN" dirty="0" smtClean="0"/>
              <a:t>All JVM</a:t>
            </a:r>
          </a:p>
          <a:p>
            <a:r>
              <a:rPr lang="zh-CN" altLang="en-US" dirty="0" smtClean="0"/>
              <a:t>常用的插件</a:t>
            </a:r>
            <a:r>
              <a:rPr lang="en-US" altLang="zh-CN" dirty="0" smtClean="0"/>
              <a:t>:Visual </a:t>
            </a:r>
            <a:r>
              <a:rPr lang="en-US" altLang="zh-CN" dirty="0" smtClean="0"/>
              <a:t>GC</a:t>
            </a:r>
          </a:p>
          <a:p>
            <a:r>
              <a:rPr lang="en-US" altLang="zh-CN" smtClean="0"/>
              <a:t>Demo!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上问题分析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谁调用了</a:t>
            </a:r>
            <a:r>
              <a:rPr lang="en-US" altLang="zh-CN" dirty="0" smtClean="0"/>
              <a:t>XXXX</a:t>
            </a:r>
            <a:r>
              <a:rPr lang="zh-CN" altLang="en-US" dirty="0" smtClean="0"/>
              <a:t>方法？</a:t>
            </a:r>
            <a:endParaRPr lang="en-US" altLang="zh-CN" dirty="0" smtClean="0"/>
          </a:p>
          <a:p>
            <a:r>
              <a:rPr lang="zh-CN" altLang="en-US" dirty="0" smtClean="0"/>
              <a:t>这个变量到底是什么值？</a:t>
            </a:r>
            <a:endParaRPr lang="en-US" altLang="zh-CN" dirty="0" smtClean="0"/>
          </a:p>
          <a:p>
            <a:r>
              <a:rPr lang="en-US" altLang="zh-CN" dirty="0" err="1" smtClean="0"/>
              <a:t>Ifelse</a:t>
            </a:r>
            <a:r>
              <a:rPr lang="zh-CN" altLang="en-US" dirty="0" smtClean="0"/>
              <a:t>进入了哪个分支？</a:t>
            </a:r>
            <a:endParaRPr lang="en-US" altLang="zh-CN" dirty="0" smtClean="0"/>
          </a:p>
          <a:p>
            <a:r>
              <a:rPr lang="zh-CN" altLang="en-US" dirty="0" smtClean="0"/>
              <a:t>性能慢，到底慢在哪？</a:t>
            </a:r>
            <a:endParaRPr lang="en-US" altLang="zh-CN" dirty="0" smtClean="0"/>
          </a:p>
          <a:p>
            <a:r>
              <a:rPr lang="zh-CN" altLang="en-US" dirty="0" smtClean="0"/>
              <a:t>谁创建了超级大的数组？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Btrace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直接写</a:t>
            </a:r>
            <a:r>
              <a:rPr lang="en-US" altLang="zh-CN" dirty="0" err="1" smtClean="0"/>
              <a:t>syso</a:t>
            </a:r>
            <a:r>
              <a:rPr lang="zh-CN" altLang="en-US" dirty="0" smtClean="0"/>
              <a:t>来输出需要的信息</a:t>
            </a:r>
            <a:endParaRPr lang="en-US" altLang="zh-CN" dirty="0" smtClean="0"/>
          </a:p>
          <a:p>
            <a:r>
              <a:rPr lang="en-US" altLang="zh-CN" dirty="0" err="1" smtClean="0"/>
              <a:t>HouseMD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安装麻烦，需要</a:t>
            </a:r>
            <a:r>
              <a:rPr lang="en-US" altLang="zh-CN" dirty="0" err="1" smtClean="0"/>
              <a:t>jenv</a:t>
            </a:r>
            <a:r>
              <a:rPr lang="zh-CN" altLang="en-US" dirty="0" smtClean="0"/>
              <a:t>，要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en-US" altLang="zh-CN" dirty="0" err="1" smtClean="0"/>
              <a:t>Greys</a:t>
            </a:r>
            <a:r>
              <a:rPr lang="en-US" altLang="zh-CN" dirty="0" smtClean="0"/>
              <a:t>-anatomy</a:t>
            </a:r>
          </a:p>
          <a:p>
            <a:pPr lvl="1"/>
            <a:r>
              <a:rPr lang="zh-CN" altLang="en-US" dirty="0"/>
              <a:t>职能</a:t>
            </a:r>
            <a:r>
              <a:rPr lang="zh-CN" altLang="en-US" dirty="0" smtClean="0"/>
              <a:t>，开袋即食</a:t>
            </a:r>
            <a:endParaRPr lang="en-US" altLang="zh-CN" dirty="0" smtClean="0"/>
          </a:p>
          <a:p>
            <a:r>
              <a:rPr lang="zh-CN" altLang="en-US" dirty="0" smtClean="0"/>
              <a:t>原理：字节码增强</a:t>
            </a:r>
            <a:endParaRPr lang="en-US" altLang="zh-CN" dirty="0" smtClean="0"/>
          </a:p>
          <a:p>
            <a:r>
              <a:rPr lang="zh-CN" altLang="en-US" dirty="0" smtClean="0"/>
              <a:t>在猎人平台化开发中发现几个重要的性能优化点</a:t>
            </a:r>
            <a:endParaRPr lang="en-US" altLang="zh-CN" dirty="0" smtClean="0"/>
          </a:p>
          <a:p>
            <a:r>
              <a:rPr lang="en-US" altLang="zh-CN" dirty="0" smtClean="0"/>
              <a:t>Demo!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判断对象大小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Sizeof.jar</a:t>
            </a:r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java agent </a:t>
            </a:r>
            <a:r>
              <a:rPr lang="zh-CN" altLang="en-US" dirty="0" smtClean="0"/>
              <a:t>，通过循环遍历对象印象，得到对象实际的大小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Demo!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2643182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Thanks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性能优化基本原则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调优</a:t>
            </a:r>
            <a:endParaRPr lang="en-US" altLang="zh-CN" dirty="0" smtClean="0"/>
          </a:p>
          <a:p>
            <a:r>
              <a:rPr lang="zh-CN" altLang="en-US" dirty="0" smtClean="0"/>
              <a:t>代码调优</a:t>
            </a:r>
            <a:endParaRPr lang="en-US" altLang="zh-CN" dirty="0" smtClean="0"/>
          </a:p>
          <a:p>
            <a:r>
              <a:rPr lang="zh-CN" altLang="en-US" dirty="0" smtClean="0"/>
              <a:t>工具集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性能优化基本原则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</a:t>
            </a:r>
            <a:r>
              <a:rPr lang="en-US" altLang="zh-CN" dirty="0" err="1" smtClean="0"/>
              <a:t>guess,test</a:t>
            </a:r>
            <a:r>
              <a:rPr lang="en-US" altLang="zh-CN" dirty="0" smtClean="0"/>
              <a:t> it.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不要靠猜，用测试数据来证明</a:t>
            </a:r>
            <a:endParaRPr lang="en-US" altLang="zh-CN" dirty="0" smtClean="0"/>
          </a:p>
          <a:p>
            <a:r>
              <a:rPr lang="en-US" altLang="zh-CN" dirty="0" smtClean="0"/>
              <a:t>Less is more.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代码越少越好</a:t>
            </a:r>
            <a:endParaRPr lang="en-US" altLang="zh-CN" dirty="0" smtClean="0"/>
          </a:p>
          <a:p>
            <a:r>
              <a:rPr lang="en-US" altLang="zh-CN" dirty="0"/>
              <a:t>Simple is </a:t>
            </a:r>
            <a:r>
              <a:rPr lang="en-US" altLang="zh-CN" dirty="0" smtClean="0"/>
              <a:t>better.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基准测试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性能优化的起点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dirty="0" smtClean="0"/>
              <a:t>用数据说话，数字是不会</a:t>
            </a:r>
            <a:r>
              <a:rPr lang="zh-CN" altLang="en-US" b="1" dirty="0" smtClean="0"/>
              <a:t>撒谎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Main()</a:t>
            </a:r>
            <a:r>
              <a:rPr lang="zh-CN" altLang="en-US" dirty="0" smtClean="0"/>
              <a:t>方法会</a:t>
            </a:r>
            <a:r>
              <a:rPr lang="zh-CN" altLang="en-US" b="1" dirty="0" smtClean="0"/>
              <a:t>撒谎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3000372"/>
            <a:ext cx="214314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预热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JIT</a:t>
            </a:r>
            <a:r>
              <a:rPr lang="zh-CN" altLang="en-US" dirty="0" smtClean="0"/>
              <a:t>编译优化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8992" y="3000372"/>
            <a:ext cx="214314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无用代码消除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r>
              <a:rPr lang="en-US" altLang="zh-CN" sz="1600" dirty="0" smtClean="0"/>
              <a:t>For(…){</a:t>
            </a:r>
          </a:p>
          <a:p>
            <a:r>
              <a:rPr lang="en-US" altLang="zh-CN" sz="1600" dirty="0" smtClean="0"/>
              <a:t>String a = </a:t>
            </a:r>
            <a:r>
              <a:rPr lang="en-US" altLang="zh-CN" sz="1600" dirty="0" err="1" smtClean="0"/>
              <a:t>s.substring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变成了空循环</a:t>
            </a:r>
            <a:endParaRPr lang="en-US" altLang="zh-CN" sz="1600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12" y="3000372"/>
            <a:ext cx="214314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老朋友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的干扰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测试数据的生成</a:t>
            </a:r>
            <a:endParaRPr lang="en-US" altLang="zh-CN" dirty="0" smtClean="0"/>
          </a:p>
          <a:p>
            <a:pPr algn="ctr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性能测试框架</a:t>
            </a:r>
            <a:r>
              <a:rPr lang="en-US" altLang="zh-CN" dirty="0" smtClean="0"/>
              <a:t>-JMH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JMH</a:t>
            </a:r>
          </a:p>
          <a:p>
            <a:pPr lvl="1"/>
            <a:r>
              <a:rPr lang="en-US" altLang="zh-CN" dirty="0" smtClean="0"/>
              <a:t>http://openjdk.java.net/projects/code-tools/jmh/</a:t>
            </a:r>
          </a:p>
          <a:p>
            <a:pPr lvl="1"/>
            <a:r>
              <a:rPr lang="en-US" altLang="zh-CN" dirty="0" err="1" smtClean="0"/>
              <a:t>OpenJDK</a:t>
            </a:r>
            <a:r>
              <a:rPr lang="zh-CN" altLang="en-US" dirty="0" smtClean="0"/>
              <a:t>项目成员，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开发人员编写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来做没有误导的基准测试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，写上注解，一切工作交给</a:t>
            </a:r>
            <a:r>
              <a:rPr lang="en-US" altLang="zh-CN" dirty="0" smtClean="0"/>
              <a:t>JMH</a:t>
            </a:r>
            <a:r>
              <a:rPr lang="zh-CN" altLang="en-US" dirty="0" smtClean="0"/>
              <a:t>来做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吞吐量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毫秒</a:t>
            </a:r>
            <a:r>
              <a:rPr lang="en-US" altLang="zh-CN" dirty="0" smtClean="0"/>
              <a:t>/</a:t>
            </a:r>
            <a:r>
              <a:rPr lang="zh-CN" altLang="en-US" dirty="0" smtClean="0"/>
              <a:t>纳秒</a:t>
            </a:r>
            <a:r>
              <a:rPr lang="en-US" altLang="zh-CN" dirty="0" smtClean="0"/>
              <a:t>/</a:t>
            </a:r>
            <a:r>
              <a:rPr lang="zh-CN" altLang="en-US" dirty="0" smtClean="0"/>
              <a:t>预热</a:t>
            </a:r>
            <a:r>
              <a:rPr lang="en-US" altLang="zh-CN" dirty="0" smtClean="0"/>
              <a:t>/fork/</a:t>
            </a:r>
            <a:r>
              <a:rPr lang="zh-CN" altLang="en-US" dirty="0" smtClean="0"/>
              <a:t>多线程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在猎人项目平台化中做了很多性能测试来帮助技术分析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Case &amp; 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JMH RESULT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2428868"/>
            <a:ext cx="7143800" cy="285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# Run complete. Total time: 00:27:44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Benchmark                  Mode  Samples        Score       Error  Units</a:t>
            </a:r>
          </a:p>
          <a:p>
            <a:pPr algn="ctr"/>
            <a:r>
              <a:rPr lang="en-US" altLang="zh-CN" dirty="0" smtClean="0"/>
              <a:t>o.c.MyBenchmark.scf1  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 808924.210 ± 18889.604  ops/s</a:t>
            </a:r>
          </a:p>
          <a:p>
            <a:pPr algn="ctr"/>
            <a:r>
              <a:rPr lang="en-US" altLang="zh-CN" dirty="0" smtClean="0"/>
              <a:t>o.c.MyBenchmark.scf2  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 827279.328 ± 11915.164  ops/s</a:t>
            </a:r>
          </a:p>
          <a:p>
            <a:pPr algn="ctr"/>
            <a:r>
              <a:rPr lang="en-US" altLang="zh-CN" dirty="0" smtClean="0"/>
              <a:t>o.c.MyBenchmark.scf3  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1167298.425 ±  8552.546  ops/s</a:t>
            </a:r>
          </a:p>
          <a:p>
            <a:pPr algn="ctr"/>
            <a:r>
              <a:rPr lang="en-US" altLang="zh-CN" dirty="0" err="1" smtClean="0"/>
              <a:t>o.c.MyBenchmark.string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thrpt</a:t>
            </a:r>
            <a:r>
              <a:rPr lang="en-US" altLang="zh-CN" dirty="0" smtClean="0"/>
              <a:t>      200  1094412.002 ± 10849.198  ops/s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 </a:t>
            </a:r>
            <a:r>
              <a:rPr lang="zh-CN" altLang="en-US" dirty="0" smtClean="0"/>
              <a:t>调优</a:t>
            </a:r>
            <a:endParaRPr lang="zh-CN" altLang="en-US" dirty="0"/>
          </a:p>
        </p:txBody>
      </p:sp>
      <p:pic>
        <p:nvPicPr>
          <p:cNvPr id="5" name="图片 4" descr="0c558a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2666990" cy="26669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2160" y="2655679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JIT </a:t>
            </a:r>
            <a:r>
              <a:rPr lang="zh-CN" altLang="en-US" dirty="0" smtClean="0"/>
              <a:t>动态编译器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JVM </a:t>
            </a:r>
            <a:r>
              <a:rPr lang="zh-CN" altLang="en-US" dirty="0" smtClean="0"/>
              <a:t>参数调优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GC</a:t>
            </a:r>
            <a:r>
              <a:rPr lang="zh-CN" altLang="en-US" dirty="0" smtClean="0"/>
              <a:t>调优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1231</Words>
  <Application>Microsoft Office PowerPoint</Application>
  <PresentationFormat>全屏显示(4:3)</PresentationFormat>
  <Paragraphs>247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Java 性能优化</vt:lpstr>
      <vt:lpstr>幻灯片 2</vt:lpstr>
      <vt:lpstr>资源推荐</vt:lpstr>
      <vt:lpstr>提纲</vt:lpstr>
      <vt:lpstr>性能优化基本原则</vt:lpstr>
      <vt:lpstr>基准测试-性能优化的起点</vt:lpstr>
      <vt:lpstr>性能测试框架-JMH</vt:lpstr>
      <vt:lpstr>JMH RESULT</vt:lpstr>
      <vt:lpstr>JVM 调优</vt:lpstr>
      <vt:lpstr>JIT编译</vt:lpstr>
      <vt:lpstr>Just-In-Time Compiler</vt:lpstr>
      <vt:lpstr>JIT</vt:lpstr>
      <vt:lpstr>JVM 参数调优</vt:lpstr>
      <vt:lpstr>问题排查</vt:lpstr>
      <vt:lpstr>GC </vt:lpstr>
      <vt:lpstr>GC IN HOTSPOT VM</vt:lpstr>
      <vt:lpstr>ParallelOldGC</vt:lpstr>
      <vt:lpstr>GC IN 58</vt:lpstr>
      <vt:lpstr>Gc 日志分析</vt:lpstr>
      <vt:lpstr>代码调优</vt:lpstr>
      <vt:lpstr>Less is more</vt:lpstr>
      <vt:lpstr>集合类的使用</vt:lpstr>
      <vt:lpstr>面向gc的编程</vt:lpstr>
      <vt:lpstr>面向GC的编程</vt:lpstr>
      <vt:lpstr>面向gc的编程</vt:lpstr>
      <vt:lpstr>String StringBuffer StringBuilder</vt:lpstr>
      <vt:lpstr>StringBuilder</vt:lpstr>
      <vt:lpstr>String Performance Tips</vt:lpstr>
      <vt:lpstr>编写工程质量高的代码 – 编写正确的代码</vt:lpstr>
      <vt:lpstr>幻灯片 30</vt:lpstr>
      <vt:lpstr>工具集</vt:lpstr>
      <vt:lpstr>线下性能分析- JMC</vt:lpstr>
      <vt:lpstr>线下性能分析- Visual VM</vt:lpstr>
      <vt:lpstr>线上问题分析</vt:lpstr>
      <vt:lpstr>线上性能分析</vt:lpstr>
      <vt:lpstr>判断对象大小</vt:lpstr>
      <vt:lpstr>Q&amp;A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58</dc:creator>
  <cp:lastModifiedBy>58</cp:lastModifiedBy>
  <cp:revision>445</cp:revision>
  <dcterms:created xsi:type="dcterms:W3CDTF">2016-11-11T06:18:50Z</dcterms:created>
  <dcterms:modified xsi:type="dcterms:W3CDTF">2016-11-22T06:23:21Z</dcterms:modified>
</cp:coreProperties>
</file>