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5"/>
  </p:notesMasterIdLst>
  <p:handoutMasterIdLst>
    <p:handoutMasterId r:id="rId6"/>
  </p:handoutMasterIdLst>
  <p:sldIdLst>
    <p:sldId id="3088" r:id="rId2"/>
    <p:sldId id="3087" r:id="rId3"/>
    <p:sldId id="3089" r:id="rId4"/>
  </p:sldIdLst>
  <p:sldSz cx="12192000" cy="6858000"/>
  <p:notesSz cx="6858000" cy="9144000"/>
  <p:defaultTextStyle>
    <a:defPPr>
      <a:defRPr lang="en-US"/>
    </a:defPPr>
    <a:lvl1pPr marL="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 userDrawn="1">
          <p15:clr>
            <a:srgbClr val="A4A3A4"/>
          </p15:clr>
        </p15:guide>
        <p15:guide id="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unil Yu" initials="SY" lastIdx="8" clrIdx="0">
    <p:extLst>
      <p:ext uri="{19B8F6BF-5375-455C-9EA6-DF929625EA0E}">
        <p15:presenceInfo xmlns:p15="http://schemas.microsoft.com/office/powerpoint/2012/main" userId="b0295c845aa4e90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0070C0"/>
    <a:srgbClr val="92D050"/>
    <a:srgbClr val="FF8682"/>
    <a:srgbClr val="00B050"/>
    <a:srgbClr val="F2F2F2"/>
    <a:srgbClr val="C9F2FF"/>
    <a:srgbClr val="C2E4FF"/>
    <a:srgbClr val="D9D9D9"/>
    <a:srgbClr val="9FD9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63" autoAdjust="0"/>
    <p:restoredTop sz="89184" autoAdjust="0"/>
  </p:normalViewPr>
  <p:slideViewPr>
    <p:cSldViewPr snapToGrid="0" snapToObjects="1">
      <p:cViewPr varScale="1">
        <p:scale>
          <a:sx n="109" d="100"/>
          <a:sy n="109" d="100"/>
        </p:scale>
        <p:origin x="1344" y="184"/>
      </p:cViewPr>
      <p:guideLst>
        <p:guide orient="horz" pos="3888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D8A2D-4C11-AD4B-9C18-0D74CEDE754C}" type="datetimeFigureOut">
              <a:rPr lang="en-US" smtClean="0"/>
              <a:t>10/2/24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84DEB-6CE4-A345-9E53-5B46C6FEB1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9188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CFA83-08B1-2F44-95C6-2CABC424890B}" type="datetimeFigureOut">
              <a:rPr lang="en-US" smtClean="0"/>
              <a:t>10/2/24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35D0F-15CB-5241-8DA7-9EC6F9751A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0813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Gray">
          <a:xfrm>
            <a:off x="1065491" y="1799555"/>
            <a:ext cx="10061020" cy="1847391"/>
          </a:xfrm>
        </p:spPr>
        <p:txBody>
          <a:bodyPr tIns="0" bIns="0" anchor="t" anchorCtr="0">
            <a:noAutofit/>
          </a:bodyPr>
          <a:lstStyle>
            <a:lvl1pPr algn="ctr">
              <a:defRPr sz="5401" b="0" cap="none" baseline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 bwMode="blackGray">
          <a:xfrm>
            <a:off x="1065491" y="3646937"/>
            <a:ext cx="10061020" cy="91236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31787" indent="-231787" algn="ctr">
              <a:buNone/>
              <a:defRPr lang="en-US" sz="2001" smtClean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72756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566" y="1179576"/>
            <a:ext cx="11570175" cy="494690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@sounilyu           ©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44877-F3A8-CE46-A6B4-1CFDD93369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620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5491" y="2408019"/>
            <a:ext cx="10061020" cy="1828800"/>
          </a:xfrm>
        </p:spPr>
        <p:txBody>
          <a:bodyPr vert="horz" lIns="91440" tIns="45720" rIns="91440" bIns="45720" rtlCol="0" anchor="t" anchorCtr="0">
            <a:noAutofit/>
          </a:bodyPr>
          <a:lstStyle>
            <a:lvl1pPr algn="ctr">
              <a:defRPr lang="en-US" sz="4000" cap="none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4310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2022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525982" y="6482115"/>
            <a:ext cx="1114438" cy="228600"/>
          </a:xfrm>
        </p:spPr>
        <p:txBody>
          <a:bodyPr/>
          <a:lstStyle/>
          <a:p>
            <a:r>
              <a:rPr lang="en-US"/>
              <a:t>@sounilyu           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9CDB7-52C7-407A-9D61-3D60DE0C9C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5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0606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566" y="188858"/>
            <a:ext cx="11570175" cy="731809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9567" y="1179576"/>
            <a:ext cx="11570173" cy="494690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 bwMode="black">
          <a:xfrm>
            <a:off x="11512495" y="6482115"/>
            <a:ext cx="548783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fld id="{B8544877-F3A8-CE46-A6B4-1CFDD933697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2"/>
          </p:nvPr>
        </p:nvSpPr>
        <p:spPr bwMode="black">
          <a:xfrm>
            <a:off x="309567" y="6482115"/>
            <a:ext cx="1114437" cy="2286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lang="en-US" sz="1000" smtClean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March 2022</a:t>
            </a:r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 bwMode="black">
          <a:xfrm>
            <a:off x="6626588" y="6482115"/>
            <a:ext cx="3529031" cy="2286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lang="en-US" sz="100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@sounilyu           ©</a:t>
            </a:r>
            <a:endParaRPr lang="en-US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C61EE2CC-57E2-7E4F-B0C9-9A743AD0F32F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494974" y="6526283"/>
            <a:ext cx="155085" cy="155085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9AC6F92B-C9DB-B449-875B-51462F1C950F}"/>
              </a:ext>
            </a:extLst>
          </p:cNvPr>
          <p:cNvGrpSpPr/>
          <p:nvPr userDrawn="1"/>
        </p:nvGrpSpPr>
        <p:grpSpPr>
          <a:xfrm>
            <a:off x="11245201" y="6441583"/>
            <a:ext cx="280998" cy="302006"/>
            <a:chOff x="56147" y="111152"/>
            <a:chExt cx="930074" cy="999608"/>
          </a:xfrm>
        </p:grpSpPr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7A60BD16-ECCD-DD43-AF38-2ECE38A00076}"/>
                </a:ext>
              </a:extLst>
            </p:cNvPr>
            <p:cNvSpPr/>
            <p:nvPr/>
          </p:nvSpPr>
          <p:spPr>
            <a:xfrm>
              <a:off x="258844" y="974747"/>
              <a:ext cx="727377" cy="136013"/>
            </a:xfrm>
            <a:custGeom>
              <a:avLst/>
              <a:gdLst>
                <a:gd name="connsiteX0" fmla="*/ 0 w 727377"/>
                <a:gd name="connsiteY0" fmla="*/ 0 h 136013"/>
                <a:gd name="connsiteX1" fmla="*/ 727377 w 727377"/>
                <a:gd name="connsiteY1" fmla="*/ 0 h 136013"/>
                <a:gd name="connsiteX2" fmla="*/ 727377 w 727377"/>
                <a:gd name="connsiteY2" fmla="*/ 136013 h 136013"/>
                <a:gd name="connsiteX3" fmla="*/ 0 w 727377"/>
                <a:gd name="connsiteY3" fmla="*/ 136013 h 13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7377" h="136013">
                  <a:moveTo>
                    <a:pt x="0" y="0"/>
                  </a:moveTo>
                  <a:lnTo>
                    <a:pt x="727377" y="0"/>
                  </a:lnTo>
                  <a:lnTo>
                    <a:pt x="727377" y="136013"/>
                  </a:lnTo>
                  <a:lnTo>
                    <a:pt x="0" y="136013"/>
                  </a:lnTo>
                  <a:close/>
                </a:path>
              </a:pathLst>
            </a:custGeom>
            <a:solidFill>
              <a:srgbClr val="0070C0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BB3DE112-1532-9D49-83F0-FEEDEAB4611C}"/>
                </a:ext>
              </a:extLst>
            </p:cNvPr>
            <p:cNvSpPr/>
            <p:nvPr/>
          </p:nvSpPr>
          <p:spPr>
            <a:xfrm>
              <a:off x="258844" y="308310"/>
              <a:ext cx="336216" cy="284520"/>
            </a:xfrm>
            <a:custGeom>
              <a:avLst/>
              <a:gdLst>
                <a:gd name="connsiteX0" fmla="*/ 336216 w 336216"/>
                <a:gd name="connsiteY0" fmla="*/ 91054 h 284520"/>
                <a:gd name="connsiteX1" fmla="*/ 336216 w 336216"/>
                <a:gd name="connsiteY1" fmla="*/ 284521 h 284520"/>
                <a:gd name="connsiteX2" fmla="*/ 0 w 336216"/>
                <a:gd name="connsiteY2" fmla="*/ 284521 h 284520"/>
                <a:gd name="connsiteX3" fmla="*/ 0 w 336216"/>
                <a:gd name="connsiteY3" fmla="*/ 0 h 284520"/>
                <a:gd name="connsiteX4" fmla="*/ 244926 w 336216"/>
                <a:gd name="connsiteY4" fmla="*/ 0 h 284520"/>
                <a:gd name="connsiteX5" fmla="*/ 336216 w 336216"/>
                <a:gd name="connsiteY5" fmla="*/ 91054 h 284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216" h="284520">
                  <a:moveTo>
                    <a:pt x="336216" y="91054"/>
                  </a:moveTo>
                  <a:lnTo>
                    <a:pt x="336216" y="284521"/>
                  </a:lnTo>
                  <a:lnTo>
                    <a:pt x="0" y="284521"/>
                  </a:lnTo>
                  <a:lnTo>
                    <a:pt x="0" y="0"/>
                  </a:lnTo>
                  <a:lnTo>
                    <a:pt x="244926" y="0"/>
                  </a:lnTo>
                  <a:cubicBezTo>
                    <a:pt x="295345" y="0"/>
                    <a:pt x="336216" y="40766"/>
                    <a:pt x="336216" y="91054"/>
                  </a:cubicBezTo>
                  <a:close/>
                </a:path>
              </a:pathLst>
            </a:custGeom>
            <a:solidFill>
              <a:srgbClr val="92D050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C1F5BCEB-B117-F44E-BE41-2D6B28575B2B}"/>
                </a:ext>
              </a:extLst>
            </p:cNvPr>
            <p:cNvSpPr/>
            <p:nvPr/>
          </p:nvSpPr>
          <p:spPr>
            <a:xfrm>
              <a:off x="258844" y="641576"/>
              <a:ext cx="336216" cy="284520"/>
            </a:xfrm>
            <a:custGeom>
              <a:avLst/>
              <a:gdLst>
                <a:gd name="connsiteX0" fmla="*/ 336216 w 336216"/>
                <a:gd name="connsiteY0" fmla="*/ 0 h 284520"/>
                <a:gd name="connsiteX1" fmla="*/ 336216 w 336216"/>
                <a:gd name="connsiteY1" fmla="*/ 193466 h 284520"/>
                <a:gd name="connsiteX2" fmla="*/ 244926 w 336216"/>
                <a:gd name="connsiteY2" fmla="*/ 284521 h 284520"/>
                <a:gd name="connsiteX3" fmla="*/ 0 w 336216"/>
                <a:gd name="connsiteY3" fmla="*/ 284521 h 284520"/>
                <a:gd name="connsiteX4" fmla="*/ 0 w 336216"/>
                <a:gd name="connsiteY4" fmla="*/ 0 h 284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16" h="284520">
                  <a:moveTo>
                    <a:pt x="336216" y="0"/>
                  </a:moveTo>
                  <a:lnTo>
                    <a:pt x="336216" y="193466"/>
                  </a:lnTo>
                  <a:cubicBezTo>
                    <a:pt x="336216" y="243755"/>
                    <a:pt x="295345" y="284521"/>
                    <a:pt x="244926" y="284521"/>
                  </a:cubicBezTo>
                  <a:lnTo>
                    <a:pt x="0" y="2845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D050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4F96E42E-622A-2545-BDEB-C67DB106CB3A}"/>
                </a:ext>
              </a:extLst>
            </p:cNvPr>
            <p:cNvSpPr/>
            <p:nvPr/>
          </p:nvSpPr>
          <p:spPr>
            <a:xfrm>
              <a:off x="648582" y="308310"/>
              <a:ext cx="337544" cy="284520"/>
            </a:xfrm>
            <a:custGeom>
              <a:avLst/>
              <a:gdLst>
                <a:gd name="connsiteX0" fmla="*/ 337545 w 337544"/>
                <a:gd name="connsiteY0" fmla="*/ 91054 h 284520"/>
                <a:gd name="connsiteX1" fmla="*/ 337545 w 337544"/>
                <a:gd name="connsiteY1" fmla="*/ 284521 h 284520"/>
                <a:gd name="connsiteX2" fmla="*/ 0 w 337544"/>
                <a:gd name="connsiteY2" fmla="*/ 284521 h 284520"/>
                <a:gd name="connsiteX3" fmla="*/ 0 w 337544"/>
                <a:gd name="connsiteY3" fmla="*/ 91054 h 284520"/>
                <a:gd name="connsiteX4" fmla="*/ 91290 w 337544"/>
                <a:gd name="connsiteY4" fmla="*/ 0 h 284520"/>
                <a:gd name="connsiteX5" fmla="*/ 246350 w 337544"/>
                <a:gd name="connsiteY5" fmla="*/ 0 h 284520"/>
                <a:gd name="connsiteX6" fmla="*/ 337545 w 337544"/>
                <a:gd name="connsiteY6" fmla="*/ 91054 h 284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7544" h="284520">
                  <a:moveTo>
                    <a:pt x="337545" y="91054"/>
                  </a:moveTo>
                  <a:lnTo>
                    <a:pt x="337545" y="284521"/>
                  </a:lnTo>
                  <a:lnTo>
                    <a:pt x="0" y="284521"/>
                  </a:lnTo>
                  <a:lnTo>
                    <a:pt x="0" y="91054"/>
                  </a:lnTo>
                  <a:cubicBezTo>
                    <a:pt x="0" y="40766"/>
                    <a:pt x="40872" y="0"/>
                    <a:pt x="91290" y="0"/>
                  </a:cubicBezTo>
                  <a:lnTo>
                    <a:pt x="246350" y="0"/>
                  </a:lnTo>
                  <a:cubicBezTo>
                    <a:pt x="296731" y="52"/>
                    <a:pt x="337545" y="40803"/>
                    <a:pt x="337545" y="91054"/>
                  </a:cubicBezTo>
                  <a:close/>
                </a:path>
              </a:pathLst>
            </a:custGeom>
            <a:solidFill>
              <a:srgbClr val="FF8682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C652BA3D-8C02-4A4E-9004-4317DA147F92}"/>
                </a:ext>
              </a:extLst>
            </p:cNvPr>
            <p:cNvSpPr/>
            <p:nvPr/>
          </p:nvSpPr>
          <p:spPr>
            <a:xfrm>
              <a:off x="650100" y="641576"/>
              <a:ext cx="336121" cy="284520"/>
            </a:xfrm>
            <a:custGeom>
              <a:avLst/>
              <a:gdLst>
                <a:gd name="connsiteX0" fmla="*/ 0 w 336121"/>
                <a:gd name="connsiteY0" fmla="*/ 0 h 284520"/>
                <a:gd name="connsiteX1" fmla="*/ 336121 w 336121"/>
                <a:gd name="connsiteY1" fmla="*/ 0 h 284520"/>
                <a:gd name="connsiteX2" fmla="*/ 336121 w 336121"/>
                <a:gd name="connsiteY2" fmla="*/ 284521 h 284520"/>
                <a:gd name="connsiteX3" fmla="*/ 0 w 336121"/>
                <a:gd name="connsiteY3" fmla="*/ 284521 h 284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121" h="284520">
                  <a:moveTo>
                    <a:pt x="0" y="0"/>
                  </a:moveTo>
                  <a:lnTo>
                    <a:pt x="336121" y="0"/>
                  </a:lnTo>
                  <a:lnTo>
                    <a:pt x="336121" y="284521"/>
                  </a:lnTo>
                  <a:lnTo>
                    <a:pt x="0" y="284521"/>
                  </a:lnTo>
                  <a:close/>
                </a:path>
              </a:pathLst>
            </a:custGeom>
            <a:solidFill>
              <a:srgbClr val="FF8682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F593868F-CBAF-7A46-98CC-BEA365E55C59}"/>
                </a:ext>
              </a:extLst>
            </p:cNvPr>
            <p:cNvSpPr/>
            <p:nvPr/>
          </p:nvSpPr>
          <p:spPr>
            <a:xfrm>
              <a:off x="56147" y="308310"/>
              <a:ext cx="141394" cy="617786"/>
            </a:xfrm>
            <a:custGeom>
              <a:avLst/>
              <a:gdLst>
                <a:gd name="connsiteX0" fmla="*/ 0 w 141394"/>
                <a:gd name="connsiteY0" fmla="*/ 0 h 617786"/>
                <a:gd name="connsiteX1" fmla="*/ 141395 w 141394"/>
                <a:gd name="connsiteY1" fmla="*/ 0 h 617786"/>
                <a:gd name="connsiteX2" fmla="*/ 141395 w 141394"/>
                <a:gd name="connsiteY2" fmla="*/ 617787 h 617786"/>
                <a:gd name="connsiteX3" fmla="*/ 0 w 141394"/>
                <a:gd name="connsiteY3" fmla="*/ 617787 h 617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394" h="617786">
                  <a:moveTo>
                    <a:pt x="0" y="0"/>
                  </a:moveTo>
                  <a:lnTo>
                    <a:pt x="141395" y="0"/>
                  </a:lnTo>
                  <a:lnTo>
                    <a:pt x="141395" y="617787"/>
                  </a:lnTo>
                  <a:lnTo>
                    <a:pt x="0" y="617787"/>
                  </a:lnTo>
                  <a:close/>
                </a:path>
              </a:pathLst>
            </a:custGeom>
            <a:solidFill>
              <a:srgbClr val="0070C0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73E31653-C77F-AC4D-8A4D-5C261DC58C5E}"/>
                </a:ext>
              </a:extLst>
            </p:cNvPr>
            <p:cNvSpPr/>
            <p:nvPr/>
          </p:nvSpPr>
          <p:spPr>
            <a:xfrm>
              <a:off x="258844" y="111152"/>
              <a:ext cx="727377" cy="136013"/>
            </a:xfrm>
            <a:custGeom>
              <a:avLst/>
              <a:gdLst>
                <a:gd name="connsiteX0" fmla="*/ 0 w 727377"/>
                <a:gd name="connsiteY0" fmla="*/ 0 h 136013"/>
                <a:gd name="connsiteX1" fmla="*/ 727377 w 727377"/>
                <a:gd name="connsiteY1" fmla="*/ 0 h 136013"/>
                <a:gd name="connsiteX2" fmla="*/ 727377 w 727377"/>
                <a:gd name="connsiteY2" fmla="*/ 136013 h 136013"/>
                <a:gd name="connsiteX3" fmla="*/ 0 w 727377"/>
                <a:gd name="connsiteY3" fmla="*/ 136013 h 13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7377" h="136013">
                  <a:moveTo>
                    <a:pt x="0" y="0"/>
                  </a:moveTo>
                  <a:lnTo>
                    <a:pt x="727377" y="0"/>
                  </a:lnTo>
                  <a:lnTo>
                    <a:pt x="727377" y="136013"/>
                  </a:lnTo>
                  <a:lnTo>
                    <a:pt x="0" y="136013"/>
                  </a:lnTo>
                  <a:close/>
                </a:path>
              </a:pathLst>
            </a:custGeom>
            <a:solidFill>
              <a:srgbClr val="0070C0"/>
            </a:solidFill>
            <a:ln w="94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689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2" r:id="rId3"/>
    <p:sldLayoutId id="2147483688" r:id="rId4"/>
    <p:sldLayoutId id="2147483689" r:id="rId5"/>
  </p:sldLayoutIdLst>
  <p:hf hdr="0"/>
  <p:txStyles>
    <p:titleStyle>
      <a:lvl1pPr algn="l" defTabSz="914445" rtl="0" eaLnBrk="1" latinLnBrk="0" hangingPunct="1">
        <a:spcBef>
          <a:spcPct val="0"/>
        </a:spcBef>
        <a:buNone/>
        <a:defRPr sz="2400" b="0" kern="1200">
          <a:solidFill>
            <a:schemeClr val="tx1"/>
          </a:solidFill>
          <a:latin typeface="Calibri"/>
          <a:ea typeface="+mj-ea"/>
          <a:cs typeface="Calibri"/>
        </a:defRPr>
      </a:lvl1pPr>
    </p:titleStyle>
    <p:bodyStyle>
      <a:lvl1pPr marL="0" indent="0" algn="l" defTabSz="91444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Font typeface="Arial"/>
        <a:buNone/>
        <a:defRPr sz="1801" b="0" kern="1200">
          <a:solidFill>
            <a:schemeClr val="tx1"/>
          </a:solidFill>
          <a:latin typeface="Calibri"/>
          <a:ea typeface="+mn-ea"/>
          <a:cs typeface="Calibri"/>
        </a:defRPr>
      </a:lvl1pPr>
      <a:lvl2pPr marL="457223" indent="-228612" algn="l" defTabSz="91444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Font typeface="Arial" charset="0"/>
        <a:buChar char="•"/>
        <a:tabLst/>
        <a:defRPr sz="1801" b="0" kern="1200">
          <a:solidFill>
            <a:schemeClr val="tx1"/>
          </a:solidFill>
          <a:latin typeface="Calibri"/>
          <a:ea typeface="+mn-ea"/>
          <a:cs typeface="Calibri"/>
        </a:defRPr>
      </a:lvl2pPr>
      <a:lvl3pPr marL="687422" indent="-227025" algn="l" defTabSz="91444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.AppleSystemUIFont" charset="-120"/>
        <a:buChar char="–"/>
        <a:tabLst/>
        <a:defRPr sz="1801" b="0" kern="1200">
          <a:solidFill>
            <a:schemeClr val="tx1"/>
          </a:solidFill>
          <a:latin typeface="Calibri"/>
          <a:ea typeface="+mn-ea"/>
          <a:cs typeface="Calibri"/>
        </a:defRPr>
      </a:lvl3pPr>
      <a:lvl4pPr marL="912859" indent="-225437" algn="l" defTabSz="91444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85000"/>
        <a:buFont typeface="Wingdings" charset="2"/>
        <a:buChar char="§"/>
        <a:tabLst/>
        <a:defRPr sz="1801" b="0" kern="1200">
          <a:solidFill>
            <a:schemeClr val="tx1"/>
          </a:solidFill>
          <a:latin typeface="Calibri"/>
          <a:ea typeface="+mn-ea"/>
          <a:cs typeface="Calibri"/>
        </a:defRPr>
      </a:lvl4pPr>
      <a:lvl5pPr marL="1144645" indent="-230199" algn="l" defTabSz="914445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Font typeface=".AppleSystemUIFont" charset="-120"/>
        <a:buChar char="–"/>
        <a:tabLst/>
        <a:defRPr sz="1801" b="0" kern="1200">
          <a:solidFill>
            <a:schemeClr val="tx1"/>
          </a:solidFill>
          <a:latin typeface="Calibri"/>
          <a:ea typeface="+mn-ea"/>
          <a:cs typeface="Calibri"/>
        </a:defRPr>
      </a:lvl5pPr>
      <a:lvl6pPr marL="1147820" indent="0" algn="l" defTabSz="914445" rtl="0" eaLnBrk="1" latinLnBrk="0" hangingPunct="1">
        <a:lnSpc>
          <a:spcPct val="114000"/>
        </a:lnSpc>
        <a:spcBef>
          <a:spcPts val="600"/>
        </a:spcBef>
        <a:spcAft>
          <a:spcPts val="600"/>
        </a:spcAft>
        <a:buClr>
          <a:schemeClr val="tx1"/>
        </a:buClr>
        <a:buFont typeface="Arial"/>
        <a:buNone/>
        <a:tabLst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1374843" indent="0" algn="l" defTabSz="914445" rtl="0" eaLnBrk="1" latinLnBrk="0" hangingPunct="1">
        <a:lnSpc>
          <a:spcPct val="114000"/>
        </a:lnSpc>
        <a:spcBef>
          <a:spcPts val="600"/>
        </a:spcBef>
        <a:spcAft>
          <a:spcPts val="600"/>
        </a:spcAft>
        <a:buClr>
          <a:schemeClr val="tx1"/>
        </a:buClr>
        <a:buFont typeface="Arial"/>
        <a:buNone/>
        <a:tabLst/>
        <a:defRPr sz="1600" b="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601862" indent="0" algn="l" defTabSz="914445" rtl="0" eaLnBrk="1" latinLnBrk="0" hangingPunct="1">
        <a:lnSpc>
          <a:spcPct val="114000"/>
        </a:lnSpc>
        <a:spcBef>
          <a:spcPts val="600"/>
        </a:spcBef>
        <a:spcAft>
          <a:spcPts val="600"/>
        </a:spcAft>
        <a:buClr>
          <a:schemeClr val="tx1"/>
        </a:buClr>
        <a:buFont typeface="Arial"/>
        <a:buNone/>
        <a:tabLst/>
        <a:defRPr sz="1600" b="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92" indent="0" algn="l" defTabSz="914445" rtl="0" eaLnBrk="1" latinLnBrk="0" hangingPunct="1">
        <a:lnSpc>
          <a:spcPct val="114000"/>
        </a:lnSpc>
        <a:spcBef>
          <a:spcPts val="600"/>
        </a:spcBef>
        <a:spcAft>
          <a:spcPts val="600"/>
        </a:spcAft>
        <a:buClr>
          <a:schemeClr val="tx1"/>
        </a:buClr>
        <a:buFont typeface="Arial"/>
        <a:buNone/>
        <a:tabLst/>
        <a:defRPr sz="1600" b="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45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6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2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5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5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yberdefensematrix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16480-2D24-4E45-BF48-07378EF23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Blank Template (Easily </a:t>
            </a:r>
            <a:r>
              <a:rPr lang="en-US" dirty="0" err="1"/>
              <a:t>Readjustable</a:t>
            </a:r>
            <a:r>
              <a:rPr lang="en-US" dirty="0"/>
              <a:t> Size. Make sure you adjust font sizes.)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9199D4-EA93-0342-B10F-F5D388DEC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@sounilyu           ©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5A92EE-EA0E-6649-BEB6-76046B710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9CDB7-52C7-407A-9D61-3D60DE0C9C88}" type="slidenum">
              <a:rPr lang="en-US" smtClean="0"/>
              <a:pPr/>
              <a:t>1</a:t>
            </a:fld>
            <a:endParaRPr lang="en-US" dirty="0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E87543D-C80E-BEB1-8969-E59D4ACB449B}"/>
              </a:ext>
            </a:extLst>
          </p:cNvPr>
          <p:cNvGrpSpPr/>
          <p:nvPr/>
        </p:nvGrpSpPr>
        <p:grpSpPr>
          <a:xfrm>
            <a:off x="665482" y="997931"/>
            <a:ext cx="10263396" cy="5136505"/>
            <a:chOff x="768564" y="1235533"/>
            <a:chExt cx="4327437" cy="4598866"/>
          </a:xfrm>
        </p:grpSpPr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8576566B-4737-7264-F7EE-5808CA9BB2D0}"/>
                </a:ext>
              </a:extLst>
            </p:cNvPr>
            <p:cNvSpPr/>
            <p:nvPr/>
          </p:nvSpPr>
          <p:spPr>
            <a:xfrm>
              <a:off x="1510218" y="5087361"/>
              <a:ext cx="3585783" cy="398420"/>
            </a:xfrm>
            <a:custGeom>
              <a:avLst/>
              <a:gdLst>
                <a:gd name="connsiteX0" fmla="*/ 0 w 3585783"/>
                <a:gd name="connsiteY0" fmla="*/ 0 h 398420"/>
                <a:gd name="connsiteX1" fmla="*/ 0 w 3585783"/>
                <a:gd name="connsiteY1" fmla="*/ 99605 h 398420"/>
                <a:gd name="connsiteX2" fmla="*/ 3585783 w 3585783"/>
                <a:gd name="connsiteY2" fmla="*/ 398420 h 398420"/>
                <a:gd name="connsiteX3" fmla="*/ 3585783 w 3585783"/>
                <a:gd name="connsiteY3" fmla="*/ 0 h 398420"/>
                <a:gd name="connsiteX4" fmla="*/ 0 w 3585783"/>
                <a:gd name="connsiteY4" fmla="*/ 0 h 398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85783" h="398420">
                  <a:moveTo>
                    <a:pt x="0" y="0"/>
                  </a:moveTo>
                  <a:lnTo>
                    <a:pt x="0" y="99605"/>
                  </a:lnTo>
                  <a:lnTo>
                    <a:pt x="3585783" y="398420"/>
                  </a:lnTo>
                  <a:lnTo>
                    <a:pt x="35857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F58FD"/>
            </a:solidFill>
            <a:ln w="9942" cap="flat">
              <a:solidFill>
                <a:srgbClr val="0F58FD"/>
              </a:solidFill>
              <a:prstDash val="solid"/>
              <a:miter/>
            </a:ln>
          </p:spPr>
          <p:txBody>
            <a:bodyPr rtlCol="0" anchor="t"/>
            <a:lstStyle/>
            <a:p>
              <a:pPr algn="r">
                <a:tabLst>
                  <a:tab pos="2338388" algn="l"/>
                </a:tabLst>
              </a:pPr>
              <a:r>
                <a:rPr lang="en-US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People</a:t>
              </a: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59E55531-CE13-660A-B120-939819F3859C}"/>
                </a:ext>
              </a:extLst>
            </p:cNvPr>
            <p:cNvSpPr/>
            <p:nvPr/>
          </p:nvSpPr>
          <p:spPr>
            <a:xfrm>
              <a:off x="1510218" y="5186966"/>
              <a:ext cx="3585783" cy="398420"/>
            </a:xfrm>
            <a:custGeom>
              <a:avLst/>
              <a:gdLst>
                <a:gd name="connsiteX0" fmla="*/ 0 w 3585783"/>
                <a:gd name="connsiteY0" fmla="*/ 0 h 398420"/>
                <a:gd name="connsiteX1" fmla="*/ 0 w 3585783"/>
                <a:gd name="connsiteY1" fmla="*/ 398420 h 398420"/>
                <a:gd name="connsiteX2" fmla="*/ 3585783 w 3585783"/>
                <a:gd name="connsiteY2" fmla="*/ 398420 h 398420"/>
                <a:gd name="connsiteX3" fmla="*/ 3585783 w 3585783"/>
                <a:gd name="connsiteY3" fmla="*/ 298815 h 398420"/>
                <a:gd name="connsiteX4" fmla="*/ 0 w 3585783"/>
                <a:gd name="connsiteY4" fmla="*/ 0 h 398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85783" h="398420">
                  <a:moveTo>
                    <a:pt x="0" y="0"/>
                  </a:moveTo>
                  <a:lnTo>
                    <a:pt x="0" y="398420"/>
                  </a:lnTo>
                  <a:lnTo>
                    <a:pt x="3585783" y="398420"/>
                  </a:lnTo>
                  <a:lnTo>
                    <a:pt x="3585783" y="2988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33"/>
            </a:solidFill>
            <a:ln w="9942" cap="flat">
              <a:solidFill>
                <a:srgbClr val="FF0033"/>
              </a:solidFill>
              <a:prstDash val="solid"/>
              <a:miter/>
            </a:ln>
          </p:spPr>
          <p:txBody>
            <a:bodyPr rtlCol="0" anchor="b"/>
            <a:lstStyle/>
            <a:p>
              <a:r>
                <a:rPr lang="en-US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Technology</a:t>
              </a: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7CC5099-0A52-5F9D-8DAB-D2031D02286C}"/>
                </a:ext>
              </a:extLst>
            </p:cNvPr>
            <p:cNvSpPr/>
            <p:nvPr/>
          </p:nvSpPr>
          <p:spPr>
            <a:xfrm>
              <a:off x="1510218" y="5585387"/>
              <a:ext cx="3585783" cy="249012"/>
            </a:xfrm>
            <a:custGeom>
              <a:avLst/>
              <a:gdLst>
                <a:gd name="connsiteX0" fmla="*/ 0 w 3585783"/>
                <a:gd name="connsiteY0" fmla="*/ 0 h 249012"/>
                <a:gd name="connsiteX1" fmla="*/ 0 w 3585783"/>
                <a:gd name="connsiteY1" fmla="*/ 249013 h 249012"/>
                <a:gd name="connsiteX2" fmla="*/ 3585783 w 3585783"/>
                <a:gd name="connsiteY2" fmla="*/ 249013 h 249012"/>
                <a:gd name="connsiteX3" fmla="*/ 3585783 w 3585783"/>
                <a:gd name="connsiteY3" fmla="*/ 0 h 249012"/>
                <a:gd name="connsiteX4" fmla="*/ 0 w 3585783"/>
                <a:gd name="connsiteY4" fmla="*/ 0 h 249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85783" h="249012">
                  <a:moveTo>
                    <a:pt x="0" y="0"/>
                  </a:moveTo>
                  <a:lnTo>
                    <a:pt x="0" y="249013"/>
                  </a:lnTo>
                  <a:lnTo>
                    <a:pt x="3585783" y="249013"/>
                  </a:lnTo>
                  <a:lnTo>
                    <a:pt x="35857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CC33"/>
            </a:solidFill>
            <a:ln w="9942" cap="flat">
              <a:solidFill>
                <a:srgbClr val="33CC33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Process / Govern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E56E993-F44E-5053-1D5A-70C554582560}"/>
                </a:ext>
              </a:extLst>
            </p:cNvPr>
            <p:cNvSpPr txBox="1"/>
            <p:nvPr/>
          </p:nvSpPr>
          <p:spPr>
            <a:xfrm>
              <a:off x="1675770" y="1235534"/>
              <a:ext cx="383904" cy="358230"/>
            </a:xfrm>
            <a:prstGeom prst="rect">
              <a:avLst/>
            </a:prstGeom>
            <a:noFill/>
          </p:spPr>
          <p:txBody>
            <a:bodyPr wrap="none" lIns="0" rIns="0" rtlCol="0" anchor="b">
              <a:spAutoFit/>
            </a:bodyPr>
            <a:lstStyle/>
            <a:p>
              <a:pPr algn="ctr"/>
              <a:r>
                <a:rPr lang="en-US" sz="2000" b="1" spc="0" baseline="0" dirty="0">
                  <a:solidFill>
                    <a:srgbClr val="C00000"/>
                  </a:solidFill>
                  <a:latin typeface="Arial"/>
                  <a:cs typeface="Arial"/>
                  <a:sym typeface="Arial"/>
                  <a:rtl val="0"/>
                </a:rPr>
                <a:t>Identify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B171478-C88E-3411-BF4C-96B93C2D4B95}"/>
                </a:ext>
              </a:extLst>
            </p:cNvPr>
            <p:cNvSpPr txBox="1"/>
            <p:nvPr/>
          </p:nvSpPr>
          <p:spPr>
            <a:xfrm>
              <a:off x="2396525" y="1235533"/>
              <a:ext cx="372414" cy="358230"/>
            </a:xfrm>
            <a:prstGeom prst="rect">
              <a:avLst/>
            </a:prstGeom>
            <a:noFill/>
          </p:spPr>
          <p:txBody>
            <a:bodyPr wrap="none" lIns="0" rIns="0" rtlCol="0" anchor="b">
              <a:spAutoFit/>
            </a:bodyPr>
            <a:lstStyle/>
            <a:p>
              <a:pPr algn="ctr"/>
              <a:r>
                <a:rPr lang="en-US" sz="2000" b="1" spc="0" baseline="0" dirty="0">
                  <a:solidFill>
                    <a:srgbClr val="C00000"/>
                  </a:solidFill>
                  <a:latin typeface="Arial"/>
                  <a:cs typeface="Arial"/>
                  <a:sym typeface="Arial"/>
                  <a:rtl val="0"/>
                </a:rPr>
                <a:t>Protect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BAE74B0-1DE7-906A-C128-BC14C8FB114A}"/>
                </a:ext>
              </a:extLst>
            </p:cNvPr>
            <p:cNvSpPr txBox="1"/>
            <p:nvPr/>
          </p:nvSpPr>
          <p:spPr>
            <a:xfrm>
              <a:off x="3132487" y="1235534"/>
              <a:ext cx="330509" cy="358230"/>
            </a:xfrm>
            <a:prstGeom prst="rect">
              <a:avLst/>
            </a:prstGeom>
            <a:noFill/>
          </p:spPr>
          <p:txBody>
            <a:bodyPr wrap="none" lIns="0" rIns="0" rtlCol="0" anchor="b">
              <a:spAutoFit/>
            </a:bodyPr>
            <a:lstStyle/>
            <a:p>
              <a:pPr algn="ctr"/>
              <a:r>
                <a:rPr lang="en-US" sz="2000" b="1" spc="0" baseline="0" dirty="0">
                  <a:solidFill>
                    <a:srgbClr val="C00000"/>
                  </a:solidFill>
                  <a:latin typeface="Arial"/>
                  <a:cs typeface="Arial"/>
                  <a:sym typeface="Arial"/>
                  <a:rtl val="0"/>
                </a:rPr>
                <a:t>Detect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2B45D89-FBDF-6A7C-3319-AD764C25C88D}"/>
                </a:ext>
              </a:extLst>
            </p:cNvPr>
            <p:cNvSpPr txBox="1"/>
            <p:nvPr/>
          </p:nvSpPr>
          <p:spPr>
            <a:xfrm>
              <a:off x="3780921" y="1235534"/>
              <a:ext cx="463658" cy="358230"/>
            </a:xfrm>
            <a:prstGeom prst="rect">
              <a:avLst/>
            </a:prstGeom>
            <a:noFill/>
          </p:spPr>
          <p:txBody>
            <a:bodyPr wrap="none" lIns="0" rIns="0" rtlCol="0" anchor="b">
              <a:spAutoFit/>
            </a:bodyPr>
            <a:lstStyle/>
            <a:p>
              <a:pPr algn="ctr"/>
              <a:r>
                <a:rPr lang="en-US" sz="2000" b="1" spc="0" baseline="0">
                  <a:solidFill>
                    <a:srgbClr val="C00000"/>
                  </a:solidFill>
                  <a:latin typeface="Arial"/>
                  <a:cs typeface="Arial"/>
                  <a:sym typeface="Arial"/>
                  <a:rtl val="0"/>
                </a:rPr>
                <a:t>Respond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ECD726C-0D55-DF10-B850-C368400237CC}"/>
                </a:ext>
              </a:extLst>
            </p:cNvPr>
            <p:cNvSpPr txBox="1"/>
            <p:nvPr/>
          </p:nvSpPr>
          <p:spPr>
            <a:xfrm>
              <a:off x="4514179" y="1235534"/>
              <a:ext cx="427161" cy="358230"/>
            </a:xfrm>
            <a:prstGeom prst="rect">
              <a:avLst/>
            </a:prstGeom>
            <a:noFill/>
          </p:spPr>
          <p:txBody>
            <a:bodyPr wrap="none" lIns="0" rIns="0" rtlCol="0" anchor="b">
              <a:spAutoFit/>
            </a:bodyPr>
            <a:lstStyle/>
            <a:p>
              <a:pPr algn="ctr"/>
              <a:r>
                <a:rPr lang="en-US" sz="2000" b="1" spc="0" baseline="0" dirty="0">
                  <a:solidFill>
                    <a:srgbClr val="C00000"/>
                  </a:solidFill>
                  <a:latin typeface="Arial"/>
                  <a:cs typeface="Arial"/>
                  <a:sym typeface="Arial"/>
                  <a:rtl val="0"/>
                </a:rPr>
                <a:t>Recover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70D71DB-8081-9CA4-4BD4-8B387ED6C437}"/>
                </a:ext>
              </a:extLst>
            </p:cNvPr>
            <p:cNvSpPr txBox="1"/>
            <p:nvPr/>
          </p:nvSpPr>
          <p:spPr>
            <a:xfrm>
              <a:off x="1018464" y="1751220"/>
              <a:ext cx="486774" cy="35823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US" sz="2000" b="1" spc="0" baseline="0" dirty="0">
                  <a:solidFill>
                    <a:srgbClr val="00569B"/>
                  </a:solidFill>
                  <a:latin typeface="Arial"/>
                  <a:cs typeface="Arial"/>
                  <a:sym typeface="Arial"/>
                  <a:rtl val="0"/>
                </a:rPr>
                <a:t>Devices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CF79933-B12B-EB52-E170-4100BE69F0E5}"/>
                </a:ext>
              </a:extLst>
            </p:cNvPr>
            <p:cNvSpPr txBox="1"/>
            <p:nvPr/>
          </p:nvSpPr>
          <p:spPr>
            <a:xfrm>
              <a:off x="768564" y="2451761"/>
              <a:ext cx="726714" cy="35823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US" sz="2000" b="1" spc="0" baseline="0" dirty="0">
                  <a:solidFill>
                    <a:srgbClr val="00569B"/>
                  </a:solidFill>
                  <a:latin typeface="Arial"/>
                  <a:cs typeface="Arial"/>
                  <a:sym typeface="Arial"/>
                  <a:rtl val="0"/>
                </a:rPr>
                <a:t>Applications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9EAE938-A083-DE96-8A84-F2CCC15172BF}"/>
                </a:ext>
              </a:extLst>
            </p:cNvPr>
            <p:cNvSpPr txBox="1"/>
            <p:nvPr/>
          </p:nvSpPr>
          <p:spPr>
            <a:xfrm>
              <a:off x="930777" y="3153615"/>
              <a:ext cx="564501" cy="35823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US" sz="2000" b="1" spc="0" baseline="0" dirty="0">
                  <a:solidFill>
                    <a:srgbClr val="00569B"/>
                  </a:solidFill>
                  <a:latin typeface="Arial"/>
                  <a:cs typeface="Arial"/>
                  <a:sym typeface="Arial"/>
                  <a:rtl val="0"/>
                </a:rPr>
                <a:t>Networks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DE60398-AA08-4FF3-B3FC-6B5E52E9A79E}"/>
                </a:ext>
              </a:extLst>
            </p:cNvPr>
            <p:cNvSpPr txBox="1"/>
            <p:nvPr/>
          </p:nvSpPr>
          <p:spPr>
            <a:xfrm>
              <a:off x="1182884" y="3855467"/>
              <a:ext cx="312395" cy="35823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US" sz="2000" b="1" spc="0" baseline="0" dirty="0">
                  <a:solidFill>
                    <a:srgbClr val="00569B"/>
                  </a:solidFill>
                  <a:latin typeface="Arial"/>
                  <a:cs typeface="Arial"/>
                  <a:sym typeface="Arial"/>
                  <a:rtl val="0"/>
                </a:rPr>
                <a:t>Data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698182C-F9DD-7D60-A5E6-0A4374FE4C38}"/>
                </a:ext>
              </a:extLst>
            </p:cNvPr>
            <p:cNvSpPr txBox="1"/>
            <p:nvPr/>
          </p:nvSpPr>
          <p:spPr>
            <a:xfrm>
              <a:off x="1126607" y="4557321"/>
              <a:ext cx="378632" cy="35823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US" sz="2000" b="1" spc="0" baseline="0" dirty="0">
                  <a:solidFill>
                    <a:srgbClr val="00569B"/>
                  </a:solidFill>
                  <a:latin typeface="Arial"/>
                  <a:cs typeface="Arial"/>
                  <a:sym typeface="Arial"/>
                  <a:rtl val="0"/>
                </a:rPr>
                <a:t>Users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569CF4C-068B-FC28-6299-A21D01965BBB}"/>
                </a:ext>
              </a:extLst>
            </p:cNvPr>
            <p:cNvSpPr txBox="1"/>
            <p:nvPr/>
          </p:nvSpPr>
          <p:spPr>
            <a:xfrm>
              <a:off x="773296" y="5133972"/>
              <a:ext cx="721982" cy="63379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US" sz="2000" b="1" spc="0" baseline="0" dirty="0">
                  <a:solidFill>
                    <a:srgbClr val="00569B"/>
                  </a:solidFill>
                  <a:latin typeface="Arial"/>
                  <a:cs typeface="Arial"/>
                  <a:sym typeface="Arial"/>
                  <a:rtl val="0"/>
                </a:rPr>
                <a:t>Degree of</a:t>
              </a:r>
              <a:br>
                <a:rPr lang="en-US" sz="2000" b="1" spc="0" baseline="0" dirty="0">
                  <a:solidFill>
                    <a:srgbClr val="00569B"/>
                  </a:solidFill>
                  <a:latin typeface="Arial"/>
                  <a:cs typeface="Arial"/>
                  <a:sym typeface="Arial"/>
                  <a:rtl val="0"/>
                </a:rPr>
              </a:br>
              <a:r>
                <a:rPr lang="en-US" sz="2000" b="1" spc="0" baseline="0" dirty="0">
                  <a:solidFill>
                    <a:srgbClr val="00569B"/>
                  </a:solidFill>
                  <a:latin typeface="Arial"/>
                  <a:cs typeface="Arial"/>
                  <a:sym typeface="Arial"/>
                  <a:rtl val="0"/>
                </a:rPr>
                <a:t>Dependency</a:t>
              </a:r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E5DEF7AE-2837-4EA8-817D-DC956DE80BDA}"/>
                </a:ext>
              </a:extLst>
            </p:cNvPr>
            <p:cNvGrpSpPr/>
            <p:nvPr/>
          </p:nvGrpSpPr>
          <p:grpSpPr>
            <a:xfrm>
              <a:off x="1510218" y="1580720"/>
              <a:ext cx="3585783" cy="3496139"/>
              <a:chOff x="1510218" y="1580720"/>
              <a:chExt cx="3585783" cy="3496139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BB68A4CA-D5D6-DFDA-28A3-F206E79FF4F1}"/>
                  </a:ext>
                </a:extLst>
              </p:cNvPr>
              <p:cNvSpPr/>
              <p:nvPr/>
            </p:nvSpPr>
            <p:spPr bwMode="auto">
              <a:xfrm>
                <a:off x="1510218" y="1580720"/>
                <a:ext cx="3585783" cy="3496139"/>
              </a:xfrm>
              <a:prstGeom prst="rect">
                <a:avLst/>
              </a:prstGeom>
              <a:noFill/>
              <a:ln w="9525" cap="flat" cmpd="sng" algn="ctr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2000" dirty="0">
                  <a:solidFill>
                    <a:schemeClr val="bg1"/>
                  </a:solidFill>
                  <a:latin typeface="Arial" charset="0"/>
                </a:endParaRPr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01C5AFCF-1498-26B9-4785-43FBE19209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5227" y="1580720"/>
                <a:ext cx="0" cy="3496138"/>
              </a:xfrm>
              <a:prstGeom prst="line">
                <a:avLst/>
              </a:prstGeom>
              <a:ln>
                <a:solidFill>
                  <a:srgbClr val="9999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6C77ED3B-F163-B4D1-2AC2-70615B284C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0236" y="1580720"/>
                <a:ext cx="0" cy="3496138"/>
              </a:xfrm>
              <a:prstGeom prst="line">
                <a:avLst/>
              </a:prstGeom>
              <a:ln>
                <a:solidFill>
                  <a:srgbClr val="9999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83F09FD2-4CCF-D036-8888-743DA4AE2A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5245" y="1580720"/>
                <a:ext cx="0" cy="3496138"/>
              </a:xfrm>
              <a:prstGeom prst="line">
                <a:avLst/>
              </a:prstGeom>
              <a:ln>
                <a:solidFill>
                  <a:srgbClr val="9999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EEB1A7C3-AC93-131B-B6AA-2EAB2150D6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0254" y="1580720"/>
                <a:ext cx="0" cy="3496138"/>
              </a:xfrm>
              <a:prstGeom prst="line">
                <a:avLst/>
              </a:prstGeom>
              <a:ln>
                <a:solidFill>
                  <a:srgbClr val="9999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CD627321-2588-B72B-656C-BD42F6CEF7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0218" y="4385508"/>
                <a:ext cx="3585783" cy="0"/>
              </a:xfrm>
              <a:prstGeom prst="line">
                <a:avLst/>
              </a:prstGeom>
              <a:ln>
                <a:solidFill>
                  <a:srgbClr val="9999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265A3192-3FB0-E2F8-6219-AC7911533F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0218" y="3683655"/>
                <a:ext cx="3585783" cy="0"/>
              </a:xfrm>
              <a:prstGeom prst="line">
                <a:avLst/>
              </a:prstGeom>
              <a:ln>
                <a:solidFill>
                  <a:srgbClr val="9999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34AC8226-6741-0D8C-C4C1-DC4A59615C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0218" y="2981802"/>
                <a:ext cx="3585783" cy="0"/>
              </a:xfrm>
              <a:prstGeom prst="line">
                <a:avLst/>
              </a:prstGeom>
              <a:ln>
                <a:solidFill>
                  <a:srgbClr val="9999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2F9CE83B-9DD0-68F4-D371-F80FE63343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0218" y="2279949"/>
                <a:ext cx="3585783" cy="0"/>
              </a:xfrm>
              <a:prstGeom prst="line">
                <a:avLst/>
              </a:prstGeom>
              <a:ln>
                <a:solidFill>
                  <a:srgbClr val="9999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150311F-56CD-7997-E1C2-62243101D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3474" y="6604827"/>
            <a:ext cx="745067" cy="25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57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16480-2D24-4E45-BF48-07378EF23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Blank Template (Editable inside box)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9199D4-EA93-0342-B10F-F5D388DEC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@sounilyu           ©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5A92EE-EA0E-6649-BEB6-76046B710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9CDB7-52C7-407A-9D61-3D60DE0C9C88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DA45CF-6F1A-DB4D-A338-40B91D534767}"/>
              </a:ext>
            </a:extLst>
          </p:cNvPr>
          <p:cNvGrpSpPr/>
          <p:nvPr/>
        </p:nvGrpSpPr>
        <p:grpSpPr>
          <a:xfrm>
            <a:off x="2942681" y="805946"/>
            <a:ext cx="7895081" cy="400110"/>
            <a:chOff x="1943543" y="537360"/>
            <a:chExt cx="5801685" cy="33351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29C69D6-E0F9-DF42-898F-2365EB6A18EA}"/>
                </a:ext>
              </a:extLst>
            </p:cNvPr>
            <p:cNvSpPr txBox="1"/>
            <p:nvPr/>
          </p:nvSpPr>
          <p:spPr>
            <a:xfrm>
              <a:off x="1943543" y="537360"/>
              <a:ext cx="1142557" cy="333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</a:rPr>
                <a:t>Identify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81CFD70-2230-4745-B8B6-7C8EF19ECBF7}"/>
                </a:ext>
              </a:extLst>
            </p:cNvPr>
            <p:cNvSpPr txBox="1"/>
            <p:nvPr/>
          </p:nvSpPr>
          <p:spPr>
            <a:xfrm>
              <a:off x="3108325" y="537360"/>
              <a:ext cx="1142557" cy="333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</a:rPr>
                <a:t>Protect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2D4ABF7-FE48-D846-B1AA-0FF8C0557100}"/>
                </a:ext>
              </a:extLst>
            </p:cNvPr>
            <p:cNvSpPr txBox="1"/>
            <p:nvPr/>
          </p:nvSpPr>
          <p:spPr>
            <a:xfrm>
              <a:off x="4273107" y="537360"/>
              <a:ext cx="1142557" cy="333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</a:rPr>
                <a:t>Detect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DF9C0F5-210F-2843-AE85-651A87B1BCB2}"/>
                </a:ext>
              </a:extLst>
            </p:cNvPr>
            <p:cNvSpPr txBox="1"/>
            <p:nvPr/>
          </p:nvSpPr>
          <p:spPr>
            <a:xfrm>
              <a:off x="5437889" y="537360"/>
              <a:ext cx="1142557" cy="333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</a:rPr>
                <a:t>Respond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ACFAAE6-9675-A54E-A4A1-5020787DB90B}"/>
                </a:ext>
              </a:extLst>
            </p:cNvPr>
            <p:cNvSpPr txBox="1"/>
            <p:nvPr/>
          </p:nvSpPr>
          <p:spPr>
            <a:xfrm>
              <a:off x="6602671" y="537360"/>
              <a:ext cx="1142557" cy="333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</a:rPr>
                <a:t>Recover</a:t>
              </a:r>
            </a:p>
          </p:txBody>
        </p:sp>
      </p:grpSp>
      <p:grpSp>
        <p:nvGrpSpPr>
          <p:cNvPr id="12" name="Group 246">
            <a:extLst>
              <a:ext uri="{FF2B5EF4-FFF2-40B4-BE49-F238E27FC236}">
                <a16:creationId xmlns:a16="http://schemas.microsoft.com/office/drawing/2014/main" id="{86C6CD8C-7AA1-D14B-B371-058F5B519721}"/>
              </a:ext>
            </a:extLst>
          </p:cNvPr>
          <p:cNvGrpSpPr/>
          <p:nvPr/>
        </p:nvGrpSpPr>
        <p:grpSpPr>
          <a:xfrm>
            <a:off x="2934645" y="5358889"/>
            <a:ext cx="7903125" cy="810882"/>
            <a:chOff x="1314984" y="2138809"/>
            <a:chExt cx="6158515" cy="125409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50C1CD4-471A-5047-A7AC-D2DE4F5DE57B}"/>
                </a:ext>
              </a:extLst>
            </p:cNvPr>
            <p:cNvGrpSpPr/>
            <p:nvPr/>
          </p:nvGrpSpPr>
          <p:grpSpPr>
            <a:xfrm>
              <a:off x="1314984" y="2138809"/>
              <a:ext cx="6158515" cy="858510"/>
              <a:chOff x="1314984" y="1471077"/>
              <a:chExt cx="6158515" cy="1526231"/>
            </a:xfrm>
          </p:grpSpPr>
          <p:grpSp>
            <p:nvGrpSpPr>
              <p:cNvPr id="15" name="Group 10">
                <a:extLst>
                  <a:ext uri="{FF2B5EF4-FFF2-40B4-BE49-F238E27FC236}">
                    <a16:creationId xmlns:a16="http://schemas.microsoft.com/office/drawing/2014/main" id="{D12313DA-758A-BB40-BD29-30DA45B3493D}"/>
                  </a:ext>
                </a:extLst>
              </p:cNvPr>
              <p:cNvGrpSpPr/>
              <p:nvPr/>
            </p:nvGrpSpPr>
            <p:grpSpPr>
              <a:xfrm>
                <a:off x="1314984" y="1660835"/>
                <a:ext cx="6158515" cy="1336473"/>
                <a:chOff x="833722" y="1169474"/>
                <a:chExt cx="2772076" cy="601574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19" name="Right Triangle 259">
                  <a:extLst>
                    <a:ext uri="{FF2B5EF4-FFF2-40B4-BE49-F238E27FC236}">
                      <a16:creationId xmlns:a16="http://schemas.microsoft.com/office/drawing/2014/main" id="{AF2F845D-60B2-5D44-939C-CD79495E87A1}"/>
                    </a:ext>
                  </a:extLst>
                </p:cNvPr>
                <p:cNvSpPr/>
                <p:nvPr/>
              </p:nvSpPr>
              <p:spPr bwMode="auto">
                <a:xfrm>
                  <a:off x="833722" y="1169474"/>
                  <a:ext cx="2772076" cy="437135"/>
                </a:xfrm>
                <a:custGeom>
                  <a:avLst/>
                  <a:gdLst>
                    <a:gd name="connsiteX0" fmla="*/ 0 w 5808390"/>
                    <a:gd name="connsiteY0" fmla="*/ 323505 h 323505"/>
                    <a:gd name="connsiteX1" fmla="*/ 0 w 5808390"/>
                    <a:gd name="connsiteY1" fmla="*/ 0 h 323505"/>
                    <a:gd name="connsiteX2" fmla="*/ 5808390 w 5808390"/>
                    <a:gd name="connsiteY2" fmla="*/ 323505 h 323505"/>
                    <a:gd name="connsiteX3" fmla="*/ 0 w 5808390"/>
                    <a:gd name="connsiteY3" fmla="*/ 323505 h 323505"/>
                    <a:gd name="connsiteX0" fmla="*/ 0 w 5808390"/>
                    <a:gd name="connsiteY0" fmla="*/ 326680 h 326680"/>
                    <a:gd name="connsiteX1" fmla="*/ 0 w 5808390"/>
                    <a:gd name="connsiteY1" fmla="*/ 0 h 326680"/>
                    <a:gd name="connsiteX2" fmla="*/ 5808390 w 5808390"/>
                    <a:gd name="connsiteY2" fmla="*/ 323505 h 326680"/>
                    <a:gd name="connsiteX3" fmla="*/ 0 w 5808390"/>
                    <a:gd name="connsiteY3" fmla="*/ 326680 h 326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808390" h="326680">
                      <a:moveTo>
                        <a:pt x="0" y="326680"/>
                      </a:moveTo>
                      <a:lnTo>
                        <a:pt x="0" y="0"/>
                      </a:lnTo>
                      <a:lnTo>
                        <a:pt x="5808390" y="323505"/>
                      </a:lnTo>
                      <a:lnTo>
                        <a:pt x="0" y="326680"/>
                      </a:lnTo>
                      <a:close/>
                    </a:path>
                  </a:pathLst>
                </a:custGeom>
                <a:solidFill>
                  <a:srgbClr val="FF0033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109699" tIns="54850" rIns="109699" bIns="548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1097006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47B5C722-9F7F-0148-95F5-09DDEF15E4B9}"/>
                    </a:ext>
                  </a:extLst>
                </p:cNvPr>
                <p:cNvSpPr/>
                <p:nvPr/>
              </p:nvSpPr>
              <p:spPr bwMode="auto">
                <a:xfrm>
                  <a:off x="833722" y="1592981"/>
                  <a:ext cx="2772076" cy="178067"/>
                </a:xfrm>
                <a:prstGeom prst="rect">
                  <a:avLst/>
                </a:prstGeom>
                <a:solidFill>
                  <a:srgbClr val="FF0033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109699" tIns="54850" rIns="109699" bIns="54850" numCol="1" rtlCol="0" anchor="b" anchorCtr="0" compatLnSpc="1">
                  <a:prstTxWarp prst="textNoShape">
                    <a:avLst/>
                  </a:prstTxWarp>
                </a:bodyPr>
                <a:lstStyle/>
                <a:p>
                  <a:pPr defTabSz="1097006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dirty="0">
                      <a:solidFill>
                        <a:srgbClr val="FFFFFF"/>
                      </a:solidFill>
                      <a:latin typeface="Arial" charset="0"/>
                    </a:rPr>
                    <a:t>Technology</a:t>
                  </a:r>
                </a:p>
              </p:txBody>
            </p:sp>
          </p:grpSp>
          <p:grpSp>
            <p:nvGrpSpPr>
              <p:cNvPr id="16" name="Group 12">
                <a:extLst>
                  <a:ext uri="{FF2B5EF4-FFF2-40B4-BE49-F238E27FC236}">
                    <a16:creationId xmlns:a16="http://schemas.microsoft.com/office/drawing/2014/main" id="{D220170C-BDEF-BD45-9A8B-E8A85006B174}"/>
                  </a:ext>
                </a:extLst>
              </p:cNvPr>
              <p:cNvGrpSpPr/>
              <p:nvPr/>
            </p:nvGrpSpPr>
            <p:grpSpPr>
              <a:xfrm rot="10800000">
                <a:off x="1314984" y="1471077"/>
                <a:ext cx="6158515" cy="1356894"/>
                <a:chOff x="833722" y="1134998"/>
                <a:chExt cx="2772076" cy="610765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sp>
              <p:nvSpPr>
                <p:cNvPr id="17" name="Right Triangle 257">
                  <a:extLst>
                    <a:ext uri="{FF2B5EF4-FFF2-40B4-BE49-F238E27FC236}">
                      <a16:creationId xmlns:a16="http://schemas.microsoft.com/office/drawing/2014/main" id="{A2EA3B79-C0DC-6F40-BBE4-4A9A40F88576}"/>
                    </a:ext>
                  </a:extLst>
                </p:cNvPr>
                <p:cNvSpPr/>
                <p:nvPr/>
              </p:nvSpPr>
              <p:spPr bwMode="auto">
                <a:xfrm>
                  <a:off x="833722" y="1134998"/>
                  <a:ext cx="2772076" cy="539821"/>
                </a:xfrm>
                <a:custGeom>
                  <a:avLst/>
                  <a:gdLst>
                    <a:gd name="connsiteX0" fmla="*/ 0 w 5808390"/>
                    <a:gd name="connsiteY0" fmla="*/ 323504 h 323504"/>
                    <a:gd name="connsiteX1" fmla="*/ 0 w 5808390"/>
                    <a:gd name="connsiteY1" fmla="*/ 0 h 323504"/>
                    <a:gd name="connsiteX2" fmla="*/ 5808390 w 5808390"/>
                    <a:gd name="connsiteY2" fmla="*/ 323504 h 323504"/>
                    <a:gd name="connsiteX3" fmla="*/ 0 w 5808390"/>
                    <a:gd name="connsiteY3" fmla="*/ 323504 h 323504"/>
                    <a:gd name="connsiteX0" fmla="*/ 0 w 5808390"/>
                    <a:gd name="connsiteY0" fmla="*/ 333029 h 333029"/>
                    <a:gd name="connsiteX1" fmla="*/ 0 w 5808390"/>
                    <a:gd name="connsiteY1" fmla="*/ 0 h 333029"/>
                    <a:gd name="connsiteX2" fmla="*/ 5808390 w 5808390"/>
                    <a:gd name="connsiteY2" fmla="*/ 323504 h 333029"/>
                    <a:gd name="connsiteX3" fmla="*/ 0 w 5808390"/>
                    <a:gd name="connsiteY3" fmla="*/ 333029 h 333029"/>
                    <a:gd name="connsiteX0" fmla="*/ 0 w 5808390"/>
                    <a:gd name="connsiteY0" fmla="*/ 333029 h 335835"/>
                    <a:gd name="connsiteX1" fmla="*/ 0 w 5808390"/>
                    <a:gd name="connsiteY1" fmla="*/ 0 h 335835"/>
                    <a:gd name="connsiteX2" fmla="*/ 5808390 w 5808390"/>
                    <a:gd name="connsiteY2" fmla="*/ 335835 h 335835"/>
                    <a:gd name="connsiteX3" fmla="*/ 0 w 5808390"/>
                    <a:gd name="connsiteY3" fmla="*/ 333029 h 335835"/>
                    <a:gd name="connsiteX0" fmla="*/ 0 w 5808390"/>
                    <a:gd name="connsiteY0" fmla="*/ 345083 h 345083"/>
                    <a:gd name="connsiteX1" fmla="*/ 0 w 5808390"/>
                    <a:gd name="connsiteY1" fmla="*/ 0 h 345083"/>
                    <a:gd name="connsiteX2" fmla="*/ 5808390 w 5808390"/>
                    <a:gd name="connsiteY2" fmla="*/ 335835 h 345083"/>
                    <a:gd name="connsiteX3" fmla="*/ 0 w 5808390"/>
                    <a:gd name="connsiteY3" fmla="*/ 345083 h 3450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808390" h="345083">
                      <a:moveTo>
                        <a:pt x="0" y="345083"/>
                      </a:moveTo>
                      <a:lnTo>
                        <a:pt x="0" y="0"/>
                      </a:lnTo>
                      <a:lnTo>
                        <a:pt x="5808390" y="335835"/>
                      </a:lnTo>
                      <a:lnTo>
                        <a:pt x="0" y="345083"/>
                      </a:lnTo>
                      <a:close/>
                    </a:path>
                  </a:pathLst>
                </a:custGeom>
                <a:solidFill>
                  <a:srgbClr val="0F58FD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109699" tIns="54850" rIns="109699" bIns="5485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defTabSz="1097006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solidFill>
                      <a:srgbClr val="FFFFFF"/>
                    </a:solidFill>
                    <a:latin typeface="Arial" charset="0"/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9F2BDCB7-7C97-F940-BAAF-3DEF5011AB3C}"/>
                    </a:ext>
                  </a:extLst>
                </p:cNvPr>
                <p:cNvSpPr/>
                <p:nvPr/>
              </p:nvSpPr>
              <p:spPr bwMode="auto">
                <a:xfrm rot="10800000">
                  <a:off x="833722" y="1655961"/>
                  <a:ext cx="2772076" cy="89802"/>
                </a:xfrm>
                <a:prstGeom prst="rect">
                  <a:avLst/>
                </a:prstGeom>
                <a:solidFill>
                  <a:srgbClr val="0F58FD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109699" tIns="54850" rIns="109699" bIns="5485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r" defTabSz="1097006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dirty="0">
                      <a:solidFill>
                        <a:srgbClr val="FFFFFF"/>
                      </a:solidFill>
                      <a:latin typeface="Arial" charset="0"/>
                    </a:rPr>
                    <a:t>People</a:t>
                  </a:r>
                </a:p>
              </p:txBody>
            </p:sp>
          </p:grp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A8E88B0-029F-1C44-9049-FA63FC8C26E3}"/>
                </a:ext>
              </a:extLst>
            </p:cNvPr>
            <p:cNvSpPr/>
            <p:nvPr/>
          </p:nvSpPr>
          <p:spPr bwMode="auto">
            <a:xfrm>
              <a:off x="1314984" y="2997307"/>
              <a:ext cx="6158515" cy="395598"/>
            </a:xfrm>
            <a:prstGeom prst="rect">
              <a:avLst/>
            </a:prstGeom>
            <a:solidFill>
              <a:srgbClr val="33CC3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9699" tIns="54850" rIns="109699" bIns="5485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097006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000000"/>
                  </a:solidFill>
                  <a:latin typeface="Arial" charset="0"/>
                </a:rPr>
                <a:t>Process / Govern</a:t>
              </a:r>
            </a:p>
          </p:txBody>
        </p:sp>
      </p:grp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58970E3-FC43-B543-861E-082E7CC387F6}"/>
              </a:ext>
            </a:extLst>
          </p:cNvPr>
          <p:cNvGraphicFramePr>
            <a:graphicFrameLocks noGrp="1"/>
          </p:cNvGraphicFramePr>
          <p:nvPr/>
        </p:nvGraphicFramePr>
        <p:xfrm>
          <a:off x="2938655" y="1135642"/>
          <a:ext cx="7899100" cy="421601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579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9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9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98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98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43202">
                <a:tc>
                  <a:txBody>
                    <a:bodyPr/>
                    <a:lstStyle/>
                    <a:p>
                      <a:pPr marL="0" marR="0" lvl="0" indent="0" algn="ctr" defTabSz="6095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3202">
                <a:tc>
                  <a:txBody>
                    <a:bodyPr/>
                    <a:lstStyle/>
                    <a:p>
                      <a:pPr marL="0" marR="0" lvl="0" indent="0" algn="ctr" defTabSz="6095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5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3202">
                <a:tc>
                  <a:txBody>
                    <a:bodyPr/>
                    <a:lstStyle/>
                    <a:p>
                      <a:pPr marL="0" marR="0" lvl="0" indent="0" algn="ctr" defTabSz="6095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5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3202">
                <a:tc>
                  <a:txBody>
                    <a:bodyPr/>
                    <a:lstStyle/>
                    <a:p>
                      <a:pPr marL="0" marR="0" lvl="0" indent="0" algn="ctr" defTabSz="6095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5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3202">
                <a:tc>
                  <a:txBody>
                    <a:bodyPr/>
                    <a:lstStyle/>
                    <a:p>
                      <a:pPr marL="0" marR="0" lvl="0" indent="0" algn="ctr" defTabSz="6095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095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2" name="Group 21">
            <a:extLst>
              <a:ext uri="{FF2B5EF4-FFF2-40B4-BE49-F238E27FC236}">
                <a16:creationId xmlns:a16="http://schemas.microsoft.com/office/drawing/2014/main" id="{D3592780-045B-B64A-9C12-D47ECF3DC6C0}"/>
              </a:ext>
            </a:extLst>
          </p:cNvPr>
          <p:cNvGrpSpPr/>
          <p:nvPr/>
        </p:nvGrpSpPr>
        <p:grpSpPr>
          <a:xfrm>
            <a:off x="1425920" y="1275093"/>
            <a:ext cx="1516763" cy="4772133"/>
            <a:chOff x="679247" y="1105317"/>
            <a:chExt cx="1264297" cy="504083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BE00C94-ABCF-5344-9363-B5BE467E0EF6}"/>
                </a:ext>
              </a:extLst>
            </p:cNvPr>
            <p:cNvSpPr txBox="1"/>
            <p:nvPr/>
          </p:nvSpPr>
          <p:spPr>
            <a:xfrm>
              <a:off x="1110566" y="1105317"/>
              <a:ext cx="832977" cy="4226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rgbClr val="00569B"/>
                  </a:solidFill>
                </a:rPr>
                <a:t>Devices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D0D4B6A-7EED-BF4E-82BC-C887065D673A}"/>
                </a:ext>
              </a:extLst>
            </p:cNvPr>
            <p:cNvSpPr txBox="1"/>
            <p:nvPr/>
          </p:nvSpPr>
          <p:spPr>
            <a:xfrm>
              <a:off x="693144" y="1984399"/>
              <a:ext cx="1250400" cy="4226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rgbClr val="00569B"/>
                  </a:solidFill>
                </a:rPr>
                <a:t>Applications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E77C807-81CB-4C44-B8A2-7A4DF9323118}"/>
                </a:ext>
              </a:extLst>
            </p:cNvPr>
            <p:cNvSpPr txBox="1"/>
            <p:nvPr/>
          </p:nvSpPr>
          <p:spPr>
            <a:xfrm>
              <a:off x="934085" y="2966535"/>
              <a:ext cx="1009459" cy="4226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rgbClr val="00569B"/>
                  </a:solidFill>
                </a:rPr>
                <a:t>Networks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5C97016-CCC0-4049-AD0A-64F8343D08B8}"/>
                </a:ext>
              </a:extLst>
            </p:cNvPr>
            <p:cNvSpPr txBox="1"/>
            <p:nvPr/>
          </p:nvSpPr>
          <p:spPr>
            <a:xfrm>
              <a:off x="1374116" y="3864002"/>
              <a:ext cx="569428" cy="4226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rgbClr val="00569B"/>
                  </a:solidFill>
                </a:rPr>
                <a:t>Data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E94E02A-3DBA-9D43-9925-D0C1753C65F3}"/>
                </a:ext>
              </a:extLst>
            </p:cNvPr>
            <p:cNvSpPr txBox="1"/>
            <p:nvPr/>
          </p:nvSpPr>
          <p:spPr>
            <a:xfrm>
              <a:off x="1297846" y="4761469"/>
              <a:ext cx="645697" cy="4226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rgbClr val="00569B"/>
                  </a:solidFill>
                </a:rPr>
                <a:t>Users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7B315E-AD5E-0442-9D75-D7F6B685C518}"/>
                </a:ext>
              </a:extLst>
            </p:cNvPr>
            <p:cNvSpPr txBox="1"/>
            <p:nvPr/>
          </p:nvSpPr>
          <p:spPr>
            <a:xfrm>
              <a:off x="679247" y="5398403"/>
              <a:ext cx="1264296" cy="7477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fontAlgn="ctr"/>
              <a:r>
                <a:rPr lang="en-US" sz="2000" b="1" dirty="0">
                  <a:solidFill>
                    <a:srgbClr val="00569B"/>
                  </a:solidFill>
                </a:rPr>
                <a:t>Degree of</a:t>
              </a:r>
              <a:br>
                <a:rPr lang="en-US" sz="2000" b="1" dirty="0">
                  <a:solidFill>
                    <a:srgbClr val="00569B"/>
                  </a:solidFill>
                </a:rPr>
              </a:br>
              <a:r>
                <a:rPr lang="en-US" sz="2000" b="1" dirty="0">
                  <a:solidFill>
                    <a:srgbClr val="00569B"/>
                  </a:solidFill>
                </a:rPr>
                <a:t>Dependency</a:t>
              </a:r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F338F333-58C4-EB8D-85DA-998B95DB6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3474" y="6604827"/>
            <a:ext cx="745067" cy="25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908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1A9D43-13BF-525D-A411-31F55EB7E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567" y="1285330"/>
            <a:ext cx="5401364" cy="494690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When using the matrix, please reference it as the “Cyber Defense Matrix”. It can be subtle and off to the side as shown in the example below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9026D7-1D62-F386-810F-A2E35A579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Attribution guidelines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0D4D44D-FD48-5E72-E023-242D5DC8465B}"/>
              </a:ext>
            </a:extLst>
          </p:cNvPr>
          <p:cNvGrpSpPr/>
          <p:nvPr/>
        </p:nvGrpSpPr>
        <p:grpSpPr>
          <a:xfrm>
            <a:off x="525180" y="2876330"/>
            <a:ext cx="4168232" cy="2082946"/>
            <a:chOff x="637643" y="1104433"/>
            <a:chExt cx="4458358" cy="4730906"/>
          </a:xfrm>
        </p:grpSpPr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F416AB6B-D2F8-75C3-662B-84CC3FDD141E}"/>
                </a:ext>
              </a:extLst>
            </p:cNvPr>
            <p:cNvSpPr/>
            <p:nvPr/>
          </p:nvSpPr>
          <p:spPr>
            <a:xfrm>
              <a:off x="1510218" y="5087361"/>
              <a:ext cx="3585783" cy="398420"/>
            </a:xfrm>
            <a:custGeom>
              <a:avLst/>
              <a:gdLst>
                <a:gd name="connsiteX0" fmla="*/ 0 w 3585783"/>
                <a:gd name="connsiteY0" fmla="*/ 0 h 398420"/>
                <a:gd name="connsiteX1" fmla="*/ 0 w 3585783"/>
                <a:gd name="connsiteY1" fmla="*/ 99605 h 398420"/>
                <a:gd name="connsiteX2" fmla="*/ 3585783 w 3585783"/>
                <a:gd name="connsiteY2" fmla="*/ 398420 h 398420"/>
                <a:gd name="connsiteX3" fmla="*/ 3585783 w 3585783"/>
                <a:gd name="connsiteY3" fmla="*/ 0 h 398420"/>
                <a:gd name="connsiteX4" fmla="*/ 0 w 3585783"/>
                <a:gd name="connsiteY4" fmla="*/ 0 h 398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85783" h="398420">
                  <a:moveTo>
                    <a:pt x="0" y="0"/>
                  </a:moveTo>
                  <a:lnTo>
                    <a:pt x="0" y="99605"/>
                  </a:lnTo>
                  <a:lnTo>
                    <a:pt x="3585783" y="398420"/>
                  </a:lnTo>
                  <a:lnTo>
                    <a:pt x="35857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F58FD"/>
            </a:solidFill>
            <a:ln w="9942" cap="flat">
              <a:solidFill>
                <a:srgbClr val="0F58FD"/>
              </a:solidFill>
              <a:prstDash val="solid"/>
              <a:miter/>
            </a:ln>
          </p:spPr>
          <p:txBody>
            <a:bodyPr rtlCol="0" anchor="t"/>
            <a:lstStyle/>
            <a:p>
              <a:pPr algn="r">
                <a:tabLst>
                  <a:tab pos="2338388" algn="l"/>
                </a:tabLst>
              </a:pPr>
              <a:r>
                <a:rPr lang="en-US" sz="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People</a:t>
              </a:r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6D3E3C11-983C-5AEF-DEA1-59395F23B2F3}"/>
                </a:ext>
              </a:extLst>
            </p:cNvPr>
            <p:cNvSpPr/>
            <p:nvPr/>
          </p:nvSpPr>
          <p:spPr>
            <a:xfrm>
              <a:off x="1510218" y="5186966"/>
              <a:ext cx="3585783" cy="398420"/>
            </a:xfrm>
            <a:custGeom>
              <a:avLst/>
              <a:gdLst>
                <a:gd name="connsiteX0" fmla="*/ 0 w 3585783"/>
                <a:gd name="connsiteY0" fmla="*/ 0 h 398420"/>
                <a:gd name="connsiteX1" fmla="*/ 0 w 3585783"/>
                <a:gd name="connsiteY1" fmla="*/ 398420 h 398420"/>
                <a:gd name="connsiteX2" fmla="*/ 3585783 w 3585783"/>
                <a:gd name="connsiteY2" fmla="*/ 398420 h 398420"/>
                <a:gd name="connsiteX3" fmla="*/ 3585783 w 3585783"/>
                <a:gd name="connsiteY3" fmla="*/ 298815 h 398420"/>
                <a:gd name="connsiteX4" fmla="*/ 0 w 3585783"/>
                <a:gd name="connsiteY4" fmla="*/ 0 h 398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85783" h="398420">
                  <a:moveTo>
                    <a:pt x="0" y="0"/>
                  </a:moveTo>
                  <a:lnTo>
                    <a:pt x="0" y="398420"/>
                  </a:lnTo>
                  <a:lnTo>
                    <a:pt x="3585783" y="398420"/>
                  </a:lnTo>
                  <a:lnTo>
                    <a:pt x="3585783" y="2988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33"/>
            </a:solidFill>
            <a:ln w="9942" cap="flat">
              <a:solidFill>
                <a:srgbClr val="FF0033"/>
              </a:solidFill>
              <a:prstDash val="solid"/>
              <a:miter/>
            </a:ln>
          </p:spPr>
          <p:txBody>
            <a:bodyPr rtlCol="0" anchor="b"/>
            <a:lstStyle/>
            <a:p>
              <a:r>
                <a:rPr lang="en-US" sz="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Technology</a:t>
              </a:r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5DD0DCB2-3D72-7A64-7921-672FA3D76D81}"/>
                </a:ext>
              </a:extLst>
            </p:cNvPr>
            <p:cNvSpPr/>
            <p:nvPr/>
          </p:nvSpPr>
          <p:spPr>
            <a:xfrm>
              <a:off x="1510218" y="5585387"/>
              <a:ext cx="3585783" cy="249012"/>
            </a:xfrm>
            <a:custGeom>
              <a:avLst/>
              <a:gdLst>
                <a:gd name="connsiteX0" fmla="*/ 0 w 3585783"/>
                <a:gd name="connsiteY0" fmla="*/ 0 h 249012"/>
                <a:gd name="connsiteX1" fmla="*/ 0 w 3585783"/>
                <a:gd name="connsiteY1" fmla="*/ 249013 h 249012"/>
                <a:gd name="connsiteX2" fmla="*/ 3585783 w 3585783"/>
                <a:gd name="connsiteY2" fmla="*/ 249013 h 249012"/>
                <a:gd name="connsiteX3" fmla="*/ 3585783 w 3585783"/>
                <a:gd name="connsiteY3" fmla="*/ 0 h 249012"/>
                <a:gd name="connsiteX4" fmla="*/ 0 w 3585783"/>
                <a:gd name="connsiteY4" fmla="*/ 0 h 249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85783" h="249012">
                  <a:moveTo>
                    <a:pt x="0" y="0"/>
                  </a:moveTo>
                  <a:lnTo>
                    <a:pt x="0" y="249013"/>
                  </a:lnTo>
                  <a:lnTo>
                    <a:pt x="3585783" y="249013"/>
                  </a:lnTo>
                  <a:lnTo>
                    <a:pt x="35857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CC33"/>
            </a:solidFill>
            <a:ln w="9942" cap="flat">
              <a:solidFill>
                <a:srgbClr val="33CC33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Process / Govern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4EF12A9-763D-3956-AFC7-9F92B99B2309}"/>
                </a:ext>
              </a:extLst>
            </p:cNvPr>
            <p:cNvSpPr txBox="1"/>
            <p:nvPr/>
          </p:nvSpPr>
          <p:spPr>
            <a:xfrm>
              <a:off x="1672258" y="1104433"/>
              <a:ext cx="390924" cy="489329"/>
            </a:xfrm>
            <a:prstGeom prst="rect">
              <a:avLst/>
            </a:prstGeom>
            <a:noFill/>
          </p:spPr>
          <p:txBody>
            <a:bodyPr wrap="none" lIns="0" rIns="0" rtlCol="0" anchor="b">
              <a:spAutoFit/>
            </a:bodyPr>
            <a:lstStyle/>
            <a:p>
              <a:pPr algn="ctr"/>
              <a:r>
                <a:rPr lang="en-US" sz="800" b="1" spc="0" baseline="0" dirty="0">
                  <a:solidFill>
                    <a:srgbClr val="C00000"/>
                  </a:solidFill>
                  <a:latin typeface="Arial"/>
                  <a:cs typeface="Arial"/>
                  <a:sym typeface="Arial"/>
                  <a:rtl val="0"/>
                </a:rPr>
                <a:t>Identify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8E123A5-5AF0-60D1-F4DD-A658B8552EBE}"/>
                </a:ext>
              </a:extLst>
            </p:cNvPr>
            <p:cNvSpPr txBox="1"/>
            <p:nvPr/>
          </p:nvSpPr>
          <p:spPr>
            <a:xfrm>
              <a:off x="2393264" y="1104433"/>
              <a:ext cx="378922" cy="489329"/>
            </a:xfrm>
            <a:prstGeom prst="rect">
              <a:avLst/>
            </a:prstGeom>
            <a:noFill/>
          </p:spPr>
          <p:txBody>
            <a:bodyPr wrap="none" lIns="0" rIns="0" rtlCol="0" anchor="b">
              <a:spAutoFit/>
            </a:bodyPr>
            <a:lstStyle/>
            <a:p>
              <a:pPr algn="ctr"/>
              <a:r>
                <a:rPr lang="en-US" sz="800" b="1" spc="0" baseline="0" dirty="0">
                  <a:solidFill>
                    <a:srgbClr val="C00000"/>
                  </a:solidFill>
                  <a:latin typeface="Arial"/>
                  <a:cs typeface="Arial"/>
                  <a:sym typeface="Arial"/>
                  <a:rtl val="0"/>
                </a:rPr>
                <a:t>Protect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196C8A3-A9E5-150E-AF0F-ED2696A465DD}"/>
                </a:ext>
              </a:extLst>
            </p:cNvPr>
            <p:cNvSpPr txBox="1"/>
            <p:nvPr/>
          </p:nvSpPr>
          <p:spPr>
            <a:xfrm>
              <a:off x="3129710" y="1104433"/>
              <a:ext cx="336058" cy="489329"/>
            </a:xfrm>
            <a:prstGeom prst="rect">
              <a:avLst/>
            </a:prstGeom>
            <a:noFill/>
          </p:spPr>
          <p:txBody>
            <a:bodyPr wrap="none" lIns="0" rIns="0" rtlCol="0" anchor="b">
              <a:spAutoFit/>
            </a:bodyPr>
            <a:lstStyle/>
            <a:p>
              <a:pPr algn="ctr"/>
              <a:r>
                <a:rPr lang="en-US" sz="800" b="1" spc="0" baseline="0" dirty="0">
                  <a:solidFill>
                    <a:srgbClr val="C00000"/>
                  </a:solidFill>
                  <a:latin typeface="Arial"/>
                  <a:cs typeface="Arial"/>
                  <a:sym typeface="Arial"/>
                  <a:rtl val="0"/>
                </a:rPr>
                <a:t>Detect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E86DCF3-6C78-7E98-ACF8-0A9ABE87B4B8}"/>
                </a:ext>
              </a:extLst>
            </p:cNvPr>
            <p:cNvSpPr txBox="1"/>
            <p:nvPr/>
          </p:nvSpPr>
          <p:spPr>
            <a:xfrm>
              <a:off x="3777852" y="1104433"/>
              <a:ext cx="469795" cy="489329"/>
            </a:xfrm>
            <a:prstGeom prst="rect">
              <a:avLst/>
            </a:prstGeom>
            <a:noFill/>
          </p:spPr>
          <p:txBody>
            <a:bodyPr wrap="none" lIns="0" rIns="0" rtlCol="0" anchor="b">
              <a:spAutoFit/>
            </a:bodyPr>
            <a:lstStyle/>
            <a:p>
              <a:pPr algn="ctr"/>
              <a:r>
                <a:rPr lang="en-US" sz="800" b="1" spc="0" baseline="0">
                  <a:solidFill>
                    <a:srgbClr val="C00000"/>
                  </a:solidFill>
                  <a:latin typeface="Arial"/>
                  <a:cs typeface="Arial"/>
                  <a:sym typeface="Arial"/>
                  <a:rtl val="0"/>
                </a:rPr>
                <a:t>Respond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E9A8DC3-B92A-2F2E-6675-4137DB04B686}"/>
                </a:ext>
              </a:extLst>
            </p:cNvPr>
            <p:cNvSpPr txBox="1"/>
            <p:nvPr/>
          </p:nvSpPr>
          <p:spPr>
            <a:xfrm>
              <a:off x="4510007" y="1104433"/>
              <a:ext cx="435503" cy="489329"/>
            </a:xfrm>
            <a:prstGeom prst="rect">
              <a:avLst/>
            </a:prstGeom>
            <a:noFill/>
          </p:spPr>
          <p:txBody>
            <a:bodyPr wrap="none" lIns="0" rIns="0" rtlCol="0" anchor="b">
              <a:spAutoFit/>
            </a:bodyPr>
            <a:lstStyle/>
            <a:p>
              <a:pPr algn="ctr"/>
              <a:r>
                <a:rPr lang="en-US" sz="800" b="1" spc="0" baseline="0" dirty="0">
                  <a:solidFill>
                    <a:srgbClr val="C00000"/>
                  </a:solidFill>
                  <a:latin typeface="Arial"/>
                  <a:cs typeface="Arial"/>
                  <a:sym typeface="Arial"/>
                  <a:rtl val="0"/>
                </a:rPr>
                <a:t>Recover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547C212-16B8-263C-F173-BCAB1F25285B}"/>
                </a:ext>
              </a:extLst>
            </p:cNvPr>
            <p:cNvSpPr txBox="1"/>
            <p:nvPr/>
          </p:nvSpPr>
          <p:spPr>
            <a:xfrm>
              <a:off x="889364" y="1685664"/>
              <a:ext cx="615877" cy="48932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US" sz="800" b="1" spc="0" baseline="0" dirty="0">
                  <a:solidFill>
                    <a:srgbClr val="00569B"/>
                  </a:solidFill>
                  <a:latin typeface="Arial"/>
                  <a:cs typeface="Arial"/>
                  <a:sym typeface="Arial"/>
                  <a:rtl val="0"/>
                </a:rPr>
                <a:t>Devices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B39AF0B-1B28-71C2-A163-E2DF4EFA649B}"/>
                </a:ext>
              </a:extLst>
            </p:cNvPr>
            <p:cNvSpPr txBox="1"/>
            <p:nvPr/>
          </p:nvSpPr>
          <p:spPr>
            <a:xfrm>
              <a:off x="637643" y="2386206"/>
              <a:ext cx="857633" cy="48932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US" sz="800" b="1" spc="0" baseline="0" dirty="0">
                  <a:solidFill>
                    <a:srgbClr val="00569B"/>
                  </a:solidFill>
                  <a:latin typeface="Arial"/>
                  <a:cs typeface="Arial"/>
                  <a:sym typeface="Arial"/>
                  <a:rtl val="0"/>
                </a:rPr>
                <a:t>Applications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2FA53B9-E7E1-E78F-D423-99C9372852E6}"/>
                </a:ext>
              </a:extLst>
            </p:cNvPr>
            <p:cNvSpPr txBox="1"/>
            <p:nvPr/>
          </p:nvSpPr>
          <p:spPr>
            <a:xfrm>
              <a:off x="802248" y="3088056"/>
              <a:ext cx="693032" cy="48932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US" sz="800" b="1" spc="0" baseline="0" dirty="0">
                  <a:solidFill>
                    <a:srgbClr val="00569B"/>
                  </a:solidFill>
                  <a:latin typeface="Arial"/>
                  <a:cs typeface="Arial"/>
                  <a:sym typeface="Arial"/>
                  <a:rtl val="0"/>
                </a:rPr>
                <a:t>Networks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28475BE-CCF6-014C-1247-2DD0CA79F70F}"/>
                </a:ext>
              </a:extLst>
            </p:cNvPr>
            <p:cNvSpPr txBox="1"/>
            <p:nvPr/>
          </p:nvSpPr>
          <p:spPr>
            <a:xfrm>
              <a:off x="1059431" y="3789911"/>
              <a:ext cx="435846" cy="48932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US" sz="800" b="1" spc="0" baseline="0" dirty="0">
                  <a:solidFill>
                    <a:srgbClr val="00569B"/>
                  </a:solidFill>
                  <a:latin typeface="Arial"/>
                  <a:cs typeface="Arial"/>
                  <a:sym typeface="Arial"/>
                  <a:rtl val="0"/>
                </a:rPr>
                <a:t>Data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BF4C05D-EC81-341A-4164-F9FD679CABDD}"/>
                </a:ext>
              </a:extLst>
            </p:cNvPr>
            <p:cNvSpPr txBox="1"/>
            <p:nvPr/>
          </p:nvSpPr>
          <p:spPr>
            <a:xfrm>
              <a:off x="1000809" y="4491764"/>
              <a:ext cx="504430" cy="48932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US" sz="800" b="1" spc="0" baseline="0" dirty="0">
                  <a:solidFill>
                    <a:srgbClr val="00569B"/>
                  </a:solidFill>
                  <a:latin typeface="Arial"/>
                  <a:cs typeface="Arial"/>
                  <a:sym typeface="Arial"/>
                  <a:rtl val="0"/>
                </a:rPr>
                <a:t>Users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DD23499-6074-A7D1-87A5-74C2D920A872}"/>
                </a:ext>
              </a:extLst>
            </p:cNvPr>
            <p:cNvSpPr txBox="1"/>
            <p:nvPr/>
          </p:nvSpPr>
          <p:spPr>
            <a:xfrm>
              <a:off x="642787" y="5066396"/>
              <a:ext cx="852488" cy="76894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US" sz="800" b="1" spc="0" baseline="0" dirty="0">
                  <a:solidFill>
                    <a:srgbClr val="00569B"/>
                  </a:solidFill>
                  <a:latin typeface="Arial"/>
                  <a:cs typeface="Arial"/>
                  <a:sym typeface="Arial"/>
                  <a:rtl val="0"/>
                </a:rPr>
                <a:t>Degree of</a:t>
              </a:r>
              <a:br>
                <a:rPr lang="en-US" sz="800" b="1" spc="0" baseline="0" dirty="0">
                  <a:solidFill>
                    <a:srgbClr val="00569B"/>
                  </a:solidFill>
                  <a:latin typeface="Arial"/>
                  <a:cs typeface="Arial"/>
                  <a:sym typeface="Arial"/>
                  <a:rtl val="0"/>
                </a:rPr>
              </a:br>
              <a:r>
                <a:rPr lang="en-US" sz="800" b="1" spc="0" baseline="0" dirty="0">
                  <a:solidFill>
                    <a:srgbClr val="00569B"/>
                  </a:solidFill>
                  <a:latin typeface="Arial"/>
                  <a:cs typeface="Arial"/>
                  <a:sym typeface="Arial"/>
                  <a:rtl val="0"/>
                </a:rPr>
                <a:t>Dependency</a:t>
              </a: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54A2DC26-635A-D1DD-E4B0-CA23C53FCD27}"/>
                </a:ext>
              </a:extLst>
            </p:cNvPr>
            <p:cNvGrpSpPr/>
            <p:nvPr/>
          </p:nvGrpSpPr>
          <p:grpSpPr>
            <a:xfrm>
              <a:off x="1510218" y="1580720"/>
              <a:ext cx="3585783" cy="3496139"/>
              <a:chOff x="1510218" y="1580720"/>
              <a:chExt cx="3585783" cy="3496139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965CEE6A-C714-468C-A24F-E12A047B244F}"/>
                  </a:ext>
                </a:extLst>
              </p:cNvPr>
              <p:cNvSpPr/>
              <p:nvPr/>
            </p:nvSpPr>
            <p:spPr bwMode="auto">
              <a:xfrm>
                <a:off x="1510218" y="1580720"/>
                <a:ext cx="3585783" cy="3496139"/>
              </a:xfrm>
              <a:prstGeom prst="rect">
                <a:avLst/>
              </a:prstGeom>
              <a:noFill/>
              <a:ln w="9525" cap="flat" cmpd="sng" algn="ctr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800" dirty="0">
                  <a:solidFill>
                    <a:schemeClr val="bg1"/>
                  </a:solidFill>
                  <a:latin typeface="Arial" charset="0"/>
                </a:endParaRPr>
              </a:p>
            </p:txBody>
          </p: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FA16865A-45AF-EE29-8E98-5FF2F599BB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5227" y="1580720"/>
                <a:ext cx="0" cy="3496138"/>
              </a:xfrm>
              <a:prstGeom prst="line">
                <a:avLst/>
              </a:prstGeom>
              <a:ln>
                <a:solidFill>
                  <a:srgbClr val="9999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FB24FFA1-3C2B-DE2F-87CB-7905FD93B8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0236" y="1580720"/>
                <a:ext cx="0" cy="3496138"/>
              </a:xfrm>
              <a:prstGeom prst="line">
                <a:avLst/>
              </a:prstGeom>
              <a:ln>
                <a:solidFill>
                  <a:srgbClr val="9999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3CF4A22-DCA3-AB77-4E46-0030EB05ED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5245" y="1580720"/>
                <a:ext cx="0" cy="3496138"/>
              </a:xfrm>
              <a:prstGeom prst="line">
                <a:avLst/>
              </a:prstGeom>
              <a:ln>
                <a:solidFill>
                  <a:srgbClr val="9999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0F13C8E7-1890-60E7-FE6D-3715838814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0254" y="1580720"/>
                <a:ext cx="0" cy="3496138"/>
              </a:xfrm>
              <a:prstGeom prst="line">
                <a:avLst/>
              </a:prstGeom>
              <a:ln>
                <a:solidFill>
                  <a:srgbClr val="9999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D0DEB472-8758-91E8-35B9-40CC4CB52C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0218" y="4385508"/>
                <a:ext cx="3585783" cy="0"/>
              </a:xfrm>
              <a:prstGeom prst="line">
                <a:avLst/>
              </a:prstGeom>
              <a:ln>
                <a:solidFill>
                  <a:srgbClr val="9999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32A119F8-3E1D-741B-6149-53654580D3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0218" y="3683655"/>
                <a:ext cx="3585783" cy="0"/>
              </a:xfrm>
              <a:prstGeom prst="line">
                <a:avLst/>
              </a:prstGeom>
              <a:ln>
                <a:solidFill>
                  <a:srgbClr val="9999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6B8CAE20-8397-14E1-426C-7801AA8B10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0218" y="2981802"/>
                <a:ext cx="3585783" cy="0"/>
              </a:xfrm>
              <a:prstGeom prst="line">
                <a:avLst/>
              </a:prstGeom>
              <a:ln>
                <a:solidFill>
                  <a:srgbClr val="9999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503264D6-5F1F-0AAF-902D-FE0A805667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0218" y="2279949"/>
                <a:ext cx="3585783" cy="0"/>
              </a:xfrm>
              <a:prstGeom prst="line">
                <a:avLst/>
              </a:prstGeom>
              <a:ln>
                <a:solidFill>
                  <a:srgbClr val="9999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41F4DBA1-75A1-580D-35B7-FAEED132103C}"/>
              </a:ext>
            </a:extLst>
          </p:cNvPr>
          <p:cNvSpPr txBox="1"/>
          <p:nvPr/>
        </p:nvSpPr>
        <p:spPr>
          <a:xfrm>
            <a:off x="1235042" y="4966071"/>
            <a:ext cx="14253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Source: Cyber Defense Matrix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E28A63A-706C-9C7B-DFCB-6A7793C26337}"/>
              </a:ext>
            </a:extLst>
          </p:cNvPr>
          <p:cNvSpPr txBox="1"/>
          <p:nvPr/>
        </p:nvSpPr>
        <p:spPr>
          <a:xfrm>
            <a:off x="1532399" y="2520347"/>
            <a:ext cx="2816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Company X Security Posture</a:t>
            </a:r>
          </a:p>
        </p:txBody>
      </p:sp>
      <p:sp>
        <p:nvSpPr>
          <p:cNvPr id="88" name="Footer Placeholder 3">
            <a:extLst>
              <a:ext uri="{FF2B5EF4-FFF2-40B4-BE49-F238E27FC236}">
                <a16:creationId xmlns:a16="http://schemas.microsoft.com/office/drawing/2014/main" id="{9AB62171-A859-B7DA-6D52-374EE29F0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525982" y="6482115"/>
            <a:ext cx="1114438" cy="228600"/>
          </a:xfrm>
        </p:spPr>
        <p:txBody>
          <a:bodyPr/>
          <a:lstStyle/>
          <a:p>
            <a:r>
              <a:rPr lang="en-US"/>
              <a:t>@sounilyu           ©</a:t>
            </a:r>
          </a:p>
        </p:txBody>
      </p:sp>
      <p:sp>
        <p:nvSpPr>
          <p:cNvPr id="89" name="Slide Number Placeholder 4">
            <a:extLst>
              <a:ext uri="{FF2B5EF4-FFF2-40B4-BE49-F238E27FC236}">
                <a16:creationId xmlns:a16="http://schemas.microsoft.com/office/drawing/2014/main" id="{C33398CC-7B0E-9A59-BBA3-E3131E86F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2495" y="6482115"/>
            <a:ext cx="548783" cy="228600"/>
          </a:xfrm>
        </p:spPr>
        <p:txBody>
          <a:bodyPr/>
          <a:lstStyle/>
          <a:p>
            <a:fld id="{E3F9CDB7-52C7-407A-9D61-3D60DE0C9C88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950192BF-D1E9-5110-30B0-823E1DD3C694}"/>
              </a:ext>
            </a:extLst>
          </p:cNvPr>
          <p:cNvGrpSpPr/>
          <p:nvPr/>
        </p:nvGrpSpPr>
        <p:grpSpPr>
          <a:xfrm>
            <a:off x="6742337" y="2923660"/>
            <a:ext cx="4168232" cy="2082946"/>
            <a:chOff x="637643" y="1104433"/>
            <a:chExt cx="4458358" cy="4730906"/>
          </a:xfrm>
        </p:grpSpPr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0DA236A0-1F09-1860-C027-6A65ED2B0156}"/>
                </a:ext>
              </a:extLst>
            </p:cNvPr>
            <p:cNvSpPr/>
            <p:nvPr/>
          </p:nvSpPr>
          <p:spPr>
            <a:xfrm>
              <a:off x="1510218" y="5087361"/>
              <a:ext cx="3585783" cy="398420"/>
            </a:xfrm>
            <a:custGeom>
              <a:avLst/>
              <a:gdLst>
                <a:gd name="connsiteX0" fmla="*/ 0 w 3585783"/>
                <a:gd name="connsiteY0" fmla="*/ 0 h 398420"/>
                <a:gd name="connsiteX1" fmla="*/ 0 w 3585783"/>
                <a:gd name="connsiteY1" fmla="*/ 99605 h 398420"/>
                <a:gd name="connsiteX2" fmla="*/ 3585783 w 3585783"/>
                <a:gd name="connsiteY2" fmla="*/ 398420 h 398420"/>
                <a:gd name="connsiteX3" fmla="*/ 3585783 w 3585783"/>
                <a:gd name="connsiteY3" fmla="*/ 0 h 398420"/>
                <a:gd name="connsiteX4" fmla="*/ 0 w 3585783"/>
                <a:gd name="connsiteY4" fmla="*/ 0 h 398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85783" h="398420">
                  <a:moveTo>
                    <a:pt x="0" y="0"/>
                  </a:moveTo>
                  <a:lnTo>
                    <a:pt x="0" y="99605"/>
                  </a:lnTo>
                  <a:lnTo>
                    <a:pt x="3585783" y="398420"/>
                  </a:lnTo>
                  <a:lnTo>
                    <a:pt x="35857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F58FD"/>
            </a:solidFill>
            <a:ln w="9942" cap="flat">
              <a:solidFill>
                <a:srgbClr val="0F58FD"/>
              </a:solidFill>
              <a:prstDash val="solid"/>
              <a:miter/>
            </a:ln>
          </p:spPr>
          <p:txBody>
            <a:bodyPr rtlCol="0" anchor="t"/>
            <a:lstStyle/>
            <a:p>
              <a:pPr algn="r">
                <a:tabLst>
                  <a:tab pos="2338388" algn="l"/>
                </a:tabLst>
              </a:pPr>
              <a:r>
                <a:rPr lang="en-US" sz="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People</a:t>
              </a:r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D99545BA-5033-54BC-5CF2-DCC4F0157F2A}"/>
                </a:ext>
              </a:extLst>
            </p:cNvPr>
            <p:cNvSpPr/>
            <p:nvPr/>
          </p:nvSpPr>
          <p:spPr>
            <a:xfrm>
              <a:off x="1510218" y="5186966"/>
              <a:ext cx="3585783" cy="398420"/>
            </a:xfrm>
            <a:custGeom>
              <a:avLst/>
              <a:gdLst>
                <a:gd name="connsiteX0" fmla="*/ 0 w 3585783"/>
                <a:gd name="connsiteY0" fmla="*/ 0 h 398420"/>
                <a:gd name="connsiteX1" fmla="*/ 0 w 3585783"/>
                <a:gd name="connsiteY1" fmla="*/ 398420 h 398420"/>
                <a:gd name="connsiteX2" fmla="*/ 3585783 w 3585783"/>
                <a:gd name="connsiteY2" fmla="*/ 398420 h 398420"/>
                <a:gd name="connsiteX3" fmla="*/ 3585783 w 3585783"/>
                <a:gd name="connsiteY3" fmla="*/ 298815 h 398420"/>
                <a:gd name="connsiteX4" fmla="*/ 0 w 3585783"/>
                <a:gd name="connsiteY4" fmla="*/ 0 h 398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85783" h="398420">
                  <a:moveTo>
                    <a:pt x="0" y="0"/>
                  </a:moveTo>
                  <a:lnTo>
                    <a:pt x="0" y="398420"/>
                  </a:lnTo>
                  <a:lnTo>
                    <a:pt x="3585783" y="398420"/>
                  </a:lnTo>
                  <a:lnTo>
                    <a:pt x="3585783" y="2988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33"/>
            </a:solidFill>
            <a:ln w="9942" cap="flat">
              <a:solidFill>
                <a:srgbClr val="FF0033"/>
              </a:solidFill>
              <a:prstDash val="solid"/>
              <a:miter/>
            </a:ln>
          </p:spPr>
          <p:txBody>
            <a:bodyPr rtlCol="0" anchor="b"/>
            <a:lstStyle/>
            <a:p>
              <a:r>
                <a:rPr lang="en-US" sz="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Technology</a:t>
              </a:r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C76F80A3-D735-6051-998B-CD9D8F1D608D}"/>
                </a:ext>
              </a:extLst>
            </p:cNvPr>
            <p:cNvSpPr/>
            <p:nvPr/>
          </p:nvSpPr>
          <p:spPr>
            <a:xfrm>
              <a:off x="1510218" y="5585387"/>
              <a:ext cx="3585783" cy="249012"/>
            </a:xfrm>
            <a:custGeom>
              <a:avLst/>
              <a:gdLst>
                <a:gd name="connsiteX0" fmla="*/ 0 w 3585783"/>
                <a:gd name="connsiteY0" fmla="*/ 0 h 249012"/>
                <a:gd name="connsiteX1" fmla="*/ 0 w 3585783"/>
                <a:gd name="connsiteY1" fmla="*/ 249013 h 249012"/>
                <a:gd name="connsiteX2" fmla="*/ 3585783 w 3585783"/>
                <a:gd name="connsiteY2" fmla="*/ 249013 h 249012"/>
                <a:gd name="connsiteX3" fmla="*/ 3585783 w 3585783"/>
                <a:gd name="connsiteY3" fmla="*/ 0 h 249012"/>
                <a:gd name="connsiteX4" fmla="*/ 0 w 3585783"/>
                <a:gd name="connsiteY4" fmla="*/ 0 h 249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85783" h="249012">
                  <a:moveTo>
                    <a:pt x="0" y="0"/>
                  </a:moveTo>
                  <a:lnTo>
                    <a:pt x="0" y="249013"/>
                  </a:lnTo>
                  <a:lnTo>
                    <a:pt x="3585783" y="249013"/>
                  </a:lnTo>
                  <a:lnTo>
                    <a:pt x="35857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CC33"/>
            </a:solidFill>
            <a:ln w="9942" cap="flat">
              <a:solidFill>
                <a:srgbClr val="33CC33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Process / Govern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D77622A-FA21-5941-AC29-90EBEF82C7DA}"/>
                </a:ext>
              </a:extLst>
            </p:cNvPr>
            <p:cNvSpPr txBox="1"/>
            <p:nvPr/>
          </p:nvSpPr>
          <p:spPr>
            <a:xfrm>
              <a:off x="1672258" y="1104433"/>
              <a:ext cx="390924" cy="489329"/>
            </a:xfrm>
            <a:prstGeom prst="rect">
              <a:avLst/>
            </a:prstGeom>
            <a:noFill/>
          </p:spPr>
          <p:txBody>
            <a:bodyPr wrap="none" lIns="0" rIns="0" rtlCol="0" anchor="b">
              <a:spAutoFit/>
            </a:bodyPr>
            <a:lstStyle/>
            <a:p>
              <a:pPr algn="ctr"/>
              <a:r>
                <a:rPr lang="en-US" sz="800" b="1" spc="0" baseline="0" dirty="0">
                  <a:solidFill>
                    <a:srgbClr val="C00000"/>
                  </a:solidFill>
                  <a:latin typeface="Arial"/>
                  <a:cs typeface="Arial"/>
                  <a:sym typeface="Arial"/>
                  <a:rtl val="0"/>
                </a:rPr>
                <a:t>Identify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10C209C2-6239-3F0B-F74F-8A4F3EAB98B3}"/>
                </a:ext>
              </a:extLst>
            </p:cNvPr>
            <p:cNvSpPr txBox="1"/>
            <p:nvPr/>
          </p:nvSpPr>
          <p:spPr>
            <a:xfrm>
              <a:off x="2393264" y="1104433"/>
              <a:ext cx="378922" cy="489329"/>
            </a:xfrm>
            <a:prstGeom prst="rect">
              <a:avLst/>
            </a:prstGeom>
            <a:noFill/>
          </p:spPr>
          <p:txBody>
            <a:bodyPr wrap="none" lIns="0" rIns="0" rtlCol="0" anchor="b">
              <a:spAutoFit/>
            </a:bodyPr>
            <a:lstStyle/>
            <a:p>
              <a:pPr algn="ctr"/>
              <a:r>
                <a:rPr lang="en-US" sz="800" b="1" spc="0" baseline="0" dirty="0">
                  <a:solidFill>
                    <a:srgbClr val="C00000"/>
                  </a:solidFill>
                  <a:latin typeface="Arial"/>
                  <a:cs typeface="Arial"/>
                  <a:sym typeface="Arial"/>
                  <a:rtl val="0"/>
                </a:rPr>
                <a:t>Protect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17EE5D1-9FBC-43ED-0642-6F9EBA973D2C}"/>
                </a:ext>
              </a:extLst>
            </p:cNvPr>
            <p:cNvSpPr txBox="1"/>
            <p:nvPr/>
          </p:nvSpPr>
          <p:spPr>
            <a:xfrm>
              <a:off x="3129710" y="1104433"/>
              <a:ext cx="336058" cy="489329"/>
            </a:xfrm>
            <a:prstGeom prst="rect">
              <a:avLst/>
            </a:prstGeom>
            <a:noFill/>
          </p:spPr>
          <p:txBody>
            <a:bodyPr wrap="none" lIns="0" rIns="0" rtlCol="0" anchor="b">
              <a:spAutoFit/>
            </a:bodyPr>
            <a:lstStyle/>
            <a:p>
              <a:pPr algn="ctr"/>
              <a:r>
                <a:rPr lang="en-US" sz="800" b="1" spc="0" baseline="0" dirty="0">
                  <a:solidFill>
                    <a:srgbClr val="C00000"/>
                  </a:solidFill>
                  <a:latin typeface="Arial"/>
                  <a:cs typeface="Arial"/>
                  <a:sym typeface="Arial"/>
                  <a:rtl val="0"/>
                </a:rPr>
                <a:t>Detect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86D59BC-2A7B-30A6-9525-7077EC685EBA}"/>
                </a:ext>
              </a:extLst>
            </p:cNvPr>
            <p:cNvSpPr txBox="1"/>
            <p:nvPr/>
          </p:nvSpPr>
          <p:spPr>
            <a:xfrm>
              <a:off x="3777852" y="1104433"/>
              <a:ext cx="469795" cy="489329"/>
            </a:xfrm>
            <a:prstGeom prst="rect">
              <a:avLst/>
            </a:prstGeom>
            <a:noFill/>
          </p:spPr>
          <p:txBody>
            <a:bodyPr wrap="none" lIns="0" rIns="0" rtlCol="0" anchor="b">
              <a:spAutoFit/>
            </a:bodyPr>
            <a:lstStyle/>
            <a:p>
              <a:pPr algn="ctr"/>
              <a:r>
                <a:rPr lang="en-US" sz="800" b="1" spc="0" baseline="0">
                  <a:solidFill>
                    <a:srgbClr val="C00000"/>
                  </a:solidFill>
                  <a:latin typeface="Arial"/>
                  <a:cs typeface="Arial"/>
                  <a:sym typeface="Arial"/>
                  <a:rtl val="0"/>
                </a:rPr>
                <a:t>Respond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05D6C41-586A-F777-D54F-5495DD3747FA}"/>
                </a:ext>
              </a:extLst>
            </p:cNvPr>
            <p:cNvSpPr txBox="1"/>
            <p:nvPr/>
          </p:nvSpPr>
          <p:spPr>
            <a:xfrm>
              <a:off x="4510007" y="1104433"/>
              <a:ext cx="435503" cy="489329"/>
            </a:xfrm>
            <a:prstGeom prst="rect">
              <a:avLst/>
            </a:prstGeom>
            <a:noFill/>
          </p:spPr>
          <p:txBody>
            <a:bodyPr wrap="none" lIns="0" rIns="0" rtlCol="0" anchor="b">
              <a:spAutoFit/>
            </a:bodyPr>
            <a:lstStyle/>
            <a:p>
              <a:pPr algn="ctr"/>
              <a:r>
                <a:rPr lang="en-US" sz="800" b="1" spc="0" baseline="0" dirty="0">
                  <a:solidFill>
                    <a:srgbClr val="C00000"/>
                  </a:solidFill>
                  <a:latin typeface="Arial"/>
                  <a:cs typeface="Arial"/>
                  <a:sym typeface="Arial"/>
                  <a:rtl val="0"/>
                </a:rPr>
                <a:t>Recover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BD01E3F-EB81-19A6-9E88-204999797513}"/>
                </a:ext>
              </a:extLst>
            </p:cNvPr>
            <p:cNvSpPr txBox="1"/>
            <p:nvPr/>
          </p:nvSpPr>
          <p:spPr>
            <a:xfrm>
              <a:off x="889364" y="1685664"/>
              <a:ext cx="615877" cy="48932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US" sz="800" b="1" spc="0" baseline="0" dirty="0">
                  <a:solidFill>
                    <a:srgbClr val="00569B"/>
                  </a:solidFill>
                  <a:latin typeface="Arial"/>
                  <a:cs typeface="Arial"/>
                  <a:sym typeface="Arial"/>
                  <a:rtl val="0"/>
                </a:rPr>
                <a:t>Devices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5B2EE3A-C969-96F8-5693-A64DB368C49B}"/>
                </a:ext>
              </a:extLst>
            </p:cNvPr>
            <p:cNvSpPr txBox="1"/>
            <p:nvPr/>
          </p:nvSpPr>
          <p:spPr>
            <a:xfrm>
              <a:off x="637643" y="2386206"/>
              <a:ext cx="857633" cy="48932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US" sz="800" b="1" spc="0" baseline="0" dirty="0">
                  <a:solidFill>
                    <a:srgbClr val="00569B"/>
                  </a:solidFill>
                  <a:latin typeface="Arial"/>
                  <a:cs typeface="Arial"/>
                  <a:sym typeface="Arial"/>
                  <a:rtl val="0"/>
                </a:rPr>
                <a:t>Applications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47D2583-655F-CD7B-E8DD-7B3C9A3D9A3D}"/>
                </a:ext>
              </a:extLst>
            </p:cNvPr>
            <p:cNvSpPr txBox="1"/>
            <p:nvPr/>
          </p:nvSpPr>
          <p:spPr>
            <a:xfrm>
              <a:off x="802248" y="3088056"/>
              <a:ext cx="693032" cy="48932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US" sz="800" b="1" spc="0" baseline="0" dirty="0">
                  <a:solidFill>
                    <a:srgbClr val="00569B"/>
                  </a:solidFill>
                  <a:latin typeface="Arial"/>
                  <a:cs typeface="Arial"/>
                  <a:sym typeface="Arial"/>
                  <a:rtl val="0"/>
                </a:rPr>
                <a:t>Networks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3C93178-1D07-0AC6-9B7C-6A530B90B81A}"/>
                </a:ext>
              </a:extLst>
            </p:cNvPr>
            <p:cNvSpPr txBox="1"/>
            <p:nvPr/>
          </p:nvSpPr>
          <p:spPr>
            <a:xfrm>
              <a:off x="1059431" y="3789911"/>
              <a:ext cx="435846" cy="48932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US" sz="800" b="1" spc="0" baseline="0" dirty="0">
                  <a:solidFill>
                    <a:srgbClr val="00569B"/>
                  </a:solidFill>
                  <a:latin typeface="Arial"/>
                  <a:cs typeface="Arial"/>
                  <a:sym typeface="Arial"/>
                  <a:rtl val="0"/>
                </a:rPr>
                <a:t>Data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9BD208D-0053-C3F4-66E8-971F3BCC4C2B}"/>
                </a:ext>
              </a:extLst>
            </p:cNvPr>
            <p:cNvSpPr txBox="1"/>
            <p:nvPr/>
          </p:nvSpPr>
          <p:spPr>
            <a:xfrm>
              <a:off x="1000809" y="4491764"/>
              <a:ext cx="504430" cy="48932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US" sz="800" b="1" spc="0" baseline="0" dirty="0">
                  <a:solidFill>
                    <a:srgbClr val="00569B"/>
                  </a:solidFill>
                  <a:latin typeface="Arial"/>
                  <a:cs typeface="Arial"/>
                  <a:sym typeface="Arial"/>
                  <a:rtl val="0"/>
                </a:rPr>
                <a:t>Users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2BEBC30-9A9D-3F0C-A2CC-9C3D36763F83}"/>
                </a:ext>
              </a:extLst>
            </p:cNvPr>
            <p:cNvSpPr txBox="1"/>
            <p:nvPr/>
          </p:nvSpPr>
          <p:spPr>
            <a:xfrm>
              <a:off x="642787" y="5066396"/>
              <a:ext cx="852488" cy="76894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US" sz="800" b="1" spc="0" baseline="0" dirty="0">
                  <a:solidFill>
                    <a:srgbClr val="00569B"/>
                  </a:solidFill>
                  <a:latin typeface="Arial"/>
                  <a:cs typeface="Arial"/>
                  <a:sym typeface="Arial"/>
                  <a:rtl val="0"/>
                </a:rPr>
                <a:t>Degree of</a:t>
              </a:r>
              <a:br>
                <a:rPr lang="en-US" sz="800" b="1" spc="0" baseline="0" dirty="0">
                  <a:solidFill>
                    <a:srgbClr val="00569B"/>
                  </a:solidFill>
                  <a:latin typeface="Arial"/>
                  <a:cs typeface="Arial"/>
                  <a:sym typeface="Arial"/>
                  <a:rtl val="0"/>
                </a:rPr>
              </a:br>
              <a:r>
                <a:rPr lang="en-US" sz="800" b="1" spc="0" baseline="0" dirty="0">
                  <a:solidFill>
                    <a:srgbClr val="00569B"/>
                  </a:solidFill>
                  <a:latin typeface="Arial"/>
                  <a:cs typeface="Arial"/>
                  <a:sym typeface="Arial"/>
                  <a:rtl val="0"/>
                </a:rPr>
                <a:t>Dependency</a:t>
              </a:r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B083DB8C-128B-C8CC-77A6-971EFEF092C4}"/>
                </a:ext>
              </a:extLst>
            </p:cNvPr>
            <p:cNvGrpSpPr/>
            <p:nvPr/>
          </p:nvGrpSpPr>
          <p:grpSpPr>
            <a:xfrm>
              <a:off x="1510218" y="1580720"/>
              <a:ext cx="3585783" cy="3496139"/>
              <a:chOff x="1510218" y="1580720"/>
              <a:chExt cx="3585783" cy="3496139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636B2521-50DB-576C-AE1F-98EB945F6C3A}"/>
                  </a:ext>
                </a:extLst>
              </p:cNvPr>
              <p:cNvSpPr/>
              <p:nvPr/>
            </p:nvSpPr>
            <p:spPr bwMode="auto">
              <a:xfrm>
                <a:off x="1510218" y="1580720"/>
                <a:ext cx="3585783" cy="3496139"/>
              </a:xfrm>
              <a:prstGeom prst="rect">
                <a:avLst/>
              </a:prstGeom>
              <a:noFill/>
              <a:ln w="9525" cap="flat" cmpd="sng" algn="ctr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sz="800" dirty="0">
                  <a:solidFill>
                    <a:schemeClr val="bg1"/>
                  </a:solidFill>
                  <a:latin typeface="Arial" charset="0"/>
                </a:endParaRP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7D9A44D4-0789-EE30-5517-DEE14177EC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5227" y="1580720"/>
                <a:ext cx="0" cy="3496138"/>
              </a:xfrm>
              <a:prstGeom prst="line">
                <a:avLst/>
              </a:prstGeom>
              <a:ln>
                <a:solidFill>
                  <a:srgbClr val="9999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306B0601-2724-AF2F-7941-BAFF648DB4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0236" y="1580720"/>
                <a:ext cx="0" cy="3496138"/>
              </a:xfrm>
              <a:prstGeom prst="line">
                <a:avLst/>
              </a:prstGeom>
              <a:ln>
                <a:solidFill>
                  <a:srgbClr val="9999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82AA8E60-6317-A56B-C54E-DBD419A02E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5245" y="1580720"/>
                <a:ext cx="0" cy="3496138"/>
              </a:xfrm>
              <a:prstGeom prst="line">
                <a:avLst/>
              </a:prstGeom>
              <a:ln>
                <a:solidFill>
                  <a:srgbClr val="9999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B7FC6F08-2D68-6267-AF3E-4E0CC27F2C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0254" y="1580720"/>
                <a:ext cx="0" cy="3496138"/>
              </a:xfrm>
              <a:prstGeom prst="line">
                <a:avLst/>
              </a:prstGeom>
              <a:ln>
                <a:solidFill>
                  <a:srgbClr val="9999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5D56D0A9-92AB-BC8C-5776-FF51E9B331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0218" y="4385508"/>
                <a:ext cx="3585783" cy="0"/>
              </a:xfrm>
              <a:prstGeom prst="line">
                <a:avLst/>
              </a:prstGeom>
              <a:ln>
                <a:solidFill>
                  <a:srgbClr val="9999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B020D00B-DCCE-713B-AA7D-7BD30267BB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0218" y="3683655"/>
                <a:ext cx="3585783" cy="0"/>
              </a:xfrm>
              <a:prstGeom prst="line">
                <a:avLst/>
              </a:prstGeom>
              <a:ln>
                <a:solidFill>
                  <a:srgbClr val="9999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417E48A4-4A61-FC24-8129-57BAD2ED3D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0218" y="2981802"/>
                <a:ext cx="3585783" cy="0"/>
              </a:xfrm>
              <a:prstGeom prst="line">
                <a:avLst/>
              </a:prstGeom>
              <a:ln>
                <a:solidFill>
                  <a:srgbClr val="9999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F199BAC8-4B81-E41C-FD63-3BBD47FAD3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0218" y="2279949"/>
                <a:ext cx="3585783" cy="0"/>
              </a:xfrm>
              <a:prstGeom prst="line">
                <a:avLst/>
              </a:prstGeom>
              <a:ln>
                <a:solidFill>
                  <a:srgbClr val="9999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4B956699-14B2-5D65-BAEF-2C51415EB57B}"/>
              </a:ext>
            </a:extLst>
          </p:cNvPr>
          <p:cNvSpPr txBox="1"/>
          <p:nvPr/>
        </p:nvSpPr>
        <p:spPr>
          <a:xfrm>
            <a:off x="7452199" y="5013401"/>
            <a:ext cx="1955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Source: Cyber Defense Matrix by Sounil Yu</a:t>
            </a:r>
          </a:p>
          <a:p>
            <a:r>
              <a:rPr lang="en-US" sz="800" dirty="0"/>
              <a:t>https://</a:t>
            </a:r>
            <a:r>
              <a:rPr lang="en-US" sz="800" dirty="0" err="1"/>
              <a:t>cyberdefensematrix.com</a:t>
            </a:r>
            <a:endParaRPr lang="en-US" sz="8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5CBC289-1F29-19B4-A829-1520F8C2C28B}"/>
              </a:ext>
            </a:extLst>
          </p:cNvPr>
          <p:cNvSpPr txBox="1"/>
          <p:nvPr/>
        </p:nvSpPr>
        <p:spPr>
          <a:xfrm>
            <a:off x="7749556" y="2567677"/>
            <a:ext cx="2816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Company X Security Posture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1F8B6EB-1F13-059D-669F-12C2FC88F38A}"/>
              </a:ext>
            </a:extLst>
          </p:cNvPr>
          <p:cNvSpPr txBox="1"/>
          <p:nvPr/>
        </p:nvSpPr>
        <p:spPr>
          <a:xfrm>
            <a:off x="7514964" y="5437712"/>
            <a:ext cx="3660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Optional attribution details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59234BE-DE38-3A24-05C2-BB7039FCFCDB}"/>
              </a:ext>
            </a:extLst>
          </p:cNvPr>
          <p:cNvSpPr txBox="1"/>
          <p:nvPr/>
        </p:nvSpPr>
        <p:spPr>
          <a:xfrm>
            <a:off x="1523409" y="5373161"/>
            <a:ext cx="288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Minimum attribution</a:t>
            </a:r>
          </a:p>
        </p:txBody>
      </p:sp>
      <p:sp>
        <p:nvSpPr>
          <p:cNvPr id="121" name="Content Placeholder 5">
            <a:extLst>
              <a:ext uri="{FF2B5EF4-FFF2-40B4-BE49-F238E27FC236}">
                <a16:creationId xmlns:a16="http://schemas.microsoft.com/office/drawing/2014/main" id="{DEA75FD5-A76F-8953-5FAB-834D5E414625}"/>
              </a:ext>
            </a:extLst>
          </p:cNvPr>
          <p:cNvSpPr txBox="1">
            <a:spLocks/>
          </p:cNvSpPr>
          <p:nvPr/>
        </p:nvSpPr>
        <p:spPr>
          <a:xfrm>
            <a:off x="6338259" y="1276237"/>
            <a:ext cx="5715147" cy="494690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4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/>
              <a:buNone/>
              <a:defRPr lang="en-US" sz="1801" b="0" kern="120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23" indent="-228612" algn="l" defTabSz="91444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charset="0"/>
              <a:buChar char="•"/>
              <a:tabLst/>
              <a:defRPr lang="en-US" sz="1801" b="0" kern="120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2pPr>
            <a:lvl3pPr marL="687422" indent="-227025" algn="l" defTabSz="91444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.AppleSystemUIFont" charset="-120"/>
              <a:buChar char="–"/>
              <a:tabLst/>
              <a:defRPr lang="en-US" sz="1801" b="0" kern="120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3pPr>
            <a:lvl4pPr marL="912859" indent="-225437" algn="l" defTabSz="91444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5000"/>
              <a:buFont typeface="Wingdings" charset="2"/>
              <a:buChar char="§"/>
              <a:tabLst/>
              <a:defRPr lang="en-US" sz="1801" b="0" kern="1200" dirty="0" smtClean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4pPr>
            <a:lvl5pPr marL="1144645" indent="-230199" algn="l" defTabSz="91444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.AppleSystemUIFont" charset="-120"/>
              <a:buChar char="–"/>
              <a:tabLst/>
              <a:defRPr lang="en-US" sz="1801" b="0" kern="1200" dirty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5pPr>
            <a:lvl6pPr marL="1147820" indent="0" algn="l" defTabSz="914445" rtl="0" eaLnBrk="1" latinLnBrk="0" hangingPunct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/>
              <a:buNone/>
              <a:tabLst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74843" indent="0" algn="l" defTabSz="914445" rtl="0" eaLnBrk="1" latinLnBrk="0" hangingPunct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/>
              <a:buNone/>
              <a:tabLst/>
              <a:defRPr sz="16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1862" indent="0" algn="l" defTabSz="914445" rtl="0" eaLnBrk="1" latinLnBrk="0" hangingPunct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/>
              <a:buNone/>
              <a:tabLst/>
              <a:defRPr sz="16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92" indent="0" algn="l" defTabSz="914445" rtl="0" eaLnBrk="1" latinLnBrk="0" hangingPunct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/>
              <a:buNone/>
              <a:tabLst/>
              <a:defRPr sz="16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space permits, it would nice if you can also reference the website (</a:t>
            </a:r>
            <a:r>
              <a:rPr lang="en-US" dirty="0">
                <a:hlinkClick r:id="rId2"/>
              </a:rPr>
              <a:t>https://cyberdefensematrix.com</a:t>
            </a:r>
            <a:r>
              <a:rPr lang="en-US" dirty="0"/>
              <a:t>) and/or Sounil Yu, but not required</a:t>
            </a:r>
          </a:p>
        </p:txBody>
      </p:sp>
    </p:spTree>
    <p:extLst>
      <p:ext uri="{BB962C8B-B14F-4D97-AF65-F5344CB8AC3E}">
        <p14:creationId xmlns:p14="http://schemas.microsoft.com/office/powerpoint/2010/main" val="3498105014"/>
      </p:ext>
    </p:extLst>
  </p:cSld>
  <p:clrMapOvr>
    <a:masterClrMapping/>
  </p:clrMapOvr>
</p:sld>
</file>

<file path=ppt/theme/theme1.xml><?xml version="1.0" encoding="utf-8"?>
<a:theme xmlns:a="http://schemas.openxmlformats.org/drawingml/2006/main" name="Cyber Defense Matrix">
  <a:themeElements>
    <a:clrScheme name="BOA">
      <a:dk1>
        <a:srgbClr val="000000"/>
      </a:dk1>
      <a:lt1>
        <a:srgbClr val="FFFFFF"/>
      </a:lt1>
      <a:dk2>
        <a:srgbClr val="E31837"/>
      </a:dk2>
      <a:lt2>
        <a:srgbClr val="CCCCCC"/>
      </a:lt2>
      <a:accent1>
        <a:srgbClr val="E31837"/>
      </a:accent1>
      <a:accent2>
        <a:srgbClr val="012069"/>
      </a:accent2>
      <a:accent3>
        <a:srgbClr val="0073CF"/>
      </a:accent3>
      <a:accent4>
        <a:srgbClr val="00B7F1"/>
      </a:accent4>
      <a:accent5>
        <a:srgbClr val="780032"/>
      </a:accent5>
      <a:accent6>
        <a:srgbClr val="999999"/>
      </a:accent6>
      <a:hlink>
        <a:srgbClr val="0052C2"/>
      </a:hlink>
      <a:folHlink>
        <a:srgbClr val="01216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AC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0000"/>
                <a:satMod val="125000"/>
              </a:schemeClr>
            </a:gs>
            <a:gs pos="50000">
              <a:schemeClr val="phClr">
                <a:tint val="100000"/>
                <a:shade val="75000"/>
                <a:satMod val="125000"/>
              </a:schemeClr>
            </a:gs>
            <a:gs pos="100000">
              <a:schemeClr val="phClr">
                <a:tint val="100000"/>
                <a:shade val="98000"/>
                <a:satMod val="11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30000"/>
              </a:schemeClr>
            </a:gs>
            <a:gs pos="40000">
              <a:schemeClr val="phClr">
                <a:shade val="75000"/>
                <a:satMod val="140000"/>
              </a:schemeClr>
            </a:gs>
            <a:gs pos="100000">
              <a:schemeClr val="phClr">
                <a:shade val="100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38100" dir="2700000" algn="ct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2700">
            <a:bevelT w="0" h="0"/>
            <a:contourClr>
              <a:srgbClr val="FFFFFF"/>
            </a:contourClr>
          </a:sp3d>
        </a:effectStyle>
        <a:effectStyle>
          <a:effectLst>
            <a:outerShdw blurRad="50800" dist="12700" dir="2700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3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1400" dirty="0" smtClean="0">
            <a:solidFill>
              <a:schemeClr val="bg1"/>
            </a:solidFill>
            <a:latin typeface="Arial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Enterprise_WS_No_Footer" id="{66E1BC61-FA95-244D-8743-A63EE41D79F0}" vid="{B20C5718-1C03-5B45-9C41-9F768825874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Enterprise_WS_No_Footer</Template>
  <TotalTime>193463</TotalTime>
  <Words>202</Words>
  <Application>Microsoft Macintosh PowerPoint</Application>
  <PresentationFormat>Widescreen</PresentationFormat>
  <Paragraphs>74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.AppleSystemUIFont</vt:lpstr>
      <vt:lpstr>Arial</vt:lpstr>
      <vt:lpstr>Calibri</vt:lpstr>
      <vt:lpstr>Wingdings</vt:lpstr>
      <vt:lpstr>Cyber Defense Matrix</vt:lpstr>
      <vt:lpstr>Blank Template (Easily Readjustable Size. Make sure you adjust font sizes.)</vt:lpstr>
      <vt:lpstr>Blank Template (Editable inside box)</vt:lpstr>
      <vt:lpstr>Attribution guidelines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the Security Vendor Landscape using the Cyber Defense Matrix</dc:title>
  <dc:subject>Cybersecurity</dc:subject>
  <dc:creator>Sounil Yu</dc:creator>
  <cp:keywords>cyber defense matrix defense-in-depth</cp:keywords>
  <dc:description/>
  <cp:lastModifiedBy>Sounil Yu</cp:lastModifiedBy>
  <cp:revision>713</cp:revision>
  <cp:lastPrinted>2020-08-27T17:30:24Z</cp:lastPrinted>
  <dcterms:created xsi:type="dcterms:W3CDTF">2016-01-08T16:23:11Z</dcterms:created>
  <dcterms:modified xsi:type="dcterms:W3CDTF">2024-10-02T13:43:48Z</dcterms:modified>
  <cp:category/>
</cp:coreProperties>
</file>