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877" r:id="rId2"/>
  </p:sldMasterIdLst>
  <p:notesMasterIdLst>
    <p:notesMasterId r:id="rId39"/>
  </p:notesMasterIdLst>
  <p:handoutMasterIdLst>
    <p:handoutMasterId r:id="rId40"/>
  </p:handoutMasterIdLst>
  <p:sldIdLst>
    <p:sldId id="373" r:id="rId3"/>
    <p:sldId id="278" r:id="rId4"/>
    <p:sldId id="321" r:id="rId5"/>
    <p:sldId id="311" r:id="rId6"/>
    <p:sldId id="312" r:id="rId7"/>
    <p:sldId id="369" r:id="rId8"/>
    <p:sldId id="370" r:id="rId9"/>
    <p:sldId id="371" r:id="rId10"/>
    <p:sldId id="372" r:id="rId11"/>
    <p:sldId id="293" r:id="rId12"/>
    <p:sldId id="308" r:id="rId13"/>
    <p:sldId id="306" r:id="rId14"/>
    <p:sldId id="302" r:id="rId15"/>
    <p:sldId id="324" r:id="rId16"/>
    <p:sldId id="326" r:id="rId17"/>
    <p:sldId id="327" r:id="rId18"/>
    <p:sldId id="328" r:id="rId19"/>
    <p:sldId id="329" r:id="rId20"/>
    <p:sldId id="330" r:id="rId21"/>
    <p:sldId id="368" r:id="rId22"/>
    <p:sldId id="331" r:id="rId23"/>
    <p:sldId id="332" r:id="rId24"/>
    <p:sldId id="334" r:id="rId25"/>
    <p:sldId id="335" r:id="rId26"/>
    <p:sldId id="348" r:id="rId27"/>
    <p:sldId id="354" r:id="rId28"/>
    <p:sldId id="355" r:id="rId29"/>
    <p:sldId id="356" r:id="rId30"/>
    <p:sldId id="357" r:id="rId31"/>
    <p:sldId id="358" r:id="rId32"/>
    <p:sldId id="360" r:id="rId33"/>
    <p:sldId id="361" r:id="rId34"/>
    <p:sldId id="362" r:id="rId35"/>
    <p:sldId id="363" r:id="rId36"/>
    <p:sldId id="366" r:id="rId37"/>
    <p:sldId id="367" r:id="rId38"/>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mn-cs"/>
      </a:defRPr>
    </a:lvl1pPr>
    <a:lvl2pPr marL="457200" algn="ctr" rtl="0" eaLnBrk="0" fontAlgn="base" hangingPunct="0">
      <a:spcBef>
        <a:spcPct val="0"/>
      </a:spcBef>
      <a:spcAft>
        <a:spcPct val="0"/>
      </a:spcAft>
      <a:defRPr sz="2400" b="1" kern="1200">
        <a:solidFill>
          <a:schemeClr val="tx1"/>
        </a:solidFill>
        <a:latin typeface="Arial" charset="0"/>
        <a:ea typeface="+mn-ea"/>
        <a:cs typeface="+mn-cs"/>
      </a:defRPr>
    </a:lvl2pPr>
    <a:lvl3pPr marL="914400" algn="ctr" rtl="0" eaLnBrk="0" fontAlgn="base" hangingPunct="0">
      <a:spcBef>
        <a:spcPct val="0"/>
      </a:spcBef>
      <a:spcAft>
        <a:spcPct val="0"/>
      </a:spcAft>
      <a:defRPr sz="2400" b="1" kern="1200">
        <a:solidFill>
          <a:schemeClr val="tx1"/>
        </a:solidFill>
        <a:latin typeface="Arial" charset="0"/>
        <a:ea typeface="+mn-ea"/>
        <a:cs typeface="+mn-cs"/>
      </a:defRPr>
    </a:lvl3pPr>
    <a:lvl4pPr marL="1371600" algn="ctr" rtl="0" eaLnBrk="0" fontAlgn="base" hangingPunct="0">
      <a:spcBef>
        <a:spcPct val="0"/>
      </a:spcBef>
      <a:spcAft>
        <a:spcPct val="0"/>
      </a:spcAft>
      <a:defRPr sz="2400" b="1" kern="1200">
        <a:solidFill>
          <a:schemeClr val="tx1"/>
        </a:solidFill>
        <a:latin typeface="Arial" charset="0"/>
        <a:ea typeface="+mn-ea"/>
        <a:cs typeface="+mn-cs"/>
      </a:defRPr>
    </a:lvl4pPr>
    <a:lvl5pPr marL="1828800" algn="ctr"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808000"/>
    <a:srgbClr val="00CC99"/>
    <a:srgbClr val="00CC66"/>
    <a:srgbClr val="CCCC00"/>
    <a:srgbClr val="FFCC66"/>
    <a:srgbClr val="66FF99"/>
    <a:srgbClr val="66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03" autoAdjust="0"/>
    <p:restoredTop sz="99437" autoAdjust="0"/>
  </p:normalViewPr>
  <p:slideViewPr>
    <p:cSldViewPr snapToGrid="0">
      <p:cViewPr varScale="1">
        <p:scale>
          <a:sx n="69" d="100"/>
          <a:sy n="69" d="100"/>
        </p:scale>
        <p:origin x="-1308" y="-96"/>
      </p:cViewPr>
      <p:guideLst>
        <p:guide orient="horz" pos="889"/>
        <p:guide pos="22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80" y="2604"/>
      </p:cViewPr>
      <p:guideLst>
        <p:guide orient="horz" pos="2880"/>
        <p:guide pos="2160"/>
      </p:guideLst>
    </p:cSldViewPr>
  </p:notesViewPr>
  <p:gridSpacing cx="58989913" cy="5898991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ffectLst/>
              </a:defRPr>
            </a:lvl1pPr>
          </a:lstStyle>
          <a:p>
            <a:pPr>
              <a:defRPr/>
            </a:pPr>
            <a:r>
              <a:rPr lang="en-US"/>
              <a:t>ATS Application Programming: C# .Net Programming</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defRPr>
            </a:lvl1pPr>
          </a:lstStyle>
          <a:p>
            <a:pPr>
              <a:defRPr/>
            </a:pPr>
            <a:r>
              <a:rPr lang="en-US"/>
              <a:t>2.1 Introduction to .NET Technology</a:t>
            </a:r>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defRPr>
            </a:lvl1pPr>
          </a:lstStyle>
          <a:p>
            <a:pPr>
              <a:defRPr/>
            </a:pPr>
            <a:fld id="{2F4D2FA6-DBC9-4F82-9239-1CB306DAEA7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4"/>
          <p:cNvSpPr>
            <a:spLocks noRot="1" noChangeArrowheads="1" noTextEdit="1"/>
          </p:cNvSpPr>
          <p:nvPr>
            <p:ph type="sldImg" idx="2"/>
          </p:nvPr>
        </p:nvSpPr>
        <p:spPr bwMode="auto">
          <a:xfrm>
            <a:off x="1371600" y="685800"/>
            <a:ext cx="41148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114800"/>
            <a:ext cx="5486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80" name="Rectangle 8"/>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defRPr>
            </a:lvl1pPr>
          </a:lstStyle>
          <a:p>
            <a:pPr>
              <a:defRPr/>
            </a:pPr>
            <a:r>
              <a:rPr lang="en-US"/>
              <a:t>© Accenture 2006</a:t>
            </a:r>
          </a:p>
          <a:p>
            <a:pPr>
              <a:defRPr/>
            </a:pPr>
            <a:r>
              <a:rPr lang="en-US"/>
              <a:t>Course Code Z16828</a:t>
            </a:r>
          </a:p>
        </p:txBody>
      </p:sp>
      <p:sp>
        <p:nvSpPr>
          <p:cNvPr id="3081" name="Rectangle 9"/>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defRPr>
            </a:lvl1pPr>
          </a:lstStyle>
          <a:p>
            <a:pPr>
              <a:defRPr/>
            </a:pPr>
            <a:r>
              <a:rPr lang="en-US"/>
              <a:t>                         </a:t>
            </a:r>
            <a:fld id="{5EA466C3-A962-4BAC-80F8-6C692B0318CF}" type="slidenum">
              <a:rPr lang="en-US"/>
              <a:pPr>
                <a:defRPr/>
              </a:pPr>
              <a:t>‹#›</a:t>
            </a:fld>
            <a:endParaRPr lang="en-US"/>
          </a:p>
        </p:txBody>
      </p:sp>
      <p:sp>
        <p:nvSpPr>
          <p:cNvPr id="3082" name="Rectangle 10"/>
          <p:cNvSpPr>
            <a:spLocks noGrp="1" noChangeArrowheads="1"/>
          </p:cNvSpPr>
          <p:nvPr>
            <p:ph type="hdr" sz="quarter"/>
          </p:nvPr>
        </p:nvSpPr>
        <p:spPr bwMode="auto">
          <a:xfrm>
            <a:off x="0" y="0"/>
            <a:ext cx="37750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ffectLst/>
              </a:defRPr>
            </a:lvl1pPr>
          </a:lstStyle>
          <a:p>
            <a:pPr>
              <a:defRPr/>
            </a:pPr>
            <a:r>
              <a:rPr lang="en-US"/>
              <a:t>ATS Application Programming: C# .Net Programming</a:t>
            </a:r>
          </a:p>
        </p:txBody>
      </p:sp>
      <p:sp>
        <p:nvSpPr>
          <p:cNvPr id="3083" name="Rectangle 11"/>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defRPr>
            </a:lvl1pPr>
          </a:lstStyle>
          <a:p>
            <a:pPr>
              <a:defRPr/>
            </a:pPr>
            <a:r>
              <a:rPr lang="en-US"/>
              <a:t>2.1 Introduction to .NET Technology</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3011" name="Rectangle 9"/>
          <p:cNvSpPr>
            <a:spLocks noGrp="1" noChangeArrowheads="1"/>
          </p:cNvSpPr>
          <p:nvPr>
            <p:ph type="sldNum" sz="quarter" idx="5"/>
          </p:nvPr>
        </p:nvSpPr>
        <p:spPr>
          <a:noFill/>
        </p:spPr>
        <p:txBody>
          <a:bodyPr/>
          <a:lstStyle/>
          <a:p>
            <a:r>
              <a:rPr lang="en-US" smtClean="0"/>
              <a:t>                         </a:t>
            </a:r>
            <a:fld id="{1A123FAA-63E7-4532-9BE2-5DDD58C4507C}" type="slidenum">
              <a:rPr lang="en-US" smtClean="0"/>
              <a:pPr/>
              <a:t>2</a:t>
            </a:fld>
            <a:endParaRPr lang="en-US" smtClean="0"/>
          </a:p>
        </p:txBody>
      </p:sp>
      <p:sp>
        <p:nvSpPr>
          <p:cNvPr id="43012"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3013" name="Rectangle 11"/>
          <p:cNvSpPr>
            <a:spLocks noGrp="1" noChangeArrowheads="1"/>
          </p:cNvSpPr>
          <p:nvPr>
            <p:ph type="dt" sz="quarter" idx="1"/>
          </p:nvPr>
        </p:nvSpPr>
        <p:spPr>
          <a:noFill/>
        </p:spPr>
        <p:txBody>
          <a:bodyPr/>
          <a:lstStyle/>
          <a:p>
            <a:r>
              <a:rPr lang="en-US" smtClean="0"/>
              <a:t>2.1 Introduction to .NET Technology</a:t>
            </a:r>
          </a:p>
        </p:txBody>
      </p:sp>
      <p:sp>
        <p:nvSpPr>
          <p:cNvPr id="43014" name="Rectangle 6"/>
          <p:cNvSpPr>
            <a:spLocks noRot="1" noChangeArrowheads="1" noTextEdit="1"/>
          </p:cNvSpPr>
          <p:nvPr>
            <p:ph type="sldImg"/>
          </p:nvPr>
        </p:nvSpPr>
        <p:spPr>
          <a:xfrm>
            <a:off x="1143000" y="685800"/>
            <a:ext cx="4572000" cy="34290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2227" name="Rectangle 9"/>
          <p:cNvSpPr>
            <a:spLocks noGrp="1" noChangeArrowheads="1"/>
          </p:cNvSpPr>
          <p:nvPr>
            <p:ph type="sldNum" sz="quarter" idx="5"/>
          </p:nvPr>
        </p:nvSpPr>
        <p:spPr>
          <a:noFill/>
        </p:spPr>
        <p:txBody>
          <a:bodyPr/>
          <a:lstStyle/>
          <a:p>
            <a:r>
              <a:rPr lang="en-US" smtClean="0"/>
              <a:t>                         </a:t>
            </a:r>
            <a:fld id="{7121165F-0416-454C-BFE3-74C651A85F99}" type="slidenum">
              <a:rPr lang="en-US" smtClean="0"/>
              <a:pPr/>
              <a:t>12</a:t>
            </a:fld>
            <a:endParaRPr lang="en-US" smtClean="0"/>
          </a:p>
        </p:txBody>
      </p:sp>
      <p:sp>
        <p:nvSpPr>
          <p:cNvPr id="52228"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2229" name="Rectangle 11"/>
          <p:cNvSpPr>
            <a:spLocks noGrp="1" noChangeArrowheads="1"/>
          </p:cNvSpPr>
          <p:nvPr>
            <p:ph type="dt" sz="quarter" idx="1"/>
          </p:nvPr>
        </p:nvSpPr>
        <p:spPr>
          <a:noFill/>
        </p:spPr>
        <p:txBody>
          <a:bodyPr/>
          <a:lstStyle/>
          <a:p>
            <a:r>
              <a:rPr lang="en-US" smtClean="0"/>
              <a:t>2.1 Introduction to .NET Technology</a:t>
            </a:r>
          </a:p>
        </p:txBody>
      </p:sp>
      <p:sp>
        <p:nvSpPr>
          <p:cNvPr id="52230" name="Rectangle 2"/>
          <p:cNvSpPr>
            <a:spLocks noRot="1" noChangeArrowheads="1" noTextEdit="1"/>
          </p:cNvSpPr>
          <p:nvPr>
            <p:ph type="sldImg"/>
          </p:nvPr>
        </p:nvSpPr>
        <p:spPr>
          <a:xfrm>
            <a:off x="1143000" y="685800"/>
            <a:ext cx="4572000" cy="3429000"/>
          </a:xfrm>
          <a:ln/>
        </p:spPr>
      </p:sp>
      <p:sp>
        <p:nvSpPr>
          <p:cNvPr id="52231" name="Rectangle 3"/>
          <p:cNvSpPr>
            <a:spLocks noGrp="1" noChangeArrowheads="1"/>
          </p:cNvSpPr>
          <p:nvPr>
            <p:ph type="body" idx="1"/>
          </p:nvPr>
        </p:nvSpPr>
        <p:spPr>
          <a:noFill/>
          <a:ln/>
        </p:spPr>
        <p:txBody>
          <a:bodyPr/>
          <a:lstStyle/>
          <a:p>
            <a:pPr eaLnBrk="1" hangingPunct="1"/>
            <a:r>
              <a:rPr lang="en-US" b="1" smtClean="0"/>
              <a:t>Faculty Notes:</a:t>
            </a:r>
          </a:p>
          <a:p>
            <a:pPr eaLnBrk="1" hangingPunct="1"/>
            <a:endParaRPr lang="en-US" b="1" smtClean="0"/>
          </a:p>
          <a:p>
            <a:pPr eaLnBrk="1" hangingPunct="1"/>
            <a:r>
              <a:rPr lang="en-US" smtClean="0"/>
              <a:t>C# code is compiled as managed code, which means it benefits from the services of the common language runtime. These services include language interoperability, garbage collection, enhanced security, and improved versioning support. </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3251" name="Rectangle 9"/>
          <p:cNvSpPr>
            <a:spLocks noGrp="1" noChangeArrowheads="1"/>
          </p:cNvSpPr>
          <p:nvPr>
            <p:ph type="sldNum" sz="quarter" idx="5"/>
          </p:nvPr>
        </p:nvSpPr>
        <p:spPr>
          <a:noFill/>
        </p:spPr>
        <p:txBody>
          <a:bodyPr/>
          <a:lstStyle/>
          <a:p>
            <a:r>
              <a:rPr lang="en-US" smtClean="0"/>
              <a:t>                         </a:t>
            </a:r>
            <a:fld id="{C9926927-AFF7-401F-8655-34C4E19C5D5F}" type="slidenum">
              <a:rPr lang="en-US" smtClean="0"/>
              <a:pPr/>
              <a:t>13</a:t>
            </a:fld>
            <a:endParaRPr lang="en-US" smtClean="0"/>
          </a:p>
        </p:txBody>
      </p:sp>
      <p:sp>
        <p:nvSpPr>
          <p:cNvPr id="53252"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3253" name="Rectangle 11"/>
          <p:cNvSpPr>
            <a:spLocks noGrp="1" noChangeArrowheads="1"/>
          </p:cNvSpPr>
          <p:nvPr>
            <p:ph type="dt" sz="quarter" idx="1"/>
          </p:nvPr>
        </p:nvSpPr>
        <p:spPr>
          <a:noFill/>
        </p:spPr>
        <p:txBody>
          <a:bodyPr/>
          <a:lstStyle/>
          <a:p>
            <a:r>
              <a:rPr lang="en-US" smtClean="0"/>
              <a:t>2.1 Introduction to .NET Technology</a:t>
            </a:r>
          </a:p>
        </p:txBody>
      </p:sp>
      <p:sp>
        <p:nvSpPr>
          <p:cNvPr id="53254" name="Rectangle 2"/>
          <p:cNvSpPr>
            <a:spLocks noRot="1" noChangeArrowheads="1" noTextEdit="1"/>
          </p:cNvSpPr>
          <p:nvPr>
            <p:ph type="sldImg"/>
          </p:nvPr>
        </p:nvSpPr>
        <p:spPr>
          <a:xfrm>
            <a:off x="1143000" y="685800"/>
            <a:ext cx="4572000" cy="3429000"/>
          </a:xfrm>
          <a:ln/>
        </p:spPr>
      </p:sp>
      <p:sp>
        <p:nvSpPr>
          <p:cNvPr id="53255" name="Rectangle 3"/>
          <p:cNvSpPr>
            <a:spLocks noGrp="1" noChangeArrowheads="1"/>
          </p:cNvSpPr>
          <p:nvPr>
            <p:ph type="body" idx="1"/>
          </p:nvPr>
        </p:nvSpPr>
        <p:spPr>
          <a:xfrm>
            <a:off x="266700" y="4114800"/>
            <a:ext cx="6229350" cy="4648200"/>
          </a:xfrm>
          <a:noFill/>
          <a:ln/>
        </p:spPr>
        <p:txBody>
          <a:bodyPr/>
          <a:lstStyle/>
          <a:p>
            <a:pPr marL="228600" indent="-228600" eaLnBrk="1" hangingPunct="1">
              <a:spcBef>
                <a:spcPct val="10000"/>
              </a:spcBef>
            </a:pPr>
            <a:r>
              <a:rPr lang="en-US" b="1" smtClean="0"/>
              <a:t>Faculty Notes:</a:t>
            </a:r>
          </a:p>
          <a:p>
            <a:pPr marL="228600" indent="-228600" eaLnBrk="1" hangingPunct="1">
              <a:spcBef>
                <a:spcPct val="10000"/>
              </a:spcBef>
            </a:pPr>
            <a:r>
              <a:rPr lang="en-US" sz="1000" smtClean="0"/>
              <a:t>Simple – It simplifies the use of operators such as  -&gt; :: and pointers. It treats integers and boolean data types as two different types.</a:t>
            </a:r>
          </a:p>
          <a:p>
            <a:pPr marL="228600" indent="-228600" eaLnBrk="1" hangingPunct="1">
              <a:spcBef>
                <a:spcPct val="10000"/>
              </a:spcBef>
            </a:pPr>
            <a:r>
              <a:rPr lang="en-US" sz="1000" smtClean="0"/>
              <a:t>Modern – because it supports:</a:t>
            </a:r>
          </a:p>
          <a:p>
            <a:pPr lvl="1" indent="-114300" eaLnBrk="1" hangingPunct="1">
              <a:spcBef>
                <a:spcPct val="10000"/>
              </a:spcBef>
              <a:buFontTx/>
              <a:buChar char="•"/>
            </a:pPr>
            <a:r>
              <a:rPr lang="en-US" smtClean="0"/>
              <a:t>Automatic garbage collection</a:t>
            </a:r>
          </a:p>
          <a:p>
            <a:pPr lvl="1" indent="-114300" eaLnBrk="1" hangingPunct="1">
              <a:spcBef>
                <a:spcPct val="10000"/>
              </a:spcBef>
              <a:buFontTx/>
              <a:buChar char="•"/>
            </a:pPr>
            <a:r>
              <a:rPr lang="en-US" smtClean="0"/>
              <a:t>Rich model for Error handling</a:t>
            </a:r>
          </a:p>
          <a:p>
            <a:pPr lvl="1" indent="-114300" eaLnBrk="1" hangingPunct="1">
              <a:spcBef>
                <a:spcPct val="10000"/>
              </a:spcBef>
              <a:buFontTx/>
              <a:buChar char="•"/>
            </a:pPr>
            <a:r>
              <a:rPr lang="en-US" smtClean="0"/>
              <a:t>Decimal Data type for Financial applications</a:t>
            </a:r>
          </a:p>
          <a:p>
            <a:pPr lvl="1" indent="-114300" eaLnBrk="1" hangingPunct="1">
              <a:spcBef>
                <a:spcPct val="10000"/>
              </a:spcBef>
              <a:buFontTx/>
              <a:buChar char="•"/>
            </a:pPr>
            <a:r>
              <a:rPr lang="en-US" smtClean="0"/>
              <a:t>Robust Security model</a:t>
            </a:r>
          </a:p>
          <a:p>
            <a:pPr marL="228600" indent="-228600" eaLnBrk="1" hangingPunct="1">
              <a:spcBef>
                <a:spcPct val="10000"/>
              </a:spcBef>
            </a:pPr>
            <a:r>
              <a:rPr lang="en-US" sz="1000" smtClean="0"/>
              <a:t>Object –Oriented:</a:t>
            </a:r>
          </a:p>
          <a:p>
            <a:pPr lvl="1" indent="-114300" eaLnBrk="1" hangingPunct="1">
              <a:spcBef>
                <a:spcPct val="10000"/>
              </a:spcBef>
              <a:buFontTx/>
              <a:buChar char="•"/>
            </a:pPr>
            <a:r>
              <a:rPr lang="en-US" smtClean="0"/>
              <a:t>Supports all the tenets of an object-oriented system</a:t>
            </a:r>
          </a:p>
          <a:p>
            <a:pPr lvl="1" indent="-114300" eaLnBrk="1" hangingPunct="1">
              <a:spcBef>
                <a:spcPct val="10000"/>
              </a:spcBef>
              <a:buFontTx/>
              <a:buChar char="•"/>
            </a:pPr>
            <a:r>
              <a:rPr lang="en-US" smtClean="0"/>
              <a:t>Encapsulation</a:t>
            </a:r>
          </a:p>
          <a:p>
            <a:pPr lvl="1" indent="-114300" eaLnBrk="1" hangingPunct="1">
              <a:spcBef>
                <a:spcPct val="10000"/>
              </a:spcBef>
              <a:buFontTx/>
              <a:buChar char="•"/>
            </a:pPr>
            <a:r>
              <a:rPr lang="en-US" smtClean="0"/>
              <a:t>Inheritance</a:t>
            </a:r>
          </a:p>
          <a:p>
            <a:pPr lvl="1" indent="-114300" eaLnBrk="1" hangingPunct="1">
              <a:spcBef>
                <a:spcPct val="10000"/>
              </a:spcBef>
              <a:buFontTx/>
              <a:buChar char="•"/>
            </a:pPr>
            <a:r>
              <a:rPr lang="en-US" smtClean="0"/>
              <a:t>Polymorphism</a:t>
            </a:r>
          </a:p>
          <a:p>
            <a:pPr marL="228600" indent="-228600" eaLnBrk="1" hangingPunct="1">
              <a:spcBef>
                <a:spcPct val="10000"/>
              </a:spcBef>
            </a:pPr>
            <a:r>
              <a:rPr lang="en-US" sz="1000" smtClean="0"/>
              <a:t>Type-Safe:</a:t>
            </a:r>
          </a:p>
          <a:p>
            <a:pPr lvl="1" indent="-114300" eaLnBrk="1" hangingPunct="1">
              <a:spcBef>
                <a:spcPct val="10000"/>
              </a:spcBef>
              <a:buFontTx/>
              <a:buChar char="•"/>
            </a:pPr>
            <a:r>
              <a:rPr lang="en-US" smtClean="0"/>
              <a:t>Dynamically allocated objects and arrays are initialized to zero </a:t>
            </a:r>
          </a:p>
          <a:p>
            <a:pPr lvl="1" indent="-114300" eaLnBrk="1" hangingPunct="1">
              <a:spcBef>
                <a:spcPct val="10000"/>
              </a:spcBef>
              <a:buFontTx/>
              <a:buChar char="•"/>
            </a:pPr>
            <a:r>
              <a:rPr lang="en-US" smtClean="0"/>
              <a:t>Access to arrays are range bound and warned if it goes out of bounds</a:t>
            </a:r>
          </a:p>
          <a:p>
            <a:pPr lvl="1" indent="-114300" eaLnBrk="1" hangingPunct="1">
              <a:spcBef>
                <a:spcPct val="10000"/>
              </a:spcBef>
              <a:buFontTx/>
              <a:buChar char="•"/>
            </a:pPr>
            <a:r>
              <a:rPr lang="en-US" smtClean="0"/>
              <a:t>C# enforces overflow checking in arithmetic operations</a:t>
            </a:r>
          </a:p>
          <a:p>
            <a:pPr lvl="1" indent="-114300" eaLnBrk="1" hangingPunct="1">
              <a:spcBef>
                <a:spcPct val="10000"/>
              </a:spcBef>
              <a:buFontTx/>
              <a:buChar char="•"/>
            </a:pPr>
            <a:r>
              <a:rPr lang="en-US" smtClean="0"/>
              <a:t>Reference parameters that are passed are type-safe</a:t>
            </a:r>
          </a:p>
          <a:p>
            <a:pPr marL="228600" indent="-228600" eaLnBrk="1" hangingPunct="1">
              <a:spcBef>
                <a:spcPct val="10000"/>
              </a:spcBef>
            </a:pPr>
            <a:r>
              <a:rPr lang="en-US" sz="1000" smtClean="0"/>
              <a:t>Versionable:</a:t>
            </a:r>
          </a:p>
          <a:p>
            <a:pPr lvl="1" indent="-114300" eaLnBrk="1" hangingPunct="1">
              <a:spcBef>
                <a:spcPct val="10000"/>
              </a:spcBef>
              <a:buFontTx/>
              <a:buChar char="•"/>
            </a:pPr>
            <a:r>
              <a:rPr lang="en-US" smtClean="0"/>
              <a:t>New versions of software's work with existing applications this is known as versioning</a:t>
            </a:r>
          </a:p>
          <a:p>
            <a:pPr marL="228600" indent="-228600" eaLnBrk="1" hangingPunct="1">
              <a:spcBef>
                <a:spcPct val="10000"/>
              </a:spcBef>
            </a:pPr>
            <a:r>
              <a:rPr lang="en-US" sz="1000" smtClean="0"/>
              <a:t>Compatible:</a:t>
            </a:r>
          </a:p>
          <a:p>
            <a:pPr lvl="1" indent="-114300" eaLnBrk="1" hangingPunct="1">
              <a:spcBef>
                <a:spcPct val="10000"/>
              </a:spcBef>
              <a:buFontTx/>
              <a:buChar char="•"/>
            </a:pPr>
            <a:r>
              <a:rPr lang="en-US" smtClean="0"/>
              <a:t>Enforces .NET common language specifications and there fore allows inter-operation with other .NET languages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4275" name="Rectangle 9"/>
          <p:cNvSpPr>
            <a:spLocks noGrp="1" noChangeArrowheads="1"/>
          </p:cNvSpPr>
          <p:nvPr>
            <p:ph type="sldNum" sz="quarter" idx="5"/>
          </p:nvPr>
        </p:nvSpPr>
        <p:spPr>
          <a:noFill/>
        </p:spPr>
        <p:txBody>
          <a:bodyPr/>
          <a:lstStyle/>
          <a:p>
            <a:r>
              <a:rPr lang="en-US" smtClean="0"/>
              <a:t>                         </a:t>
            </a:r>
            <a:fld id="{FBFB13EC-0AF2-4934-94C3-E505D59B9E5F}" type="slidenum">
              <a:rPr lang="en-US" smtClean="0"/>
              <a:pPr/>
              <a:t>14</a:t>
            </a:fld>
            <a:endParaRPr lang="en-US" smtClean="0"/>
          </a:p>
        </p:txBody>
      </p:sp>
      <p:sp>
        <p:nvSpPr>
          <p:cNvPr id="54276"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4277" name="Rectangle 11"/>
          <p:cNvSpPr>
            <a:spLocks noGrp="1" noChangeArrowheads="1"/>
          </p:cNvSpPr>
          <p:nvPr>
            <p:ph type="dt" sz="quarter" idx="1"/>
          </p:nvPr>
        </p:nvSpPr>
        <p:spPr>
          <a:noFill/>
        </p:spPr>
        <p:txBody>
          <a:bodyPr/>
          <a:lstStyle/>
          <a:p>
            <a:r>
              <a:rPr lang="en-US" smtClean="0"/>
              <a:t>2.1 Introduction to .NET Technology</a:t>
            </a:r>
          </a:p>
        </p:txBody>
      </p:sp>
      <p:sp>
        <p:nvSpPr>
          <p:cNvPr id="54278" name="Rectangle 6"/>
          <p:cNvSpPr>
            <a:spLocks noRot="1" noChangeArrowheads="1" noTextEdit="1"/>
          </p:cNvSpPr>
          <p:nvPr>
            <p:ph type="sldImg"/>
          </p:nvPr>
        </p:nvSpPr>
        <p:spPr>
          <a:xfrm>
            <a:off x="1143000" y="685800"/>
            <a:ext cx="4572000" cy="34290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.NET: Software Engineering II</a:t>
            </a:r>
          </a:p>
        </p:txBody>
      </p:sp>
      <p:sp>
        <p:nvSpPr>
          <p:cNvPr id="55299" name="Rectangle 3"/>
          <p:cNvSpPr>
            <a:spLocks noGrp="1" noChangeArrowheads="1"/>
          </p:cNvSpPr>
          <p:nvPr>
            <p:ph type="dt" sz="quarter" idx="1"/>
          </p:nvPr>
        </p:nvSpPr>
        <p:spPr>
          <a:noFill/>
        </p:spPr>
        <p:txBody>
          <a:bodyPr/>
          <a:lstStyle/>
          <a:p>
            <a:r>
              <a:rPr lang="en-US" smtClean="0"/>
              <a:t>4.1 Introduction to ASP.NET</a:t>
            </a:r>
          </a:p>
        </p:txBody>
      </p:sp>
      <p:sp>
        <p:nvSpPr>
          <p:cNvPr id="55300" name="Rectangle 6"/>
          <p:cNvSpPr>
            <a:spLocks noGrp="1" noChangeArrowheads="1"/>
          </p:cNvSpPr>
          <p:nvPr>
            <p:ph type="ftr" sz="quarter" idx="4"/>
          </p:nvPr>
        </p:nvSpPr>
        <p:spPr>
          <a:noFill/>
        </p:spPr>
        <p:txBody>
          <a:bodyPr/>
          <a:lstStyle/>
          <a:p>
            <a:r>
              <a:rPr lang="en-US" smtClean="0"/>
              <a:t>© Accenture 2006 All Rights Reserved</a:t>
            </a:r>
          </a:p>
        </p:txBody>
      </p:sp>
      <p:sp>
        <p:nvSpPr>
          <p:cNvPr id="55301" name="Rectangle 7"/>
          <p:cNvSpPr>
            <a:spLocks noGrp="1" noChangeArrowheads="1"/>
          </p:cNvSpPr>
          <p:nvPr>
            <p:ph type="sldNum" sz="quarter" idx="5"/>
          </p:nvPr>
        </p:nvSpPr>
        <p:spPr>
          <a:noFill/>
        </p:spPr>
        <p:txBody>
          <a:bodyPr/>
          <a:lstStyle/>
          <a:p>
            <a:fld id="{0E0CD158-BE43-4C50-89F3-4DC76ED0E63C}" type="slidenum">
              <a:rPr lang="en-US" smtClean="0"/>
              <a:pPr/>
              <a:t>15</a:t>
            </a:fld>
            <a:endParaRPr lang="en-US" smtClean="0"/>
          </a:p>
        </p:txBody>
      </p:sp>
      <p:sp>
        <p:nvSpPr>
          <p:cNvPr id="55302" name="Rectangle 2"/>
          <p:cNvSpPr>
            <a:spLocks noChangeArrowheads="1" noTextEdit="1"/>
          </p:cNvSpPr>
          <p:nvPr>
            <p:ph type="sldImg"/>
          </p:nvPr>
        </p:nvSpPr>
        <p:spPr>
          <a:xfrm>
            <a:off x="1150938" y="690563"/>
            <a:ext cx="4557712" cy="3417887"/>
          </a:xfrm>
          <a:ln/>
        </p:spPr>
      </p:sp>
      <p:sp>
        <p:nvSpPr>
          <p:cNvPr id="55303" name="Rectangle 3"/>
          <p:cNvSpPr>
            <a:spLocks noGrp="1" noChangeArrowheads="1"/>
          </p:cNvSpPr>
          <p:nvPr>
            <p:ph type="body" idx="1"/>
          </p:nvPr>
        </p:nvSpPr>
        <p:spPr>
          <a:xfrm>
            <a:off x="914400" y="4343400"/>
            <a:ext cx="5029200" cy="4116388"/>
          </a:xfrm>
          <a:noFill/>
          <a:ln/>
        </p:spPr>
        <p:txBody>
          <a:bodyPr/>
          <a:lstStyle/>
          <a:p>
            <a:pPr eaLnBrk="1" hangingPunct="1"/>
            <a:r>
              <a:rPr lang="en-US" smtClean="0"/>
              <a:t>http://www.visualbuilder.com/aspnet/tutorial/pageorder/2/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.NET: Software Engineering II</a:t>
            </a:r>
          </a:p>
        </p:txBody>
      </p:sp>
      <p:sp>
        <p:nvSpPr>
          <p:cNvPr id="56323" name="Rectangle 3"/>
          <p:cNvSpPr>
            <a:spLocks noGrp="1" noChangeArrowheads="1"/>
          </p:cNvSpPr>
          <p:nvPr>
            <p:ph type="dt" sz="quarter" idx="1"/>
          </p:nvPr>
        </p:nvSpPr>
        <p:spPr>
          <a:noFill/>
        </p:spPr>
        <p:txBody>
          <a:bodyPr/>
          <a:lstStyle/>
          <a:p>
            <a:r>
              <a:rPr lang="en-US" smtClean="0"/>
              <a:t>4.1 Introduction to ASP.NET</a:t>
            </a:r>
          </a:p>
        </p:txBody>
      </p:sp>
      <p:sp>
        <p:nvSpPr>
          <p:cNvPr id="56324" name="Rectangle 6"/>
          <p:cNvSpPr>
            <a:spLocks noGrp="1" noChangeArrowheads="1"/>
          </p:cNvSpPr>
          <p:nvPr>
            <p:ph type="ftr" sz="quarter" idx="4"/>
          </p:nvPr>
        </p:nvSpPr>
        <p:spPr>
          <a:noFill/>
        </p:spPr>
        <p:txBody>
          <a:bodyPr/>
          <a:lstStyle/>
          <a:p>
            <a:r>
              <a:rPr lang="en-US" smtClean="0"/>
              <a:t>© Accenture 2006 All Rights Reserved</a:t>
            </a:r>
          </a:p>
        </p:txBody>
      </p:sp>
      <p:sp>
        <p:nvSpPr>
          <p:cNvPr id="56325" name="Rectangle 7"/>
          <p:cNvSpPr>
            <a:spLocks noGrp="1" noChangeArrowheads="1"/>
          </p:cNvSpPr>
          <p:nvPr>
            <p:ph type="sldNum" sz="quarter" idx="5"/>
          </p:nvPr>
        </p:nvSpPr>
        <p:spPr>
          <a:noFill/>
        </p:spPr>
        <p:txBody>
          <a:bodyPr/>
          <a:lstStyle/>
          <a:p>
            <a:fld id="{5DE7EA99-C523-41DD-9D71-D0DD8C605B6F}" type="slidenum">
              <a:rPr lang="en-US" smtClean="0"/>
              <a:pPr/>
              <a:t>16</a:t>
            </a:fld>
            <a:endParaRPr lang="en-US" smtClean="0"/>
          </a:p>
        </p:txBody>
      </p:sp>
      <p:sp>
        <p:nvSpPr>
          <p:cNvPr id="56326" name="Rectangle 2"/>
          <p:cNvSpPr>
            <a:spLocks noChangeArrowheads="1" noTextEdit="1"/>
          </p:cNvSpPr>
          <p:nvPr>
            <p:ph type="sldImg"/>
          </p:nvPr>
        </p:nvSpPr>
        <p:spPr>
          <a:xfrm>
            <a:off x="1150938" y="690563"/>
            <a:ext cx="4557712" cy="3417887"/>
          </a:xfrm>
          <a:ln/>
        </p:spPr>
      </p:sp>
      <p:sp>
        <p:nvSpPr>
          <p:cNvPr id="56327" name="Rectangle 3"/>
          <p:cNvSpPr>
            <a:spLocks noGrp="1" noChangeArrowheads="1"/>
          </p:cNvSpPr>
          <p:nvPr>
            <p:ph type="body" idx="1"/>
          </p:nvPr>
        </p:nvSpPr>
        <p:spPr>
          <a:xfrm>
            <a:off x="914400" y="4343400"/>
            <a:ext cx="5029200" cy="4116388"/>
          </a:xfrm>
          <a:noFill/>
          <a:ln/>
        </p:spPr>
        <p:txBody>
          <a:bodyPr/>
          <a:lstStyle/>
          <a:p>
            <a:pPr eaLnBrk="1" hangingPunct="1"/>
            <a:r>
              <a:rPr lang="en-US" smtClean="0"/>
              <a:t>1. Author writes HTML.</a:t>
            </a:r>
          </a:p>
          <a:p>
            <a:pPr eaLnBrk="1" hangingPunct="1"/>
            <a:r>
              <a:rPr lang="en-US" smtClean="0"/>
              <a:t>2. The Web browser sends a request for a particular Web page of a Web site to the Web server hosting that site. </a:t>
            </a:r>
            <a:br>
              <a:rPr lang="en-US" smtClean="0"/>
            </a:br>
            <a:r>
              <a:rPr lang="en-US" smtClean="0"/>
              <a:t>3. The Web server searches for the page in directory containing Web pages for the Web site. </a:t>
            </a:r>
          </a:p>
          <a:p>
            <a:pPr eaLnBrk="1" hangingPunct="1"/>
            <a:r>
              <a:rPr lang="en-US" smtClean="0"/>
              <a:t>4. On finding the requested page, the Web server collects the HTML of the Web page. </a:t>
            </a:r>
            <a:br>
              <a:rPr lang="en-US" smtClean="0"/>
            </a:br>
            <a:r>
              <a:rPr lang="en-US" smtClean="0"/>
              <a:t>5. The Web server sends the HTML to the requesting browser which then parses it to develop the visual presentation of the page. </a:t>
            </a:r>
          </a:p>
          <a:p>
            <a:pPr eaLnBrk="1" hangingPunct="1"/>
            <a:endParaRPr lang="en-US" smtClean="0"/>
          </a:p>
          <a:p>
            <a:pPr eaLnBrk="1" hangingPunct="1"/>
            <a:r>
              <a:rPr lang="en-US" smtClean="0"/>
              <a:t/>
            </a:r>
            <a:br>
              <a:rPr lang="en-US" smtClean="0"/>
            </a:br>
            <a:r>
              <a:rPr lang="en-US" smtClean="0"/>
              <a:t/>
            </a:r>
            <a:br>
              <a:rPr lang="en-US" smtClean="0"/>
            </a:b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.NET: Software Engineering II</a:t>
            </a:r>
          </a:p>
        </p:txBody>
      </p:sp>
      <p:sp>
        <p:nvSpPr>
          <p:cNvPr id="57347" name="Rectangle 3"/>
          <p:cNvSpPr>
            <a:spLocks noGrp="1" noChangeArrowheads="1"/>
          </p:cNvSpPr>
          <p:nvPr>
            <p:ph type="dt" sz="quarter" idx="1"/>
          </p:nvPr>
        </p:nvSpPr>
        <p:spPr>
          <a:noFill/>
        </p:spPr>
        <p:txBody>
          <a:bodyPr/>
          <a:lstStyle/>
          <a:p>
            <a:r>
              <a:rPr lang="en-US" smtClean="0"/>
              <a:t>4.1 Introduction to ASP.NET</a:t>
            </a:r>
          </a:p>
        </p:txBody>
      </p:sp>
      <p:sp>
        <p:nvSpPr>
          <p:cNvPr id="57348" name="Rectangle 6"/>
          <p:cNvSpPr>
            <a:spLocks noGrp="1" noChangeArrowheads="1"/>
          </p:cNvSpPr>
          <p:nvPr>
            <p:ph type="ftr" sz="quarter" idx="4"/>
          </p:nvPr>
        </p:nvSpPr>
        <p:spPr>
          <a:noFill/>
        </p:spPr>
        <p:txBody>
          <a:bodyPr/>
          <a:lstStyle/>
          <a:p>
            <a:r>
              <a:rPr lang="en-US" smtClean="0"/>
              <a:t>© Accenture 2006 All Rights Reserved</a:t>
            </a:r>
          </a:p>
        </p:txBody>
      </p:sp>
      <p:sp>
        <p:nvSpPr>
          <p:cNvPr id="57349" name="Rectangle 7"/>
          <p:cNvSpPr>
            <a:spLocks noGrp="1" noChangeArrowheads="1"/>
          </p:cNvSpPr>
          <p:nvPr>
            <p:ph type="sldNum" sz="quarter" idx="5"/>
          </p:nvPr>
        </p:nvSpPr>
        <p:spPr>
          <a:noFill/>
        </p:spPr>
        <p:txBody>
          <a:bodyPr/>
          <a:lstStyle/>
          <a:p>
            <a:fld id="{9C3045D4-C272-4759-979A-925FC4FF5987}" type="slidenum">
              <a:rPr lang="en-US" smtClean="0"/>
              <a:pPr/>
              <a:t>18</a:t>
            </a:fld>
            <a:endParaRPr lang="en-US" smtClean="0"/>
          </a:p>
        </p:txBody>
      </p:sp>
      <p:sp>
        <p:nvSpPr>
          <p:cNvPr id="57350" name="Rectangle 2"/>
          <p:cNvSpPr>
            <a:spLocks noChangeArrowheads="1" noTextEdit="1"/>
          </p:cNvSpPr>
          <p:nvPr>
            <p:ph type="sldImg"/>
          </p:nvPr>
        </p:nvSpPr>
        <p:spPr>
          <a:xfrm>
            <a:off x="1150938" y="690563"/>
            <a:ext cx="4557712" cy="3417887"/>
          </a:xfrm>
          <a:ln/>
        </p:spPr>
      </p:sp>
      <p:sp>
        <p:nvSpPr>
          <p:cNvPr id="57351" name="Rectangle 3"/>
          <p:cNvSpPr>
            <a:spLocks noGrp="1" noChangeArrowheads="1"/>
          </p:cNvSpPr>
          <p:nvPr>
            <p:ph type="body" idx="1"/>
          </p:nvPr>
        </p:nvSpPr>
        <p:spPr>
          <a:xfrm>
            <a:off x="914400" y="4343400"/>
            <a:ext cx="5029200" cy="4116388"/>
          </a:xfrm>
          <a:noFill/>
          <a:ln/>
        </p:spPr>
        <p:txBody>
          <a:bodyPr/>
          <a:lstStyle/>
          <a:p>
            <a:pPr eaLnBrk="1" hangingPunct="1"/>
            <a:r>
              <a:rPr lang="en-US" b="1" i="1" smtClean="0"/>
              <a:t>Web servers</a:t>
            </a:r>
            <a:r>
              <a:rPr lang="en-US" i="1" smtClean="0"/>
              <a:t> </a:t>
            </a:r>
            <a:r>
              <a:rPr lang="en-US" smtClean="0"/>
              <a:t>are software that manage Web pages and make them available to client browsers – via a local</a:t>
            </a:r>
          </a:p>
          <a:p>
            <a:pPr eaLnBrk="1" hangingPunct="1"/>
            <a:r>
              <a:rPr lang="en-US" smtClean="0"/>
              <a:t>network or over the Internet. In the case of the Internet, the Web server and browser are usually on two</a:t>
            </a:r>
          </a:p>
          <a:p>
            <a:pPr eaLnBrk="1" hangingPunct="1"/>
            <a:r>
              <a:rPr lang="en-US" smtClean="0"/>
              <a:t>different machines, possibly many miles apart. However, in a local situation you can set up a machine</a:t>
            </a:r>
          </a:p>
          <a:p>
            <a:pPr eaLnBrk="1" hangingPunct="1"/>
            <a:r>
              <a:rPr lang="en-US" smtClean="0"/>
              <a:t>that runs the Web server software, and then use a browser on the same machine to look at its Web pages.</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smtClean="0"/>
              <a:t>.NET: Software Engineering II</a:t>
            </a:r>
          </a:p>
        </p:txBody>
      </p:sp>
      <p:sp>
        <p:nvSpPr>
          <p:cNvPr id="58371" name="Rectangle 3"/>
          <p:cNvSpPr>
            <a:spLocks noGrp="1" noChangeArrowheads="1"/>
          </p:cNvSpPr>
          <p:nvPr>
            <p:ph type="dt" sz="quarter" idx="1"/>
          </p:nvPr>
        </p:nvSpPr>
        <p:spPr>
          <a:noFill/>
        </p:spPr>
        <p:txBody>
          <a:bodyPr/>
          <a:lstStyle/>
          <a:p>
            <a:r>
              <a:rPr lang="en-US" smtClean="0"/>
              <a:t>4.1 Introduction to ASP.NET</a:t>
            </a:r>
          </a:p>
        </p:txBody>
      </p:sp>
      <p:sp>
        <p:nvSpPr>
          <p:cNvPr id="58372" name="Rectangle 6"/>
          <p:cNvSpPr>
            <a:spLocks noGrp="1" noChangeArrowheads="1"/>
          </p:cNvSpPr>
          <p:nvPr>
            <p:ph type="ftr" sz="quarter" idx="4"/>
          </p:nvPr>
        </p:nvSpPr>
        <p:spPr>
          <a:noFill/>
        </p:spPr>
        <p:txBody>
          <a:bodyPr/>
          <a:lstStyle/>
          <a:p>
            <a:r>
              <a:rPr lang="en-US" smtClean="0"/>
              <a:t>© Accenture 2006 All Rights Reserved</a:t>
            </a:r>
          </a:p>
        </p:txBody>
      </p:sp>
      <p:sp>
        <p:nvSpPr>
          <p:cNvPr id="58373" name="Rectangle 7"/>
          <p:cNvSpPr>
            <a:spLocks noGrp="1" noChangeArrowheads="1"/>
          </p:cNvSpPr>
          <p:nvPr>
            <p:ph type="sldNum" sz="quarter" idx="5"/>
          </p:nvPr>
        </p:nvSpPr>
        <p:spPr>
          <a:noFill/>
        </p:spPr>
        <p:txBody>
          <a:bodyPr/>
          <a:lstStyle/>
          <a:p>
            <a:fld id="{D4AD435B-3CD9-4EBE-9513-EFBF03238144}" type="slidenum">
              <a:rPr lang="en-US" smtClean="0"/>
              <a:pPr/>
              <a:t>19</a:t>
            </a:fld>
            <a:endParaRPr lang="en-US" smtClean="0"/>
          </a:p>
        </p:txBody>
      </p:sp>
      <p:sp>
        <p:nvSpPr>
          <p:cNvPr id="58374" name="Rectangle 2"/>
          <p:cNvSpPr>
            <a:spLocks noChangeArrowheads="1" noTextEdit="1"/>
          </p:cNvSpPr>
          <p:nvPr>
            <p:ph type="sldImg"/>
          </p:nvPr>
        </p:nvSpPr>
        <p:spPr>
          <a:xfrm>
            <a:off x="1150938" y="690563"/>
            <a:ext cx="4557712" cy="3417887"/>
          </a:xfrm>
          <a:ln/>
        </p:spPr>
      </p:sp>
      <p:sp>
        <p:nvSpPr>
          <p:cNvPr id="58375" name="Rectangle 3"/>
          <p:cNvSpPr>
            <a:spLocks noGrp="1" noChangeArrowheads="1"/>
          </p:cNvSpPr>
          <p:nvPr>
            <p:ph type="body" idx="1"/>
          </p:nvPr>
        </p:nvSpPr>
        <p:spPr>
          <a:xfrm>
            <a:off x="914400" y="4343400"/>
            <a:ext cx="5029200" cy="4116388"/>
          </a:xfrm>
          <a:noFill/>
          <a:ln/>
        </p:spPr>
        <p:txBody>
          <a:bodyPr/>
          <a:lstStyle/>
          <a:p>
            <a:pPr eaLnBrk="1" hangingPunct="1"/>
            <a:r>
              <a:rPr lang="en-US" smtClean="0"/>
              <a:t>1. The Web browser sends a request for a particular Web page of a Web site to the Web server hosting that site. </a:t>
            </a:r>
          </a:p>
          <a:p>
            <a:pPr eaLnBrk="1" hangingPunct="1"/>
            <a:r>
              <a:rPr lang="en-US" smtClean="0"/>
              <a:t>2. The Web server searches for the page in directory containing Web pages for the Web site. </a:t>
            </a:r>
          </a:p>
          <a:p>
            <a:pPr eaLnBrk="1" hangingPunct="1"/>
            <a:r>
              <a:rPr lang="en-US" smtClean="0"/>
              <a:t>3. On finding the requested page, the Web server collects the content (code + HTML) of the Web page. </a:t>
            </a:r>
          </a:p>
          <a:p>
            <a:pPr eaLnBrk="1" hangingPunct="1"/>
            <a:r>
              <a:rPr lang="en-US" smtClean="0"/>
              <a:t>4. The Web server then parses the content to produce HTML. </a:t>
            </a:r>
          </a:p>
          <a:p>
            <a:pPr eaLnBrk="1" hangingPunct="1"/>
            <a:r>
              <a:rPr lang="en-US" smtClean="0"/>
              <a:t>5. The HTML stream is sent back to the requesting browser which then parses it to develop the visual presentation of the page. </a:t>
            </a:r>
          </a:p>
          <a:p>
            <a:pPr eaLnBrk="1" hangingPunct="1"/>
            <a:endParaRPr lang="en-US" smtClean="0"/>
          </a:p>
          <a:p>
            <a:pPr eaLnBrk="1" hangingPunct="1"/>
            <a:r>
              <a:rPr lang="en-US" smtClean="0"/>
              <a:t/>
            </a:r>
            <a:br>
              <a:rPr lang="en-US" smtClean="0"/>
            </a:b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9395" name="Rectangle 9"/>
          <p:cNvSpPr>
            <a:spLocks noGrp="1" noChangeArrowheads="1"/>
          </p:cNvSpPr>
          <p:nvPr>
            <p:ph type="sldNum" sz="quarter" idx="5"/>
          </p:nvPr>
        </p:nvSpPr>
        <p:spPr>
          <a:noFill/>
        </p:spPr>
        <p:txBody>
          <a:bodyPr/>
          <a:lstStyle/>
          <a:p>
            <a:r>
              <a:rPr lang="en-US" smtClean="0"/>
              <a:t>                         </a:t>
            </a:r>
            <a:fld id="{E830CAC0-7D4F-4233-8400-08057DCF8F0A}" type="slidenum">
              <a:rPr lang="en-US" smtClean="0"/>
              <a:pPr/>
              <a:t>20</a:t>
            </a:fld>
            <a:endParaRPr lang="en-US" smtClean="0"/>
          </a:p>
        </p:txBody>
      </p:sp>
      <p:sp>
        <p:nvSpPr>
          <p:cNvPr id="59396"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9397" name="Rectangle 11"/>
          <p:cNvSpPr>
            <a:spLocks noGrp="1" noChangeArrowheads="1"/>
          </p:cNvSpPr>
          <p:nvPr>
            <p:ph type="dt" sz="quarter" idx="1"/>
          </p:nvPr>
        </p:nvSpPr>
        <p:spPr>
          <a:noFill/>
        </p:spPr>
        <p:txBody>
          <a:bodyPr/>
          <a:lstStyle/>
          <a:p>
            <a:r>
              <a:rPr lang="en-US" smtClean="0"/>
              <a:t>2.1 Introduction to .NET Technology</a:t>
            </a:r>
          </a:p>
        </p:txBody>
      </p:sp>
      <p:sp>
        <p:nvSpPr>
          <p:cNvPr id="59398" name="Rectangle 6"/>
          <p:cNvSpPr>
            <a:spLocks noRot="1" noChangeArrowheads="1" noTextEdit="1"/>
          </p:cNvSpPr>
          <p:nvPr>
            <p:ph type="sldImg"/>
          </p:nvPr>
        </p:nvSpPr>
        <p:spPr>
          <a:xfrm>
            <a:off x="1143000" y="685800"/>
            <a:ext cx="4572000" cy="34290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.NET: Software Engineering II</a:t>
            </a:r>
          </a:p>
        </p:txBody>
      </p:sp>
      <p:sp>
        <p:nvSpPr>
          <p:cNvPr id="60419" name="Rectangle 3"/>
          <p:cNvSpPr>
            <a:spLocks noGrp="1" noChangeArrowheads="1"/>
          </p:cNvSpPr>
          <p:nvPr>
            <p:ph type="dt" sz="quarter" idx="1"/>
          </p:nvPr>
        </p:nvSpPr>
        <p:spPr>
          <a:noFill/>
        </p:spPr>
        <p:txBody>
          <a:bodyPr/>
          <a:lstStyle/>
          <a:p>
            <a:r>
              <a:rPr lang="en-US" smtClean="0"/>
              <a:t>4.1 Introduction to ASP.NET</a:t>
            </a:r>
          </a:p>
        </p:txBody>
      </p:sp>
      <p:sp>
        <p:nvSpPr>
          <p:cNvPr id="60420" name="Rectangle 6"/>
          <p:cNvSpPr>
            <a:spLocks noGrp="1" noChangeArrowheads="1"/>
          </p:cNvSpPr>
          <p:nvPr>
            <p:ph type="ftr" sz="quarter" idx="4"/>
          </p:nvPr>
        </p:nvSpPr>
        <p:spPr>
          <a:noFill/>
        </p:spPr>
        <p:txBody>
          <a:bodyPr/>
          <a:lstStyle/>
          <a:p>
            <a:r>
              <a:rPr lang="en-US" smtClean="0"/>
              <a:t>© Accenture 2006 All Rights Reserved</a:t>
            </a:r>
          </a:p>
        </p:txBody>
      </p:sp>
      <p:sp>
        <p:nvSpPr>
          <p:cNvPr id="60421" name="Rectangle 7"/>
          <p:cNvSpPr>
            <a:spLocks noGrp="1" noChangeArrowheads="1"/>
          </p:cNvSpPr>
          <p:nvPr>
            <p:ph type="sldNum" sz="quarter" idx="5"/>
          </p:nvPr>
        </p:nvSpPr>
        <p:spPr>
          <a:noFill/>
        </p:spPr>
        <p:txBody>
          <a:bodyPr/>
          <a:lstStyle/>
          <a:p>
            <a:fld id="{F831FC35-4C56-43A8-8CE4-54117BEF0139}" type="slidenum">
              <a:rPr lang="en-US" smtClean="0"/>
              <a:pPr/>
              <a:t>21</a:t>
            </a:fld>
            <a:endParaRPr lang="en-US" smtClean="0"/>
          </a:p>
        </p:txBody>
      </p:sp>
      <p:sp>
        <p:nvSpPr>
          <p:cNvPr id="60422" name="Rectangle 2"/>
          <p:cNvSpPr>
            <a:spLocks noChangeArrowheads="1" noTextEdit="1"/>
          </p:cNvSpPr>
          <p:nvPr>
            <p:ph type="sldImg"/>
          </p:nvPr>
        </p:nvSpPr>
        <p:spPr>
          <a:xfrm>
            <a:off x="1143000" y="685800"/>
            <a:ext cx="4572000" cy="3429000"/>
          </a:xfrm>
          <a:ln/>
        </p:spPr>
      </p:sp>
      <p:sp>
        <p:nvSpPr>
          <p:cNvPr id="60423" name="Rectangle 3"/>
          <p:cNvSpPr>
            <a:spLocks noGrp="1" noChangeArrowheads="1"/>
          </p:cNvSpPr>
          <p:nvPr>
            <p:ph type="body" idx="1"/>
          </p:nvPr>
        </p:nvSpPr>
        <p:spPr>
          <a:noFill/>
          <a:ln/>
        </p:spPr>
        <p:txBody>
          <a:bodyPr/>
          <a:lstStyle/>
          <a:p>
            <a:pPr eaLnBrk="1" hangingPunct="1"/>
            <a:r>
              <a:rPr lang="en-US" b="1" smtClean="0"/>
              <a:t>Faculty Notes</a:t>
            </a:r>
          </a:p>
          <a:p>
            <a:pPr eaLnBrk="1" hangingPunct="1">
              <a:lnSpc>
                <a:spcPct val="110000"/>
              </a:lnSpc>
              <a:buFont typeface="Wingdings" pitchFamily="2" charset="2"/>
              <a:buChar char="§"/>
            </a:pPr>
            <a:r>
              <a:rPr lang="en-US" smtClean="0"/>
              <a:t>ASP.NET applications can be written in any .NET compatible language like Visual Basic .NET, C#, and JScript .NET.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smtClean="0"/>
              <a:t>.NET: Software Engineering II</a:t>
            </a:r>
          </a:p>
        </p:txBody>
      </p:sp>
      <p:sp>
        <p:nvSpPr>
          <p:cNvPr id="61443" name="Rectangle 3"/>
          <p:cNvSpPr>
            <a:spLocks noGrp="1" noChangeArrowheads="1"/>
          </p:cNvSpPr>
          <p:nvPr>
            <p:ph type="dt" sz="quarter" idx="1"/>
          </p:nvPr>
        </p:nvSpPr>
        <p:spPr>
          <a:noFill/>
        </p:spPr>
        <p:txBody>
          <a:bodyPr/>
          <a:lstStyle/>
          <a:p>
            <a:r>
              <a:rPr lang="en-US" smtClean="0"/>
              <a:t>4.1 Introduction to ASP.NET</a:t>
            </a:r>
          </a:p>
        </p:txBody>
      </p:sp>
      <p:sp>
        <p:nvSpPr>
          <p:cNvPr id="61444" name="Rectangle 6"/>
          <p:cNvSpPr>
            <a:spLocks noGrp="1" noChangeArrowheads="1"/>
          </p:cNvSpPr>
          <p:nvPr>
            <p:ph type="ftr" sz="quarter" idx="4"/>
          </p:nvPr>
        </p:nvSpPr>
        <p:spPr>
          <a:noFill/>
        </p:spPr>
        <p:txBody>
          <a:bodyPr/>
          <a:lstStyle/>
          <a:p>
            <a:r>
              <a:rPr lang="en-US" smtClean="0"/>
              <a:t>© Accenture 2006 All Rights Reserved</a:t>
            </a:r>
          </a:p>
        </p:txBody>
      </p:sp>
      <p:sp>
        <p:nvSpPr>
          <p:cNvPr id="61445" name="Rectangle 7"/>
          <p:cNvSpPr>
            <a:spLocks noGrp="1" noChangeArrowheads="1"/>
          </p:cNvSpPr>
          <p:nvPr>
            <p:ph type="sldNum" sz="quarter" idx="5"/>
          </p:nvPr>
        </p:nvSpPr>
        <p:spPr>
          <a:noFill/>
        </p:spPr>
        <p:txBody>
          <a:bodyPr/>
          <a:lstStyle/>
          <a:p>
            <a:fld id="{F67B7AB1-C8CF-4EDF-8513-480EB0B84310}" type="slidenum">
              <a:rPr lang="en-US" smtClean="0"/>
              <a:pPr/>
              <a:t>25</a:t>
            </a:fld>
            <a:endParaRPr lang="en-US" smtClean="0"/>
          </a:p>
        </p:txBody>
      </p:sp>
      <p:sp>
        <p:nvSpPr>
          <p:cNvPr id="61446" name="Rectangle 2"/>
          <p:cNvSpPr>
            <a:spLocks noChangeArrowheads="1" noTextEdit="1"/>
          </p:cNvSpPr>
          <p:nvPr>
            <p:ph type="sldImg"/>
          </p:nvPr>
        </p:nvSpPr>
        <p:spPr>
          <a:xfrm>
            <a:off x="1408113" y="690563"/>
            <a:ext cx="4265612" cy="3198812"/>
          </a:xfrm>
          <a:ln/>
        </p:spPr>
      </p:sp>
      <p:sp>
        <p:nvSpPr>
          <p:cNvPr id="61447" name="Rectangle 3"/>
          <p:cNvSpPr>
            <a:spLocks noGrp="1" noChangeArrowheads="1"/>
          </p:cNvSpPr>
          <p:nvPr>
            <p:ph type="body" idx="1"/>
          </p:nvPr>
        </p:nvSpPr>
        <p:spPr>
          <a:xfrm>
            <a:off x="196850" y="3941763"/>
            <a:ext cx="6480175" cy="4603750"/>
          </a:xfrm>
          <a:noFill/>
          <a:ln/>
        </p:spPr>
        <p:txBody>
          <a:bodyPr/>
          <a:lstStyle/>
          <a:p>
            <a:pPr eaLnBrk="1" hangingPunct="1"/>
            <a:r>
              <a:rPr lang="en-US" sz="900" b="1" smtClean="0"/>
              <a:t>Faculty Notes</a:t>
            </a:r>
          </a:p>
          <a:p>
            <a:pPr eaLnBrk="1" hangingPunct="1"/>
            <a:r>
              <a:rPr lang="en-US" sz="900" smtClean="0"/>
              <a:t>Review the points on the slide, and provide the following elaboration to each point:</a:t>
            </a:r>
          </a:p>
          <a:p>
            <a:pPr eaLnBrk="1" hangingPunct="1"/>
            <a:r>
              <a:rPr lang="en-US" sz="900" b="1" smtClean="0"/>
              <a:t>Easy Programming Model: </a:t>
            </a:r>
            <a:r>
              <a:rPr lang="en-US" sz="900" smtClean="0"/>
              <a:t>HTML-like style of declarative programming  of Server controls lets you build great pages with very less code than with classic ASP.  All Web browsers support ASP.NET page -- including Netscape, Opera, AOL, and Internet Explorer</a:t>
            </a:r>
            <a:endParaRPr lang="en-US" sz="900" b="1" smtClean="0"/>
          </a:p>
          <a:p>
            <a:pPr eaLnBrk="1" hangingPunct="1"/>
            <a:r>
              <a:rPr lang="en-US" sz="900" b="1" smtClean="0"/>
              <a:t>Flexible Language Options: </a:t>
            </a:r>
            <a:r>
              <a:rPr lang="en-US" sz="900" smtClean="0"/>
              <a:t>More than 25 .NET languages  are supported by ASP.NET. This gives flexibility in choice of language</a:t>
            </a:r>
          </a:p>
          <a:p>
            <a:pPr eaLnBrk="1" hangingPunct="1"/>
            <a:r>
              <a:rPr lang="en-US" sz="900" b="1" smtClean="0"/>
              <a:t>Rich Class Framework: </a:t>
            </a:r>
            <a:r>
              <a:rPr lang="en-US" sz="900" smtClean="0"/>
              <a:t>Over 4500 classes and more that encapsulate rich functionality like XML, data access, file uploading, regular expressions, image generation, performance monitoring and logging, transactions, message queuing, SMTP mail are available in .NET Framework</a:t>
            </a:r>
          </a:p>
          <a:p>
            <a:pPr eaLnBrk="1" hangingPunct="1"/>
            <a:r>
              <a:rPr lang="en-US" sz="900" b="1" smtClean="0"/>
              <a:t>Compiled Execution:  </a:t>
            </a:r>
            <a:r>
              <a:rPr lang="en-US" sz="900" smtClean="0"/>
              <a:t>ASP.NET application is up to date due to dynamic compilation, and this compiled execution makes the application fast</a:t>
            </a:r>
          </a:p>
          <a:p>
            <a:pPr eaLnBrk="1" hangingPunct="1"/>
            <a:r>
              <a:rPr lang="en-US" sz="900" b="1" smtClean="0"/>
              <a:t>Rich Output Caching</a:t>
            </a:r>
            <a:r>
              <a:rPr lang="en-US" sz="900" smtClean="0"/>
              <a:t>:  Rendering of controls to XHTML is improved by output caching. Database caching enables the application to be notified when the underlying database changes, eliminating unnecessary queries</a:t>
            </a:r>
            <a:endParaRPr lang="en-US" sz="900" b="1" smtClean="0"/>
          </a:p>
          <a:p>
            <a:pPr eaLnBrk="1" hangingPunct="1"/>
            <a:r>
              <a:rPr lang="en-US" sz="900" b="1" smtClean="0"/>
              <a:t>Web-Farm Session State: </a:t>
            </a:r>
            <a:r>
              <a:rPr lang="en-US" sz="900" smtClean="0"/>
              <a:t>In a Web farm, ASP.NET session state lets you share session data and user-specific state values across all machines. A </a:t>
            </a:r>
            <a:r>
              <a:rPr lang="en-US" sz="900" i="1" smtClean="0"/>
              <a:t>Web Farm</a:t>
            </a:r>
            <a:r>
              <a:rPr lang="en-US" sz="900" smtClean="0"/>
              <a:t> comprises of multiple Web servers situated on different machines having the same Web Application running on them.</a:t>
            </a:r>
            <a:br>
              <a:rPr lang="en-US" sz="900" smtClean="0"/>
            </a:br>
            <a:r>
              <a:rPr lang="en-US" sz="900" smtClean="0"/>
              <a:t>It is used for scaling up to increasing number of users and provide satisfactory response times.</a:t>
            </a:r>
            <a:endParaRPr lang="en-US" sz="900" b="1" smtClean="0"/>
          </a:p>
          <a:p>
            <a:pPr eaLnBrk="1" hangingPunct="1"/>
            <a:r>
              <a:rPr lang="en-US" sz="900" b="1" smtClean="0"/>
              <a:t>Enhanced Reliability: </a:t>
            </a:r>
            <a:endParaRPr lang="en-US" sz="900" smtClean="0"/>
          </a:p>
          <a:p>
            <a:pPr eaLnBrk="1" hangingPunct="1"/>
            <a:r>
              <a:rPr lang="en-US" sz="900" b="1" smtClean="0"/>
              <a:t>Master Pages - </a:t>
            </a:r>
            <a:r>
              <a:rPr lang="en-US" sz="900" smtClean="0"/>
              <a:t>Using Master Pages, ASP.NET makes it easy to create and apply a common look-and-feel to your Web site. It ensures that the application is always available to users by automatically detecting and recovering from errors like deadlocks and memory leaks.</a:t>
            </a:r>
          </a:p>
          <a:p>
            <a:pPr eaLnBrk="1" hangingPunct="1"/>
            <a:r>
              <a:rPr lang="en-US" sz="900" b="1" smtClean="0"/>
              <a:t>Themes: </a:t>
            </a:r>
            <a:r>
              <a:rPr lang="en-US" sz="900" smtClean="0"/>
              <a:t>Using Themes, Web pages can be given a consistent appearance with the built-in support.</a:t>
            </a:r>
          </a:p>
          <a:p>
            <a:pPr eaLnBrk="1" hangingPunct="1"/>
            <a:r>
              <a:rPr lang="en-US" sz="900" b="1" smtClean="0"/>
              <a:t>XHTML Compliance</a:t>
            </a:r>
            <a:r>
              <a:rPr lang="en-US" sz="900" smtClean="0"/>
              <a:t>Using ASP.NET, XHTML-compliant pages can be easily created.</a:t>
            </a:r>
          </a:p>
          <a:p>
            <a:pPr eaLnBrk="1" hangingPunct="1"/>
            <a:r>
              <a:rPr lang="en-US" sz="900" b="1" smtClean="0"/>
              <a:t>Improved Security </a:t>
            </a:r>
            <a:r>
              <a:rPr lang="en-US" sz="900" smtClean="0"/>
              <a:t>ASP.NET helps you protect your data and users.</a:t>
            </a:r>
            <a:endParaRPr lang="en-US" sz="900" b="1" smtClean="0"/>
          </a:p>
          <a:p>
            <a:pPr eaLnBrk="1" hangingPunct="1"/>
            <a:r>
              <a:rPr lang="en-US" sz="900" b="1" smtClean="0"/>
              <a:t>Built-in Protection </a:t>
            </a:r>
            <a:r>
              <a:rPr lang="en-US" sz="900" smtClean="0"/>
              <a:t>ASP.NET has built-in protection from many common forms of hacker attacks, including cross-site scripting and more.</a:t>
            </a:r>
            <a:endParaRPr lang="en-GB" sz="900" smtClean="0"/>
          </a:p>
          <a:p>
            <a:pPr eaLnBrk="1" hangingPunct="1"/>
            <a:r>
              <a:rPr lang="en-US" sz="900" b="1" smtClean="0"/>
              <a:t>XML Web Services:  </a:t>
            </a:r>
            <a:r>
              <a:rPr lang="en-US" sz="900" smtClean="0"/>
              <a:t>ASP.NET makes exposing and calling XML Web Services simple. XML Web services allow applications to share data and communicate with other application over the Internet, irrespective of the type of operating system or programming language. </a:t>
            </a:r>
          </a:p>
          <a:p>
            <a:pPr eaLnBrk="1" hangingPunct="1"/>
            <a:r>
              <a:rPr lang="en-US" sz="900" b="1" smtClean="0"/>
              <a:t>Improved Performance and Scalability: </a:t>
            </a:r>
            <a:r>
              <a:rPr lang="en-US" sz="900" smtClean="0"/>
              <a:t>ASP.NET lets you use serve more users with the same hardware.</a:t>
            </a:r>
            <a:endParaRPr lang="en-US" sz="900"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4035" name="Rectangle 5"/>
          <p:cNvSpPr>
            <a:spLocks noGrp="1" noChangeArrowheads="1"/>
          </p:cNvSpPr>
          <p:nvPr>
            <p:ph type="sldNum" sz="quarter" idx="5"/>
          </p:nvPr>
        </p:nvSpPr>
        <p:spPr>
          <a:noFill/>
        </p:spPr>
        <p:txBody>
          <a:bodyPr/>
          <a:lstStyle/>
          <a:p>
            <a:r>
              <a:rPr lang="en-US" smtClean="0"/>
              <a:t>                         </a:t>
            </a:r>
            <a:fld id="{E162F55F-D893-4110-9EBC-9220C3CFC6D9}" type="slidenum">
              <a:rPr lang="en-US" smtClean="0"/>
              <a:pPr/>
              <a:t>3</a:t>
            </a:fld>
            <a:endParaRPr lang="en-US" smtClean="0"/>
          </a:p>
        </p:txBody>
      </p:sp>
      <p:sp>
        <p:nvSpPr>
          <p:cNvPr id="44036" name="Rectangle 2"/>
          <p:cNvSpPr>
            <a:spLocks noChangeArrowheads="1" noTextEdit="1"/>
          </p:cNvSpPr>
          <p:nvPr>
            <p:ph type="sldImg"/>
          </p:nvPr>
        </p:nvSpPr>
        <p:spPr>
          <a:xfrm>
            <a:off x="1143000" y="685800"/>
            <a:ext cx="4572000" cy="3429000"/>
          </a:xfrm>
          <a:ln/>
        </p:spPr>
      </p:sp>
      <p:sp>
        <p:nvSpPr>
          <p:cNvPr id="440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smtClean="0"/>
              <a:t>.NET: Software Engineering II</a:t>
            </a:r>
          </a:p>
        </p:txBody>
      </p:sp>
      <p:sp>
        <p:nvSpPr>
          <p:cNvPr id="62467" name="Rectangle 3"/>
          <p:cNvSpPr>
            <a:spLocks noGrp="1" noChangeArrowheads="1"/>
          </p:cNvSpPr>
          <p:nvPr>
            <p:ph type="dt" sz="quarter" idx="1"/>
          </p:nvPr>
        </p:nvSpPr>
        <p:spPr>
          <a:noFill/>
        </p:spPr>
        <p:txBody>
          <a:bodyPr/>
          <a:lstStyle/>
          <a:p>
            <a:r>
              <a:rPr lang="en-US" smtClean="0"/>
              <a:t>4.1 Introduction to ASP.NET</a:t>
            </a:r>
          </a:p>
        </p:txBody>
      </p:sp>
      <p:sp>
        <p:nvSpPr>
          <p:cNvPr id="62468" name="Rectangle 6"/>
          <p:cNvSpPr>
            <a:spLocks noGrp="1" noChangeArrowheads="1"/>
          </p:cNvSpPr>
          <p:nvPr>
            <p:ph type="ftr" sz="quarter" idx="4"/>
          </p:nvPr>
        </p:nvSpPr>
        <p:spPr>
          <a:noFill/>
        </p:spPr>
        <p:txBody>
          <a:bodyPr/>
          <a:lstStyle/>
          <a:p>
            <a:r>
              <a:rPr lang="en-US" smtClean="0"/>
              <a:t>© Accenture 2006 All Rights Reserved</a:t>
            </a:r>
          </a:p>
        </p:txBody>
      </p:sp>
      <p:sp>
        <p:nvSpPr>
          <p:cNvPr id="62469" name="Rectangle 7"/>
          <p:cNvSpPr>
            <a:spLocks noGrp="1" noChangeArrowheads="1"/>
          </p:cNvSpPr>
          <p:nvPr>
            <p:ph type="sldNum" sz="quarter" idx="5"/>
          </p:nvPr>
        </p:nvSpPr>
        <p:spPr>
          <a:noFill/>
        </p:spPr>
        <p:txBody>
          <a:bodyPr/>
          <a:lstStyle/>
          <a:p>
            <a:fld id="{B499C70D-546E-4C89-90B7-33712171F020}" type="slidenum">
              <a:rPr lang="en-US" smtClean="0"/>
              <a:pPr/>
              <a:t>26</a:t>
            </a:fld>
            <a:endParaRPr lang="en-US" smtClean="0"/>
          </a:p>
        </p:txBody>
      </p:sp>
      <p:sp>
        <p:nvSpPr>
          <p:cNvPr id="62470" name="Rectangle 2"/>
          <p:cNvSpPr>
            <a:spLocks noChangeArrowheads="1" noTextEdit="1"/>
          </p:cNvSpPr>
          <p:nvPr>
            <p:ph type="sldImg"/>
          </p:nvPr>
        </p:nvSpPr>
        <p:spPr>
          <a:xfrm>
            <a:off x="1143000" y="685800"/>
            <a:ext cx="4572000" cy="3429000"/>
          </a:xfrm>
          <a:ln/>
        </p:spPr>
      </p:sp>
      <p:sp>
        <p:nvSpPr>
          <p:cNvPr id="62471"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smtClean="0"/>
              <a:t>Run this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t>.NET: Software Engineering II</a:t>
            </a:r>
          </a:p>
        </p:txBody>
      </p:sp>
      <p:sp>
        <p:nvSpPr>
          <p:cNvPr id="63491" name="Rectangle 3"/>
          <p:cNvSpPr>
            <a:spLocks noGrp="1" noChangeArrowheads="1"/>
          </p:cNvSpPr>
          <p:nvPr>
            <p:ph type="dt" sz="quarter" idx="1"/>
          </p:nvPr>
        </p:nvSpPr>
        <p:spPr>
          <a:noFill/>
        </p:spPr>
        <p:txBody>
          <a:bodyPr/>
          <a:lstStyle/>
          <a:p>
            <a:r>
              <a:rPr lang="en-US" smtClean="0"/>
              <a:t>4.1 Introduction to ASP.NET</a:t>
            </a:r>
          </a:p>
        </p:txBody>
      </p:sp>
      <p:sp>
        <p:nvSpPr>
          <p:cNvPr id="63492" name="Rectangle 6"/>
          <p:cNvSpPr>
            <a:spLocks noGrp="1" noChangeArrowheads="1"/>
          </p:cNvSpPr>
          <p:nvPr>
            <p:ph type="ftr" sz="quarter" idx="4"/>
          </p:nvPr>
        </p:nvSpPr>
        <p:spPr>
          <a:noFill/>
        </p:spPr>
        <p:txBody>
          <a:bodyPr/>
          <a:lstStyle/>
          <a:p>
            <a:r>
              <a:rPr lang="en-US" smtClean="0"/>
              <a:t>© Accenture 2006 All Rights Reserved</a:t>
            </a:r>
          </a:p>
        </p:txBody>
      </p:sp>
      <p:sp>
        <p:nvSpPr>
          <p:cNvPr id="63493" name="Rectangle 7"/>
          <p:cNvSpPr>
            <a:spLocks noGrp="1" noChangeArrowheads="1"/>
          </p:cNvSpPr>
          <p:nvPr>
            <p:ph type="sldNum" sz="quarter" idx="5"/>
          </p:nvPr>
        </p:nvSpPr>
        <p:spPr>
          <a:noFill/>
        </p:spPr>
        <p:txBody>
          <a:bodyPr/>
          <a:lstStyle/>
          <a:p>
            <a:fld id="{71EECD4E-50F9-476A-8924-EF80D1872066}" type="slidenum">
              <a:rPr lang="en-US" smtClean="0"/>
              <a:pPr/>
              <a:t>27</a:t>
            </a:fld>
            <a:endParaRPr lang="en-US" smtClean="0"/>
          </a:p>
        </p:txBody>
      </p:sp>
      <p:sp>
        <p:nvSpPr>
          <p:cNvPr id="63494" name="Rectangle 2"/>
          <p:cNvSpPr>
            <a:spLocks noChangeArrowheads="1" noTextEdit="1"/>
          </p:cNvSpPr>
          <p:nvPr>
            <p:ph type="sldImg"/>
          </p:nvPr>
        </p:nvSpPr>
        <p:spPr>
          <a:xfrm>
            <a:off x="1143000" y="685800"/>
            <a:ext cx="4572000" cy="3429000"/>
          </a:xfrm>
          <a:ln/>
        </p:spPr>
      </p:sp>
      <p:sp>
        <p:nvSpPr>
          <p:cNvPr id="63495"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smtClean="0"/>
              <a:t>This slide demonstrates how to create a new Web Application in VS 2008.</a:t>
            </a:r>
          </a:p>
          <a:p>
            <a:pPr eaLnBrk="1" hangingPunct="1"/>
            <a:r>
              <a:rPr lang="en-US" smtClean="0"/>
              <a:t>You can also create other projects such as a Windows Application, Class Library, Console Application etc; </a:t>
            </a:r>
          </a:p>
          <a:p>
            <a:pPr eaLnBrk="1" hangingPunct="1"/>
            <a:r>
              <a:rPr lang="en-US" smtClean="0"/>
              <a:t>by selecting </a:t>
            </a:r>
            <a:r>
              <a:rPr lang="en-US" i="1" smtClean="0"/>
              <a:t>File &gt; New &gt; Project</a:t>
            </a:r>
            <a:r>
              <a:rPr lang="en-US" smtClean="0"/>
              <a:t> and then selecting the required project.</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.NET: Software Engineering II</a:t>
            </a:r>
          </a:p>
        </p:txBody>
      </p:sp>
      <p:sp>
        <p:nvSpPr>
          <p:cNvPr id="64515" name="Rectangle 3"/>
          <p:cNvSpPr>
            <a:spLocks noGrp="1" noChangeArrowheads="1"/>
          </p:cNvSpPr>
          <p:nvPr>
            <p:ph type="dt" sz="quarter" idx="1"/>
          </p:nvPr>
        </p:nvSpPr>
        <p:spPr>
          <a:noFill/>
        </p:spPr>
        <p:txBody>
          <a:bodyPr/>
          <a:lstStyle/>
          <a:p>
            <a:r>
              <a:rPr lang="en-US" smtClean="0"/>
              <a:t>4.1 Introduction to ASP.NET</a:t>
            </a:r>
          </a:p>
        </p:txBody>
      </p:sp>
      <p:sp>
        <p:nvSpPr>
          <p:cNvPr id="64516" name="Rectangle 6"/>
          <p:cNvSpPr>
            <a:spLocks noGrp="1" noChangeArrowheads="1"/>
          </p:cNvSpPr>
          <p:nvPr>
            <p:ph type="ftr" sz="quarter" idx="4"/>
          </p:nvPr>
        </p:nvSpPr>
        <p:spPr>
          <a:noFill/>
        </p:spPr>
        <p:txBody>
          <a:bodyPr/>
          <a:lstStyle/>
          <a:p>
            <a:r>
              <a:rPr lang="en-US" smtClean="0"/>
              <a:t>© Accenture 2006 All Rights Reserved</a:t>
            </a:r>
          </a:p>
        </p:txBody>
      </p:sp>
      <p:sp>
        <p:nvSpPr>
          <p:cNvPr id="64517" name="Rectangle 7"/>
          <p:cNvSpPr>
            <a:spLocks noGrp="1" noChangeArrowheads="1"/>
          </p:cNvSpPr>
          <p:nvPr>
            <p:ph type="sldNum" sz="quarter" idx="5"/>
          </p:nvPr>
        </p:nvSpPr>
        <p:spPr>
          <a:noFill/>
        </p:spPr>
        <p:txBody>
          <a:bodyPr/>
          <a:lstStyle/>
          <a:p>
            <a:fld id="{417F45D0-31AC-4F81-B8A8-AC31B3498594}" type="slidenum">
              <a:rPr lang="en-US" smtClean="0"/>
              <a:pPr/>
              <a:t>28</a:t>
            </a:fld>
            <a:endParaRPr lang="en-US" smtClean="0"/>
          </a:p>
        </p:txBody>
      </p:sp>
      <p:sp>
        <p:nvSpPr>
          <p:cNvPr id="64518" name="Rectangle 2"/>
          <p:cNvSpPr>
            <a:spLocks noChangeArrowheads="1" noTextEdit="1"/>
          </p:cNvSpPr>
          <p:nvPr>
            <p:ph type="sldImg"/>
          </p:nvPr>
        </p:nvSpPr>
        <p:spPr>
          <a:xfrm>
            <a:off x="1143000" y="685800"/>
            <a:ext cx="4572000" cy="3429000"/>
          </a:xfrm>
          <a:ln/>
        </p:spPr>
      </p:sp>
      <p:sp>
        <p:nvSpPr>
          <p:cNvPr id="64519"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smtClean="0"/>
              <a:t>Read the content in the slide (Self-explanatory)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smtClean="0"/>
              <a:t>.NET: Software Engineering II</a:t>
            </a:r>
          </a:p>
        </p:txBody>
      </p:sp>
      <p:sp>
        <p:nvSpPr>
          <p:cNvPr id="65539" name="Rectangle 3"/>
          <p:cNvSpPr>
            <a:spLocks noGrp="1" noChangeArrowheads="1"/>
          </p:cNvSpPr>
          <p:nvPr>
            <p:ph type="dt" sz="quarter" idx="1"/>
          </p:nvPr>
        </p:nvSpPr>
        <p:spPr>
          <a:noFill/>
        </p:spPr>
        <p:txBody>
          <a:bodyPr/>
          <a:lstStyle/>
          <a:p>
            <a:r>
              <a:rPr lang="en-US" smtClean="0"/>
              <a:t>4.1 Introduction to ASP.NET</a:t>
            </a:r>
          </a:p>
        </p:txBody>
      </p:sp>
      <p:sp>
        <p:nvSpPr>
          <p:cNvPr id="65540" name="Rectangle 6"/>
          <p:cNvSpPr>
            <a:spLocks noGrp="1" noChangeArrowheads="1"/>
          </p:cNvSpPr>
          <p:nvPr>
            <p:ph type="ftr" sz="quarter" idx="4"/>
          </p:nvPr>
        </p:nvSpPr>
        <p:spPr>
          <a:noFill/>
        </p:spPr>
        <p:txBody>
          <a:bodyPr/>
          <a:lstStyle/>
          <a:p>
            <a:r>
              <a:rPr lang="en-US" smtClean="0"/>
              <a:t>© Accenture 2006 All Rights Reserved</a:t>
            </a:r>
          </a:p>
        </p:txBody>
      </p:sp>
      <p:sp>
        <p:nvSpPr>
          <p:cNvPr id="65541" name="Rectangle 7"/>
          <p:cNvSpPr>
            <a:spLocks noGrp="1" noChangeArrowheads="1"/>
          </p:cNvSpPr>
          <p:nvPr>
            <p:ph type="sldNum" sz="quarter" idx="5"/>
          </p:nvPr>
        </p:nvSpPr>
        <p:spPr>
          <a:noFill/>
        </p:spPr>
        <p:txBody>
          <a:bodyPr/>
          <a:lstStyle/>
          <a:p>
            <a:fld id="{91DB4062-208B-454B-AA4E-324E2DE99B83}" type="slidenum">
              <a:rPr lang="en-US" smtClean="0"/>
              <a:pPr/>
              <a:t>29</a:t>
            </a:fld>
            <a:endParaRPr lang="en-US" smtClean="0"/>
          </a:p>
        </p:txBody>
      </p:sp>
      <p:sp>
        <p:nvSpPr>
          <p:cNvPr id="65542" name="Rectangle 2"/>
          <p:cNvSpPr>
            <a:spLocks noChangeArrowheads="1" noTextEdit="1"/>
          </p:cNvSpPr>
          <p:nvPr>
            <p:ph type="sldImg"/>
          </p:nvPr>
        </p:nvSpPr>
        <p:spPr>
          <a:xfrm>
            <a:off x="1143000" y="685800"/>
            <a:ext cx="4572000" cy="3429000"/>
          </a:xfrm>
          <a:ln/>
        </p:spPr>
      </p:sp>
      <p:sp>
        <p:nvSpPr>
          <p:cNvPr id="65543"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smtClean="0"/>
              <a:t>Read the content in the slide (Self-explanatory)</a:t>
            </a:r>
          </a:p>
          <a:p>
            <a:pPr eaLnBrk="1" hangingPunct="1">
              <a:buClr>
                <a:schemeClr val="hlink"/>
              </a:buClr>
            </a:pPr>
            <a:r>
              <a:rPr lang="en-US" b="1" smtClean="0"/>
              <a:t>Note:</a:t>
            </a:r>
            <a:r>
              <a:rPr lang="en-US" smtClean="0"/>
              <a:t> You can add multiple projects in a single Solution Explorer.</a:t>
            </a:r>
          </a:p>
          <a:p>
            <a:pPr eaLnBrk="1" hangingPunct="1"/>
            <a:endParaRPr lang="en-US" b="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.NET: Software Engineering II</a:t>
            </a:r>
          </a:p>
        </p:txBody>
      </p:sp>
      <p:sp>
        <p:nvSpPr>
          <p:cNvPr id="66563" name="Rectangle 3"/>
          <p:cNvSpPr>
            <a:spLocks noGrp="1" noChangeArrowheads="1"/>
          </p:cNvSpPr>
          <p:nvPr>
            <p:ph type="dt" sz="quarter" idx="1"/>
          </p:nvPr>
        </p:nvSpPr>
        <p:spPr>
          <a:noFill/>
        </p:spPr>
        <p:txBody>
          <a:bodyPr/>
          <a:lstStyle/>
          <a:p>
            <a:r>
              <a:rPr lang="en-US" smtClean="0"/>
              <a:t>4.1 Introduction to ASP.NET</a:t>
            </a:r>
          </a:p>
        </p:txBody>
      </p:sp>
      <p:sp>
        <p:nvSpPr>
          <p:cNvPr id="66564" name="Rectangle 6"/>
          <p:cNvSpPr>
            <a:spLocks noGrp="1" noChangeArrowheads="1"/>
          </p:cNvSpPr>
          <p:nvPr>
            <p:ph type="ftr" sz="quarter" idx="4"/>
          </p:nvPr>
        </p:nvSpPr>
        <p:spPr>
          <a:noFill/>
        </p:spPr>
        <p:txBody>
          <a:bodyPr/>
          <a:lstStyle/>
          <a:p>
            <a:r>
              <a:rPr lang="en-US" smtClean="0"/>
              <a:t>© Accenture 2006 All Rights Reserved</a:t>
            </a:r>
          </a:p>
        </p:txBody>
      </p:sp>
      <p:sp>
        <p:nvSpPr>
          <p:cNvPr id="66565" name="Rectangle 7"/>
          <p:cNvSpPr>
            <a:spLocks noGrp="1" noChangeArrowheads="1"/>
          </p:cNvSpPr>
          <p:nvPr>
            <p:ph type="sldNum" sz="quarter" idx="5"/>
          </p:nvPr>
        </p:nvSpPr>
        <p:spPr>
          <a:noFill/>
        </p:spPr>
        <p:txBody>
          <a:bodyPr/>
          <a:lstStyle/>
          <a:p>
            <a:fld id="{015D79CE-5F94-4FD0-8F32-32AE6643300D}" type="slidenum">
              <a:rPr lang="en-US" smtClean="0"/>
              <a:pPr/>
              <a:t>30</a:t>
            </a:fld>
            <a:endParaRPr lang="en-US" smtClean="0"/>
          </a:p>
        </p:txBody>
      </p:sp>
      <p:sp>
        <p:nvSpPr>
          <p:cNvPr id="66566" name="Rectangle 2"/>
          <p:cNvSpPr>
            <a:spLocks noChangeArrowheads="1" noTextEdit="1"/>
          </p:cNvSpPr>
          <p:nvPr>
            <p:ph type="sldImg"/>
          </p:nvPr>
        </p:nvSpPr>
        <p:spPr>
          <a:xfrm>
            <a:off x="1143000" y="685800"/>
            <a:ext cx="4572000" cy="3429000"/>
          </a:xfrm>
          <a:ln/>
        </p:spPr>
      </p:sp>
      <p:sp>
        <p:nvSpPr>
          <p:cNvPr id="66567"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b="1" smtClean="0"/>
              <a:t>Explain the following tasks:</a:t>
            </a:r>
          </a:p>
          <a:p>
            <a:pPr marL="342900" lvl="1" indent="171450" eaLnBrk="1" hangingPunct="1"/>
            <a:r>
              <a:rPr lang="en-US" sz="1200" b="1" i="1" smtClean="0"/>
              <a:t>Properties</a:t>
            </a:r>
            <a:r>
              <a:rPr lang="en-US" sz="1200" smtClean="0"/>
              <a:t> – Displays the properties window for the selected file</a:t>
            </a:r>
          </a:p>
          <a:p>
            <a:pPr marL="342900" lvl="1" indent="171450" eaLnBrk="1" hangingPunct="1"/>
            <a:r>
              <a:rPr lang="en-US" sz="1200" b="1" i="1" smtClean="0"/>
              <a:t>Refresh </a:t>
            </a:r>
            <a:r>
              <a:rPr lang="en-US" sz="1200" smtClean="0"/>
              <a:t>- Refreshes the </a:t>
            </a:r>
            <a:r>
              <a:rPr lang="en-US" sz="1200" i="1" smtClean="0"/>
              <a:t>Solution Explorer</a:t>
            </a:r>
          </a:p>
          <a:p>
            <a:pPr marL="342900" lvl="1" indent="171450" eaLnBrk="1" hangingPunct="1"/>
            <a:r>
              <a:rPr lang="en-US" sz="1200" b="1" i="1" smtClean="0"/>
              <a:t>Nest Related Files</a:t>
            </a:r>
            <a:r>
              <a:rPr lang="en-US" sz="1200" smtClean="0"/>
              <a:t> - Undoes the nesting found in </a:t>
            </a:r>
            <a:br>
              <a:rPr lang="en-US" sz="1200" smtClean="0"/>
            </a:br>
            <a:r>
              <a:rPr lang="en-US" sz="1200" smtClean="0"/>
              <a:t>ASP.NET files developed by </a:t>
            </a:r>
            <a:br>
              <a:rPr lang="en-US" sz="1200" smtClean="0"/>
            </a:br>
            <a:r>
              <a:rPr lang="en-US" sz="1200" smtClean="0"/>
              <a:t>using code-behind files</a:t>
            </a:r>
          </a:p>
          <a:p>
            <a:pPr marL="342900" lvl="1" indent="171450" eaLnBrk="1" hangingPunct="1"/>
            <a:r>
              <a:rPr lang="en-US" sz="1200" b="1" i="1" smtClean="0"/>
              <a:t>Code</a:t>
            </a:r>
            <a:r>
              <a:rPr lang="en-US" sz="1200" smtClean="0"/>
              <a:t> - Displays the code behind file/s</a:t>
            </a:r>
          </a:p>
          <a:p>
            <a:pPr marL="342900" lvl="1" indent="171450" eaLnBrk="1" hangingPunct="1"/>
            <a:r>
              <a:rPr lang="en-US" sz="1200" b="1" i="1" smtClean="0"/>
              <a:t>View Designer</a:t>
            </a:r>
            <a:r>
              <a:rPr lang="en-US" sz="1200" i="1" smtClean="0"/>
              <a:t> </a:t>
            </a:r>
            <a:r>
              <a:rPr lang="en-US" sz="1200" smtClean="0"/>
              <a:t>- Displays the document window</a:t>
            </a:r>
          </a:p>
          <a:p>
            <a:pPr marL="342900" lvl="1" indent="171450" eaLnBrk="1" hangingPunct="1"/>
            <a:r>
              <a:rPr lang="en-US" sz="1200" b="1" i="1" smtClean="0"/>
              <a:t>Copy Website</a:t>
            </a:r>
            <a:r>
              <a:rPr lang="en-US" sz="1200" smtClean="0"/>
              <a:t> – Enable you to copy your application from one point to another (on the same server or on a different server) by opening a new dialog in the document window </a:t>
            </a:r>
          </a:p>
          <a:p>
            <a:pPr marL="342900" lvl="1" indent="171450" eaLnBrk="1" hangingPunct="1"/>
            <a:r>
              <a:rPr lang="en-US" sz="1200" b="1" i="1" smtClean="0"/>
              <a:t>ASP.NET Configuration</a:t>
            </a:r>
            <a:r>
              <a:rPr lang="en-US" sz="1200" smtClean="0"/>
              <a:t> – Displays the ASP.NET configuration page within the document window</a:t>
            </a:r>
          </a:p>
          <a:p>
            <a:pPr eaLnBrk="1" hangingPunct="1"/>
            <a:endParaRPr lang="en-US" b="1"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.NET: Software Engineering II</a:t>
            </a:r>
          </a:p>
        </p:txBody>
      </p:sp>
      <p:sp>
        <p:nvSpPr>
          <p:cNvPr id="67587" name="Rectangle 3"/>
          <p:cNvSpPr>
            <a:spLocks noGrp="1" noChangeArrowheads="1"/>
          </p:cNvSpPr>
          <p:nvPr>
            <p:ph type="dt" sz="quarter" idx="1"/>
          </p:nvPr>
        </p:nvSpPr>
        <p:spPr>
          <a:noFill/>
        </p:spPr>
        <p:txBody>
          <a:bodyPr/>
          <a:lstStyle/>
          <a:p>
            <a:r>
              <a:rPr lang="en-US" smtClean="0"/>
              <a:t>4.1 Introduction to ASP.NET</a:t>
            </a:r>
          </a:p>
        </p:txBody>
      </p:sp>
      <p:sp>
        <p:nvSpPr>
          <p:cNvPr id="67588" name="Rectangle 6"/>
          <p:cNvSpPr>
            <a:spLocks noGrp="1" noChangeArrowheads="1"/>
          </p:cNvSpPr>
          <p:nvPr>
            <p:ph type="ftr" sz="quarter" idx="4"/>
          </p:nvPr>
        </p:nvSpPr>
        <p:spPr>
          <a:noFill/>
        </p:spPr>
        <p:txBody>
          <a:bodyPr/>
          <a:lstStyle/>
          <a:p>
            <a:r>
              <a:rPr lang="en-US" smtClean="0"/>
              <a:t>© Accenture 2006 All Rights Reserved</a:t>
            </a:r>
          </a:p>
        </p:txBody>
      </p:sp>
      <p:sp>
        <p:nvSpPr>
          <p:cNvPr id="67589" name="Rectangle 7"/>
          <p:cNvSpPr>
            <a:spLocks noGrp="1" noChangeArrowheads="1"/>
          </p:cNvSpPr>
          <p:nvPr>
            <p:ph type="sldNum" sz="quarter" idx="5"/>
          </p:nvPr>
        </p:nvSpPr>
        <p:spPr>
          <a:noFill/>
        </p:spPr>
        <p:txBody>
          <a:bodyPr/>
          <a:lstStyle/>
          <a:p>
            <a:fld id="{E95211F6-7796-420B-B643-36E87B56DF75}" type="slidenum">
              <a:rPr lang="en-US" smtClean="0"/>
              <a:pPr/>
              <a:t>31</a:t>
            </a:fld>
            <a:endParaRPr lang="en-US" smtClean="0"/>
          </a:p>
        </p:txBody>
      </p:sp>
      <p:sp>
        <p:nvSpPr>
          <p:cNvPr id="67590" name="Rectangle 2"/>
          <p:cNvSpPr>
            <a:spLocks noChangeArrowheads="1" noTextEdit="1"/>
          </p:cNvSpPr>
          <p:nvPr>
            <p:ph type="sldImg"/>
          </p:nvPr>
        </p:nvSpPr>
        <p:spPr>
          <a:xfrm>
            <a:off x="1143000" y="685800"/>
            <a:ext cx="4572000" cy="3429000"/>
          </a:xfrm>
          <a:ln/>
        </p:spPr>
      </p:sp>
      <p:sp>
        <p:nvSpPr>
          <p:cNvPr id="67591"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smtClean="0"/>
              <a:t>Read the content in the slide (Self-explanatory)</a:t>
            </a:r>
          </a:p>
          <a:p>
            <a:pPr eaLnBrk="1" hangingPunct="1"/>
            <a:r>
              <a:rPr lang="en-US" smtClean="0"/>
              <a:t>Use ToolBox to add controls in the </a:t>
            </a:r>
            <a:r>
              <a:rPr lang="en-US" i="1" smtClean="0">
                <a:solidFill>
                  <a:srgbClr val="666699"/>
                </a:solidFill>
              </a:rPr>
              <a:t>Design Window. </a:t>
            </a:r>
          </a:p>
          <a:p>
            <a:pPr eaLnBrk="1" hangingPunct="1"/>
            <a:r>
              <a:rPr lang="en-US" smtClean="0"/>
              <a:t>Just drag and drop the required controls in the design window and the control gets added to your application.</a:t>
            </a:r>
            <a:endParaRPr lang="en-US" i="1" smtClean="0"/>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.NET: Software Engineering II</a:t>
            </a:r>
          </a:p>
        </p:txBody>
      </p:sp>
      <p:sp>
        <p:nvSpPr>
          <p:cNvPr id="68611" name="Rectangle 3"/>
          <p:cNvSpPr>
            <a:spLocks noGrp="1" noChangeArrowheads="1"/>
          </p:cNvSpPr>
          <p:nvPr>
            <p:ph type="dt" sz="quarter" idx="1"/>
          </p:nvPr>
        </p:nvSpPr>
        <p:spPr>
          <a:noFill/>
        </p:spPr>
        <p:txBody>
          <a:bodyPr/>
          <a:lstStyle/>
          <a:p>
            <a:r>
              <a:rPr lang="en-US" smtClean="0"/>
              <a:t>4.1 Introduction to ASP.NET</a:t>
            </a:r>
          </a:p>
        </p:txBody>
      </p:sp>
      <p:sp>
        <p:nvSpPr>
          <p:cNvPr id="68612" name="Rectangle 6"/>
          <p:cNvSpPr>
            <a:spLocks noGrp="1" noChangeArrowheads="1"/>
          </p:cNvSpPr>
          <p:nvPr>
            <p:ph type="ftr" sz="quarter" idx="4"/>
          </p:nvPr>
        </p:nvSpPr>
        <p:spPr>
          <a:noFill/>
        </p:spPr>
        <p:txBody>
          <a:bodyPr/>
          <a:lstStyle/>
          <a:p>
            <a:r>
              <a:rPr lang="en-US" smtClean="0"/>
              <a:t>© Accenture 2006 All Rights Reserved</a:t>
            </a:r>
          </a:p>
        </p:txBody>
      </p:sp>
      <p:sp>
        <p:nvSpPr>
          <p:cNvPr id="68613" name="Rectangle 7"/>
          <p:cNvSpPr>
            <a:spLocks noGrp="1" noChangeArrowheads="1"/>
          </p:cNvSpPr>
          <p:nvPr>
            <p:ph type="sldNum" sz="quarter" idx="5"/>
          </p:nvPr>
        </p:nvSpPr>
        <p:spPr>
          <a:noFill/>
        </p:spPr>
        <p:txBody>
          <a:bodyPr/>
          <a:lstStyle/>
          <a:p>
            <a:fld id="{7AF32EEE-79FC-458F-931F-CD9C82F7D2AA}" type="slidenum">
              <a:rPr lang="en-US" smtClean="0"/>
              <a:pPr/>
              <a:t>32</a:t>
            </a:fld>
            <a:endParaRPr lang="en-US" smtClean="0"/>
          </a:p>
        </p:txBody>
      </p:sp>
      <p:sp>
        <p:nvSpPr>
          <p:cNvPr id="68614" name="Rectangle 2"/>
          <p:cNvSpPr>
            <a:spLocks noChangeArrowheads="1" noTextEdit="1"/>
          </p:cNvSpPr>
          <p:nvPr>
            <p:ph type="sldImg"/>
          </p:nvPr>
        </p:nvSpPr>
        <p:spPr>
          <a:xfrm>
            <a:off x="1143000" y="685800"/>
            <a:ext cx="4572000" cy="3429000"/>
          </a:xfrm>
          <a:ln/>
        </p:spPr>
      </p:sp>
      <p:sp>
        <p:nvSpPr>
          <p:cNvPr id="68615"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smtClean="0"/>
              <a:t>Properties shown in </a:t>
            </a:r>
            <a:r>
              <a:rPr lang="en-US" i="1" smtClean="0">
                <a:solidFill>
                  <a:srgbClr val="666699"/>
                </a:solidFill>
              </a:rPr>
              <a:t>grey</a:t>
            </a:r>
            <a:r>
              <a:rPr lang="en-US" smtClean="0"/>
              <a:t> are </a:t>
            </a:r>
            <a:r>
              <a:rPr lang="en-US" i="1" smtClean="0">
                <a:solidFill>
                  <a:srgbClr val="666699"/>
                </a:solidFill>
              </a:rPr>
              <a:t>read-only</a:t>
            </a:r>
            <a:r>
              <a:rPr lang="en-US" smtClean="0"/>
              <a:t> </a:t>
            </a:r>
          </a:p>
          <a:p>
            <a:pPr eaLnBrk="1" hangingPunct="1"/>
            <a:r>
              <a:rPr lang="en-US" smtClean="0"/>
              <a:t>The default view for the Selected control properties view is displayed. Use:</a:t>
            </a:r>
          </a:p>
          <a:p>
            <a:pPr marL="342900" lvl="1" indent="171450" eaLnBrk="1" hangingPunct="1"/>
            <a:r>
              <a:rPr lang="en-US" sz="1200" smtClean="0"/>
              <a:t>Categorized View (to view the properties by category)</a:t>
            </a:r>
          </a:p>
          <a:p>
            <a:pPr marL="342900" lvl="1" indent="171450" eaLnBrk="1" hangingPunct="1"/>
            <a:r>
              <a:rPr lang="en-US" sz="1200" smtClean="0"/>
              <a:t>Alphabetical View (to view the properties in alphabetical order)</a:t>
            </a:r>
          </a:p>
          <a:p>
            <a:pPr marL="342900" lvl="1" indent="171450" eaLnBrk="1" hangingPunct="1"/>
            <a:r>
              <a:rPr lang="en-US" sz="1200" smtClean="0"/>
              <a:t>Events View (to view the events associated with the control)</a:t>
            </a:r>
          </a:p>
          <a:p>
            <a:pPr marL="342900" lvl="1" indent="171450" eaLnBrk="1" hangingPunct="1"/>
            <a:r>
              <a:rPr lang="en-US" sz="1200" smtClean="0"/>
              <a:t>Property Pages (to view the property page of an option)</a:t>
            </a:r>
          </a:p>
          <a:p>
            <a:pPr eaLnBrk="1" hangingPunct="1"/>
            <a:endParaRPr lang="en-US" smtClean="0"/>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.NET: Software Engineering II</a:t>
            </a:r>
          </a:p>
        </p:txBody>
      </p:sp>
      <p:sp>
        <p:nvSpPr>
          <p:cNvPr id="69635" name="Rectangle 3"/>
          <p:cNvSpPr>
            <a:spLocks noGrp="1" noChangeArrowheads="1"/>
          </p:cNvSpPr>
          <p:nvPr>
            <p:ph type="dt" sz="quarter" idx="1"/>
          </p:nvPr>
        </p:nvSpPr>
        <p:spPr>
          <a:noFill/>
        </p:spPr>
        <p:txBody>
          <a:bodyPr/>
          <a:lstStyle/>
          <a:p>
            <a:r>
              <a:rPr lang="en-US" smtClean="0"/>
              <a:t>4.1 Introduction to ASP.NET</a:t>
            </a:r>
          </a:p>
        </p:txBody>
      </p:sp>
      <p:sp>
        <p:nvSpPr>
          <p:cNvPr id="69636" name="Rectangle 6"/>
          <p:cNvSpPr>
            <a:spLocks noGrp="1" noChangeArrowheads="1"/>
          </p:cNvSpPr>
          <p:nvPr>
            <p:ph type="ftr" sz="quarter" idx="4"/>
          </p:nvPr>
        </p:nvSpPr>
        <p:spPr>
          <a:noFill/>
        </p:spPr>
        <p:txBody>
          <a:bodyPr/>
          <a:lstStyle/>
          <a:p>
            <a:r>
              <a:rPr lang="en-US" smtClean="0"/>
              <a:t>© Accenture 2006 All Rights Reserved</a:t>
            </a:r>
          </a:p>
        </p:txBody>
      </p:sp>
      <p:sp>
        <p:nvSpPr>
          <p:cNvPr id="69637" name="Rectangle 7"/>
          <p:cNvSpPr>
            <a:spLocks noGrp="1" noChangeArrowheads="1"/>
          </p:cNvSpPr>
          <p:nvPr>
            <p:ph type="sldNum" sz="quarter" idx="5"/>
          </p:nvPr>
        </p:nvSpPr>
        <p:spPr>
          <a:noFill/>
        </p:spPr>
        <p:txBody>
          <a:bodyPr/>
          <a:lstStyle/>
          <a:p>
            <a:fld id="{A35FF81E-9212-4C20-BDA1-3505AAE28648}" type="slidenum">
              <a:rPr lang="en-US" smtClean="0"/>
              <a:pPr/>
              <a:t>33</a:t>
            </a:fld>
            <a:endParaRPr lang="en-US" smtClean="0"/>
          </a:p>
        </p:txBody>
      </p:sp>
      <p:sp>
        <p:nvSpPr>
          <p:cNvPr id="69638" name="Rectangle 2"/>
          <p:cNvSpPr>
            <a:spLocks noChangeArrowheads="1" noTextEdit="1"/>
          </p:cNvSpPr>
          <p:nvPr>
            <p:ph type="sldImg"/>
          </p:nvPr>
        </p:nvSpPr>
        <p:spPr>
          <a:xfrm>
            <a:off x="1143000" y="685800"/>
            <a:ext cx="4572000" cy="3429000"/>
          </a:xfrm>
          <a:ln/>
        </p:spPr>
      </p:sp>
      <p:sp>
        <p:nvSpPr>
          <p:cNvPr id="69639"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b="1" smtClean="0"/>
              <a:t>Type it in manually </a:t>
            </a:r>
          </a:p>
          <a:p>
            <a:pPr marL="342900" lvl="1" indent="171450" eaLnBrk="1" hangingPunct="1"/>
            <a:r>
              <a:rPr lang="en-US" sz="1200" smtClean="0"/>
              <a:t>You must specify the appropriate parameters and the handles clause</a:t>
            </a:r>
          </a:p>
          <a:p>
            <a:pPr eaLnBrk="1" hangingPunct="1"/>
            <a:r>
              <a:rPr lang="en-US" b="1" smtClean="0"/>
              <a:t>Double-click on a control in the design view </a:t>
            </a:r>
            <a:endParaRPr lang="en-US" smtClean="0"/>
          </a:p>
          <a:p>
            <a:pPr marL="342900" lvl="1" indent="171450" eaLnBrk="1" hangingPunct="1"/>
            <a:r>
              <a:rPr lang="en-US" sz="1200" smtClean="0"/>
              <a:t>For example, double-click on the page, it will create a Page.Load event handler. </a:t>
            </a:r>
            <a:br>
              <a:rPr lang="en-US" sz="1200" smtClean="0"/>
            </a:br>
            <a:r>
              <a:rPr lang="en-US" sz="1200" smtClean="0"/>
              <a:t>Double-click on a button or input control, it will create the required click or change event handler.</a:t>
            </a:r>
            <a:endParaRPr lang="en-US" sz="1200" b="1" smtClean="0"/>
          </a:p>
          <a:p>
            <a:pPr eaLnBrk="1" hangingPunct="1"/>
            <a:r>
              <a:rPr lang="en-US" b="1" smtClean="0"/>
              <a:t>Choose the event from the drop-down list:</a:t>
            </a:r>
          </a:p>
          <a:p>
            <a:pPr marL="342900" lvl="1" indent="171450" eaLnBrk="1" hangingPunct="1"/>
            <a:r>
              <a:rPr lang="en-US" sz="1200" smtClean="0"/>
              <a:t>Once you double-click the control, the events get added to the drop-down list on the top of the code view.</a:t>
            </a:r>
          </a:p>
          <a:p>
            <a:pPr marL="342900" lvl="1" indent="171450" eaLnBrk="1" hangingPunct="1"/>
            <a:r>
              <a:rPr lang="en-US" sz="1200" smtClean="0"/>
              <a:t>You can choose the required event from this list.</a:t>
            </a:r>
          </a:p>
          <a:p>
            <a:pPr eaLnBrk="1" hangingPunct="1"/>
            <a:r>
              <a:rPr lang="en-US" smtClean="0"/>
              <a:t>	</a:t>
            </a:r>
          </a:p>
          <a:p>
            <a:pPr eaLnBrk="1" hangingPunct="1"/>
            <a:r>
              <a:rPr lang="en-US" smtClean="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smtClean="0"/>
              <a:t>.NET: Software Engineering II</a:t>
            </a:r>
          </a:p>
        </p:txBody>
      </p:sp>
      <p:sp>
        <p:nvSpPr>
          <p:cNvPr id="70659" name="Rectangle 3"/>
          <p:cNvSpPr>
            <a:spLocks noGrp="1" noChangeArrowheads="1"/>
          </p:cNvSpPr>
          <p:nvPr>
            <p:ph type="dt" sz="quarter" idx="1"/>
          </p:nvPr>
        </p:nvSpPr>
        <p:spPr>
          <a:noFill/>
        </p:spPr>
        <p:txBody>
          <a:bodyPr/>
          <a:lstStyle/>
          <a:p>
            <a:r>
              <a:rPr lang="en-US" smtClean="0"/>
              <a:t>4.1 Introduction to ASP.NET</a:t>
            </a:r>
          </a:p>
        </p:txBody>
      </p:sp>
      <p:sp>
        <p:nvSpPr>
          <p:cNvPr id="70660" name="Rectangle 6"/>
          <p:cNvSpPr>
            <a:spLocks noGrp="1" noChangeArrowheads="1"/>
          </p:cNvSpPr>
          <p:nvPr>
            <p:ph type="ftr" sz="quarter" idx="4"/>
          </p:nvPr>
        </p:nvSpPr>
        <p:spPr>
          <a:noFill/>
        </p:spPr>
        <p:txBody>
          <a:bodyPr/>
          <a:lstStyle/>
          <a:p>
            <a:r>
              <a:rPr lang="en-US" smtClean="0"/>
              <a:t>© Accenture 2006 All Rights Reserved</a:t>
            </a:r>
          </a:p>
        </p:txBody>
      </p:sp>
      <p:sp>
        <p:nvSpPr>
          <p:cNvPr id="70661" name="Rectangle 7"/>
          <p:cNvSpPr>
            <a:spLocks noGrp="1" noChangeArrowheads="1"/>
          </p:cNvSpPr>
          <p:nvPr>
            <p:ph type="sldNum" sz="quarter" idx="5"/>
          </p:nvPr>
        </p:nvSpPr>
        <p:spPr>
          <a:noFill/>
        </p:spPr>
        <p:txBody>
          <a:bodyPr/>
          <a:lstStyle/>
          <a:p>
            <a:fld id="{810A30E9-EAB2-4F6F-8382-348251B2CEA2}" type="slidenum">
              <a:rPr lang="en-US" smtClean="0"/>
              <a:pPr/>
              <a:t>34</a:t>
            </a:fld>
            <a:endParaRPr lang="en-US" smtClean="0"/>
          </a:p>
        </p:txBody>
      </p:sp>
      <p:sp>
        <p:nvSpPr>
          <p:cNvPr id="70662" name="Rectangle 2"/>
          <p:cNvSpPr>
            <a:spLocks noChangeArrowheads="1" noTextEdit="1"/>
          </p:cNvSpPr>
          <p:nvPr>
            <p:ph type="sldImg"/>
          </p:nvPr>
        </p:nvSpPr>
        <p:spPr>
          <a:xfrm>
            <a:off x="1143000" y="685800"/>
            <a:ext cx="4572000" cy="3429000"/>
          </a:xfrm>
          <a:ln/>
        </p:spPr>
      </p:sp>
      <p:sp>
        <p:nvSpPr>
          <p:cNvPr id="706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smtClean="0"/>
              <a:t>.NET: Software Engineering II</a:t>
            </a:r>
          </a:p>
        </p:txBody>
      </p:sp>
      <p:sp>
        <p:nvSpPr>
          <p:cNvPr id="71683" name="Rectangle 3"/>
          <p:cNvSpPr>
            <a:spLocks noGrp="1" noChangeArrowheads="1"/>
          </p:cNvSpPr>
          <p:nvPr>
            <p:ph type="dt" sz="quarter" idx="1"/>
          </p:nvPr>
        </p:nvSpPr>
        <p:spPr>
          <a:noFill/>
        </p:spPr>
        <p:txBody>
          <a:bodyPr/>
          <a:lstStyle/>
          <a:p>
            <a:r>
              <a:rPr lang="en-US" smtClean="0"/>
              <a:t>4.1 Introduction to ASP.NET</a:t>
            </a:r>
          </a:p>
        </p:txBody>
      </p:sp>
      <p:sp>
        <p:nvSpPr>
          <p:cNvPr id="71684" name="Rectangle 6"/>
          <p:cNvSpPr>
            <a:spLocks noGrp="1" noChangeArrowheads="1"/>
          </p:cNvSpPr>
          <p:nvPr>
            <p:ph type="ftr" sz="quarter" idx="4"/>
          </p:nvPr>
        </p:nvSpPr>
        <p:spPr>
          <a:noFill/>
        </p:spPr>
        <p:txBody>
          <a:bodyPr/>
          <a:lstStyle/>
          <a:p>
            <a:r>
              <a:rPr lang="en-US" smtClean="0"/>
              <a:t>© Accenture 2006 All Rights Reserved</a:t>
            </a:r>
          </a:p>
        </p:txBody>
      </p:sp>
      <p:sp>
        <p:nvSpPr>
          <p:cNvPr id="71685" name="Rectangle 7"/>
          <p:cNvSpPr>
            <a:spLocks noGrp="1" noChangeArrowheads="1"/>
          </p:cNvSpPr>
          <p:nvPr>
            <p:ph type="sldNum" sz="quarter" idx="5"/>
          </p:nvPr>
        </p:nvSpPr>
        <p:spPr>
          <a:noFill/>
        </p:spPr>
        <p:txBody>
          <a:bodyPr/>
          <a:lstStyle/>
          <a:p>
            <a:fld id="{F7F4DDB2-C272-4F46-AA79-1B3938AE9BDF}" type="slidenum">
              <a:rPr lang="en-US" smtClean="0"/>
              <a:pPr/>
              <a:t>35</a:t>
            </a:fld>
            <a:endParaRPr lang="en-US" smtClean="0"/>
          </a:p>
        </p:txBody>
      </p:sp>
      <p:sp>
        <p:nvSpPr>
          <p:cNvPr id="71686" name="Rectangle 2"/>
          <p:cNvSpPr>
            <a:spLocks noChangeArrowheads="1" noTextEdit="1"/>
          </p:cNvSpPr>
          <p:nvPr>
            <p:ph type="sldImg"/>
          </p:nvPr>
        </p:nvSpPr>
        <p:spPr>
          <a:xfrm>
            <a:off x="1143000" y="685800"/>
            <a:ext cx="4572000" cy="3429000"/>
          </a:xfrm>
          <a:ln/>
        </p:spPr>
      </p:sp>
      <p:sp>
        <p:nvSpPr>
          <p:cNvPr id="71687" name="Rectangle 3"/>
          <p:cNvSpPr>
            <a:spLocks noGrp="1" noChangeArrowheads="1"/>
          </p:cNvSpPr>
          <p:nvPr>
            <p:ph type="body" idx="1"/>
          </p:nvPr>
        </p:nvSpPr>
        <p:spPr>
          <a:noFill/>
          <a:ln/>
        </p:spPr>
        <p:txBody>
          <a:bodyPr/>
          <a:lstStyle/>
          <a:p>
            <a:pPr eaLnBrk="1" hangingPunct="1"/>
            <a:endParaRPr lang="en-US"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5059" name="Rectangle 9"/>
          <p:cNvSpPr>
            <a:spLocks noGrp="1" noChangeArrowheads="1"/>
          </p:cNvSpPr>
          <p:nvPr>
            <p:ph type="sldNum" sz="quarter" idx="5"/>
          </p:nvPr>
        </p:nvSpPr>
        <p:spPr>
          <a:noFill/>
        </p:spPr>
        <p:txBody>
          <a:bodyPr/>
          <a:lstStyle/>
          <a:p>
            <a:r>
              <a:rPr lang="en-US" smtClean="0"/>
              <a:t>                         </a:t>
            </a:r>
            <a:fld id="{D279DF36-D971-43AB-8D55-0825429EB55F}" type="slidenum">
              <a:rPr lang="en-US" smtClean="0"/>
              <a:pPr/>
              <a:t>4</a:t>
            </a:fld>
            <a:endParaRPr lang="en-US" smtClean="0"/>
          </a:p>
        </p:txBody>
      </p:sp>
      <p:sp>
        <p:nvSpPr>
          <p:cNvPr id="45060"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5061" name="Rectangle 11"/>
          <p:cNvSpPr>
            <a:spLocks noGrp="1" noChangeArrowheads="1"/>
          </p:cNvSpPr>
          <p:nvPr>
            <p:ph type="dt" sz="quarter" idx="1"/>
          </p:nvPr>
        </p:nvSpPr>
        <p:spPr>
          <a:noFill/>
        </p:spPr>
        <p:txBody>
          <a:bodyPr/>
          <a:lstStyle/>
          <a:p>
            <a:r>
              <a:rPr lang="en-US" smtClean="0"/>
              <a:t>2.1 Introduction to .NET Technology</a:t>
            </a:r>
          </a:p>
        </p:txBody>
      </p:sp>
      <p:sp>
        <p:nvSpPr>
          <p:cNvPr id="45062" name="Rectangle 2"/>
          <p:cNvSpPr>
            <a:spLocks noRot="1" noChangeArrowheads="1" noTextEdit="1"/>
          </p:cNvSpPr>
          <p:nvPr>
            <p:ph type="sldImg"/>
          </p:nvPr>
        </p:nvSpPr>
        <p:spPr>
          <a:xfrm>
            <a:off x="1143000" y="685800"/>
            <a:ext cx="4572000" cy="3429000"/>
          </a:xfrm>
          <a:ln/>
        </p:spPr>
      </p:sp>
      <p:sp>
        <p:nvSpPr>
          <p:cNvPr id="45063" name="Rectangle 3"/>
          <p:cNvSpPr>
            <a:spLocks noGrp="1" noChangeArrowheads="1"/>
          </p:cNvSpPr>
          <p:nvPr>
            <p:ph type="body" idx="1"/>
          </p:nvPr>
        </p:nvSpPr>
        <p:spPr>
          <a:xfrm>
            <a:off x="685800" y="4200525"/>
            <a:ext cx="5486400" cy="4562475"/>
          </a:xfrm>
          <a:noFill/>
          <a:ln/>
        </p:spPr>
        <p:txBody>
          <a:bodyPr/>
          <a:lstStyle/>
          <a:p>
            <a:pPr eaLnBrk="1" hangingPunct="1"/>
            <a:r>
              <a:rPr lang="en-US" b="1" smtClean="0"/>
              <a:t>Faculty Notes:</a:t>
            </a:r>
          </a:p>
          <a:p>
            <a:pPr eaLnBrk="1" hangingPunct="1"/>
            <a:endParaRPr lang="en-US" b="1"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smtClean="0"/>
              <a:t>.NET: Software Engineering II</a:t>
            </a:r>
          </a:p>
        </p:txBody>
      </p:sp>
      <p:sp>
        <p:nvSpPr>
          <p:cNvPr id="72707" name="Rectangle 3"/>
          <p:cNvSpPr>
            <a:spLocks noGrp="1" noChangeArrowheads="1"/>
          </p:cNvSpPr>
          <p:nvPr>
            <p:ph type="dt" sz="quarter" idx="1"/>
          </p:nvPr>
        </p:nvSpPr>
        <p:spPr>
          <a:noFill/>
        </p:spPr>
        <p:txBody>
          <a:bodyPr/>
          <a:lstStyle/>
          <a:p>
            <a:r>
              <a:rPr lang="en-US" smtClean="0"/>
              <a:t>4.1 Introduction to ASP.NET</a:t>
            </a:r>
          </a:p>
        </p:txBody>
      </p:sp>
      <p:sp>
        <p:nvSpPr>
          <p:cNvPr id="72708" name="Rectangle 6"/>
          <p:cNvSpPr>
            <a:spLocks noGrp="1" noChangeArrowheads="1"/>
          </p:cNvSpPr>
          <p:nvPr>
            <p:ph type="ftr" sz="quarter" idx="4"/>
          </p:nvPr>
        </p:nvSpPr>
        <p:spPr>
          <a:noFill/>
        </p:spPr>
        <p:txBody>
          <a:bodyPr/>
          <a:lstStyle/>
          <a:p>
            <a:r>
              <a:rPr lang="en-US" smtClean="0"/>
              <a:t>© Accenture 2006 All Rights Reserved</a:t>
            </a:r>
          </a:p>
        </p:txBody>
      </p:sp>
      <p:sp>
        <p:nvSpPr>
          <p:cNvPr id="72709" name="Rectangle 7"/>
          <p:cNvSpPr>
            <a:spLocks noGrp="1" noChangeArrowheads="1"/>
          </p:cNvSpPr>
          <p:nvPr>
            <p:ph type="sldNum" sz="quarter" idx="5"/>
          </p:nvPr>
        </p:nvSpPr>
        <p:spPr>
          <a:noFill/>
        </p:spPr>
        <p:txBody>
          <a:bodyPr/>
          <a:lstStyle/>
          <a:p>
            <a:fld id="{1E7A36CE-5D2A-4D8E-B0B7-483988DB4446}" type="slidenum">
              <a:rPr lang="en-US" smtClean="0"/>
              <a:pPr/>
              <a:t>36</a:t>
            </a:fld>
            <a:endParaRPr lang="en-US" smtClean="0"/>
          </a:p>
        </p:txBody>
      </p:sp>
      <p:sp>
        <p:nvSpPr>
          <p:cNvPr id="72710" name="Rectangle 2"/>
          <p:cNvSpPr>
            <a:spLocks noChangeArrowheads="1" noTextEdit="1"/>
          </p:cNvSpPr>
          <p:nvPr>
            <p:ph type="sldImg"/>
          </p:nvPr>
        </p:nvSpPr>
        <p:spPr>
          <a:xfrm>
            <a:off x="1143000" y="685800"/>
            <a:ext cx="4572000" cy="3429000"/>
          </a:xfrm>
          <a:ln/>
        </p:spPr>
      </p:sp>
      <p:sp>
        <p:nvSpPr>
          <p:cNvPr id="72711"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US" smtClean="0"/>
              <a:t>Ask participants if they have any questions about the content covered in this presentation.</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6083" name="Rectangle 9"/>
          <p:cNvSpPr>
            <a:spLocks noGrp="1" noChangeArrowheads="1"/>
          </p:cNvSpPr>
          <p:nvPr>
            <p:ph type="sldNum" sz="quarter" idx="5"/>
          </p:nvPr>
        </p:nvSpPr>
        <p:spPr>
          <a:noFill/>
        </p:spPr>
        <p:txBody>
          <a:bodyPr/>
          <a:lstStyle/>
          <a:p>
            <a:r>
              <a:rPr lang="en-US" smtClean="0"/>
              <a:t>                         </a:t>
            </a:r>
            <a:fld id="{113736B9-6839-41CB-B87C-9D5B7E8D97A5}" type="slidenum">
              <a:rPr lang="en-US" smtClean="0"/>
              <a:pPr/>
              <a:t>5</a:t>
            </a:fld>
            <a:endParaRPr lang="en-US" smtClean="0"/>
          </a:p>
        </p:txBody>
      </p:sp>
      <p:sp>
        <p:nvSpPr>
          <p:cNvPr id="46084"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6085" name="Rectangle 11"/>
          <p:cNvSpPr>
            <a:spLocks noGrp="1" noChangeArrowheads="1"/>
          </p:cNvSpPr>
          <p:nvPr>
            <p:ph type="dt" sz="quarter" idx="1"/>
          </p:nvPr>
        </p:nvSpPr>
        <p:spPr>
          <a:noFill/>
        </p:spPr>
        <p:txBody>
          <a:bodyPr/>
          <a:lstStyle/>
          <a:p>
            <a:r>
              <a:rPr lang="en-US" smtClean="0"/>
              <a:t>2.1 Introduction to .NET Technology</a:t>
            </a:r>
          </a:p>
        </p:txBody>
      </p:sp>
      <p:sp>
        <p:nvSpPr>
          <p:cNvPr id="46086" name="Rectangle 2"/>
          <p:cNvSpPr>
            <a:spLocks noRot="1" noChangeArrowheads="1" noTextEdit="1"/>
          </p:cNvSpPr>
          <p:nvPr>
            <p:ph type="sldImg"/>
          </p:nvPr>
        </p:nvSpPr>
        <p:spPr>
          <a:xfrm>
            <a:off x="1143000" y="685800"/>
            <a:ext cx="4572000" cy="3429000"/>
          </a:xfrm>
          <a:ln/>
        </p:spPr>
      </p:sp>
      <p:sp>
        <p:nvSpPr>
          <p:cNvPr id="46087" name="Rectangle 3"/>
          <p:cNvSpPr>
            <a:spLocks noGrp="1" noChangeArrowheads="1"/>
          </p:cNvSpPr>
          <p:nvPr>
            <p:ph type="body" idx="1"/>
          </p:nvPr>
        </p:nvSpPr>
        <p:spPr>
          <a:xfrm>
            <a:off x="685800" y="4210050"/>
            <a:ext cx="5486400" cy="4552950"/>
          </a:xfrm>
          <a:noFill/>
          <a:ln/>
        </p:spPr>
        <p:txBody>
          <a:bodyPr/>
          <a:lstStyle/>
          <a:p>
            <a:pPr eaLnBrk="1" hangingPunct="1"/>
            <a:r>
              <a:rPr lang="en-US" b="1" smtClean="0"/>
              <a:t>Faculty Notes:</a:t>
            </a:r>
          </a:p>
          <a:p>
            <a:pPr eaLnBrk="1" hangingPunct="1"/>
            <a:r>
              <a:rPr lang="en-US" smtClean="0"/>
              <a:t>Figure above illustrates the Microsoft .NET Framework. All .NET languages are built on a Common Language Specification. While designed specifically to support the .NET versions of Visual Basic, C++, C# and JScript, .NET also supports other languages that can be modified to this specification. These include Perl, Python, COBOL, Eiffel, Pascal, Fortran, SmallTalk, Java, RPG, Ada, APL, J# and others.</a:t>
            </a:r>
          </a:p>
          <a:p>
            <a:pPr eaLnBrk="1" hangingPunct="1"/>
            <a:r>
              <a:rPr lang="en-US" smtClean="0"/>
              <a:t>The .NET Framework is designed to unify programming models to enable cross-language integration. </a:t>
            </a:r>
          </a:p>
          <a:p>
            <a:pPr eaLnBrk="1" hangingPunct="1"/>
            <a:r>
              <a:rPr lang="en-US" smtClean="0"/>
              <a:t> </a:t>
            </a:r>
            <a:br>
              <a:rPr lang="en-US" smtClean="0"/>
            </a:br>
            <a:r>
              <a:rPr lang="en-US" smtClean="0"/>
              <a:t>The Microsoft Active Server Page (ASP) technology has been enhanced as ASP.NET and is designed to allow the easy development of Web services and Web forms see figure above. The development of Windows forms has also been improved with .NET, and ADO.NET provides full support for data and XML. Visual Studio 2005 supports and integrates all of these development environments, automating many development tasks that previously required manual integration.</a:t>
            </a:r>
          </a:p>
          <a:p>
            <a:pPr eaLnBrk="1" hangingPunct="1"/>
            <a:endParaRPr lang="en-US" smtClean="0"/>
          </a:p>
          <a:p>
            <a:pPr eaLnBrk="1" hangingPunct="1"/>
            <a:r>
              <a:rPr lang="en-US" smtClean="0"/>
              <a:t>Each of the languages in the figure is supported by Visual Studio 2005, which is an enhanced IDE. The other languages discussed earlier can also be added to Visual Studio 2005. The strategy behind Visual Studio 2005 is to enable applications to be developed within Windows for later execution in a .NET environment on any platform.</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7107" name="Rectangle 9"/>
          <p:cNvSpPr>
            <a:spLocks noGrp="1" noChangeArrowheads="1"/>
          </p:cNvSpPr>
          <p:nvPr>
            <p:ph type="sldNum" sz="quarter" idx="5"/>
          </p:nvPr>
        </p:nvSpPr>
        <p:spPr>
          <a:noFill/>
        </p:spPr>
        <p:txBody>
          <a:bodyPr/>
          <a:lstStyle/>
          <a:p>
            <a:r>
              <a:rPr lang="en-US" smtClean="0"/>
              <a:t>                         </a:t>
            </a:r>
            <a:fld id="{709CB469-CB53-4414-9650-1A01C3AAED75}" type="slidenum">
              <a:rPr lang="en-US" smtClean="0"/>
              <a:pPr/>
              <a:t>6</a:t>
            </a:fld>
            <a:endParaRPr lang="en-US" smtClean="0"/>
          </a:p>
        </p:txBody>
      </p:sp>
      <p:sp>
        <p:nvSpPr>
          <p:cNvPr id="47108"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7109" name="Rectangle 11"/>
          <p:cNvSpPr>
            <a:spLocks noGrp="1" noChangeArrowheads="1"/>
          </p:cNvSpPr>
          <p:nvPr>
            <p:ph type="dt" sz="quarter" idx="1"/>
          </p:nvPr>
        </p:nvSpPr>
        <p:spPr>
          <a:noFill/>
        </p:spPr>
        <p:txBody>
          <a:bodyPr/>
          <a:lstStyle/>
          <a:p>
            <a:r>
              <a:rPr lang="en-US" smtClean="0"/>
              <a:t>2.1 Introduction to .NET Technology</a:t>
            </a:r>
          </a:p>
        </p:txBody>
      </p:sp>
      <p:sp>
        <p:nvSpPr>
          <p:cNvPr id="47110" name="Rectangle 2"/>
          <p:cNvSpPr>
            <a:spLocks noRot="1" noChangeArrowheads="1" noTextEdit="1"/>
          </p:cNvSpPr>
          <p:nvPr>
            <p:ph type="sldImg"/>
          </p:nvPr>
        </p:nvSpPr>
        <p:spPr>
          <a:xfrm>
            <a:off x="1143000" y="685800"/>
            <a:ext cx="4572000" cy="3429000"/>
          </a:xfrm>
          <a:ln/>
        </p:spPr>
      </p:sp>
      <p:sp>
        <p:nvSpPr>
          <p:cNvPr id="47111" name="Rectangle 3"/>
          <p:cNvSpPr>
            <a:spLocks noGrp="1" noChangeArrowheads="1"/>
          </p:cNvSpPr>
          <p:nvPr>
            <p:ph type="body" idx="1"/>
          </p:nvPr>
        </p:nvSpPr>
        <p:spPr>
          <a:xfrm>
            <a:off x="685800" y="4210050"/>
            <a:ext cx="5486400" cy="4552950"/>
          </a:xfrm>
          <a:noFill/>
          <a:ln/>
        </p:spPr>
        <p:txBody>
          <a:bodyPr/>
          <a:lstStyle/>
          <a:p>
            <a:pPr eaLnBrk="1" hangingPunct="1"/>
            <a:r>
              <a:rPr lang="en-US" b="1" smtClean="0"/>
              <a:t>Faculty Notes:</a:t>
            </a:r>
          </a:p>
          <a:p>
            <a:pPr eaLnBrk="1" hangingPunct="1"/>
            <a:r>
              <a:rPr lang="en-US" b="1" smtClean="0"/>
              <a:t>Just read out the slide  the sub point are explained in next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8131" name="Rectangle 9"/>
          <p:cNvSpPr>
            <a:spLocks noGrp="1" noChangeArrowheads="1"/>
          </p:cNvSpPr>
          <p:nvPr>
            <p:ph type="sldNum" sz="quarter" idx="5"/>
          </p:nvPr>
        </p:nvSpPr>
        <p:spPr>
          <a:noFill/>
        </p:spPr>
        <p:txBody>
          <a:bodyPr/>
          <a:lstStyle/>
          <a:p>
            <a:r>
              <a:rPr lang="en-US" smtClean="0"/>
              <a:t>                         </a:t>
            </a:r>
            <a:fld id="{61A4DBED-8543-4329-91E2-BB14F51BC0D4}" type="slidenum">
              <a:rPr lang="en-US" smtClean="0"/>
              <a:pPr/>
              <a:t>8</a:t>
            </a:fld>
            <a:endParaRPr lang="en-US" smtClean="0"/>
          </a:p>
        </p:txBody>
      </p:sp>
      <p:sp>
        <p:nvSpPr>
          <p:cNvPr id="48132"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8133" name="Rectangle 11"/>
          <p:cNvSpPr>
            <a:spLocks noGrp="1" noChangeArrowheads="1"/>
          </p:cNvSpPr>
          <p:nvPr>
            <p:ph type="dt" sz="quarter" idx="1"/>
          </p:nvPr>
        </p:nvSpPr>
        <p:spPr>
          <a:noFill/>
        </p:spPr>
        <p:txBody>
          <a:bodyPr/>
          <a:lstStyle/>
          <a:p>
            <a:r>
              <a:rPr lang="en-US" smtClean="0"/>
              <a:t>2.1 Introduction to .NET Technology</a:t>
            </a:r>
          </a:p>
        </p:txBody>
      </p:sp>
      <p:sp>
        <p:nvSpPr>
          <p:cNvPr id="48134" name="Rectangle 2"/>
          <p:cNvSpPr>
            <a:spLocks noRot="1" noChangeArrowheads="1" noTextEdit="1"/>
          </p:cNvSpPr>
          <p:nvPr>
            <p:ph type="sldImg"/>
          </p:nvPr>
        </p:nvSpPr>
        <p:spPr>
          <a:xfrm>
            <a:off x="1143000" y="685800"/>
            <a:ext cx="4572000" cy="3429000"/>
          </a:xfrm>
          <a:ln/>
        </p:spPr>
      </p:sp>
      <p:sp>
        <p:nvSpPr>
          <p:cNvPr id="48135" name="Rectangle 3"/>
          <p:cNvSpPr>
            <a:spLocks noGrp="1" noChangeArrowheads="1"/>
          </p:cNvSpPr>
          <p:nvPr>
            <p:ph type="body" idx="1"/>
          </p:nvPr>
        </p:nvSpPr>
        <p:spPr>
          <a:xfrm>
            <a:off x="685800" y="4219575"/>
            <a:ext cx="5486400" cy="4543425"/>
          </a:xfrm>
          <a:noFill/>
          <a:ln/>
        </p:spPr>
        <p:txBody>
          <a:bodyPr/>
          <a:lstStyle/>
          <a:p>
            <a:pPr eaLnBrk="1" hangingPunct="1"/>
            <a:endParaRPr lang="en-US" b="1"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9155" name="Rectangle 9"/>
          <p:cNvSpPr>
            <a:spLocks noGrp="1" noChangeArrowheads="1"/>
          </p:cNvSpPr>
          <p:nvPr>
            <p:ph type="sldNum" sz="quarter" idx="5"/>
          </p:nvPr>
        </p:nvSpPr>
        <p:spPr>
          <a:noFill/>
        </p:spPr>
        <p:txBody>
          <a:bodyPr/>
          <a:lstStyle/>
          <a:p>
            <a:r>
              <a:rPr lang="en-US" smtClean="0"/>
              <a:t>                         </a:t>
            </a:r>
            <a:fld id="{230BDE01-99A6-49B4-8FBE-6712D516F0FF}" type="slidenum">
              <a:rPr lang="en-US" smtClean="0"/>
              <a:pPr/>
              <a:t>9</a:t>
            </a:fld>
            <a:endParaRPr lang="en-US" smtClean="0"/>
          </a:p>
        </p:txBody>
      </p:sp>
      <p:sp>
        <p:nvSpPr>
          <p:cNvPr id="49156"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9157" name="Rectangle 11"/>
          <p:cNvSpPr>
            <a:spLocks noGrp="1" noChangeArrowheads="1"/>
          </p:cNvSpPr>
          <p:nvPr>
            <p:ph type="dt" sz="quarter" idx="1"/>
          </p:nvPr>
        </p:nvSpPr>
        <p:spPr>
          <a:noFill/>
        </p:spPr>
        <p:txBody>
          <a:bodyPr/>
          <a:lstStyle/>
          <a:p>
            <a:r>
              <a:rPr lang="en-US" smtClean="0"/>
              <a:t>2.1 Introduction to .NET Technology</a:t>
            </a:r>
          </a:p>
        </p:txBody>
      </p:sp>
      <p:sp>
        <p:nvSpPr>
          <p:cNvPr id="49158" name="Rectangle 2"/>
          <p:cNvSpPr>
            <a:spLocks noRot="1" noChangeArrowheads="1" noTextEdit="1"/>
          </p:cNvSpPr>
          <p:nvPr>
            <p:ph type="sldImg"/>
          </p:nvPr>
        </p:nvSpPr>
        <p:spPr>
          <a:xfrm>
            <a:off x="1143000" y="685800"/>
            <a:ext cx="4572000" cy="3429000"/>
          </a:xfrm>
          <a:ln/>
        </p:spPr>
      </p:sp>
      <p:sp>
        <p:nvSpPr>
          <p:cNvPr id="49159" name="Rectangle 3"/>
          <p:cNvSpPr>
            <a:spLocks noGrp="1" noChangeArrowheads="1"/>
          </p:cNvSpPr>
          <p:nvPr>
            <p:ph type="body" idx="1"/>
          </p:nvPr>
        </p:nvSpPr>
        <p:spPr>
          <a:xfrm>
            <a:off x="685800" y="4210050"/>
            <a:ext cx="5486400" cy="4552950"/>
          </a:xfrm>
          <a:noFill/>
          <a:ln/>
        </p:spPr>
        <p:txBody>
          <a:bodyPr/>
          <a:lstStyle/>
          <a:p>
            <a:pPr eaLnBrk="1" hangingPunct="1"/>
            <a:endParaRPr lang="en-US" b="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0179" name="Rectangle 9"/>
          <p:cNvSpPr>
            <a:spLocks noGrp="1" noChangeArrowheads="1"/>
          </p:cNvSpPr>
          <p:nvPr>
            <p:ph type="sldNum" sz="quarter" idx="5"/>
          </p:nvPr>
        </p:nvSpPr>
        <p:spPr>
          <a:noFill/>
        </p:spPr>
        <p:txBody>
          <a:bodyPr/>
          <a:lstStyle/>
          <a:p>
            <a:r>
              <a:rPr lang="en-US" smtClean="0"/>
              <a:t>                         </a:t>
            </a:r>
            <a:fld id="{ADA81F6C-FF74-4E49-9B12-4698A2337BF6}" type="slidenum">
              <a:rPr lang="en-US" smtClean="0"/>
              <a:pPr/>
              <a:t>10</a:t>
            </a:fld>
            <a:endParaRPr lang="en-US" smtClean="0"/>
          </a:p>
        </p:txBody>
      </p:sp>
      <p:sp>
        <p:nvSpPr>
          <p:cNvPr id="50180"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0181" name="Rectangle 11"/>
          <p:cNvSpPr>
            <a:spLocks noGrp="1" noChangeArrowheads="1"/>
          </p:cNvSpPr>
          <p:nvPr>
            <p:ph type="dt" sz="quarter" idx="1"/>
          </p:nvPr>
        </p:nvSpPr>
        <p:spPr>
          <a:noFill/>
        </p:spPr>
        <p:txBody>
          <a:bodyPr/>
          <a:lstStyle/>
          <a:p>
            <a:r>
              <a:rPr lang="en-US" smtClean="0"/>
              <a:t>2.1 Introduction to .NET Technology</a:t>
            </a:r>
          </a:p>
        </p:txBody>
      </p:sp>
      <p:sp>
        <p:nvSpPr>
          <p:cNvPr id="50182" name="Rectangle 2"/>
          <p:cNvSpPr>
            <a:spLocks noRot="1" noChangeArrowheads="1" noTextEdit="1"/>
          </p:cNvSpPr>
          <p:nvPr>
            <p:ph type="sldImg"/>
          </p:nvPr>
        </p:nvSpPr>
        <p:spPr>
          <a:xfrm>
            <a:off x="1143000" y="685800"/>
            <a:ext cx="4572000" cy="3429000"/>
          </a:xfrm>
          <a:ln/>
        </p:spPr>
      </p:sp>
      <p:sp>
        <p:nvSpPr>
          <p:cNvPr id="50183"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GB" sz="1000" smtClean="0"/>
              <a:t>We already know that an assembly does NOT contain native binary code, but instead MSIL code. Obviously before the MSIL code can be executed it must be converted into native binary instructions. Converted? Does this mean interpreted? NO! The MSIL code is compiled and not thrown away. This means that the next time the code is requested it is already in the form of machine instructions and thus this mechanism in the log run is far more efficient than an interpreter for example.</a:t>
            </a:r>
          </a:p>
          <a:p>
            <a:pPr eaLnBrk="1" hangingPunct="1"/>
            <a:r>
              <a:rPr lang="en-GB" sz="1000" smtClean="0"/>
              <a:t>The compilation is carried out by a JIT (Just In Time) compiler. Does the compiler compile all of the code in one go? The answer to this question is NO. If this approach was taken there would be a long delay during the applications initialization,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eaLnBrk="1" hangingPunct="1"/>
            <a:r>
              <a:rPr lang="en-GB" sz="1000" smtClean="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eaLnBrk="1" hangingPunct="1"/>
            <a:r>
              <a:rPr lang="en-GB" sz="1000" smtClean="0"/>
              <a:t>The benefit to this system is obviously portability. A couple of things to think about -</a:t>
            </a:r>
          </a:p>
          <a:p>
            <a:pPr eaLnBrk="1" hangingPunct="1"/>
            <a:r>
              <a:rPr lang="en-GB" sz="1000" smtClean="0"/>
              <a:t>Let’s imagine you’ve built a managed component for the Intel Pentium III platform. It works fine. Later in the year Intel released a super new chip. When Microsoft released a new version of the JIT, it’s possible that this brand spanking new version of the JIT will have learned a few new tricks e.g. to make use of the new improved instruction set of the new Intel chip or new CPU registers!</a:t>
            </a:r>
          </a:p>
          <a:p>
            <a:pPr eaLnBrk="1" hangingPunct="1"/>
            <a:r>
              <a:rPr lang="en-GB" sz="1000" smtClean="0"/>
              <a:t>And finally, Microsoft plans to offer a tool called PREJIT. This tool will compile your assemblies into native code and save the resultant binary executable code to disk. When the assemblies are next loaded the binary code is already available thus improving startup time and execution speeds.</a:t>
            </a:r>
            <a:endParaRPr lang="en-US"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1203" name="Rectangle 9"/>
          <p:cNvSpPr>
            <a:spLocks noGrp="1" noChangeArrowheads="1"/>
          </p:cNvSpPr>
          <p:nvPr>
            <p:ph type="sldNum" sz="quarter" idx="5"/>
          </p:nvPr>
        </p:nvSpPr>
        <p:spPr>
          <a:noFill/>
        </p:spPr>
        <p:txBody>
          <a:bodyPr/>
          <a:lstStyle/>
          <a:p>
            <a:r>
              <a:rPr lang="en-US" smtClean="0"/>
              <a:t>                         </a:t>
            </a:r>
            <a:fld id="{401201D1-6AB0-474D-AB3C-BA338CFE1931}" type="slidenum">
              <a:rPr lang="en-US" smtClean="0"/>
              <a:pPr/>
              <a:t>11</a:t>
            </a:fld>
            <a:endParaRPr lang="en-US" smtClean="0"/>
          </a:p>
        </p:txBody>
      </p:sp>
      <p:sp>
        <p:nvSpPr>
          <p:cNvPr id="51204"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1205" name="Rectangle 11"/>
          <p:cNvSpPr>
            <a:spLocks noGrp="1" noChangeArrowheads="1"/>
          </p:cNvSpPr>
          <p:nvPr>
            <p:ph type="dt" sz="quarter" idx="1"/>
          </p:nvPr>
        </p:nvSpPr>
        <p:spPr>
          <a:noFill/>
        </p:spPr>
        <p:txBody>
          <a:bodyPr/>
          <a:lstStyle/>
          <a:p>
            <a:r>
              <a:rPr lang="en-US" smtClean="0"/>
              <a:t>2.1 Introduction to .NET Technology</a:t>
            </a:r>
          </a:p>
        </p:txBody>
      </p:sp>
      <p:sp>
        <p:nvSpPr>
          <p:cNvPr id="51206" name="Rectangle 2"/>
          <p:cNvSpPr>
            <a:spLocks noRot="1" noChangeArrowheads="1" noTextEdit="1"/>
          </p:cNvSpPr>
          <p:nvPr>
            <p:ph type="sldImg"/>
          </p:nvPr>
        </p:nvSpPr>
        <p:spPr>
          <a:xfrm>
            <a:off x="1143000" y="685800"/>
            <a:ext cx="4572000" cy="3429000"/>
          </a:xfrm>
          <a:ln/>
        </p:spPr>
      </p:sp>
      <p:sp>
        <p:nvSpPr>
          <p:cNvPr id="51207" name="Rectangle 3"/>
          <p:cNvSpPr>
            <a:spLocks noGrp="1" noChangeArrowheads="1"/>
          </p:cNvSpPr>
          <p:nvPr>
            <p:ph type="body" idx="1"/>
          </p:nvPr>
        </p:nvSpPr>
        <p:spPr>
          <a:noFill/>
          <a:ln/>
        </p:spPr>
        <p:txBody>
          <a:bodyPr/>
          <a:lstStyle/>
          <a:p>
            <a:pPr eaLnBrk="1" hangingPunct="1"/>
            <a:endParaRPr lang="en-US" b="1"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userDrawn="1"/>
        </p:nvSpPr>
        <p:spPr bwMode="auto">
          <a:xfrm>
            <a:off x="76200" y="6521450"/>
            <a:ext cx="3048000" cy="238125"/>
          </a:xfrm>
          <a:prstGeom prst="rect">
            <a:avLst/>
          </a:prstGeom>
          <a:noFill/>
          <a:ln w="9525">
            <a:noFill/>
            <a:miter lim="800000"/>
            <a:headEnd type="none" w="sm" len="sm"/>
            <a:tailEnd type="none" w="sm" len="sm"/>
          </a:ln>
          <a:effectLst/>
        </p:spPr>
        <p:txBody>
          <a:bodyPr>
            <a:spAutoFit/>
          </a:bodyPr>
          <a:lstStyle/>
          <a:p>
            <a:pPr algn="l">
              <a:lnSpc>
                <a:spcPct val="80000"/>
              </a:lnSpc>
              <a:spcBef>
                <a:spcPct val="50000"/>
              </a:spcBef>
              <a:defRPr/>
            </a:pPr>
            <a:r>
              <a:rPr lang="en-US" sz="1200" b="0" i="1">
                <a:solidFill>
                  <a:srgbClr val="666699"/>
                </a:solidFill>
              </a:rPr>
              <a:t>© Accenture 2006 All Rights Reserved</a:t>
            </a:r>
          </a:p>
        </p:txBody>
      </p:sp>
      <p:sp>
        <p:nvSpPr>
          <p:cNvPr id="5" name="Text Box 8"/>
          <p:cNvSpPr txBox="1">
            <a:spLocks noChangeArrowheads="1"/>
          </p:cNvSpPr>
          <p:nvPr userDrawn="1"/>
        </p:nvSpPr>
        <p:spPr bwMode="auto">
          <a:xfrm>
            <a:off x="7239000" y="6521450"/>
            <a:ext cx="1905000" cy="238125"/>
          </a:xfrm>
          <a:prstGeom prst="rect">
            <a:avLst/>
          </a:prstGeom>
          <a:noFill/>
          <a:ln w="9525">
            <a:noFill/>
            <a:miter lim="800000"/>
            <a:headEnd type="none" w="sm" len="sm"/>
            <a:tailEnd type="none" w="sm" len="sm"/>
          </a:ln>
          <a:effectLst/>
        </p:spPr>
        <p:txBody>
          <a:bodyPr>
            <a:spAutoFit/>
          </a:bodyPr>
          <a:lstStyle/>
          <a:p>
            <a:pPr algn="l">
              <a:lnSpc>
                <a:spcPct val="80000"/>
              </a:lnSpc>
              <a:spcBef>
                <a:spcPct val="50000"/>
              </a:spcBef>
              <a:defRPr/>
            </a:pPr>
            <a:r>
              <a:rPr lang="en-US" sz="1200" b="0" i="1">
                <a:solidFill>
                  <a:srgbClr val="666699"/>
                </a:solidFill>
              </a:rPr>
              <a:t>Course Code Z16828</a:t>
            </a:r>
          </a:p>
        </p:txBody>
      </p:sp>
      <p:sp>
        <p:nvSpPr>
          <p:cNvPr id="6" name="Rectangle 5"/>
          <p:cNvSpPr>
            <a:spLocks noChangeArrowheads="1"/>
          </p:cNvSpPr>
          <p:nvPr userDrawn="1"/>
        </p:nvSpPr>
        <p:spPr bwMode="auto">
          <a:xfrm>
            <a:off x="0" y="0"/>
            <a:ext cx="9144000" cy="3429000"/>
          </a:xfrm>
          <a:prstGeom prst="rect">
            <a:avLst/>
          </a:prstGeom>
          <a:solidFill>
            <a:srgbClr val="666699"/>
          </a:soli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7" name="Group 10"/>
          <p:cNvGrpSpPr>
            <a:grpSpLocks/>
          </p:cNvGrpSpPr>
          <p:nvPr userDrawn="1"/>
        </p:nvGrpSpPr>
        <p:grpSpPr bwMode="auto">
          <a:xfrm>
            <a:off x="215900" y="2097088"/>
            <a:ext cx="4318000" cy="2068512"/>
            <a:chOff x="136" y="1289"/>
            <a:chExt cx="2720" cy="1303"/>
          </a:xfrm>
        </p:grpSpPr>
        <p:pic>
          <p:nvPicPr>
            <p:cNvPr id="8" name="Picture 11"/>
            <p:cNvPicPr>
              <a:picLocks noChangeAspect="1" noChangeArrowheads="1"/>
            </p:cNvPicPr>
            <p:nvPr userDrawn="1"/>
          </p:nvPicPr>
          <p:blipFill>
            <a:blip r:embed="rId2"/>
            <a:srcRect/>
            <a:stretch>
              <a:fillRect/>
            </a:stretch>
          </p:blipFill>
          <p:spPr bwMode="auto">
            <a:xfrm>
              <a:off x="249" y="1289"/>
              <a:ext cx="2344" cy="1196"/>
            </a:xfrm>
            <a:prstGeom prst="rect">
              <a:avLst/>
            </a:prstGeom>
            <a:noFill/>
            <a:ln w="9525">
              <a:noFill/>
              <a:miter lim="800000"/>
              <a:headEnd/>
              <a:tailEnd/>
            </a:ln>
          </p:spPr>
        </p:pic>
        <p:pic>
          <p:nvPicPr>
            <p:cNvPr id="9" name="Picture 12"/>
            <p:cNvPicPr>
              <a:picLocks noChangeAspect="1" noChangeArrowheads="1"/>
            </p:cNvPicPr>
            <p:nvPr userDrawn="1"/>
          </p:nvPicPr>
          <p:blipFill>
            <a:blip r:embed="rId3"/>
            <a:srcRect/>
            <a:stretch>
              <a:fillRect/>
            </a:stretch>
          </p:blipFill>
          <p:spPr bwMode="auto">
            <a:xfrm>
              <a:off x="136" y="1298"/>
              <a:ext cx="2463" cy="1188"/>
            </a:xfrm>
            <a:prstGeom prst="rect">
              <a:avLst/>
            </a:prstGeom>
            <a:noFill/>
            <a:ln w="9525">
              <a:noFill/>
              <a:miter lim="800000"/>
              <a:headEnd/>
              <a:tailEnd/>
            </a:ln>
          </p:spPr>
        </p:pic>
        <p:sp>
          <p:nvSpPr>
            <p:cNvPr id="10" name="Rectangle 9"/>
            <p:cNvSpPr>
              <a:spLocks noChangeArrowheads="1"/>
            </p:cNvSpPr>
            <p:nvPr userDrawn="1"/>
          </p:nvSpPr>
          <p:spPr bwMode="auto">
            <a:xfrm>
              <a:off x="208" y="2160"/>
              <a:ext cx="2648" cy="432"/>
            </a:xfrm>
            <a:prstGeom prst="rect">
              <a:avLst/>
            </a:prstGeom>
            <a:noFill/>
            <a:ln w="76200" algn="ctr">
              <a:no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174084" name="Rectangle 4"/>
          <p:cNvSpPr>
            <a:spLocks noGrp="1" noChangeArrowheads="1"/>
          </p:cNvSpPr>
          <p:nvPr>
            <p:ph type="ctrTitle" sz="quarter"/>
          </p:nvPr>
        </p:nvSpPr>
        <p:spPr>
          <a:xfrm>
            <a:off x="2940050" y="3810000"/>
            <a:ext cx="6216650" cy="1143000"/>
          </a:xfrm>
          <a:ln w="9525"/>
        </p:spPr>
        <p:txBody>
          <a:bodyPr lIns="91440" tIns="45720" rIns="91440" bIns="45720" anchor="t"/>
          <a:lstStyle>
            <a:lvl1pPr>
              <a:defRPr>
                <a:solidFill>
                  <a:srgbClr val="666699"/>
                </a:solidFill>
              </a:defRPr>
            </a:lvl1pPr>
          </a:lstStyle>
          <a:p>
            <a:r>
              <a:rPr lang="en-US"/>
              <a:t/>
            </a:r>
            <a:br>
              <a:rPr lang="en-US"/>
            </a:br>
            <a:endParaRPr lang="en-US"/>
          </a:p>
        </p:txBody>
      </p:sp>
      <p:sp>
        <p:nvSpPr>
          <p:cNvPr id="174085" name="Rectangle 5"/>
          <p:cNvSpPr>
            <a:spLocks noGrp="1" noChangeArrowheads="1"/>
          </p:cNvSpPr>
          <p:nvPr>
            <p:ph type="subTitle" sz="quarter" idx="1"/>
          </p:nvPr>
        </p:nvSpPr>
        <p:spPr>
          <a:xfrm>
            <a:off x="2940050" y="5105400"/>
            <a:ext cx="4176713" cy="858838"/>
          </a:xfrm>
          <a:ln w="9525"/>
        </p:spPr>
        <p:txBody>
          <a:bodyPr lIns="91440" tIns="45720" rIns="91440" bIns="45720"/>
          <a:lstStyle>
            <a:lvl1pPr marL="0" indent="0">
              <a:buFont typeface="Wingdings" pitchFamily="2" charset="2"/>
              <a:buNone/>
              <a:defRPr b="1">
                <a:solidFill>
                  <a:srgbClr val="666699"/>
                </a:solidFill>
              </a:defRPr>
            </a:lvl1p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B88BED4D-95F3-4160-B937-748B94BA439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2900" y="0"/>
            <a:ext cx="2209800" cy="6223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 y="0"/>
            <a:ext cx="6477000" cy="6223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C6F264FA-6259-4757-AB10-489701A35310}"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6538" y="1314450"/>
            <a:ext cx="4256087"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7ED03FAA-1CFF-4CC9-9CB6-94B2C4D758EF}"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24C13BD-2CBC-4F63-9EB3-36DE63870B01}" type="datetimeFigureOut">
              <a:rPr lang="en-US"/>
              <a:pPr>
                <a:defRPr/>
              </a:pPr>
              <a:t>10/3/2017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C1DE9F-6217-427B-8335-BF9664B303C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AEBF61A-9EBB-49F1-BE30-14BEDB033DB4}" type="datetimeFigureOut">
              <a:rPr lang="en-US"/>
              <a:pPr>
                <a:defRPr/>
              </a:pPr>
              <a:t>10/3/2017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821271-8CA7-4DD4-BC81-75D34E4933C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EFB0671-4C57-4DFF-A89F-1F5342A61E33}" type="datetimeFigureOut">
              <a:rPr lang="en-US"/>
              <a:pPr>
                <a:defRPr/>
              </a:pPr>
              <a:t>10/3/2017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5408D6-002B-4674-B89F-BAD03BFEC98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9998452-C496-432C-88A5-0DCE5654722F}" type="datetimeFigureOut">
              <a:rPr lang="en-US"/>
              <a:pPr>
                <a:defRPr/>
              </a:pPr>
              <a:t>10/3/2017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FC188-13AB-4B80-8C70-0023A37BA6E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475DE1E-43B3-4F88-8F06-C542BF137CE8}" type="datetimeFigureOut">
              <a:rPr lang="en-US"/>
              <a:pPr>
                <a:defRPr/>
              </a:pPr>
              <a:t>10/3/2017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71CAE8-91BB-4281-A78D-5D33ACE4E15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039807-6B5B-48B5-9103-F60141176A85}" type="datetimeFigureOut">
              <a:rPr lang="en-US"/>
              <a:pPr>
                <a:defRPr/>
              </a:pPr>
              <a:t>10/3/2017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70A21B-C235-43C2-B6BC-3C8DB496397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E21C4B-92B0-4413-B78B-3637FCF7BFE6}" type="datetimeFigureOut">
              <a:rPr lang="en-US"/>
              <a:pPr>
                <a:defRPr/>
              </a:pPr>
              <a:t>10/3/2017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21501D1-F943-4864-B739-0CB7CC88D0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49DCA539-6403-489A-AAAC-C5B2FBEA895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4218FE9-9EC4-40F1-AF61-2A34E2F96698}" type="datetimeFigureOut">
              <a:rPr lang="en-US"/>
              <a:pPr>
                <a:defRPr/>
              </a:pPr>
              <a:t>10/3/2017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DB0AA4-8DA4-4337-B0DE-AD4F557D359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8D09240-BD30-4E0E-A0C9-EA28E4ED805D}" type="datetimeFigureOut">
              <a:rPr lang="en-US"/>
              <a:pPr>
                <a:defRPr/>
              </a:pPr>
              <a:t>10/3/2017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34E99C-D1DF-48E0-9012-6EA4032444D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038FD44-6802-4B02-94F4-F8C23B21BB54}" type="datetimeFigureOut">
              <a:rPr lang="en-US"/>
              <a:pPr>
                <a:defRPr/>
              </a:pPr>
              <a:t>10/3/2017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B7B57A-5B51-46D8-9EB1-323203984FD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4E4FD5-5696-4C4A-A7C5-FE8E69655E83}" type="datetimeFigureOut">
              <a:rPr lang="en-US"/>
              <a:pPr>
                <a:defRPr/>
              </a:pPr>
              <a:t>10/3/2017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4340E2-53F2-46CF-8D98-A079E1B4C81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6538" y="1314450"/>
            <a:ext cx="4256087"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B6961FE5-95EE-44A8-BE06-7F17D74EF814}"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7E6584AD-D451-4C6A-85E7-D28A3A849610}"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6538" y="1314450"/>
            <a:ext cx="4256087"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A579BFB3-1400-4D72-A11B-03CABF80C364}"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C9E6F57E-286F-4159-91BA-51A04B6FE989}"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E1A3539F-3231-4A3E-AF3E-8855E77B96A7}"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957DF157-E9EE-48FA-BF6A-7F55C40C6A5F}"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322CF284-307D-4CA8-9706-2A473315F1E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0AFE9037-0BF6-4571-BA74-94D162E76033}"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3064" name="AC Banner"/>
          <p:cNvSpPr>
            <a:spLocks noChangeArrowheads="1"/>
          </p:cNvSpPr>
          <p:nvPr userDrawn="1"/>
        </p:nvSpPr>
        <p:spPr bwMode="auto">
          <a:xfrm>
            <a:off x="0" y="0"/>
            <a:ext cx="9144000" cy="1177925"/>
          </a:xfrm>
          <a:prstGeom prst="rect">
            <a:avLst/>
          </a:prstGeom>
          <a:solidFill>
            <a:srgbClr val="666699"/>
          </a:solid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73058" name="Rectangle 2"/>
          <p:cNvSpPr>
            <a:spLocks noGrp="1" noChangeArrowheads="1"/>
          </p:cNvSpPr>
          <p:nvPr>
            <p:ph type="sldNum" sz="quarter" idx="4"/>
          </p:nvPr>
        </p:nvSpPr>
        <p:spPr bwMode="auto">
          <a:xfrm>
            <a:off x="7315200" y="6477000"/>
            <a:ext cx="1693863"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lnSpc>
                <a:spcPct val="80000"/>
              </a:lnSpc>
              <a:defRPr sz="1000" b="0">
                <a:effectLst/>
              </a:defRPr>
            </a:lvl1pPr>
          </a:lstStyle>
          <a:p>
            <a:pPr>
              <a:defRPr/>
            </a:pPr>
            <a:fld id="{F12EEEDB-C3B2-43C5-8B5B-B8904BBE2766}" type="slidenum">
              <a:rPr lang="en-US"/>
              <a:pPr>
                <a:defRPr/>
              </a:pPr>
              <a:t>‹#›</a:t>
            </a:fld>
            <a:endParaRPr lang="en-US"/>
          </a:p>
        </p:txBody>
      </p:sp>
      <p:sp>
        <p:nvSpPr>
          <p:cNvPr id="1028" name="Rectangle 3"/>
          <p:cNvSpPr>
            <a:spLocks noGrp="1" noChangeArrowheads="1"/>
          </p:cNvSpPr>
          <p:nvPr>
            <p:ph type="body" idx="1"/>
          </p:nvPr>
        </p:nvSpPr>
        <p:spPr bwMode="auto">
          <a:xfrm>
            <a:off x="236538" y="1314450"/>
            <a:ext cx="8666162" cy="490855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3060" name="Text Box 4"/>
          <p:cNvSpPr txBox="1">
            <a:spLocks noChangeArrowheads="1"/>
          </p:cNvSpPr>
          <p:nvPr userDrawn="1"/>
        </p:nvSpPr>
        <p:spPr bwMode="auto">
          <a:xfrm>
            <a:off x="76200" y="6629400"/>
            <a:ext cx="3048000" cy="238125"/>
          </a:xfrm>
          <a:prstGeom prst="rect">
            <a:avLst/>
          </a:prstGeom>
          <a:noFill/>
          <a:ln w="9525">
            <a:noFill/>
            <a:miter lim="800000"/>
            <a:headEnd type="none" w="sm" len="sm"/>
            <a:tailEnd type="none" w="sm" len="sm"/>
          </a:ln>
          <a:effectLst/>
        </p:spPr>
        <p:txBody>
          <a:bodyPr>
            <a:spAutoFit/>
          </a:bodyPr>
          <a:lstStyle/>
          <a:p>
            <a:pPr algn="l">
              <a:lnSpc>
                <a:spcPct val="80000"/>
              </a:lnSpc>
              <a:spcBef>
                <a:spcPct val="50000"/>
              </a:spcBef>
              <a:defRPr/>
            </a:pPr>
            <a:r>
              <a:rPr lang="en-US" sz="1200" b="0" i="1"/>
              <a:t>© Accenture 2006 All Rights Reserved</a:t>
            </a:r>
          </a:p>
        </p:txBody>
      </p:sp>
      <p:pic>
        <p:nvPicPr>
          <p:cNvPr id="1030" name="Picture 9" descr="16859518"/>
          <p:cNvPicPr>
            <a:picLocks noChangeAspect="1" noChangeArrowheads="1"/>
          </p:cNvPicPr>
          <p:nvPr userDrawn="1"/>
        </p:nvPicPr>
        <p:blipFill>
          <a:blip r:embed="rId14"/>
          <a:srcRect/>
          <a:stretch>
            <a:fillRect/>
          </a:stretch>
        </p:blipFill>
        <p:spPr bwMode="auto">
          <a:xfrm>
            <a:off x="8180388" y="-17463"/>
            <a:ext cx="1006475" cy="1187451"/>
          </a:xfrm>
          <a:prstGeom prst="rect">
            <a:avLst/>
          </a:prstGeom>
          <a:noFill/>
          <a:ln w="9525">
            <a:noFill/>
            <a:miter lim="800000"/>
            <a:headEnd/>
            <a:tailEnd/>
          </a:ln>
        </p:spPr>
      </p:pic>
      <p:sp>
        <p:nvSpPr>
          <p:cNvPr id="1031" name="Rectangle 10"/>
          <p:cNvSpPr>
            <a:spLocks noGrp="1" noChangeArrowheads="1"/>
          </p:cNvSpPr>
          <p:nvPr>
            <p:ph type="title"/>
          </p:nvPr>
        </p:nvSpPr>
        <p:spPr bwMode="auto">
          <a:xfrm>
            <a:off x="63500" y="0"/>
            <a:ext cx="8088313" cy="1049338"/>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3"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Lst>
  <p:transition/>
  <p:hf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Clr>
          <a:srgbClr val="666699"/>
        </a:buClr>
        <a:buChar char="•"/>
        <a:defRPr sz="16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hlink"/>
        </a:buClr>
        <a:buFont typeface="Arial" charset="0"/>
        <a:buChar char="–"/>
        <a:defRPr sz="1600">
          <a:solidFill>
            <a:schemeClr val="tx1"/>
          </a:solidFill>
          <a:latin typeface="+mn-lt"/>
        </a:defRPr>
      </a:lvl5pPr>
      <a:lvl6pPr marL="2514600" indent="-228600" algn="l" rtl="0" fontAlgn="base">
        <a:spcBef>
          <a:spcPct val="20000"/>
        </a:spcBef>
        <a:spcAft>
          <a:spcPct val="0"/>
        </a:spcAft>
        <a:buClr>
          <a:schemeClr val="hlink"/>
        </a:buClr>
        <a:buFont typeface="Arial" charset="0"/>
        <a:buChar char="–"/>
        <a:defRPr sz="1600">
          <a:solidFill>
            <a:schemeClr val="tx1"/>
          </a:solidFill>
          <a:latin typeface="+mn-lt"/>
        </a:defRPr>
      </a:lvl6pPr>
      <a:lvl7pPr marL="2971800" indent="-228600" algn="l" rtl="0" fontAlgn="base">
        <a:spcBef>
          <a:spcPct val="20000"/>
        </a:spcBef>
        <a:spcAft>
          <a:spcPct val="0"/>
        </a:spcAft>
        <a:buClr>
          <a:schemeClr val="hlink"/>
        </a:buClr>
        <a:buFont typeface="Arial" charset="0"/>
        <a:buChar char="–"/>
        <a:defRPr sz="1600">
          <a:solidFill>
            <a:schemeClr val="tx1"/>
          </a:solidFill>
          <a:latin typeface="+mn-lt"/>
        </a:defRPr>
      </a:lvl7pPr>
      <a:lvl8pPr marL="3429000" indent="-228600" algn="l" rtl="0" fontAlgn="base">
        <a:spcBef>
          <a:spcPct val="20000"/>
        </a:spcBef>
        <a:spcAft>
          <a:spcPct val="0"/>
        </a:spcAft>
        <a:buClr>
          <a:schemeClr val="hlink"/>
        </a:buClr>
        <a:buFont typeface="Arial" charset="0"/>
        <a:buChar char="–"/>
        <a:defRPr sz="1600">
          <a:solidFill>
            <a:schemeClr val="tx1"/>
          </a:solidFill>
          <a:latin typeface="+mn-lt"/>
        </a:defRPr>
      </a:lvl8pPr>
      <a:lvl9pPr marL="3886200" indent="-228600" algn="l" rtl="0" fontAlgn="base">
        <a:spcBef>
          <a:spcPct val="20000"/>
        </a:spcBef>
        <a:spcAft>
          <a:spcPct val="0"/>
        </a:spcAft>
        <a:buClr>
          <a:schemeClr val="hlink"/>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3696A1-4718-4B5E-9793-B64CC9ED4162}" type="datetimeFigureOut">
              <a:rPr lang="en-US"/>
              <a:pPr>
                <a:defRPr/>
              </a:pPr>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62022D-0770-46DA-9CF2-8C86D205E6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www.w3schools.com/aspnet/aspnet_intro.asp"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26.jpeg"/><Relationship Id="rId4" Type="http://schemas.openxmlformats.org/officeDocument/2006/relationships/image" Target="../media/image25.jpeg"/></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8.jpeg"/></Relationships>
</file>

<file path=ppt/slides/_rels/slide35.xml.rels><?xml version="1.0" encoding="UTF-8" standalone="yes"?>
<Relationships xmlns="http://schemas.openxmlformats.org/package/2006/relationships"><Relationship Id="rId3" Type="http://schemas.openxmlformats.org/officeDocument/2006/relationships/hyperlink" Target="http://msdn.microsoft.com/vstudio/" TargetMode="Externa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322263"/>
            <a:ext cx="8629650" cy="939800"/>
          </a:xfrm>
        </p:spPr>
        <p:txBody>
          <a:bodyPr/>
          <a:lstStyle/>
          <a:p>
            <a:pPr>
              <a:defRPr/>
            </a:pPr>
            <a:r>
              <a:rPr lang="en-US" sz="5400" b="1" dirty="0" smtClean="0">
                <a:effectLst>
                  <a:outerShdw blurRad="38100" dist="38100" dir="2700000" algn="tl">
                    <a:srgbClr val="000000">
                      <a:alpha val="43137"/>
                    </a:srgbClr>
                  </a:outerShdw>
                </a:effectLst>
              </a:rPr>
              <a:t>Introduction to .NET</a:t>
            </a:r>
            <a:endParaRPr lang="en-US" sz="5400" dirty="0"/>
          </a:p>
        </p:txBody>
      </p:sp>
      <p:sp>
        <p:nvSpPr>
          <p:cNvPr id="5123" name="Content Placeholder 2"/>
          <p:cNvSpPr>
            <a:spLocks noGrp="1"/>
          </p:cNvSpPr>
          <p:nvPr>
            <p:ph idx="1"/>
          </p:nvPr>
        </p:nvSpPr>
        <p:spPr>
          <a:xfrm>
            <a:off x="482600" y="3025775"/>
            <a:ext cx="8229600" cy="3138488"/>
          </a:xfrm>
        </p:spPr>
        <p:txBody>
          <a:bodyPr/>
          <a:lstStyle/>
          <a:p>
            <a:r>
              <a:rPr lang="en-US" b="1" dirty="0" smtClean="0"/>
              <a:t>Content :</a:t>
            </a:r>
          </a:p>
          <a:p>
            <a:pPr lvl="1"/>
            <a:r>
              <a:rPr lang="en-US" b="1" smtClean="0"/>
              <a:t>Introduction to .NET Technology</a:t>
            </a:r>
          </a:p>
          <a:p>
            <a:pPr lvl="1"/>
            <a:r>
              <a:rPr lang="en-US" b="1" dirty="0" smtClean="0"/>
              <a:t>Introduction to Web Based Applications</a:t>
            </a:r>
          </a:p>
          <a:p>
            <a:pPr lvl="1"/>
            <a:r>
              <a:rPr lang="en-US" b="1" dirty="0" smtClean="0"/>
              <a:t>Introduction to ASP.NET</a:t>
            </a:r>
          </a:p>
        </p:txBody>
      </p:sp>
      <p:sp>
        <p:nvSpPr>
          <p:cNvPr id="4" name="Slide Number Placeholder 3"/>
          <p:cNvSpPr>
            <a:spLocks noGrp="1"/>
          </p:cNvSpPr>
          <p:nvPr>
            <p:ph type="sldNum" sz="quarter" idx="12"/>
          </p:nvPr>
        </p:nvSpPr>
        <p:spPr/>
        <p:txBody>
          <a:bodyPr/>
          <a:lstStyle/>
          <a:p>
            <a:pPr>
              <a:defRPr/>
            </a:pPr>
            <a:fld id="{4BAE71AF-ED4A-4D9A-935A-FA96342591D6}" type="slidenum">
              <a:rPr lang="en-US" smtClean="0"/>
              <a:pPr>
                <a:defRPr/>
              </a:pPr>
              <a:t>1</a:t>
            </a:fld>
            <a:endParaRPr lang="en-US"/>
          </a:p>
        </p:txBody>
      </p:sp>
      <p:sp>
        <p:nvSpPr>
          <p:cNvPr id="5" name="Title 1"/>
          <p:cNvSpPr txBox="1">
            <a:spLocks/>
          </p:cNvSpPr>
          <p:nvPr/>
        </p:nvSpPr>
        <p:spPr bwMode="auto">
          <a:xfrm>
            <a:off x="219075" y="1531938"/>
            <a:ext cx="8628063" cy="773112"/>
          </a:xfrm>
          <a:prstGeom prst="rect">
            <a:avLst/>
          </a:prstGeom>
          <a:noFill/>
          <a:ln w="9525">
            <a:noFill/>
            <a:miter lim="800000"/>
            <a:headEnd/>
            <a:tailEnd/>
          </a:ln>
        </p:spPr>
        <p:txBody>
          <a:bodyPr anchor="ctr"/>
          <a:lstStyle/>
          <a:p>
            <a:pPr algn="r">
              <a:defRPr/>
            </a:pPr>
            <a:endParaRPr lang="en-US" sz="3200" b="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48"/>
          <p:cNvSpPr>
            <a:spLocks noGrp="1" noChangeArrowheads="1"/>
          </p:cNvSpPr>
          <p:nvPr>
            <p:ph type="title"/>
          </p:nvPr>
        </p:nvSpPr>
        <p:spPr>
          <a:xfrm>
            <a:off x="71438" y="128588"/>
            <a:ext cx="8001000" cy="923925"/>
          </a:xfrm>
        </p:spPr>
        <p:txBody>
          <a:bodyPr/>
          <a:lstStyle/>
          <a:p>
            <a:pPr eaLnBrk="1" hangingPunct="1"/>
            <a:r>
              <a:rPr lang="en-US" smtClean="0"/>
              <a:t>Execution in CLR</a:t>
            </a:r>
          </a:p>
        </p:txBody>
      </p:sp>
      <p:sp>
        <p:nvSpPr>
          <p:cNvPr id="11266" name="Slide Number Placeholder 4"/>
          <p:cNvSpPr>
            <a:spLocks noGrp="1"/>
          </p:cNvSpPr>
          <p:nvPr>
            <p:ph type="sldNum" sz="quarter" idx="10"/>
          </p:nvPr>
        </p:nvSpPr>
        <p:spPr/>
        <p:txBody>
          <a:bodyPr/>
          <a:lstStyle/>
          <a:p>
            <a:pPr>
              <a:defRPr/>
            </a:pPr>
            <a:fld id="{E7A5E0AF-261A-40CF-A552-93BDAECDECC8}" type="slidenum">
              <a:rPr lang="en-US" smtClean="0"/>
              <a:pPr>
                <a:defRPr/>
              </a:pPr>
              <a:t>10</a:t>
            </a:fld>
            <a:endParaRPr lang="en-US" smtClean="0"/>
          </a:p>
        </p:txBody>
      </p:sp>
      <p:sp>
        <p:nvSpPr>
          <p:cNvPr id="115732" name="AutoShape 20"/>
          <p:cNvSpPr>
            <a:spLocks noChangeArrowheads="1"/>
          </p:cNvSpPr>
          <p:nvPr/>
        </p:nvSpPr>
        <p:spPr bwMode="auto">
          <a:xfrm>
            <a:off x="1900238" y="3540125"/>
            <a:ext cx="5637212" cy="1382713"/>
          </a:xfrm>
          <a:prstGeom prst="cube">
            <a:avLst>
              <a:gd name="adj" fmla="val 0"/>
            </a:avLst>
          </a:prstGeom>
          <a:noFill/>
          <a:ln w="12700">
            <a:solidFill>
              <a:srgbClr val="666699"/>
            </a:solidFill>
            <a:miter lim="800000"/>
            <a:headEnd/>
            <a:tailEnd/>
          </a:ln>
          <a:effectLst/>
        </p:spPr>
        <p:txBody>
          <a:bodyPr wrap="none" anchor="ctr"/>
          <a:lstStyle/>
          <a:p>
            <a:pPr>
              <a:defRPr/>
            </a:pPr>
            <a:r>
              <a:rPr lang="en-GB">
                <a:effectLst>
                  <a:outerShdw blurRad="38100" dist="38100" dir="2700000" algn="tl">
                    <a:srgbClr val="C0C0C0"/>
                  </a:outerShdw>
                </a:effectLst>
              </a:rPr>
              <a:t>Common Language Runtime</a:t>
            </a:r>
          </a:p>
          <a:p>
            <a:pPr>
              <a:defRPr/>
            </a:pPr>
            <a:endParaRPr lang="en-GB">
              <a:effectLst>
                <a:outerShdw blurRad="38100" dist="38100" dir="2700000" algn="tl">
                  <a:srgbClr val="C0C0C0"/>
                </a:outerShdw>
              </a:effectLst>
            </a:endParaRPr>
          </a:p>
        </p:txBody>
      </p:sp>
      <p:sp>
        <p:nvSpPr>
          <p:cNvPr id="115721" name="AutoShape 9"/>
          <p:cNvSpPr>
            <a:spLocks noChangeArrowheads="1"/>
          </p:cNvSpPr>
          <p:nvPr/>
        </p:nvSpPr>
        <p:spPr bwMode="auto">
          <a:xfrm>
            <a:off x="2522538"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VB</a:t>
            </a:r>
          </a:p>
        </p:txBody>
      </p:sp>
      <p:sp>
        <p:nvSpPr>
          <p:cNvPr id="115722" name="Text Box 10"/>
          <p:cNvSpPr txBox="1">
            <a:spLocks noChangeArrowheads="1"/>
          </p:cNvSpPr>
          <p:nvPr/>
        </p:nvSpPr>
        <p:spPr bwMode="auto">
          <a:xfrm>
            <a:off x="138113" y="1166813"/>
            <a:ext cx="1222375" cy="701675"/>
          </a:xfrm>
          <a:prstGeom prst="rect">
            <a:avLst/>
          </a:prstGeom>
          <a:noFill/>
          <a:ln w="9525">
            <a:noFill/>
            <a:miter lim="800000"/>
            <a:headEnd/>
            <a:tailEnd/>
          </a:ln>
          <a:effectLst/>
        </p:spPr>
        <p:txBody>
          <a:bodyPr>
            <a:spAutoFit/>
          </a:bodyPr>
          <a:lstStyle/>
          <a:p>
            <a:pPr algn="l">
              <a:defRPr/>
            </a:pPr>
            <a:r>
              <a:rPr lang="en-GB" sz="2000">
                <a:effectLst>
                  <a:outerShdw blurRad="38100" dist="38100" dir="2700000" algn="tl">
                    <a:srgbClr val="C0C0C0"/>
                  </a:outerShdw>
                </a:effectLst>
              </a:rPr>
              <a:t>Source code</a:t>
            </a:r>
          </a:p>
        </p:txBody>
      </p:sp>
      <p:sp>
        <p:nvSpPr>
          <p:cNvPr id="115723" name="AutoShape 11"/>
          <p:cNvSpPr>
            <a:spLocks noChangeArrowheads="1"/>
          </p:cNvSpPr>
          <p:nvPr/>
        </p:nvSpPr>
        <p:spPr bwMode="auto">
          <a:xfrm>
            <a:off x="2339975" y="1920875"/>
            <a:ext cx="1266825" cy="347663"/>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24" name="AutoShape 12"/>
          <p:cNvSpPr>
            <a:spLocks noChangeArrowheads="1"/>
          </p:cNvSpPr>
          <p:nvPr/>
        </p:nvSpPr>
        <p:spPr bwMode="auto">
          <a:xfrm>
            <a:off x="5688013"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15725" name="AutoShape 13"/>
          <p:cNvSpPr>
            <a:spLocks noChangeArrowheads="1"/>
          </p:cNvSpPr>
          <p:nvPr/>
        </p:nvSpPr>
        <p:spPr bwMode="auto">
          <a:xfrm>
            <a:off x="4105275"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15730" name="AutoShape 18"/>
          <p:cNvSpPr>
            <a:spLocks noChangeArrowheads="1"/>
          </p:cNvSpPr>
          <p:nvPr/>
        </p:nvSpPr>
        <p:spPr bwMode="auto">
          <a:xfrm>
            <a:off x="2454275" y="2584450"/>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33" name="Line 21"/>
          <p:cNvSpPr>
            <a:spLocks noChangeShapeType="1"/>
          </p:cNvSpPr>
          <p:nvPr/>
        </p:nvSpPr>
        <p:spPr bwMode="auto">
          <a:xfrm>
            <a:off x="3027363" y="3070225"/>
            <a:ext cx="0" cy="46355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4" name="Line 22"/>
          <p:cNvSpPr>
            <a:spLocks noChangeShapeType="1"/>
          </p:cNvSpPr>
          <p:nvPr/>
        </p:nvSpPr>
        <p:spPr bwMode="auto">
          <a:xfrm>
            <a:off x="6192838" y="3089275"/>
            <a:ext cx="0" cy="44450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5" name="Line 23"/>
          <p:cNvSpPr>
            <a:spLocks noChangeShapeType="1"/>
          </p:cNvSpPr>
          <p:nvPr/>
        </p:nvSpPr>
        <p:spPr bwMode="auto">
          <a:xfrm>
            <a:off x="4600575" y="3079750"/>
            <a:ext cx="9525" cy="454025"/>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6" name="AutoShape 24"/>
          <p:cNvSpPr>
            <a:spLocks noChangeArrowheads="1"/>
          </p:cNvSpPr>
          <p:nvPr/>
        </p:nvSpPr>
        <p:spPr bwMode="auto">
          <a:xfrm>
            <a:off x="3051175" y="4202113"/>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JIT Compiler</a:t>
            </a:r>
          </a:p>
        </p:txBody>
      </p:sp>
      <p:sp>
        <p:nvSpPr>
          <p:cNvPr id="115738" name="Text Box 26"/>
          <p:cNvSpPr txBox="1">
            <a:spLocks noChangeArrowheads="1"/>
          </p:cNvSpPr>
          <p:nvPr/>
        </p:nvSpPr>
        <p:spPr bwMode="auto">
          <a:xfrm>
            <a:off x="133350" y="2433638"/>
            <a:ext cx="1284288" cy="701675"/>
          </a:xfrm>
          <a:prstGeom prst="rect">
            <a:avLst/>
          </a:prstGeom>
          <a:noFill/>
          <a:ln w="9525">
            <a:noFill/>
            <a:miter lim="800000"/>
            <a:headEnd/>
            <a:tailEnd/>
          </a:ln>
          <a:effectLst/>
        </p:spPr>
        <p:txBody>
          <a:bodyPr wrap="none">
            <a:spAutoFit/>
          </a:bodyPr>
          <a:lstStyle/>
          <a:p>
            <a:pPr algn="l">
              <a:defRPr/>
            </a:pPr>
            <a:r>
              <a:rPr lang="en-GB" sz="2000">
                <a:effectLst>
                  <a:outerShdw blurRad="38100" dist="38100" dir="2700000" algn="tl">
                    <a:srgbClr val="C0C0C0"/>
                  </a:outerShdw>
                </a:effectLst>
              </a:rPr>
              <a:t>Managed</a:t>
            </a:r>
          </a:p>
          <a:p>
            <a:pPr algn="l">
              <a:defRPr/>
            </a:pPr>
            <a:r>
              <a:rPr lang="en-GB" sz="2000">
                <a:effectLst>
                  <a:outerShdw blurRad="38100" dist="38100" dir="2700000" algn="tl">
                    <a:srgbClr val="C0C0C0"/>
                  </a:outerShdw>
                </a:effectLst>
              </a:rPr>
              <a:t>code</a:t>
            </a:r>
          </a:p>
        </p:txBody>
      </p:sp>
      <p:sp>
        <p:nvSpPr>
          <p:cNvPr id="115739" name="Line 27"/>
          <p:cNvSpPr>
            <a:spLocks noChangeShapeType="1"/>
          </p:cNvSpPr>
          <p:nvPr/>
        </p:nvSpPr>
        <p:spPr bwMode="auto">
          <a:xfrm>
            <a:off x="3044825" y="2297113"/>
            <a:ext cx="3175" cy="29051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5" name="Line 33"/>
          <p:cNvSpPr>
            <a:spLocks noChangeShapeType="1"/>
          </p:cNvSpPr>
          <p:nvPr/>
        </p:nvSpPr>
        <p:spPr bwMode="auto">
          <a:xfrm flipH="1">
            <a:off x="4643438" y="4757738"/>
            <a:ext cx="0" cy="452437"/>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8" name="Line 36"/>
          <p:cNvSpPr>
            <a:spLocks noChangeShapeType="1"/>
          </p:cNvSpPr>
          <p:nvPr/>
        </p:nvSpPr>
        <p:spPr bwMode="auto">
          <a:xfrm>
            <a:off x="1360488" y="1484313"/>
            <a:ext cx="1036637"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9" name="Line 37"/>
          <p:cNvSpPr>
            <a:spLocks noChangeShapeType="1"/>
          </p:cNvSpPr>
          <p:nvPr/>
        </p:nvSpPr>
        <p:spPr bwMode="auto">
          <a:xfrm flipV="1">
            <a:off x="1489075" y="2779713"/>
            <a:ext cx="833438"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0" name="AutoShape 38"/>
          <p:cNvSpPr>
            <a:spLocks noChangeArrowheads="1"/>
          </p:cNvSpPr>
          <p:nvPr/>
        </p:nvSpPr>
        <p:spPr bwMode="auto">
          <a:xfrm>
            <a:off x="3260725" y="5226050"/>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rPr>
              <a:t>Native Code</a:t>
            </a:r>
            <a:endParaRPr lang="en-US">
              <a:effectLst>
                <a:outerShdw blurRad="38100" dist="38100" dir="2700000" algn="tl">
                  <a:srgbClr val="C0C0C0"/>
                </a:outerShdw>
              </a:effectLst>
            </a:endParaRPr>
          </a:p>
        </p:txBody>
      </p:sp>
      <p:sp>
        <p:nvSpPr>
          <p:cNvPr id="115754" name="Line 42"/>
          <p:cNvSpPr>
            <a:spLocks noChangeShapeType="1"/>
          </p:cNvSpPr>
          <p:nvPr/>
        </p:nvSpPr>
        <p:spPr bwMode="auto">
          <a:xfrm>
            <a:off x="6199188" y="2287588"/>
            <a:ext cx="3175" cy="30956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5" name="Line 43"/>
          <p:cNvSpPr>
            <a:spLocks noChangeShapeType="1"/>
          </p:cNvSpPr>
          <p:nvPr/>
        </p:nvSpPr>
        <p:spPr bwMode="auto">
          <a:xfrm>
            <a:off x="4643438" y="2292350"/>
            <a:ext cx="3175" cy="309563"/>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6" name="AutoShape 44"/>
          <p:cNvSpPr>
            <a:spLocks noChangeArrowheads="1"/>
          </p:cNvSpPr>
          <p:nvPr/>
        </p:nvSpPr>
        <p:spPr bwMode="auto">
          <a:xfrm>
            <a:off x="4010025"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57" name="AutoShape 45"/>
          <p:cNvSpPr>
            <a:spLocks noChangeArrowheads="1"/>
          </p:cNvSpPr>
          <p:nvPr/>
        </p:nvSpPr>
        <p:spPr bwMode="auto">
          <a:xfrm>
            <a:off x="5619750"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58" name="AutoShape 46"/>
          <p:cNvSpPr>
            <a:spLocks noChangeArrowheads="1"/>
          </p:cNvSpPr>
          <p:nvPr/>
        </p:nvSpPr>
        <p:spPr bwMode="auto">
          <a:xfrm>
            <a:off x="395287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59" name="AutoShape 47"/>
          <p:cNvSpPr>
            <a:spLocks noChangeArrowheads="1"/>
          </p:cNvSpPr>
          <p:nvPr/>
        </p:nvSpPr>
        <p:spPr bwMode="auto">
          <a:xfrm>
            <a:off x="557212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61" name="AutoShape 49"/>
          <p:cNvSpPr>
            <a:spLocks noChangeArrowheads="1"/>
          </p:cNvSpPr>
          <p:nvPr/>
        </p:nvSpPr>
        <p:spPr bwMode="auto">
          <a:xfrm>
            <a:off x="784225" y="6062663"/>
            <a:ext cx="7834313"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rPr>
              <a:t> Operating System Services</a:t>
            </a: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5722"/>
                                        </p:tgtEl>
                                        <p:attrNameLst>
                                          <p:attrName>style.visibility</p:attrName>
                                        </p:attrNameLst>
                                      </p:cBhvr>
                                      <p:to>
                                        <p:strVal val="visible"/>
                                      </p:to>
                                    </p:set>
                                    <p:animEffect transition="in" filter="blinds(horizontal)">
                                      <p:cBhvr>
                                        <p:cTn id="7" dur="500"/>
                                        <p:tgtEl>
                                          <p:spTgt spid="11572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5748"/>
                                        </p:tgtEl>
                                        <p:attrNameLst>
                                          <p:attrName>style.visibility</p:attrName>
                                        </p:attrNameLst>
                                      </p:cBhvr>
                                      <p:to>
                                        <p:strVal val="visible"/>
                                      </p:to>
                                    </p:set>
                                    <p:animEffect transition="in" filter="blinds(horizontal)">
                                      <p:cBhvr>
                                        <p:cTn id="11" dur="500"/>
                                        <p:tgtEl>
                                          <p:spTgt spid="11574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5739"/>
                                        </p:tgtEl>
                                        <p:attrNameLst>
                                          <p:attrName>style.visibility</p:attrName>
                                        </p:attrNameLst>
                                      </p:cBhvr>
                                      <p:to>
                                        <p:strVal val="visible"/>
                                      </p:to>
                                    </p:set>
                                    <p:animEffect transition="in" filter="blinds(horizontal)">
                                      <p:cBhvr>
                                        <p:cTn id="16" dur="500"/>
                                        <p:tgtEl>
                                          <p:spTgt spid="115739"/>
                                        </p:tgtEl>
                                      </p:cBhvr>
                                    </p:animEffect>
                                  </p:childTnLst>
                                </p:cTn>
                              </p:par>
                              <p:par>
                                <p:cTn id="17" presetID="3" presetClass="entr" presetSubtype="10" fill="hold" nodeType="withEffect">
                                  <p:stCondLst>
                                    <p:cond delay="0"/>
                                  </p:stCondLst>
                                  <p:childTnLst>
                                    <p:set>
                                      <p:cBhvr>
                                        <p:cTn id="18" dur="1" fill="hold">
                                          <p:stCondLst>
                                            <p:cond delay="0"/>
                                          </p:stCondLst>
                                        </p:cTn>
                                        <p:tgtEl>
                                          <p:spTgt spid="115755"/>
                                        </p:tgtEl>
                                        <p:attrNameLst>
                                          <p:attrName>style.visibility</p:attrName>
                                        </p:attrNameLst>
                                      </p:cBhvr>
                                      <p:to>
                                        <p:strVal val="visible"/>
                                      </p:to>
                                    </p:set>
                                    <p:animEffect transition="in" filter="blinds(horizontal)">
                                      <p:cBhvr>
                                        <p:cTn id="19" dur="500"/>
                                        <p:tgtEl>
                                          <p:spTgt spid="115755"/>
                                        </p:tgtEl>
                                      </p:cBhvr>
                                    </p:animEffect>
                                  </p:childTnLst>
                                </p:cTn>
                              </p:par>
                              <p:par>
                                <p:cTn id="20" presetID="3" presetClass="entr" presetSubtype="10" fill="hold" nodeType="withEffect">
                                  <p:stCondLst>
                                    <p:cond delay="0"/>
                                  </p:stCondLst>
                                  <p:childTnLst>
                                    <p:set>
                                      <p:cBhvr>
                                        <p:cTn id="21" dur="1" fill="hold">
                                          <p:stCondLst>
                                            <p:cond delay="0"/>
                                          </p:stCondLst>
                                        </p:cTn>
                                        <p:tgtEl>
                                          <p:spTgt spid="115754"/>
                                        </p:tgtEl>
                                        <p:attrNameLst>
                                          <p:attrName>style.visibility</p:attrName>
                                        </p:attrNameLst>
                                      </p:cBhvr>
                                      <p:to>
                                        <p:strVal val="visible"/>
                                      </p:to>
                                    </p:set>
                                    <p:animEffect transition="in" filter="blinds(horizontal)">
                                      <p:cBhvr>
                                        <p:cTn id="22" dur="500"/>
                                        <p:tgtEl>
                                          <p:spTgt spid="115754"/>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15738"/>
                                        </p:tgtEl>
                                        <p:attrNameLst>
                                          <p:attrName>style.visibility</p:attrName>
                                        </p:attrNameLst>
                                      </p:cBhvr>
                                      <p:to>
                                        <p:strVal val="visible"/>
                                      </p:to>
                                    </p:set>
                                    <p:animEffect transition="in" filter="blinds(horizontal)">
                                      <p:cBhvr>
                                        <p:cTn id="26" dur="500"/>
                                        <p:tgtEl>
                                          <p:spTgt spid="115738"/>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115749"/>
                                        </p:tgtEl>
                                        <p:attrNameLst>
                                          <p:attrName>style.visibility</p:attrName>
                                        </p:attrNameLst>
                                      </p:cBhvr>
                                      <p:to>
                                        <p:strVal val="visible"/>
                                      </p:to>
                                    </p:set>
                                    <p:animEffect transition="in" filter="blinds(horizontal)">
                                      <p:cBhvr>
                                        <p:cTn id="30" dur="500"/>
                                        <p:tgtEl>
                                          <p:spTgt spid="11574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5733"/>
                                        </p:tgtEl>
                                        <p:attrNameLst>
                                          <p:attrName>style.visibility</p:attrName>
                                        </p:attrNameLst>
                                      </p:cBhvr>
                                      <p:to>
                                        <p:strVal val="visible"/>
                                      </p:to>
                                    </p:set>
                                    <p:animEffect transition="in" filter="blinds(horizontal)">
                                      <p:cBhvr>
                                        <p:cTn id="35" dur="500"/>
                                        <p:tgtEl>
                                          <p:spTgt spid="115733"/>
                                        </p:tgtEl>
                                      </p:cBhvr>
                                    </p:animEffect>
                                  </p:childTnLst>
                                </p:cTn>
                              </p:par>
                              <p:par>
                                <p:cTn id="36" presetID="3" presetClass="entr" presetSubtype="10" fill="hold" nodeType="withEffect">
                                  <p:stCondLst>
                                    <p:cond delay="0"/>
                                  </p:stCondLst>
                                  <p:childTnLst>
                                    <p:set>
                                      <p:cBhvr>
                                        <p:cTn id="37" dur="1" fill="hold">
                                          <p:stCondLst>
                                            <p:cond delay="0"/>
                                          </p:stCondLst>
                                        </p:cTn>
                                        <p:tgtEl>
                                          <p:spTgt spid="115735"/>
                                        </p:tgtEl>
                                        <p:attrNameLst>
                                          <p:attrName>style.visibility</p:attrName>
                                        </p:attrNameLst>
                                      </p:cBhvr>
                                      <p:to>
                                        <p:strVal val="visible"/>
                                      </p:to>
                                    </p:set>
                                    <p:animEffect transition="in" filter="blinds(horizontal)">
                                      <p:cBhvr>
                                        <p:cTn id="38" dur="500"/>
                                        <p:tgtEl>
                                          <p:spTgt spid="115735"/>
                                        </p:tgtEl>
                                      </p:cBhvr>
                                    </p:animEffect>
                                  </p:childTnLst>
                                </p:cTn>
                              </p:par>
                              <p:par>
                                <p:cTn id="39" presetID="3" presetClass="entr" presetSubtype="10" fill="hold" nodeType="withEffect">
                                  <p:stCondLst>
                                    <p:cond delay="0"/>
                                  </p:stCondLst>
                                  <p:childTnLst>
                                    <p:set>
                                      <p:cBhvr>
                                        <p:cTn id="40" dur="1" fill="hold">
                                          <p:stCondLst>
                                            <p:cond delay="0"/>
                                          </p:stCondLst>
                                        </p:cTn>
                                        <p:tgtEl>
                                          <p:spTgt spid="115734"/>
                                        </p:tgtEl>
                                        <p:attrNameLst>
                                          <p:attrName>style.visibility</p:attrName>
                                        </p:attrNameLst>
                                      </p:cBhvr>
                                      <p:to>
                                        <p:strVal val="visible"/>
                                      </p:to>
                                    </p:set>
                                    <p:animEffect transition="in" filter="blinds(horizontal)">
                                      <p:cBhvr>
                                        <p:cTn id="41" dur="500"/>
                                        <p:tgtEl>
                                          <p:spTgt spid="1157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5745"/>
                                        </p:tgtEl>
                                        <p:attrNameLst>
                                          <p:attrName>style.visibility</p:attrName>
                                        </p:attrNameLst>
                                      </p:cBhvr>
                                      <p:to>
                                        <p:strVal val="visible"/>
                                      </p:to>
                                    </p:set>
                                    <p:animEffect transition="in" filter="blinds(horizontal)">
                                      <p:cBhvr>
                                        <p:cTn id="46" dur="500"/>
                                        <p:tgtEl>
                                          <p:spTgt spid="115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2" grpId="0"/>
      <p:bldP spid="11573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438" y="128588"/>
            <a:ext cx="8001000" cy="923925"/>
          </a:xfrm>
        </p:spPr>
        <p:txBody>
          <a:bodyPr/>
          <a:lstStyle/>
          <a:p>
            <a:pPr eaLnBrk="1" hangingPunct="1"/>
            <a:r>
              <a:rPr lang="en-US" smtClean="0"/>
              <a:t>Visual Studio 2008 IDE</a:t>
            </a:r>
          </a:p>
        </p:txBody>
      </p:sp>
      <p:sp>
        <p:nvSpPr>
          <p:cNvPr id="14339" name="Rectangle 3"/>
          <p:cNvSpPr>
            <a:spLocks noGrp="1" noChangeArrowheads="1"/>
          </p:cNvSpPr>
          <p:nvPr>
            <p:ph idx="1"/>
          </p:nvPr>
        </p:nvSpPr>
        <p:spPr>
          <a:xfrm>
            <a:off x="222250" y="1323975"/>
            <a:ext cx="8399463" cy="5184775"/>
          </a:xfrm>
        </p:spPr>
        <p:txBody>
          <a:bodyPr/>
          <a:lstStyle/>
          <a:p>
            <a:pPr marL="342900" lvl="1" indent="-342900" eaLnBrk="1" hangingPunct="1">
              <a:buClr>
                <a:srgbClr val="666699"/>
              </a:buClr>
              <a:buFont typeface="Arial" charset="0"/>
              <a:buNone/>
              <a:defRPr/>
            </a:pPr>
            <a:r>
              <a:rPr lang="en-US" sz="2400" dirty="0" smtClean="0"/>
              <a:t>	</a:t>
            </a:r>
          </a:p>
          <a:p>
            <a:pPr marL="342900" lvl="1" indent="-342900" eaLnBrk="1" hangingPunct="1">
              <a:buClr>
                <a:srgbClr val="666699"/>
              </a:buClr>
              <a:buFont typeface="Arial" charset="0"/>
              <a:buNone/>
              <a:defRPr/>
            </a:pPr>
            <a:endParaRPr lang="en-US" sz="2400" dirty="0" smtClean="0"/>
          </a:p>
          <a:p>
            <a:pPr marL="342900" lvl="1" indent="-342900" algn="just" eaLnBrk="1" hangingPunct="1">
              <a:buClr>
                <a:srgbClr val="666699"/>
              </a:buClr>
              <a:buFont typeface="Arial" charset="0"/>
              <a:buNone/>
              <a:defRPr/>
            </a:pPr>
            <a:r>
              <a:rPr lang="en-US" sz="2400" dirty="0" smtClean="0"/>
              <a:t>	</a:t>
            </a:r>
            <a:r>
              <a:rPr lang="en-US" dirty="0" smtClean="0"/>
              <a:t>Microsoft has introduced </a:t>
            </a:r>
            <a:r>
              <a:rPr lang="en-US" b="1" dirty="0" smtClean="0">
                <a:solidFill>
                  <a:schemeClr val="folHlink"/>
                </a:solidFill>
                <a:latin typeface="Courier New" pitchFamily="49" charset="0"/>
                <a:cs typeface="Courier New" pitchFamily="49" charset="0"/>
              </a:rPr>
              <a:t>Visual Studio.NET</a:t>
            </a:r>
            <a:r>
              <a:rPr lang="en-US" dirty="0" smtClean="0"/>
              <a:t>, which is a tool (also called Integrated Development Environment)  for developing .NET applications by using programming languages such as </a:t>
            </a:r>
            <a:r>
              <a:rPr lang="en-US" b="1" dirty="0" smtClean="0">
                <a:solidFill>
                  <a:schemeClr val="hlink"/>
                </a:solidFill>
                <a:latin typeface="Courier New" pitchFamily="49" charset="0"/>
                <a:cs typeface="Courier New" pitchFamily="49" charset="0"/>
              </a:rPr>
              <a:t>VB, C#, VC++ and VJ#.</a:t>
            </a:r>
            <a:r>
              <a:rPr lang="en-US" dirty="0" smtClean="0"/>
              <a:t>  etc.</a:t>
            </a:r>
          </a:p>
          <a:p>
            <a:pPr marL="682625" lvl="1" indent="-225425" eaLnBrk="1" hangingPunct="1">
              <a:defRPr/>
            </a:pPr>
            <a:endParaRPr lang="en-US" dirty="0" smtClean="0"/>
          </a:p>
        </p:txBody>
      </p:sp>
      <p:sp>
        <p:nvSpPr>
          <p:cNvPr id="12290" name="Slide Number Placeholder 3"/>
          <p:cNvSpPr>
            <a:spLocks noGrp="1"/>
          </p:cNvSpPr>
          <p:nvPr>
            <p:ph type="sldNum" sz="quarter" idx="12"/>
          </p:nvPr>
        </p:nvSpPr>
        <p:spPr/>
        <p:txBody>
          <a:bodyPr/>
          <a:lstStyle/>
          <a:p>
            <a:pPr>
              <a:defRPr/>
            </a:pPr>
            <a:fld id="{9365971D-AC61-423C-9978-61BEDAF021A2}" type="slidenum">
              <a:rPr lang="en-US"/>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00013" y="114300"/>
            <a:ext cx="8001000" cy="923925"/>
          </a:xfrm>
        </p:spPr>
        <p:txBody>
          <a:bodyPr/>
          <a:lstStyle/>
          <a:p>
            <a:pPr eaLnBrk="1" hangingPunct="1"/>
            <a:r>
              <a:rPr lang="en-US" smtClean="0"/>
              <a:t>C# (C Sharp)</a:t>
            </a:r>
          </a:p>
        </p:txBody>
      </p:sp>
      <p:sp>
        <p:nvSpPr>
          <p:cNvPr id="16387" name="Rectangle 3"/>
          <p:cNvSpPr>
            <a:spLocks noGrp="1" noChangeArrowheads="1"/>
          </p:cNvSpPr>
          <p:nvPr>
            <p:ph idx="1"/>
          </p:nvPr>
        </p:nvSpPr>
        <p:spPr>
          <a:xfrm>
            <a:off x="222250" y="1314450"/>
            <a:ext cx="8440738" cy="4800600"/>
          </a:xfrm>
        </p:spPr>
        <p:txBody>
          <a:bodyPr/>
          <a:lstStyle/>
          <a:p>
            <a:pPr eaLnBrk="1" hangingPunct="1">
              <a:spcAft>
                <a:spcPct val="20000"/>
              </a:spcAft>
              <a:buClr>
                <a:srgbClr val="666699"/>
              </a:buClr>
            </a:pPr>
            <a:r>
              <a:rPr lang="en-US" sz="2400" smtClean="0"/>
              <a:t>Microsoft C# (pronounced C Sharp) developed by Microsoft Corporation, USA</a:t>
            </a:r>
          </a:p>
          <a:p>
            <a:pPr eaLnBrk="1" hangingPunct="1">
              <a:spcAft>
                <a:spcPct val="20000"/>
              </a:spcAft>
              <a:buClr>
                <a:srgbClr val="666699"/>
              </a:buClr>
              <a:buFont typeface="Wingdings" pitchFamily="2" charset="2"/>
              <a:buNone/>
            </a:pPr>
            <a:endParaRPr lang="en-US" sz="2400" smtClean="0"/>
          </a:p>
          <a:p>
            <a:pPr eaLnBrk="1" hangingPunct="1">
              <a:spcAft>
                <a:spcPct val="20000"/>
              </a:spcAft>
              <a:buClr>
                <a:srgbClr val="666699"/>
              </a:buClr>
            </a:pPr>
            <a:r>
              <a:rPr lang="en-US" sz="2400" smtClean="0"/>
              <a:t>New programming language that runs on the .NET Framework</a:t>
            </a:r>
          </a:p>
          <a:p>
            <a:pPr eaLnBrk="1" hangingPunct="1">
              <a:spcAft>
                <a:spcPct val="20000"/>
              </a:spcAft>
              <a:buClr>
                <a:srgbClr val="666699"/>
              </a:buClr>
            </a:pPr>
            <a:endParaRPr lang="en-US" sz="2400" smtClean="0"/>
          </a:p>
          <a:p>
            <a:pPr eaLnBrk="1" hangingPunct="1">
              <a:spcAft>
                <a:spcPct val="20000"/>
              </a:spcAft>
              <a:buClr>
                <a:srgbClr val="666699"/>
              </a:buClr>
            </a:pPr>
            <a:r>
              <a:rPr lang="en-US" sz="2400" smtClean="0"/>
              <a:t>C# is simple, modern, type safe, and object oriented</a:t>
            </a:r>
          </a:p>
          <a:p>
            <a:pPr eaLnBrk="1" hangingPunct="1">
              <a:spcAft>
                <a:spcPct val="20000"/>
              </a:spcAft>
              <a:buClr>
                <a:srgbClr val="666699"/>
              </a:buClr>
            </a:pPr>
            <a:endParaRPr lang="en-US" sz="2400" smtClean="0"/>
          </a:p>
          <a:p>
            <a:pPr eaLnBrk="1" hangingPunct="1">
              <a:spcAft>
                <a:spcPct val="20000"/>
              </a:spcAft>
              <a:buClr>
                <a:srgbClr val="666699"/>
              </a:buClr>
            </a:pPr>
            <a:r>
              <a:rPr lang="en-US" sz="2400" smtClean="0"/>
              <a:t>C# code is compiled as managed code</a:t>
            </a:r>
          </a:p>
          <a:p>
            <a:pPr eaLnBrk="1" hangingPunct="1">
              <a:spcAft>
                <a:spcPct val="20000"/>
              </a:spcAft>
              <a:buClr>
                <a:srgbClr val="666699"/>
              </a:buClr>
            </a:pPr>
            <a:endParaRPr lang="en-US" sz="2400" smtClean="0"/>
          </a:p>
          <a:p>
            <a:pPr eaLnBrk="1" hangingPunct="1">
              <a:spcAft>
                <a:spcPct val="20000"/>
              </a:spcAft>
              <a:buClr>
                <a:srgbClr val="666699"/>
              </a:buClr>
            </a:pPr>
            <a:r>
              <a:rPr lang="en-US" sz="2400" smtClean="0"/>
              <a:t>Combines the best features of Visual Basic, C++ and Java</a:t>
            </a:r>
          </a:p>
        </p:txBody>
      </p:sp>
      <p:sp>
        <p:nvSpPr>
          <p:cNvPr id="2" name="Slide Number Placeholder 3"/>
          <p:cNvSpPr>
            <a:spLocks noGrp="1"/>
          </p:cNvSpPr>
          <p:nvPr>
            <p:ph type="sldNum" sz="quarter" idx="12"/>
          </p:nvPr>
        </p:nvSpPr>
        <p:spPr/>
        <p:txBody>
          <a:bodyPr/>
          <a:lstStyle/>
          <a:p>
            <a:pPr>
              <a:defRPr/>
            </a:pPr>
            <a:fld id="{76351F61-4A2F-434A-AA33-B63E15F8AA13}" type="slidenum">
              <a:rPr lang="en-US"/>
              <a:pPr>
                <a:defRPr/>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a:xfrm>
            <a:off x="85725" y="185738"/>
            <a:ext cx="8001000" cy="863600"/>
          </a:xfrm>
        </p:spPr>
        <p:txBody>
          <a:bodyPr/>
          <a:lstStyle/>
          <a:p>
            <a:pPr eaLnBrk="1" hangingPunct="1"/>
            <a:r>
              <a:rPr lang="en-US" smtClean="0"/>
              <a:t>C# Features</a:t>
            </a:r>
          </a:p>
        </p:txBody>
      </p:sp>
      <p:sp>
        <p:nvSpPr>
          <p:cNvPr id="17411" name="Rectangle 7"/>
          <p:cNvSpPr>
            <a:spLocks noGrp="1" noChangeArrowheads="1"/>
          </p:cNvSpPr>
          <p:nvPr>
            <p:ph idx="1"/>
          </p:nvPr>
        </p:nvSpPr>
        <p:spPr>
          <a:xfrm>
            <a:off x="592138" y="1300163"/>
            <a:ext cx="8158162" cy="5110162"/>
          </a:xfrm>
        </p:spPr>
        <p:txBody>
          <a:bodyPr/>
          <a:lstStyle/>
          <a:p>
            <a:pPr eaLnBrk="1" hangingPunct="1">
              <a:spcAft>
                <a:spcPct val="20000"/>
              </a:spcAft>
              <a:buClr>
                <a:srgbClr val="666699"/>
              </a:buClr>
            </a:pPr>
            <a:r>
              <a:rPr lang="en-US" sz="2800" smtClean="0"/>
              <a:t>Simple </a:t>
            </a:r>
          </a:p>
          <a:p>
            <a:pPr eaLnBrk="1" hangingPunct="1">
              <a:spcAft>
                <a:spcPct val="20000"/>
              </a:spcAft>
              <a:buClr>
                <a:srgbClr val="666699"/>
              </a:buClr>
            </a:pPr>
            <a:r>
              <a:rPr lang="en-US" sz="2800" smtClean="0"/>
              <a:t>Modern</a:t>
            </a:r>
          </a:p>
          <a:p>
            <a:pPr eaLnBrk="1" hangingPunct="1">
              <a:spcAft>
                <a:spcPct val="20000"/>
              </a:spcAft>
              <a:buClr>
                <a:srgbClr val="666699"/>
              </a:buClr>
            </a:pPr>
            <a:r>
              <a:rPr lang="en-US" sz="2800" smtClean="0"/>
              <a:t>Object-Oriented</a:t>
            </a:r>
          </a:p>
          <a:p>
            <a:pPr eaLnBrk="1" hangingPunct="1">
              <a:spcAft>
                <a:spcPct val="20000"/>
              </a:spcAft>
              <a:buClr>
                <a:srgbClr val="666699"/>
              </a:buClr>
            </a:pPr>
            <a:r>
              <a:rPr lang="en-US" sz="2800" smtClean="0"/>
              <a:t>Type-safe</a:t>
            </a:r>
          </a:p>
          <a:p>
            <a:pPr eaLnBrk="1" hangingPunct="1">
              <a:spcAft>
                <a:spcPct val="20000"/>
              </a:spcAft>
              <a:buClr>
                <a:srgbClr val="666699"/>
              </a:buClr>
            </a:pPr>
            <a:r>
              <a:rPr lang="en-US" sz="2800" smtClean="0"/>
              <a:t>Versionable</a:t>
            </a:r>
          </a:p>
          <a:p>
            <a:pPr eaLnBrk="1" hangingPunct="1">
              <a:spcAft>
                <a:spcPct val="20000"/>
              </a:spcAft>
              <a:buClr>
                <a:srgbClr val="666699"/>
              </a:buClr>
            </a:pPr>
            <a:r>
              <a:rPr lang="en-US" sz="2800" smtClean="0"/>
              <a:t>Compatible</a:t>
            </a:r>
          </a:p>
          <a:p>
            <a:pPr eaLnBrk="1" hangingPunct="1">
              <a:spcAft>
                <a:spcPct val="20000"/>
              </a:spcAft>
              <a:buClr>
                <a:srgbClr val="666699"/>
              </a:buClr>
            </a:pPr>
            <a:r>
              <a:rPr lang="en-US" sz="2800" smtClean="0"/>
              <a:t>Secure</a:t>
            </a:r>
          </a:p>
          <a:p>
            <a:pPr eaLnBrk="1" hangingPunct="1"/>
            <a:endParaRPr lang="en-US" sz="2800" smtClean="0"/>
          </a:p>
        </p:txBody>
      </p:sp>
      <p:sp>
        <p:nvSpPr>
          <p:cNvPr id="2" name="Slide Number Placeholder 3"/>
          <p:cNvSpPr>
            <a:spLocks noGrp="1"/>
          </p:cNvSpPr>
          <p:nvPr>
            <p:ph type="sldNum" sz="quarter" idx="12"/>
          </p:nvPr>
        </p:nvSpPr>
        <p:spPr/>
        <p:txBody>
          <a:bodyPr/>
          <a:lstStyle/>
          <a:p>
            <a:pPr>
              <a:defRPr/>
            </a:pPr>
            <a:fld id="{45391D13-A206-4807-9397-3B4C67AE2850}" type="slidenum">
              <a:rPr lang="en-US"/>
              <a:pPr>
                <a:defRPr/>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ctrTitle"/>
          </p:nvPr>
        </p:nvSpPr>
        <p:spPr>
          <a:xfrm>
            <a:off x="1095375" y="2330450"/>
            <a:ext cx="7340600" cy="1700213"/>
          </a:xfrm>
          <a:noFill/>
        </p:spPr>
        <p:txBody>
          <a:bodyPr/>
          <a:lstStyle/>
          <a:p>
            <a:pPr eaLnBrk="1" hangingPunct="1"/>
            <a:r>
              <a:rPr lang="en-US" sz="3600" b="1" smtClean="0"/>
              <a:t>Introduction to Web Based Applications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3363" y="293688"/>
            <a:ext cx="7856537" cy="742950"/>
          </a:xfrm>
        </p:spPr>
        <p:txBody>
          <a:bodyPr/>
          <a:lstStyle/>
          <a:p>
            <a:pPr eaLnBrk="1" hangingPunct="1"/>
            <a:r>
              <a:rPr lang="en-US" sz="4000" smtClean="0"/>
              <a:t>Introducing Web Applications</a:t>
            </a:r>
          </a:p>
        </p:txBody>
      </p:sp>
      <p:sp>
        <p:nvSpPr>
          <p:cNvPr id="5122" name="Slide Number Placeholder 3"/>
          <p:cNvSpPr>
            <a:spLocks noGrp="1"/>
          </p:cNvSpPr>
          <p:nvPr>
            <p:ph type="sldNum" sz="quarter" idx="12"/>
          </p:nvPr>
        </p:nvSpPr>
        <p:spPr/>
        <p:txBody>
          <a:bodyPr/>
          <a:lstStyle/>
          <a:p>
            <a:pPr>
              <a:defRPr/>
            </a:pPr>
            <a:fld id="{CA9AD2F8-1BAA-4702-B6FF-59434B074CBC}" type="slidenum">
              <a:rPr lang="en-US"/>
              <a:pPr>
                <a:defRPr/>
              </a:pPr>
              <a:t>15</a:t>
            </a:fld>
            <a:endParaRPr lang="en-US"/>
          </a:p>
        </p:txBody>
      </p:sp>
      <p:sp>
        <p:nvSpPr>
          <p:cNvPr id="736259" name="Rectangle 3"/>
          <p:cNvSpPr>
            <a:spLocks noChangeArrowheads="1"/>
          </p:cNvSpPr>
          <p:nvPr/>
        </p:nvSpPr>
        <p:spPr bwMode="auto">
          <a:xfrm>
            <a:off x="211138" y="3087688"/>
            <a:ext cx="1157287" cy="50006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defRPr/>
            </a:pPr>
            <a:r>
              <a:rPr lang="en-US">
                <a:solidFill>
                  <a:schemeClr val="bg1"/>
                </a:solidFill>
                <a:latin typeface="Courier New" pitchFamily="49" charset="0"/>
              </a:rPr>
              <a:t>Static</a:t>
            </a:r>
          </a:p>
        </p:txBody>
      </p:sp>
      <p:sp>
        <p:nvSpPr>
          <p:cNvPr id="736260" name="Rectangle 4"/>
          <p:cNvSpPr>
            <a:spLocks noChangeArrowheads="1"/>
          </p:cNvSpPr>
          <p:nvPr/>
        </p:nvSpPr>
        <p:spPr bwMode="auto">
          <a:xfrm>
            <a:off x="1720850" y="3087688"/>
            <a:ext cx="1539875" cy="50006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defRPr/>
            </a:pPr>
            <a:r>
              <a:rPr lang="en-US">
                <a:solidFill>
                  <a:schemeClr val="bg1"/>
                </a:solidFill>
                <a:latin typeface="Courier New" pitchFamily="49" charset="0"/>
              </a:rPr>
              <a:t>Dynamic</a:t>
            </a:r>
          </a:p>
        </p:txBody>
      </p:sp>
      <p:sp>
        <p:nvSpPr>
          <p:cNvPr id="19462" name="Line 5"/>
          <p:cNvSpPr>
            <a:spLocks noChangeShapeType="1"/>
          </p:cNvSpPr>
          <p:nvPr/>
        </p:nvSpPr>
        <p:spPr bwMode="auto">
          <a:xfrm>
            <a:off x="790575" y="2470150"/>
            <a:ext cx="1700213" cy="0"/>
          </a:xfrm>
          <a:prstGeom prst="line">
            <a:avLst/>
          </a:prstGeom>
          <a:noFill/>
          <a:ln w="25400">
            <a:solidFill>
              <a:schemeClr val="folHlink"/>
            </a:solidFill>
            <a:round/>
            <a:headEnd/>
            <a:tailEnd/>
          </a:ln>
        </p:spPr>
        <p:txBody>
          <a:bodyPr/>
          <a:lstStyle/>
          <a:p>
            <a:endParaRPr lang="en-US"/>
          </a:p>
        </p:txBody>
      </p:sp>
      <p:sp>
        <p:nvSpPr>
          <p:cNvPr id="19463" name="Line 6"/>
          <p:cNvSpPr>
            <a:spLocks noChangeShapeType="1"/>
          </p:cNvSpPr>
          <p:nvPr/>
        </p:nvSpPr>
        <p:spPr bwMode="auto">
          <a:xfrm>
            <a:off x="1663700" y="1762125"/>
            <a:ext cx="0" cy="708025"/>
          </a:xfrm>
          <a:prstGeom prst="line">
            <a:avLst/>
          </a:prstGeom>
          <a:noFill/>
          <a:ln w="25400">
            <a:solidFill>
              <a:schemeClr val="folHlink"/>
            </a:solidFill>
            <a:round/>
            <a:headEnd/>
            <a:tailEnd type="triangle" w="med" len="med"/>
          </a:ln>
        </p:spPr>
        <p:txBody>
          <a:bodyPr/>
          <a:lstStyle/>
          <a:p>
            <a:endParaRPr lang="en-US"/>
          </a:p>
        </p:txBody>
      </p:sp>
      <p:sp>
        <p:nvSpPr>
          <p:cNvPr id="19464" name="Line 7"/>
          <p:cNvSpPr>
            <a:spLocks noChangeShapeType="1"/>
          </p:cNvSpPr>
          <p:nvPr/>
        </p:nvSpPr>
        <p:spPr bwMode="auto">
          <a:xfrm>
            <a:off x="790575" y="2470150"/>
            <a:ext cx="0" cy="463550"/>
          </a:xfrm>
          <a:prstGeom prst="line">
            <a:avLst/>
          </a:prstGeom>
          <a:noFill/>
          <a:ln w="25400">
            <a:solidFill>
              <a:schemeClr val="folHlink"/>
            </a:solidFill>
            <a:round/>
            <a:headEnd/>
            <a:tailEnd type="triangle" w="med" len="med"/>
          </a:ln>
        </p:spPr>
        <p:txBody>
          <a:bodyPr/>
          <a:lstStyle/>
          <a:p>
            <a:endParaRPr lang="en-US"/>
          </a:p>
        </p:txBody>
      </p:sp>
      <p:sp>
        <p:nvSpPr>
          <p:cNvPr id="19465" name="Line 8"/>
          <p:cNvSpPr>
            <a:spLocks noChangeShapeType="1"/>
          </p:cNvSpPr>
          <p:nvPr/>
        </p:nvSpPr>
        <p:spPr bwMode="auto">
          <a:xfrm>
            <a:off x="2490788" y="2470150"/>
            <a:ext cx="0" cy="463550"/>
          </a:xfrm>
          <a:prstGeom prst="line">
            <a:avLst/>
          </a:prstGeom>
          <a:noFill/>
          <a:ln w="25400">
            <a:solidFill>
              <a:schemeClr val="folHlink"/>
            </a:solidFill>
            <a:round/>
            <a:headEnd/>
            <a:tailEnd type="triangle" w="med" len="med"/>
          </a:ln>
        </p:spPr>
        <p:txBody>
          <a:bodyPr/>
          <a:lstStyle/>
          <a:p>
            <a:endParaRPr lang="en-US"/>
          </a:p>
        </p:txBody>
      </p:sp>
      <p:sp>
        <p:nvSpPr>
          <p:cNvPr id="19466" name="Rectangle 9"/>
          <p:cNvSpPr>
            <a:spLocks noChangeArrowheads="1"/>
          </p:cNvSpPr>
          <p:nvPr/>
        </p:nvSpPr>
        <p:spPr bwMode="auto">
          <a:xfrm>
            <a:off x="3721100" y="1306513"/>
            <a:ext cx="5227638" cy="2508250"/>
          </a:xfrm>
          <a:prstGeom prst="rect">
            <a:avLst/>
          </a:prstGeom>
          <a:noFill/>
          <a:ln w="9525">
            <a:noFill/>
            <a:miter lim="800000"/>
            <a:headEnd/>
            <a:tailEnd/>
          </a:ln>
        </p:spPr>
        <p:txBody>
          <a:bodyPr>
            <a:spAutoFit/>
          </a:bodyPr>
          <a:lstStyle/>
          <a:p>
            <a:pPr marL="342900" indent="-342900" algn="l">
              <a:lnSpc>
                <a:spcPct val="105000"/>
              </a:lnSpc>
              <a:spcBef>
                <a:spcPct val="15000"/>
              </a:spcBef>
            </a:pPr>
            <a:r>
              <a:rPr lang="en-US">
                <a:solidFill>
                  <a:schemeClr val="folHlink"/>
                </a:solidFill>
                <a:latin typeface="Courier New" pitchFamily="49" charset="0"/>
                <a:cs typeface="Courier New" pitchFamily="49" charset="0"/>
              </a:rPr>
              <a:t>Static web page</a:t>
            </a:r>
          </a:p>
          <a:p>
            <a:pPr marL="342900" indent="-342900" algn="l">
              <a:lnSpc>
                <a:spcPct val="105000"/>
              </a:lnSpc>
              <a:spcBef>
                <a:spcPct val="15000"/>
              </a:spcBef>
              <a:buFontTx/>
              <a:buChar char="•"/>
            </a:pPr>
            <a:r>
              <a:rPr lang="en-US" b="0"/>
              <a:t>This type of web page consists of HTML code typed directly into text or a web page editor</a:t>
            </a:r>
          </a:p>
          <a:p>
            <a:pPr marL="342900" indent="-342900" algn="l">
              <a:lnSpc>
                <a:spcPct val="105000"/>
              </a:lnSpc>
              <a:spcBef>
                <a:spcPct val="15000"/>
              </a:spcBef>
              <a:buFontTx/>
              <a:buChar char="•"/>
            </a:pPr>
            <a:r>
              <a:rPr lang="en-US" b="0"/>
              <a:t>It is saved as an </a:t>
            </a:r>
            <a:r>
              <a:rPr lang="en-US">
                <a:solidFill>
                  <a:schemeClr val="hlink"/>
                </a:solidFill>
                <a:latin typeface="Courier New" pitchFamily="49" charset="0"/>
                <a:cs typeface="Courier New" pitchFamily="49" charset="0"/>
              </a:rPr>
              <a:t>.htm</a:t>
            </a:r>
            <a:r>
              <a:rPr lang="en-US" b="0"/>
              <a:t> or .</a:t>
            </a:r>
            <a:r>
              <a:rPr lang="en-US">
                <a:solidFill>
                  <a:schemeClr val="hlink"/>
                </a:solidFill>
                <a:latin typeface="Courier New" pitchFamily="49" charset="0"/>
                <a:cs typeface="Courier New" pitchFamily="49" charset="0"/>
              </a:rPr>
              <a:t>html</a:t>
            </a:r>
            <a:r>
              <a:rPr lang="en-US" b="0"/>
              <a:t> file</a:t>
            </a:r>
          </a:p>
        </p:txBody>
      </p:sp>
      <p:sp>
        <p:nvSpPr>
          <p:cNvPr id="19467" name="Rectangle 10"/>
          <p:cNvSpPr>
            <a:spLocks noChangeArrowheads="1"/>
          </p:cNvSpPr>
          <p:nvPr/>
        </p:nvSpPr>
        <p:spPr bwMode="auto">
          <a:xfrm>
            <a:off x="358775" y="3929063"/>
            <a:ext cx="8453438" cy="2506662"/>
          </a:xfrm>
          <a:prstGeom prst="rect">
            <a:avLst/>
          </a:prstGeom>
          <a:noFill/>
          <a:ln w="9525">
            <a:noFill/>
            <a:miter lim="800000"/>
            <a:headEnd/>
            <a:tailEnd/>
          </a:ln>
        </p:spPr>
        <p:txBody>
          <a:bodyPr anchor="ctr"/>
          <a:lstStyle/>
          <a:p>
            <a:pPr marL="457200" indent="-457200" algn="l">
              <a:lnSpc>
                <a:spcPct val="105000"/>
              </a:lnSpc>
              <a:buFontTx/>
              <a:buChar char="•"/>
            </a:pPr>
            <a:r>
              <a:rPr lang="en-US" b="0"/>
              <a:t>The content (text, images, hyperlinks, and so on) and  appearance of a static web page is always the same.</a:t>
            </a:r>
          </a:p>
          <a:p>
            <a:pPr marL="457200" indent="-457200" algn="l">
              <a:lnSpc>
                <a:spcPct val="105000"/>
              </a:lnSpc>
            </a:pPr>
            <a:endParaRPr lang="en-US" b="0"/>
          </a:p>
          <a:p>
            <a:pPr marL="457200" indent="-457200" algn="l">
              <a:lnSpc>
                <a:spcPct val="105000"/>
              </a:lnSpc>
              <a:buFontTx/>
              <a:buChar char="•"/>
            </a:pPr>
            <a:r>
              <a:rPr lang="en-US" b="0"/>
              <a:t>These web pages do not utilize any database or any other technology that dynamically builds up pages or content at runtime based on their visitors input. </a:t>
            </a:r>
            <a:br>
              <a:rPr lang="en-US" b="0"/>
            </a:br>
            <a:endParaRPr lang="en-US" b="0"/>
          </a:p>
        </p:txBody>
      </p:sp>
      <p:sp>
        <p:nvSpPr>
          <p:cNvPr id="19468" name="Text Box 11"/>
          <p:cNvSpPr txBox="1">
            <a:spLocks noChangeArrowheads="1"/>
          </p:cNvSpPr>
          <p:nvPr/>
        </p:nvSpPr>
        <p:spPr bwMode="auto">
          <a:xfrm>
            <a:off x="808038" y="1404938"/>
            <a:ext cx="1720850" cy="460375"/>
          </a:xfrm>
          <a:prstGeom prst="rect">
            <a:avLst/>
          </a:prstGeom>
          <a:solidFill>
            <a:srgbClr val="0033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3399"/>
            </a:extrusionClr>
          </a:sp3d>
        </p:spPr>
        <p:txBody>
          <a:bodyPr wrap="none">
            <a:spAutoFit/>
            <a:flatTx/>
          </a:bodyPr>
          <a:lstStyle/>
          <a:p>
            <a:r>
              <a:rPr lang="en-US">
                <a:solidFill>
                  <a:schemeClr val="bg1"/>
                </a:solidFill>
                <a:latin typeface="Courier New" pitchFamily="49" charset="0"/>
              </a:rPr>
              <a:t>Web Page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8150" y="201613"/>
            <a:ext cx="7708900" cy="804862"/>
          </a:xfrm>
        </p:spPr>
        <p:txBody>
          <a:bodyPr/>
          <a:lstStyle/>
          <a:p>
            <a:pPr eaLnBrk="1" hangingPunct="1"/>
            <a:r>
              <a:rPr lang="en-US" sz="4000" smtClean="0"/>
              <a:t>How Are Static Web Pages Served ?</a:t>
            </a:r>
          </a:p>
        </p:txBody>
      </p:sp>
      <p:sp>
        <p:nvSpPr>
          <p:cNvPr id="6146" name="Slide Number Placeholder 3"/>
          <p:cNvSpPr>
            <a:spLocks noGrp="1"/>
          </p:cNvSpPr>
          <p:nvPr>
            <p:ph type="sldNum" sz="quarter" idx="12"/>
          </p:nvPr>
        </p:nvSpPr>
        <p:spPr/>
        <p:txBody>
          <a:bodyPr/>
          <a:lstStyle/>
          <a:p>
            <a:pPr>
              <a:defRPr/>
            </a:pPr>
            <a:fld id="{27358733-9F2C-468B-8426-221D0FC146CD}" type="slidenum">
              <a:rPr lang="en-US"/>
              <a:pPr>
                <a:defRPr/>
              </a:pPr>
              <a:t>16</a:t>
            </a:fld>
            <a:endParaRPr lang="en-US"/>
          </a:p>
        </p:txBody>
      </p:sp>
      <p:pic>
        <p:nvPicPr>
          <p:cNvPr id="20484" name="Picture 3" descr="MCj04260500000[1]"/>
          <p:cNvPicPr>
            <a:picLocks noChangeAspect="1" noChangeArrowheads="1"/>
          </p:cNvPicPr>
          <p:nvPr/>
        </p:nvPicPr>
        <p:blipFill>
          <a:blip r:embed="rId3"/>
          <a:srcRect/>
          <a:stretch>
            <a:fillRect/>
          </a:stretch>
        </p:blipFill>
        <p:spPr bwMode="auto">
          <a:xfrm>
            <a:off x="2555875" y="1766888"/>
            <a:ext cx="1385888" cy="1703387"/>
          </a:xfrm>
          <a:prstGeom prst="rect">
            <a:avLst/>
          </a:prstGeom>
          <a:noFill/>
          <a:ln w="9525">
            <a:noFill/>
            <a:miter lim="800000"/>
            <a:headEnd/>
            <a:tailEnd/>
          </a:ln>
        </p:spPr>
      </p:pic>
      <p:pic>
        <p:nvPicPr>
          <p:cNvPr id="20485" name="Picture 4" descr="Computer Workstation"/>
          <p:cNvPicPr>
            <a:picLocks noChangeAspect="1" noChangeArrowheads="1"/>
          </p:cNvPicPr>
          <p:nvPr/>
        </p:nvPicPr>
        <p:blipFill>
          <a:blip r:embed="rId4"/>
          <a:srcRect/>
          <a:stretch>
            <a:fillRect/>
          </a:stretch>
        </p:blipFill>
        <p:spPr bwMode="auto">
          <a:xfrm>
            <a:off x="4181475" y="4379913"/>
            <a:ext cx="1390650" cy="1530350"/>
          </a:xfrm>
          <a:prstGeom prst="rect">
            <a:avLst/>
          </a:prstGeom>
          <a:noFill/>
          <a:ln w="9525">
            <a:noFill/>
            <a:miter lim="800000"/>
            <a:headEnd/>
            <a:tailEnd/>
          </a:ln>
        </p:spPr>
      </p:pic>
      <p:sp>
        <p:nvSpPr>
          <p:cNvPr id="20486" name="Line 5"/>
          <p:cNvSpPr>
            <a:spLocks noChangeShapeType="1"/>
          </p:cNvSpPr>
          <p:nvPr/>
        </p:nvSpPr>
        <p:spPr bwMode="auto">
          <a:xfrm flipV="1">
            <a:off x="3222625" y="3241675"/>
            <a:ext cx="0" cy="1593850"/>
          </a:xfrm>
          <a:prstGeom prst="line">
            <a:avLst/>
          </a:prstGeom>
          <a:noFill/>
          <a:ln w="9525">
            <a:solidFill>
              <a:schemeClr val="tx1"/>
            </a:solidFill>
            <a:round/>
            <a:headEnd/>
            <a:tailEnd type="triangle" w="med" len="med"/>
          </a:ln>
        </p:spPr>
        <p:txBody>
          <a:bodyPr/>
          <a:lstStyle/>
          <a:p>
            <a:endParaRPr lang="en-US"/>
          </a:p>
        </p:txBody>
      </p:sp>
      <p:sp>
        <p:nvSpPr>
          <p:cNvPr id="20487" name="Line 6"/>
          <p:cNvSpPr>
            <a:spLocks noChangeShapeType="1"/>
          </p:cNvSpPr>
          <p:nvPr/>
        </p:nvSpPr>
        <p:spPr bwMode="auto">
          <a:xfrm>
            <a:off x="3222625" y="4835525"/>
            <a:ext cx="1173163" cy="0"/>
          </a:xfrm>
          <a:prstGeom prst="line">
            <a:avLst/>
          </a:prstGeom>
          <a:noFill/>
          <a:ln w="9525">
            <a:solidFill>
              <a:schemeClr val="tx1"/>
            </a:solidFill>
            <a:round/>
            <a:headEnd/>
            <a:tailEnd/>
          </a:ln>
        </p:spPr>
        <p:txBody>
          <a:bodyPr/>
          <a:lstStyle/>
          <a:p>
            <a:endParaRPr lang="en-US"/>
          </a:p>
        </p:txBody>
      </p:sp>
      <p:sp>
        <p:nvSpPr>
          <p:cNvPr id="20488" name="Line 7"/>
          <p:cNvSpPr>
            <a:spLocks noChangeShapeType="1"/>
          </p:cNvSpPr>
          <p:nvPr/>
        </p:nvSpPr>
        <p:spPr bwMode="auto">
          <a:xfrm>
            <a:off x="3941763" y="2616200"/>
            <a:ext cx="730250" cy="0"/>
          </a:xfrm>
          <a:prstGeom prst="line">
            <a:avLst/>
          </a:prstGeom>
          <a:noFill/>
          <a:ln w="9525">
            <a:solidFill>
              <a:schemeClr val="tx1"/>
            </a:solidFill>
            <a:round/>
            <a:headEnd/>
            <a:tailEnd/>
          </a:ln>
        </p:spPr>
        <p:txBody>
          <a:bodyPr/>
          <a:lstStyle/>
          <a:p>
            <a:endParaRPr lang="en-US"/>
          </a:p>
        </p:txBody>
      </p:sp>
      <p:sp>
        <p:nvSpPr>
          <p:cNvPr id="20489" name="Line 8"/>
          <p:cNvSpPr>
            <a:spLocks noChangeShapeType="1"/>
          </p:cNvSpPr>
          <p:nvPr/>
        </p:nvSpPr>
        <p:spPr bwMode="auto">
          <a:xfrm>
            <a:off x="4672013" y="2616200"/>
            <a:ext cx="0" cy="1763713"/>
          </a:xfrm>
          <a:prstGeom prst="line">
            <a:avLst/>
          </a:prstGeom>
          <a:noFill/>
          <a:ln w="9525">
            <a:solidFill>
              <a:schemeClr val="tx1"/>
            </a:solidFill>
            <a:round/>
            <a:headEnd/>
            <a:tailEnd type="triangle" w="med" len="med"/>
          </a:ln>
        </p:spPr>
        <p:txBody>
          <a:bodyPr/>
          <a:lstStyle/>
          <a:p>
            <a:endParaRPr lang="en-US"/>
          </a:p>
        </p:txBody>
      </p:sp>
      <p:sp>
        <p:nvSpPr>
          <p:cNvPr id="20490" name="Rectangle 9"/>
          <p:cNvSpPr>
            <a:spLocks noChangeArrowheads="1"/>
          </p:cNvSpPr>
          <p:nvPr/>
        </p:nvSpPr>
        <p:spPr bwMode="auto">
          <a:xfrm>
            <a:off x="4181475" y="5910263"/>
            <a:ext cx="1390650" cy="328612"/>
          </a:xfrm>
          <a:prstGeom prst="rect">
            <a:avLst/>
          </a:prstGeom>
          <a:noFill/>
          <a:ln w="9525">
            <a:noFill/>
            <a:miter lim="800000"/>
            <a:headEnd/>
            <a:tailEnd/>
          </a:ln>
        </p:spPr>
        <p:txBody>
          <a:bodyPr wrap="none" anchor="ctr"/>
          <a:lstStyle/>
          <a:p>
            <a:r>
              <a:rPr lang="en-US" sz="2000"/>
              <a:t>CLIENT</a:t>
            </a:r>
          </a:p>
        </p:txBody>
      </p:sp>
      <p:sp>
        <p:nvSpPr>
          <p:cNvPr id="20491" name="Rectangle 10"/>
          <p:cNvSpPr>
            <a:spLocks noChangeArrowheads="1"/>
          </p:cNvSpPr>
          <p:nvPr/>
        </p:nvSpPr>
        <p:spPr bwMode="auto">
          <a:xfrm>
            <a:off x="2555875" y="1438275"/>
            <a:ext cx="1390650" cy="328613"/>
          </a:xfrm>
          <a:prstGeom prst="rect">
            <a:avLst/>
          </a:prstGeom>
          <a:noFill/>
          <a:ln w="9525">
            <a:noFill/>
            <a:miter lim="800000"/>
            <a:headEnd/>
            <a:tailEnd/>
          </a:ln>
        </p:spPr>
        <p:txBody>
          <a:bodyPr wrap="none" anchor="ctr"/>
          <a:lstStyle/>
          <a:p>
            <a:r>
              <a:rPr lang="en-US" sz="2000"/>
              <a:t>WEB SERVER</a:t>
            </a:r>
          </a:p>
        </p:txBody>
      </p:sp>
      <p:sp>
        <p:nvSpPr>
          <p:cNvPr id="20492" name="Rectangle 11"/>
          <p:cNvSpPr>
            <a:spLocks noChangeArrowheads="1"/>
          </p:cNvSpPr>
          <p:nvPr/>
        </p:nvSpPr>
        <p:spPr bwMode="auto">
          <a:xfrm>
            <a:off x="431800" y="2208213"/>
            <a:ext cx="1862138" cy="593725"/>
          </a:xfrm>
          <a:prstGeom prst="rect">
            <a:avLst/>
          </a:prstGeom>
          <a:noFill/>
          <a:ln w="9525">
            <a:noFill/>
            <a:miter lim="800000"/>
            <a:headEnd/>
            <a:tailEnd/>
          </a:ln>
        </p:spPr>
        <p:txBody>
          <a:bodyPr anchor="ctr"/>
          <a:lstStyle/>
          <a:p>
            <a:pPr marL="457200" indent="-457200" algn="l">
              <a:buFontTx/>
              <a:buAutoNum type="arabicPeriod"/>
            </a:pPr>
            <a:r>
              <a:rPr lang="en-US" sz="1700" b="0">
                <a:solidFill>
                  <a:srgbClr val="000066"/>
                </a:solidFill>
                <a:latin typeface="Courier New" pitchFamily="49" charset="0"/>
              </a:rPr>
              <a:t>Author writes </a:t>
            </a:r>
          </a:p>
          <a:p>
            <a:pPr marL="457200" indent="-457200" algn="l"/>
            <a:r>
              <a:rPr lang="en-US" sz="1700" b="0">
                <a:solidFill>
                  <a:srgbClr val="000066"/>
                </a:solidFill>
                <a:latin typeface="Courier New" pitchFamily="49" charset="0"/>
              </a:rPr>
              <a:t>	HTML</a:t>
            </a:r>
          </a:p>
        </p:txBody>
      </p:sp>
      <p:sp>
        <p:nvSpPr>
          <p:cNvPr id="20493" name="Rectangle 12"/>
          <p:cNvSpPr>
            <a:spLocks noChangeArrowheads="1"/>
          </p:cNvSpPr>
          <p:nvPr/>
        </p:nvSpPr>
        <p:spPr bwMode="auto">
          <a:xfrm>
            <a:off x="327025" y="4341813"/>
            <a:ext cx="2895600" cy="822325"/>
          </a:xfrm>
          <a:prstGeom prst="rect">
            <a:avLst/>
          </a:prstGeom>
          <a:noFill/>
          <a:ln w="9525">
            <a:noFill/>
            <a:miter lim="800000"/>
            <a:headEnd/>
            <a:tailEnd/>
          </a:ln>
        </p:spPr>
        <p:txBody>
          <a:bodyPr anchor="ctr"/>
          <a:lstStyle/>
          <a:p>
            <a:pPr marL="457200" indent="-457200" algn="l"/>
            <a:r>
              <a:rPr lang="en-US" sz="1800" b="0">
                <a:solidFill>
                  <a:srgbClr val="000066"/>
                </a:solidFill>
                <a:latin typeface="Courier New" pitchFamily="49" charset="0"/>
              </a:rPr>
              <a:t>2.	Client requests the web page</a:t>
            </a:r>
          </a:p>
        </p:txBody>
      </p:sp>
      <p:sp>
        <p:nvSpPr>
          <p:cNvPr id="20494" name="Rectangle 13"/>
          <p:cNvSpPr>
            <a:spLocks noChangeArrowheads="1"/>
          </p:cNvSpPr>
          <p:nvPr/>
        </p:nvSpPr>
        <p:spPr bwMode="auto">
          <a:xfrm>
            <a:off x="4268788" y="2038350"/>
            <a:ext cx="3713162" cy="384175"/>
          </a:xfrm>
          <a:prstGeom prst="rect">
            <a:avLst/>
          </a:prstGeom>
          <a:noFill/>
          <a:ln w="9525">
            <a:noFill/>
            <a:miter lim="800000"/>
            <a:headEnd/>
            <a:tailEnd/>
          </a:ln>
        </p:spPr>
        <p:txBody>
          <a:bodyPr anchor="ctr"/>
          <a:lstStyle/>
          <a:p>
            <a:pPr marL="457200" indent="-457200" algn="l"/>
            <a:r>
              <a:rPr lang="en-US" sz="1800" b="0">
                <a:solidFill>
                  <a:srgbClr val="000066"/>
                </a:solidFill>
                <a:latin typeface="Courier New" pitchFamily="49" charset="0"/>
              </a:rPr>
              <a:t>3.	Web Server locates .html file</a:t>
            </a:r>
          </a:p>
        </p:txBody>
      </p:sp>
      <p:sp>
        <p:nvSpPr>
          <p:cNvPr id="20495" name="Rectangle 14"/>
          <p:cNvSpPr>
            <a:spLocks noChangeArrowheads="1"/>
          </p:cNvSpPr>
          <p:nvPr/>
        </p:nvSpPr>
        <p:spPr bwMode="auto">
          <a:xfrm>
            <a:off x="4672013" y="3241675"/>
            <a:ext cx="4040187" cy="930275"/>
          </a:xfrm>
          <a:prstGeom prst="rect">
            <a:avLst/>
          </a:prstGeom>
          <a:noFill/>
          <a:ln w="9525">
            <a:noFill/>
            <a:miter lim="800000"/>
            <a:headEnd/>
            <a:tailEnd/>
          </a:ln>
        </p:spPr>
        <p:txBody>
          <a:bodyPr anchor="ctr"/>
          <a:lstStyle/>
          <a:p>
            <a:pPr marL="457200" indent="-457200" algn="l"/>
            <a:r>
              <a:rPr lang="en-US" sz="1800" b="0">
                <a:solidFill>
                  <a:srgbClr val="000066"/>
                </a:solidFill>
                <a:latin typeface="Courier New" pitchFamily="49" charset="0"/>
              </a:rPr>
              <a:t>4.	HTML stream( from the .html page) returned to the browser</a:t>
            </a:r>
            <a:r>
              <a:rPr lang="en-US" sz="2800" b="0">
                <a:solidFill>
                  <a:srgbClr val="000066"/>
                </a:solidFill>
                <a:latin typeface="Courier New" pitchFamily="49" charset="0"/>
              </a:rPr>
              <a:t> </a:t>
            </a:r>
          </a:p>
        </p:txBody>
      </p:sp>
      <p:sp>
        <p:nvSpPr>
          <p:cNvPr id="20496" name="Rectangle 15"/>
          <p:cNvSpPr>
            <a:spLocks noChangeArrowheads="1"/>
          </p:cNvSpPr>
          <p:nvPr/>
        </p:nvSpPr>
        <p:spPr bwMode="auto">
          <a:xfrm>
            <a:off x="5572125" y="4835525"/>
            <a:ext cx="3309938" cy="1074738"/>
          </a:xfrm>
          <a:prstGeom prst="rect">
            <a:avLst/>
          </a:prstGeom>
          <a:noFill/>
          <a:ln w="9525">
            <a:noFill/>
            <a:miter lim="800000"/>
            <a:headEnd/>
            <a:tailEnd/>
          </a:ln>
        </p:spPr>
        <p:txBody>
          <a:bodyPr anchor="ctr"/>
          <a:lstStyle/>
          <a:p>
            <a:pPr marL="457200" indent="-457200" algn="l"/>
            <a:r>
              <a:rPr lang="en-US" sz="1800" b="0">
                <a:solidFill>
                  <a:srgbClr val="000066"/>
                </a:solidFill>
                <a:latin typeface="Courier New" pitchFamily="49" charset="0"/>
              </a:rPr>
              <a:t>5.	Browser processes </a:t>
            </a:r>
          </a:p>
          <a:p>
            <a:pPr marL="457200" indent="-457200" algn="l"/>
            <a:r>
              <a:rPr lang="en-US" sz="1800" b="0">
                <a:solidFill>
                  <a:srgbClr val="000066"/>
                </a:solidFill>
                <a:latin typeface="Courier New" pitchFamily="49" charset="0"/>
              </a:rPr>
              <a:t>	HTML and displays </a:t>
            </a:r>
          </a:p>
          <a:p>
            <a:pPr marL="457200" indent="-457200" algn="l"/>
            <a:r>
              <a:rPr lang="en-US" sz="1800" b="0">
                <a:solidFill>
                  <a:srgbClr val="000066"/>
                </a:solidFill>
                <a:latin typeface="Courier New" pitchFamily="49" charset="0"/>
              </a:rPr>
              <a:t>	page</a:t>
            </a:r>
          </a:p>
        </p:txBody>
      </p:sp>
      <p:sp>
        <p:nvSpPr>
          <p:cNvPr id="20497" name="Rectangle 16"/>
          <p:cNvSpPr>
            <a:spLocks noChangeArrowheads="1"/>
          </p:cNvSpPr>
          <p:nvPr/>
        </p:nvSpPr>
        <p:spPr bwMode="auto">
          <a:xfrm>
            <a:off x="365125" y="1463675"/>
            <a:ext cx="8555038" cy="5070475"/>
          </a:xfrm>
          <a:prstGeom prst="rect">
            <a:avLst/>
          </a:prstGeom>
          <a:no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42950"/>
          </a:xfrm>
        </p:spPr>
        <p:txBody>
          <a:bodyPr/>
          <a:lstStyle/>
          <a:p>
            <a:pPr eaLnBrk="1" hangingPunct="1"/>
            <a:r>
              <a:rPr lang="en-US" sz="4000" smtClean="0"/>
              <a:t>Dynamic web page </a:t>
            </a:r>
          </a:p>
        </p:txBody>
      </p:sp>
      <p:sp>
        <p:nvSpPr>
          <p:cNvPr id="7170" name="Slide Number Placeholder 3"/>
          <p:cNvSpPr>
            <a:spLocks noGrp="1"/>
          </p:cNvSpPr>
          <p:nvPr>
            <p:ph type="sldNum" sz="quarter" idx="12"/>
          </p:nvPr>
        </p:nvSpPr>
        <p:spPr/>
        <p:txBody>
          <a:bodyPr/>
          <a:lstStyle/>
          <a:p>
            <a:pPr>
              <a:defRPr/>
            </a:pPr>
            <a:fld id="{EDA0F0FA-85EC-41E8-B85D-3696861BFAAC}" type="slidenum">
              <a:rPr lang="en-US"/>
              <a:pPr>
                <a:defRPr/>
              </a:pPr>
              <a:t>17</a:t>
            </a:fld>
            <a:endParaRPr lang="en-US"/>
          </a:p>
        </p:txBody>
      </p:sp>
      <p:sp>
        <p:nvSpPr>
          <p:cNvPr id="21508" name="Rectangle 3"/>
          <p:cNvSpPr>
            <a:spLocks noGrp="1" noChangeArrowheads="1"/>
          </p:cNvSpPr>
          <p:nvPr>
            <p:ph sz="quarter" idx="1"/>
          </p:nvPr>
        </p:nvSpPr>
        <p:spPr>
          <a:xfrm>
            <a:off x="344488" y="1389063"/>
            <a:ext cx="8537575" cy="4994275"/>
          </a:xfrm>
        </p:spPr>
        <p:txBody>
          <a:bodyPr/>
          <a:lstStyle/>
          <a:p>
            <a:pPr eaLnBrk="1" hangingPunct="1">
              <a:lnSpc>
                <a:spcPct val="90000"/>
              </a:lnSpc>
            </a:pPr>
            <a:r>
              <a:rPr lang="en-US" sz="2400" smtClean="0"/>
              <a:t>Dynamic Web sites provide its visitors to modify the content  of the web page based on their input. </a:t>
            </a:r>
          </a:p>
          <a:p>
            <a:pPr eaLnBrk="1" hangingPunct="1">
              <a:lnSpc>
                <a:spcPct val="90000"/>
              </a:lnSpc>
            </a:pPr>
            <a:r>
              <a:rPr lang="en-US" sz="2400" smtClean="0"/>
              <a:t>They utilize databases and other mechanisms that enable to </a:t>
            </a:r>
          </a:p>
          <a:p>
            <a:pPr lvl="1" eaLnBrk="1" hangingPunct="1">
              <a:lnSpc>
                <a:spcPct val="90000"/>
              </a:lnSpc>
            </a:pPr>
            <a:r>
              <a:rPr lang="en-US" sz="2200" smtClean="0"/>
              <a:t>identify their visitors </a:t>
            </a:r>
          </a:p>
          <a:p>
            <a:pPr lvl="1" eaLnBrk="1" hangingPunct="1">
              <a:lnSpc>
                <a:spcPct val="90000"/>
              </a:lnSpc>
            </a:pPr>
            <a:r>
              <a:rPr lang="en-US" sz="2200" smtClean="0"/>
              <a:t>present them with customized greeting messages</a:t>
            </a:r>
          </a:p>
          <a:p>
            <a:pPr lvl="1" eaLnBrk="1" hangingPunct="1">
              <a:lnSpc>
                <a:spcPct val="90000"/>
              </a:lnSpc>
            </a:pPr>
            <a:r>
              <a:rPr lang="en-US" sz="2200" smtClean="0"/>
              <a:t>restructure the content according  to user input etc..</a:t>
            </a:r>
          </a:p>
          <a:p>
            <a:pPr eaLnBrk="1" hangingPunct="1">
              <a:lnSpc>
                <a:spcPct val="90000"/>
              </a:lnSpc>
            </a:pPr>
            <a:r>
              <a:rPr lang="en-US" sz="2400" smtClean="0"/>
              <a:t>Examples:</a:t>
            </a:r>
          </a:p>
          <a:p>
            <a:pPr lvl="1" eaLnBrk="1" hangingPunct="1">
              <a:lnSpc>
                <a:spcPct val="90000"/>
              </a:lnSpc>
            </a:pPr>
            <a:r>
              <a:rPr lang="en-US" sz="2200" smtClean="0"/>
              <a:t>Online shopping stores, </a:t>
            </a:r>
          </a:p>
          <a:p>
            <a:pPr lvl="1" eaLnBrk="1" hangingPunct="1">
              <a:lnSpc>
                <a:spcPct val="90000"/>
              </a:lnSpc>
            </a:pPr>
            <a:r>
              <a:rPr lang="en-US" sz="2200" smtClean="0"/>
              <a:t>search engines</a:t>
            </a:r>
          </a:p>
          <a:p>
            <a:pPr lvl="1" eaLnBrk="1" hangingPunct="1">
              <a:lnSpc>
                <a:spcPct val="90000"/>
              </a:lnSpc>
            </a:pPr>
            <a:r>
              <a:rPr lang="en-US" sz="2200" smtClean="0"/>
              <a:t>email</a:t>
            </a:r>
          </a:p>
          <a:p>
            <a:pPr lvl="1" eaLnBrk="1" hangingPunct="1">
              <a:lnSpc>
                <a:spcPct val="90000"/>
              </a:lnSpc>
            </a:pPr>
            <a:r>
              <a:rPr lang="en-US" sz="2200" smtClean="0"/>
              <a:t>chat, community portals etc.</a:t>
            </a:r>
            <a:r>
              <a:rPr lang="en-US" smtClean="0"/>
              <a:t> </a:t>
            </a:r>
          </a:p>
        </p:txBody>
      </p:sp>
      <p:pic>
        <p:nvPicPr>
          <p:cNvPr id="21509" name="Picture 4" descr="WEBPAGE"/>
          <p:cNvPicPr>
            <a:picLocks noChangeAspect="1" noChangeArrowheads="1"/>
          </p:cNvPicPr>
          <p:nvPr/>
        </p:nvPicPr>
        <p:blipFill>
          <a:blip r:embed="rId2"/>
          <a:srcRect/>
          <a:stretch>
            <a:fillRect/>
          </a:stretch>
        </p:blipFill>
        <p:spPr bwMode="auto">
          <a:xfrm>
            <a:off x="5405438" y="3816350"/>
            <a:ext cx="3335337" cy="277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Dynamic web page</a:t>
            </a:r>
          </a:p>
        </p:txBody>
      </p:sp>
      <p:sp>
        <p:nvSpPr>
          <p:cNvPr id="8194" name="Slide Number Placeholder 3"/>
          <p:cNvSpPr>
            <a:spLocks noGrp="1"/>
          </p:cNvSpPr>
          <p:nvPr>
            <p:ph type="sldNum" sz="quarter" idx="12"/>
          </p:nvPr>
        </p:nvSpPr>
        <p:spPr/>
        <p:txBody>
          <a:bodyPr/>
          <a:lstStyle/>
          <a:p>
            <a:pPr>
              <a:defRPr/>
            </a:pPr>
            <a:fld id="{09853C34-CCE2-4100-9E8B-B0F1959FDEBD}" type="slidenum">
              <a:rPr lang="en-US"/>
              <a:pPr>
                <a:defRPr/>
              </a:pPr>
              <a:t>18</a:t>
            </a:fld>
            <a:endParaRPr lang="en-US"/>
          </a:p>
        </p:txBody>
      </p:sp>
      <p:sp>
        <p:nvSpPr>
          <p:cNvPr id="22532" name="Rectangle 3"/>
          <p:cNvSpPr>
            <a:spLocks noGrp="1" noChangeArrowheads="1"/>
          </p:cNvSpPr>
          <p:nvPr>
            <p:ph sz="quarter" idx="1"/>
          </p:nvPr>
        </p:nvSpPr>
        <p:spPr>
          <a:xfrm>
            <a:off x="304800" y="1371600"/>
            <a:ext cx="8339138" cy="5046663"/>
          </a:xfrm>
        </p:spPr>
        <p:txBody>
          <a:bodyPr/>
          <a:lstStyle/>
          <a:p>
            <a:pPr eaLnBrk="1" hangingPunct="1"/>
            <a:r>
              <a:rPr lang="en-US" sz="2800" smtClean="0"/>
              <a:t>Dynamic Web sites make use of  </a:t>
            </a:r>
            <a:r>
              <a:rPr lang="en-US" sz="2800" b="1" smtClean="0">
                <a:solidFill>
                  <a:schemeClr val="folHlink"/>
                </a:solidFill>
                <a:latin typeface="Courier New" pitchFamily="49" charset="0"/>
                <a:cs typeface="Courier New" pitchFamily="49" charset="0"/>
              </a:rPr>
              <a:t>“server-side technology”.</a:t>
            </a:r>
            <a:r>
              <a:rPr lang="en-US" sz="2800" b="1" smtClean="0">
                <a:solidFill>
                  <a:schemeClr val="hlink"/>
                </a:solidFill>
                <a:latin typeface="Courier New" pitchFamily="49" charset="0"/>
                <a:cs typeface="Courier New" pitchFamily="49" charset="0"/>
              </a:rPr>
              <a:t> </a:t>
            </a:r>
          </a:p>
          <a:p>
            <a:pPr eaLnBrk="1" hangingPunct="1"/>
            <a:r>
              <a:rPr lang="en-US" sz="2800" smtClean="0"/>
              <a:t>Server-side technologies add an extra layer to the static web page that enables the </a:t>
            </a:r>
            <a:r>
              <a:rPr lang="en-US" sz="2800" b="1" smtClean="0">
                <a:solidFill>
                  <a:schemeClr val="folHlink"/>
                </a:solidFill>
                <a:latin typeface="Courier New" pitchFamily="49" charset="0"/>
                <a:cs typeface="Courier New" pitchFamily="49" charset="0"/>
              </a:rPr>
              <a:t>Web Server</a:t>
            </a:r>
            <a:r>
              <a:rPr lang="en-US" sz="2800" smtClean="0"/>
              <a:t> to generate HTML on the fly. </a:t>
            </a:r>
          </a:p>
          <a:p>
            <a:pPr eaLnBrk="1" hangingPunct="1"/>
            <a:r>
              <a:rPr lang="en-US" sz="2800" smtClean="0"/>
              <a:t>The web server will first </a:t>
            </a:r>
          </a:p>
          <a:p>
            <a:pPr lvl="1" eaLnBrk="1" hangingPunct="1"/>
            <a:r>
              <a:rPr lang="en-US" smtClean="0"/>
              <a:t>interpret the server-side code present in web pages, </a:t>
            </a:r>
          </a:p>
          <a:p>
            <a:pPr lvl="1" eaLnBrk="1" hangingPunct="1"/>
            <a:r>
              <a:rPr lang="en-US" smtClean="0"/>
              <a:t>generate the appropriate HTML and then </a:t>
            </a:r>
          </a:p>
          <a:p>
            <a:pPr lvl="1" eaLnBrk="1" hangingPunct="1"/>
            <a:r>
              <a:rPr lang="en-US" smtClean="0"/>
              <a:t>send the response to the web browser. </a:t>
            </a:r>
          </a:p>
          <a:p>
            <a:pPr eaLnBrk="1" hangingPunct="1"/>
            <a:endParaRPr lang="en-US"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65125" y="222250"/>
            <a:ext cx="8353425" cy="858838"/>
          </a:xfrm>
        </p:spPr>
        <p:txBody>
          <a:bodyPr/>
          <a:lstStyle/>
          <a:p>
            <a:pPr eaLnBrk="1" hangingPunct="1"/>
            <a:r>
              <a:rPr lang="en-US" sz="4000" smtClean="0"/>
              <a:t>How Are Dynamic Web Pages Served?</a:t>
            </a:r>
          </a:p>
        </p:txBody>
      </p:sp>
      <p:sp>
        <p:nvSpPr>
          <p:cNvPr id="9218" name="Slide Number Placeholder 3"/>
          <p:cNvSpPr>
            <a:spLocks noGrp="1"/>
          </p:cNvSpPr>
          <p:nvPr>
            <p:ph type="sldNum" sz="quarter" idx="12"/>
          </p:nvPr>
        </p:nvSpPr>
        <p:spPr/>
        <p:txBody>
          <a:bodyPr/>
          <a:lstStyle/>
          <a:p>
            <a:pPr>
              <a:defRPr/>
            </a:pPr>
            <a:fld id="{FF3ECF99-31D4-45BB-AAF9-1558C110D8C6}" type="slidenum">
              <a:rPr lang="en-US"/>
              <a:pPr>
                <a:defRPr/>
              </a:pPr>
              <a:t>19</a:t>
            </a:fld>
            <a:endParaRPr lang="en-US"/>
          </a:p>
        </p:txBody>
      </p:sp>
      <p:grpSp>
        <p:nvGrpSpPr>
          <p:cNvPr id="23556" name="Group 3"/>
          <p:cNvGrpSpPr>
            <a:grpSpLocks/>
          </p:cNvGrpSpPr>
          <p:nvPr/>
        </p:nvGrpSpPr>
        <p:grpSpPr bwMode="auto">
          <a:xfrm>
            <a:off x="0" y="1484313"/>
            <a:ext cx="8882063" cy="5070475"/>
            <a:chOff x="0" y="903"/>
            <a:chExt cx="5595" cy="3194"/>
          </a:xfrm>
        </p:grpSpPr>
        <p:pic>
          <p:nvPicPr>
            <p:cNvPr id="23557" name="Picture 4" descr="MCj04260500000[1]"/>
            <p:cNvPicPr>
              <a:picLocks noChangeAspect="1" noChangeArrowheads="1"/>
            </p:cNvPicPr>
            <p:nvPr/>
          </p:nvPicPr>
          <p:blipFill>
            <a:blip r:embed="rId3"/>
            <a:srcRect/>
            <a:stretch>
              <a:fillRect/>
            </a:stretch>
          </p:blipFill>
          <p:spPr bwMode="auto">
            <a:xfrm>
              <a:off x="1593" y="1343"/>
              <a:ext cx="873" cy="1073"/>
            </a:xfrm>
            <a:prstGeom prst="rect">
              <a:avLst/>
            </a:prstGeom>
            <a:noFill/>
            <a:ln w="9525">
              <a:noFill/>
              <a:miter lim="800000"/>
              <a:headEnd/>
              <a:tailEnd/>
            </a:ln>
          </p:spPr>
        </p:pic>
        <p:pic>
          <p:nvPicPr>
            <p:cNvPr id="23558" name="Picture 5" descr="Computer Workstation"/>
            <p:cNvPicPr>
              <a:picLocks noChangeAspect="1" noChangeArrowheads="1"/>
            </p:cNvPicPr>
            <p:nvPr/>
          </p:nvPicPr>
          <p:blipFill>
            <a:blip r:embed="rId4"/>
            <a:srcRect/>
            <a:stretch>
              <a:fillRect/>
            </a:stretch>
          </p:blipFill>
          <p:spPr bwMode="auto">
            <a:xfrm>
              <a:off x="2634" y="2756"/>
              <a:ext cx="876" cy="964"/>
            </a:xfrm>
            <a:prstGeom prst="rect">
              <a:avLst/>
            </a:prstGeom>
            <a:noFill/>
            <a:ln w="9525">
              <a:noFill/>
              <a:miter lim="800000"/>
              <a:headEnd/>
              <a:tailEnd/>
            </a:ln>
          </p:spPr>
        </p:pic>
        <p:sp>
          <p:nvSpPr>
            <p:cNvPr id="23559" name="Line 6"/>
            <p:cNvSpPr>
              <a:spLocks noChangeShapeType="1"/>
            </p:cNvSpPr>
            <p:nvPr/>
          </p:nvSpPr>
          <p:spPr bwMode="auto">
            <a:xfrm flipV="1">
              <a:off x="2030" y="2240"/>
              <a:ext cx="0" cy="803"/>
            </a:xfrm>
            <a:prstGeom prst="line">
              <a:avLst/>
            </a:prstGeom>
            <a:noFill/>
            <a:ln w="9525">
              <a:noFill/>
              <a:round/>
              <a:headEnd/>
              <a:tailEnd type="triangle" w="med" len="med"/>
            </a:ln>
          </p:spPr>
          <p:txBody>
            <a:bodyPr/>
            <a:lstStyle/>
            <a:p>
              <a:endParaRPr lang="en-US"/>
            </a:p>
          </p:txBody>
        </p:sp>
        <p:sp>
          <p:nvSpPr>
            <p:cNvPr id="23560" name="Line 7"/>
            <p:cNvSpPr>
              <a:spLocks noChangeShapeType="1"/>
            </p:cNvSpPr>
            <p:nvPr/>
          </p:nvSpPr>
          <p:spPr bwMode="auto">
            <a:xfrm>
              <a:off x="2030" y="3043"/>
              <a:ext cx="739" cy="0"/>
            </a:xfrm>
            <a:prstGeom prst="line">
              <a:avLst/>
            </a:prstGeom>
            <a:noFill/>
            <a:ln w="9525">
              <a:noFill/>
              <a:round/>
              <a:headEnd/>
              <a:tailEnd/>
            </a:ln>
          </p:spPr>
          <p:txBody>
            <a:bodyPr/>
            <a:lstStyle/>
            <a:p>
              <a:endParaRPr lang="en-US"/>
            </a:p>
          </p:txBody>
        </p:sp>
        <p:sp>
          <p:nvSpPr>
            <p:cNvPr id="23561" name="Line 8"/>
            <p:cNvSpPr>
              <a:spLocks noChangeShapeType="1"/>
            </p:cNvSpPr>
            <p:nvPr/>
          </p:nvSpPr>
          <p:spPr bwMode="auto">
            <a:xfrm>
              <a:off x="2483" y="1645"/>
              <a:ext cx="460" cy="0"/>
            </a:xfrm>
            <a:prstGeom prst="line">
              <a:avLst/>
            </a:prstGeom>
            <a:noFill/>
            <a:ln w="9525">
              <a:noFill/>
              <a:round/>
              <a:headEnd/>
              <a:tailEnd/>
            </a:ln>
          </p:spPr>
          <p:txBody>
            <a:bodyPr/>
            <a:lstStyle/>
            <a:p>
              <a:endParaRPr lang="en-US"/>
            </a:p>
          </p:txBody>
        </p:sp>
        <p:sp>
          <p:nvSpPr>
            <p:cNvPr id="23562" name="Line 9"/>
            <p:cNvSpPr>
              <a:spLocks noChangeShapeType="1"/>
            </p:cNvSpPr>
            <p:nvPr/>
          </p:nvSpPr>
          <p:spPr bwMode="auto">
            <a:xfrm>
              <a:off x="2943" y="1645"/>
              <a:ext cx="0" cy="1111"/>
            </a:xfrm>
            <a:prstGeom prst="line">
              <a:avLst/>
            </a:prstGeom>
            <a:noFill/>
            <a:ln w="9525">
              <a:noFill/>
              <a:round/>
              <a:headEnd/>
              <a:tailEnd type="triangle" w="med" len="med"/>
            </a:ln>
          </p:spPr>
          <p:txBody>
            <a:bodyPr/>
            <a:lstStyle/>
            <a:p>
              <a:endParaRPr lang="en-US"/>
            </a:p>
          </p:txBody>
        </p:sp>
        <p:sp>
          <p:nvSpPr>
            <p:cNvPr id="23563" name="Rectangle 10"/>
            <p:cNvSpPr>
              <a:spLocks noChangeArrowheads="1"/>
            </p:cNvSpPr>
            <p:nvPr/>
          </p:nvSpPr>
          <p:spPr bwMode="auto">
            <a:xfrm>
              <a:off x="2634" y="3720"/>
              <a:ext cx="876" cy="207"/>
            </a:xfrm>
            <a:prstGeom prst="rect">
              <a:avLst/>
            </a:prstGeom>
            <a:noFill/>
            <a:ln w="9525">
              <a:noFill/>
              <a:miter lim="800000"/>
              <a:headEnd/>
              <a:tailEnd/>
            </a:ln>
          </p:spPr>
          <p:txBody>
            <a:bodyPr wrap="none" anchor="ctr"/>
            <a:lstStyle/>
            <a:p>
              <a:r>
                <a:rPr lang="en-US" sz="2000"/>
                <a:t>CLIENT</a:t>
              </a:r>
            </a:p>
          </p:txBody>
        </p:sp>
        <p:sp>
          <p:nvSpPr>
            <p:cNvPr id="23564" name="Rectangle 11"/>
            <p:cNvSpPr>
              <a:spLocks noChangeArrowheads="1"/>
            </p:cNvSpPr>
            <p:nvPr/>
          </p:nvSpPr>
          <p:spPr bwMode="auto">
            <a:xfrm>
              <a:off x="635" y="1178"/>
              <a:ext cx="876" cy="206"/>
            </a:xfrm>
            <a:prstGeom prst="rect">
              <a:avLst/>
            </a:prstGeom>
            <a:noFill/>
            <a:ln w="9525">
              <a:noFill/>
              <a:miter lim="800000"/>
              <a:headEnd/>
              <a:tailEnd/>
            </a:ln>
          </p:spPr>
          <p:txBody>
            <a:bodyPr wrap="none" anchor="ctr"/>
            <a:lstStyle/>
            <a:p>
              <a:r>
                <a:rPr lang="en-US" sz="2000"/>
                <a:t>WEB SERVER</a:t>
              </a:r>
            </a:p>
          </p:txBody>
        </p:sp>
        <p:sp>
          <p:nvSpPr>
            <p:cNvPr id="23565" name="Rectangle 12"/>
            <p:cNvSpPr>
              <a:spLocks noChangeArrowheads="1"/>
            </p:cNvSpPr>
            <p:nvPr/>
          </p:nvSpPr>
          <p:spPr bwMode="auto">
            <a:xfrm>
              <a:off x="272" y="1110"/>
              <a:ext cx="1338" cy="1073"/>
            </a:xfrm>
            <a:prstGeom prst="rect">
              <a:avLst/>
            </a:prstGeom>
            <a:noFill/>
            <a:ln w="9525">
              <a:noFill/>
              <a:miter lim="800000"/>
              <a:headEnd/>
              <a:tailEnd/>
            </a:ln>
          </p:spPr>
          <p:txBody>
            <a:bodyPr wrap="none" anchor="ctr"/>
            <a:lstStyle/>
            <a:p>
              <a:pPr marL="457200" indent="-457200" algn="l">
                <a:buFontTx/>
                <a:buAutoNum type="arabicPeriod"/>
              </a:pPr>
              <a:endParaRPr lang="en-US" sz="1900">
                <a:solidFill>
                  <a:srgbClr val="000066"/>
                </a:solidFill>
              </a:endParaRPr>
            </a:p>
          </p:txBody>
        </p:sp>
        <p:sp>
          <p:nvSpPr>
            <p:cNvPr id="23566" name="Rectangle 13"/>
            <p:cNvSpPr>
              <a:spLocks noChangeArrowheads="1"/>
            </p:cNvSpPr>
            <p:nvPr/>
          </p:nvSpPr>
          <p:spPr bwMode="auto">
            <a:xfrm>
              <a:off x="415" y="3043"/>
              <a:ext cx="1824" cy="621"/>
            </a:xfrm>
            <a:prstGeom prst="rect">
              <a:avLst/>
            </a:prstGeom>
            <a:noFill/>
            <a:ln w="9525">
              <a:noFill/>
              <a:miter lim="800000"/>
              <a:headEnd/>
              <a:tailEnd/>
            </a:ln>
          </p:spPr>
          <p:txBody>
            <a:bodyPr anchor="ctr"/>
            <a:lstStyle/>
            <a:p>
              <a:pPr marL="457200" indent="-457200" algn="l"/>
              <a:r>
                <a:rPr lang="en-US" sz="1800">
                  <a:solidFill>
                    <a:srgbClr val="000066"/>
                  </a:solidFill>
                  <a:latin typeface="Courier New" pitchFamily="49" charset="0"/>
                </a:rPr>
                <a:t>1. The Web browser sends a request</a:t>
              </a:r>
              <a:r>
                <a:rPr lang="en-US" sz="1800">
                  <a:latin typeface="Courier New" pitchFamily="49" charset="0"/>
                </a:rPr>
                <a:t> </a:t>
              </a:r>
            </a:p>
          </p:txBody>
        </p:sp>
        <p:sp>
          <p:nvSpPr>
            <p:cNvPr id="23567" name="Rectangle 14"/>
            <p:cNvSpPr>
              <a:spLocks noChangeArrowheads="1"/>
            </p:cNvSpPr>
            <p:nvPr/>
          </p:nvSpPr>
          <p:spPr bwMode="auto">
            <a:xfrm>
              <a:off x="2417" y="903"/>
              <a:ext cx="3178" cy="742"/>
            </a:xfrm>
            <a:prstGeom prst="rect">
              <a:avLst/>
            </a:prstGeom>
            <a:noFill/>
            <a:ln w="9525">
              <a:noFill/>
              <a:miter lim="800000"/>
              <a:headEnd/>
              <a:tailEnd/>
            </a:ln>
          </p:spPr>
          <p:txBody>
            <a:bodyPr anchor="ctr"/>
            <a:lstStyle/>
            <a:p>
              <a:pPr marL="457200" indent="-457200" algn="l">
                <a:buFontTx/>
                <a:buAutoNum type="arabicPeriod" startAt="3"/>
              </a:pPr>
              <a:r>
                <a:rPr lang="en-US" sz="1800">
                  <a:solidFill>
                    <a:srgbClr val="000066"/>
                  </a:solidFill>
                  <a:latin typeface="Courier New" pitchFamily="49" charset="0"/>
                </a:rPr>
                <a:t>Web Server collects the contents (code + HTML) of the web page and parses the contents to produce HTML.</a:t>
              </a:r>
            </a:p>
            <a:p>
              <a:pPr marL="457200" indent="-457200" algn="l">
                <a:buFontTx/>
                <a:buAutoNum type="arabicPeriod"/>
              </a:pPr>
              <a:endParaRPr lang="en-US" sz="1800">
                <a:solidFill>
                  <a:srgbClr val="000066"/>
                </a:solidFill>
                <a:latin typeface="Courier New" pitchFamily="49" charset="0"/>
              </a:endParaRPr>
            </a:p>
          </p:txBody>
        </p:sp>
        <p:sp>
          <p:nvSpPr>
            <p:cNvPr id="23568" name="Rectangle 15"/>
            <p:cNvSpPr>
              <a:spLocks noChangeArrowheads="1"/>
            </p:cNvSpPr>
            <p:nvPr/>
          </p:nvSpPr>
          <p:spPr bwMode="auto">
            <a:xfrm>
              <a:off x="3510" y="3043"/>
              <a:ext cx="2085" cy="677"/>
            </a:xfrm>
            <a:prstGeom prst="rect">
              <a:avLst/>
            </a:prstGeom>
            <a:noFill/>
            <a:ln w="9525">
              <a:noFill/>
              <a:miter lim="800000"/>
              <a:headEnd/>
              <a:tailEnd/>
            </a:ln>
          </p:spPr>
          <p:txBody>
            <a:bodyPr wrap="none" anchor="ctr"/>
            <a:lstStyle/>
            <a:p>
              <a:pPr marL="457200" indent="-457200" algn="l"/>
              <a:r>
                <a:rPr lang="en-US" sz="1800">
                  <a:solidFill>
                    <a:srgbClr val="000066"/>
                  </a:solidFill>
                  <a:latin typeface="Courier New" pitchFamily="49" charset="0"/>
                </a:rPr>
                <a:t>5.	Browser processes </a:t>
              </a:r>
            </a:p>
            <a:p>
              <a:pPr marL="457200" indent="-457200" algn="l"/>
              <a:r>
                <a:rPr lang="en-US" sz="1800">
                  <a:solidFill>
                    <a:srgbClr val="000066"/>
                  </a:solidFill>
                  <a:latin typeface="Courier New" pitchFamily="49" charset="0"/>
                </a:rPr>
                <a:t>	HTML and displays </a:t>
              </a:r>
            </a:p>
            <a:p>
              <a:pPr marL="457200" indent="-457200" algn="l"/>
              <a:r>
                <a:rPr lang="en-US" sz="1800">
                  <a:solidFill>
                    <a:srgbClr val="000066"/>
                  </a:solidFill>
                  <a:latin typeface="Courier New" pitchFamily="49" charset="0"/>
                </a:rPr>
                <a:t>	page</a:t>
              </a:r>
            </a:p>
          </p:txBody>
        </p:sp>
        <p:sp>
          <p:nvSpPr>
            <p:cNvPr id="23569" name="Rectangle 16"/>
            <p:cNvSpPr>
              <a:spLocks noChangeArrowheads="1"/>
            </p:cNvSpPr>
            <p:nvPr/>
          </p:nvSpPr>
          <p:spPr bwMode="auto">
            <a:xfrm>
              <a:off x="206" y="903"/>
              <a:ext cx="5389" cy="3194"/>
            </a:xfrm>
            <a:prstGeom prst="rect">
              <a:avLst/>
            </a:prstGeom>
            <a:noFill/>
            <a:ln w="9525">
              <a:noFill/>
              <a:miter lim="800000"/>
              <a:headEnd/>
              <a:tailEnd/>
            </a:ln>
          </p:spPr>
          <p:txBody>
            <a:bodyPr wrap="none" anchor="ctr"/>
            <a:lstStyle/>
            <a:p>
              <a:endParaRPr lang="en-US"/>
            </a:p>
          </p:txBody>
        </p:sp>
        <p:sp>
          <p:nvSpPr>
            <p:cNvPr id="23570" name="Rectangle 17"/>
            <p:cNvSpPr>
              <a:spLocks noChangeArrowheads="1"/>
            </p:cNvSpPr>
            <p:nvPr/>
          </p:nvSpPr>
          <p:spPr bwMode="auto">
            <a:xfrm>
              <a:off x="0" y="1527"/>
              <a:ext cx="1610" cy="717"/>
            </a:xfrm>
            <a:prstGeom prst="rect">
              <a:avLst/>
            </a:prstGeom>
            <a:noFill/>
            <a:ln w="9525">
              <a:noFill/>
              <a:miter lim="800000"/>
              <a:headEnd/>
              <a:tailEnd/>
            </a:ln>
          </p:spPr>
          <p:txBody>
            <a:bodyPr anchor="ctr"/>
            <a:lstStyle/>
            <a:p>
              <a:pPr algn="l"/>
              <a:r>
                <a:rPr lang="en-US" sz="1800">
                  <a:solidFill>
                    <a:srgbClr val="000066"/>
                  </a:solidFill>
                  <a:latin typeface="Courier New" pitchFamily="49" charset="0"/>
                </a:rPr>
                <a:t>2. The Web Server  searches for the   requested page</a:t>
              </a:r>
            </a:p>
          </p:txBody>
        </p:sp>
        <p:sp>
          <p:nvSpPr>
            <p:cNvPr id="23571" name="AutoShape 18"/>
            <p:cNvSpPr>
              <a:spLocks noChangeArrowheads="1"/>
            </p:cNvSpPr>
            <p:nvPr/>
          </p:nvSpPr>
          <p:spPr bwMode="auto">
            <a:xfrm flipH="1">
              <a:off x="1593" y="903"/>
              <a:ext cx="824" cy="440"/>
            </a:xfrm>
            <a:prstGeom prst="curvedDownArrow">
              <a:avLst>
                <a:gd name="adj1" fmla="val 37455"/>
                <a:gd name="adj2" fmla="val 74909"/>
                <a:gd name="adj3" fmla="val 33333"/>
              </a:avLst>
            </a:prstGeom>
            <a:gradFill rotWithShape="1">
              <a:gsLst>
                <a:gs pos="0">
                  <a:srgbClr val="00003B"/>
                </a:gs>
                <a:gs pos="100000">
                  <a:srgbClr val="000080">
                    <a:alpha val="89998"/>
                  </a:srgbClr>
                </a:gs>
              </a:gsLst>
              <a:lin ang="5400000" scaled="1"/>
            </a:gradFill>
            <a:ln w="9525">
              <a:noFill/>
              <a:miter lim="800000"/>
              <a:headEnd/>
              <a:tailEnd/>
            </a:ln>
          </p:spPr>
          <p:txBody>
            <a:bodyPr wrap="none" anchor="ctr"/>
            <a:lstStyle/>
            <a:p>
              <a:endParaRPr lang="en-US"/>
            </a:p>
          </p:txBody>
        </p:sp>
        <p:sp>
          <p:nvSpPr>
            <p:cNvPr id="23572" name="Rectangle 19"/>
            <p:cNvSpPr>
              <a:spLocks noChangeArrowheads="1"/>
            </p:cNvSpPr>
            <p:nvPr/>
          </p:nvSpPr>
          <p:spPr bwMode="auto">
            <a:xfrm>
              <a:off x="2943" y="1886"/>
              <a:ext cx="2327" cy="594"/>
            </a:xfrm>
            <a:prstGeom prst="rect">
              <a:avLst/>
            </a:prstGeom>
            <a:noFill/>
            <a:ln w="9525">
              <a:noFill/>
              <a:miter lim="800000"/>
              <a:headEnd/>
              <a:tailEnd/>
            </a:ln>
          </p:spPr>
          <p:txBody>
            <a:bodyPr anchor="ctr"/>
            <a:lstStyle/>
            <a:p>
              <a:pPr algn="l"/>
              <a:r>
                <a:rPr lang="en-US" sz="1800">
                  <a:solidFill>
                    <a:srgbClr val="000066"/>
                  </a:solidFill>
                  <a:latin typeface="Courier New" pitchFamily="49" charset="0"/>
                </a:rPr>
                <a:t>4. The HTML stream is sent back to the requesting browser </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1"/>
          <p:cNvSpPr>
            <a:spLocks noGrp="1" noChangeArrowheads="1"/>
          </p:cNvSpPr>
          <p:nvPr>
            <p:ph type="ctrTitle"/>
          </p:nvPr>
        </p:nvSpPr>
        <p:spPr>
          <a:xfrm>
            <a:off x="1095375" y="2330450"/>
            <a:ext cx="7340600" cy="1700213"/>
          </a:xfrm>
          <a:noFill/>
        </p:spPr>
        <p:txBody>
          <a:bodyPr/>
          <a:lstStyle/>
          <a:p>
            <a:pPr eaLnBrk="1" hangingPunct="1"/>
            <a:r>
              <a:rPr lang="en-US" sz="3600" b="1" smtClean="0"/>
              <a:t>Introduction to .NET Technology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ctrTitle"/>
          </p:nvPr>
        </p:nvSpPr>
        <p:spPr>
          <a:xfrm>
            <a:off x="773113" y="1350963"/>
            <a:ext cx="7340600" cy="1700212"/>
          </a:xfrm>
          <a:noFill/>
        </p:spPr>
        <p:txBody>
          <a:bodyPr/>
          <a:lstStyle/>
          <a:p>
            <a:pPr eaLnBrk="1" hangingPunct="1"/>
            <a:r>
              <a:rPr lang="en-US" sz="3600" b="1" smtClean="0"/>
              <a:t>Introduction to ASP.NET</a:t>
            </a:r>
          </a:p>
        </p:txBody>
      </p:sp>
      <p:pic>
        <p:nvPicPr>
          <p:cNvPr id="3" name="Picture 4" descr="aspnet"/>
          <p:cNvPicPr>
            <a:picLocks noChangeAspect="1" noChangeArrowheads="1"/>
          </p:cNvPicPr>
          <p:nvPr/>
        </p:nvPicPr>
        <p:blipFill>
          <a:blip r:embed="rId3"/>
          <a:srcRect/>
          <a:stretch>
            <a:fillRect/>
          </a:stretch>
        </p:blipFill>
        <p:spPr bwMode="auto">
          <a:xfrm>
            <a:off x="0" y="5680075"/>
            <a:ext cx="1682750"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3.88889E-6 -4.73988E-6 L 0.84011 -0.53387 " pathEditMode="relative" rAng="0" ptsTypes="AA">
                                      <p:cBhvr>
                                        <p:cTn id="6" dur="2000" fill="hold"/>
                                        <p:tgtEl>
                                          <p:spTgt spid="3"/>
                                        </p:tgtEl>
                                        <p:attrNameLst>
                                          <p:attrName>ppt_x</p:attrName>
                                          <p:attrName>ppt_y</p:attrName>
                                        </p:attrNameLst>
                                      </p:cBhvr>
                                      <p:rCtr x="420" y="-2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46137"/>
          </a:xfrm>
        </p:spPr>
        <p:txBody>
          <a:bodyPr/>
          <a:lstStyle/>
          <a:p>
            <a:pPr eaLnBrk="1" hangingPunct="1"/>
            <a:r>
              <a:rPr lang="en-US" smtClean="0"/>
              <a:t>Introduction to ASP.NET</a:t>
            </a:r>
          </a:p>
        </p:txBody>
      </p:sp>
      <p:sp>
        <p:nvSpPr>
          <p:cNvPr id="11266" name="Slide Number Placeholder 3"/>
          <p:cNvSpPr>
            <a:spLocks noGrp="1"/>
          </p:cNvSpPr>
          <p:nvPr>
            <p:ph type="sldNum" sz="quarter" idx="12"/>
          </p:nvPr>
        </p:nvSpPr>
        <p:spPr/>
        <p:txBody>
          <a:bodyPr/>
          <a:lstStyle/>
          <a:p>
            <a:pPr>
              <a:defRPr/>
            </a:pPr>
            <a:fld id="{9A5D31C7-043A-4D17-8F40-B2CD471FDD7C}" type="slidenum">
              <a:rPr lang="en-US"/>
              <a:pPr>
                <a:defRPr/>
              </a:pPr>
              <a:t>21</a:t>
            </a:fld>
            <a:endParaRPr lang="en-US" dirty="0"/>
          </a:p>
        </p:txBody>
      </p:sp>
      <p:sp>
        <p:nvSpPr>
          <p:cNvPr id="25604" name="Rectangle 3"/>
          <p:cNvSpPr>
            <a:spLocks noGrp="1" noChangeArrowheads="1"/>
          </p:cNvSpPr>
          <p:nvPr>
            <p:ph sz="quarter" idx="1"/>
          </p:nvPr>
        </p:nvSpPr>
        <p:spPr>
          <a:xfrm>
            <a:off x="196850" y="1346200"/>
            <a:ext cx="8637588" cy="5232400"/>
          </a:xfrm>
        </p:spPr>
        <p:txBody>
          <a:bodyPr/>
          <a:lstStyle/>
          <a:p>
            <a:pPr marL="273050" indent="-273050" eaLnBrk="1" hangingPunct="1">
              <a:lnSpc>
                <a:spcPct val="110000"/>
              </a:lnSpc>
              <a:spcBef>
                <a:spcPts val="575"/>
              </a:spcBef>
              <a:buFont typeface="Wingdings 2" pitchFamily="18" charset="2"/>
              <a:buChar char=""/>
            </a:pPr>
            <a:r>
              <a:rPr lang="en-US" sz="2800" smtClean="0"/>
              <a:t>ASP.NET is part of the Microsoft .NET framework</a:t>
            </a:r>
          </a:p>
          <a:p>
            <a:pPr marL="273050" indent="-273050" eaLnBrk="1" hangingPunct="1">
              <a:lnSpc>
                <a:spcPct val="110000"/>
              </a:lnSpc>
              <a:spcBef>
                <a:spcPts val="575"/>
              </a:spcBef>
              <a:buFont typeface="Wingdings 2" pitchFamily="18" charset="2"/>
              <a:buChar char=""/>
            </a:pPr>
            <a:r>
              <a:rPr lang="en-US" sz="2800" smtClean="0"/>
              <a:t>ASP.NET is an effective and flexible technology for creating </a:t>
            </a:r>
            <a:r>
              <a:rPr lang="en-US" sz="2800" b="1" smtClean="0">
                <a:solidFill>
                  <a:schemeClr val="folHlink"/>
                </a:solidFill>
                <a:latin typeface="Courier New" pitchFamily="49" charset="0"/>
                <a:cs typeface="Courier New" pitchFamily="49" charset="0"/>
              </a:rPr>
              <a:t>interactive and dynamic web pages</a:t>
            </a:r>
            <a:r>
              <a:rPr lang="en-US" sz="2800" smtClean="0"/>
              <a:t>.</a:t>
            </a:r>
          </a:p>
          <a:p>
            <a:pPr marL="273050" indent="-273050" eaLnBrk="1" hangingPunct="1">
              <a:lnSpc>
                <a:spcPct val="110000"/>
              </a:lnSpc>
              <a:spcBef>
                <a:spcPts val="575"/>
              </a:spcBef>
              <a:buFont typeface="Wingdings 2" pitchFamily="18" charset="2"/>
              <a:buChar char=""/>
            </a:pPr>
            <a:r>
              <a:rPr lang="en-US" sz="2800" smtClean="0"/>
              <a:t>It is a convergence of two major Microsoft technologies:</a:t>
            </a:r>
          </a:p>
          <a:p>
            <a:pPr lvl="1" eaLnBrk="1" hangingPunct="1">
              <a:lnSpc>
                <a:spcPct val="90000"/>
              </a:lnSpc>
            </a:pPr>
            <a:r>
              <a:rPr lang="en-US" sz="2600" b="1" smtClean="0">
                <a:solidFill>
                  <a:schemeClr val="folHlink"/>
                </a:solidFill>
                <a:latin typeface="Courier New" pitchFamily="49" charset="0"/>
                <a:cs typeface="Courier New" pitchFamily="49" charset="0"/>
              </a:rPr>
              <a:t>Active Server Pages (ASP)</a:t>
            </a:r>
            <a:r>
              <a:rPr lang="en-US" sz="1800" b="1" smtClean="0">
                <a:solidFill>
                  <a:schemeClr val="folHlink"/>
                </a:solidFill>
                <a:latin typeface="Courier New" pitchFamily="49" charset="0"/>
                <a:cs typeface="Courier New" pitchFamily="49" charset="0"/>
              </a:rPr>
              <a:t>  </a:t>
            </a:r>
          </a:p>
          <a:p>
            <a:pPr lvl="2" eaLnBrk="1" hangingPunct="1">
              <a:lnSpc>
                <a:spcPct val="90000"/>
              </a:lnSpc>
            </a:pPr>
            <a:r>
              <a:rPr lang="en-US" smtClean="0"/>
              <a:t>Active Server Pages is Microsoft’s  server side scripting technology for building dynamic web pages</a:t>
            </a:r>
            <a:r>
              <a:rPr lang="en-US" sz="1400" smtClean="0"/>
              <a:t>.</a:t>
            </a:r>
          </a:p>
          <a:p>
            <a:pPr lvl="1" eaLnBrk="1" hangingPunct="1">
              <a:lnSpc>
                <a:spcPct val="90000"/>
              </a:lnSpc>
            </a:pPr>
            <a:r>
              <a:rPr lang="en-US" sz="2600" b="1" smtClean="0">
                <a:solidFill>
                  <a:schemeClr val="folHlink"/>
                </a:solidFill>
                <a:latin typeface="Courier New" pitchFamily="49" charset="0"/>
                <a:cs typeface="Courier New" pitchFamily="49" charset="0"/>
              </a:rPr>
              <a:t>.NET Framework</a:t>
            </a:r>
          </a:p>
          <a:p>
            <a:pPr lvl="2" eaLnBrk="1" hangingPunct="1">
              <a:lnSpc>
                <a:spcPct val="90000"/>
              </a:lnSpc>
            </a:pPr>
            <a:r>
              <a:rPr lang="en-US" smtClean="0"/>
              <a:t>The .NET Framework is a suite of technologies designed by Microsoft where program development takes place. </a:t>
            </a:r>
          </a:p>
          <a:p>
            <a:pPr marL="273050" indent="-273050" eaLnBrk="1" hangingPunct="1">
              <a:lnSpc>
                <a:spcPct val="110000"/>
              </a:lnSpc>
              <a:spcBef>
                <a:spcPts val="575"/>
              </a:spcBef>
              <a:buFont typeface="Wingdings 2" pitchFamily="18" charset="2"/>
              <a:buChar char=""/>
            </a:pPr>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6875" y="309563"/>
            <a:ext cx="7781925" cy="808037"/>
          </a:xfrm>
        </p:spPr>
        <p:txBody>
          <a:bodyPr/>
          <a:lstStyle/>
          <a:p>
            <a:pPr eaLnBrk="1" hangingPunct="1"/>
            <a:r>
              <a:rPr lang="en-US" smtClean="0"/>
              <a:t>Introduction to ASP.NET</a:t>
            </a:r>
          </a:p>
        </p:txBody>
      </p:sp>
      <p:sp>
        <p:nvSpPr>
          <p:cNvPr id="12290" name="Slide Number Placeholder 3"/>
          <p:cNvSpPr>
            <a:spLocks noGrp="1"/>
          </p:cNvSpPr>
          <p:nvPr>
            <p:ph type="sldNum" sz="quarter" idx="12"/>
          </p:nvPr>
        </p:nvSpPr>
        <p:spPr/>
        <p:txBody>
          <a:bodyPr/>
          <a:lstStyle/>
          <a:p>
            <a:pPr>
              <a:defRPr/>
            </a:pPr>
            <a:fld id="{376A8FC9-CA87-469E-BF4A-4373369327CE}" type="slidenum">
              <a:rPr lang="en-US"/>
              <a:pPr>
                <a:defRPr/>
              </a:pPr>
              <a:t>22</a:t>
            </a:fld>
            <a:endParaRPr lang="en-US"/>
          </a:p>
        </p:txBody>
      </p:sp>
      <p:sp>
        <p:nvSpPr>
          <p:cNvPr id="746499" name="Rectangle 3"/>
          <p:cNvSpPr>
            <a:spLocks noGrp="1" noChangeArrowheads="1"/>
          </p:cNvSpPr>
          <p:nvPr>
            <p:ph sz="quarter" idx="1"/>
          </p:nvPr>
        </p:nvSpPr>
        <p:spPr>
          <a:xfrm>
            <a:off x="463550" y="1292225"/>
            <a:ext cx="8545513" cy="5249863"/>
          </a:xfrm>
        </p:spPr>
        <p:txBody>
          <a:bodyPr/>
          <a:lstStyle/>
          <a:p>
            <a:pPr marL="273050" indent="-273050" eaLnBrk="1" hangingPunct="1">
              <a:lnSpc>
                <a:spcPct val="110000"/>
              </a:lnSpc>
              <a:spcBef>
                <a:spcPts val="575"/>
              </a:spcBef>
              <a:buFont typeface="Wingdings 2" pitchFamily="18" charset="2"/>
              <a:buChar char=""/>
            </a:pPr>
            <a:r>
              <a:rPr lang="en-US" sz="2800" smtClean="0"/>
              <a:t>It is built on .NET Common Language Runtime </a:t>
            </a:r>
          </a:p>
          <a:p>
            <a:pPr marL="273050" indent="-273050" eaLnBrk="1" hangingPunct="1">
              <a:lnSpc>
                <a:spcPct val="110000"/>
              </a:lnSpc>
              <a:spcBef>
                <a:spcPts val="575"/>
              </a:spcBef>
              <a:buFont typeface="Wingdings 2" pitchFamily="18" charset="2"/>
              <a:buChar char=""/>
            </a:pPr>
            <a:r>
              <a:rPr lang="en-US" sz="2800" smtClean="0"/>
              <a:t>ASP.NET :</a:t>
            </a:r>
            <a:endParaRPr lang="en-US" sz="2800" smtClean="0">
              <a:hlinkClick r:id="rId2"/>
            </a:endParaRPr>
          </a:p>
          <a:p>
            <a:pPr marL="547688" lvl="1" eaLnBrk="1" hangingPunct="1">
              <a:lnSpc>
                <a:spcPct val="110000"/>
              </a:lnSpc>
              <a:spcBef>
                <a:spcPts val="375"/>
              </a:spcBef>
              <a:buFont typeface="Wingdings 2" pitchFamily="18" charset="2"/>
              <a:buChar char=""/>
            </a:pPr>
            <a:r>
              <a:rPr lang="en-US" sz="2400" smtClean="0"/>
              <a:t>Provides better user authentication</a:t>
            </a:r>
          </a:p>
          <a:p>
            <a:pPr marL="547688" lvl="1" eaLnBrk="1" hangingPunct="1">
              <a:lnSpc>
                <a:spcPct val="110000"/>
              </a:lnSpc>
              <a:spcBef>
                <a:spcPts val="375"/>
              </a:spcBef>
              <a:buFont typeface="Wingdings 2" pitchFamily="18" charset="2"/>
              <a:buChar char=""/>
            </a:pPr>
            <a:r>
              <a:rPr lang="en-US" sz="2400" smtClean="0"/>
              <a:t>Has better language support. </a:t>
            </a:r>
          </a:p>
          <a:p>
            <a:pPr marL="547688" lvl="1" eaLnBrk="1" hangingPunct="1">
              <a:lnSpc>
                <a:spcPct val="110000"/>
              </a:lnSpc>
              <a:spcBef>
                <a:spcPts val="375"/>
              </a:spcBef>
              <a:buFont typeface="Wingdings 2" pitchFamily="18" charset="2"/>
              <a:buChar char=""/>
            </a:pPr>
            <a:r>
              <a:rPr lang="en-US" sz="2400" smtClean="0"/>
              <a:t>Has a large set of new controls (web controls)</a:t>
            </a:r>
          </a:p>
          <a:p>
            <a:pPr marL="547688" lvl="1" eaLnBrk="1" hangingPunct="1">
              <a:lnSpc>
                <a:spcPct val="110000"/>
              </a:lnSpc>
              <a:spcBef>
                <a:spcPts val="375"/>
              </a:spcBef>
              <a:buFont typeface="Wingdings 2" pitchFamily="18" charset="2"/>
              <a:buChar char=""/>
            </a:pPr>
            <a:r>
              <a:rPr lang="en-US" sz="2400" smtClean="0"/>
              <a:t>Uses compiled code, which increases the performance of the applications</a:t>
            </a:r>
            <a:endParaRPr lang="en-US" smtClean="0"/>
          </a:p>
          <a:p>
            <a:pPr marL="273050" indent="-273050" eaLnBrk="1" hangingPunct="1">
              <a:lnSpc>
                <a:spcPct val="110000"/>
              </a:lnSpc>
              <a:spcBef>
                <a:spcPts val="575"/>
              </a:spcBef>
              <a:buFont typeface="Wingdings 2" pitchFamily="18" charset="2"/>
              <a:buChar char=""/>
            </a:pPr>
            <a:r>
              <a:rPr lang="en-US" sz="2800" smtClean="0"/>
              <a:t>It is programmable using any of the .NET languages (VB.NET, C#, VJ# etc). </a:t>
            </a:r>
          </a:p>
          <a:p>
            <a:pPr marL="273050" indent="-273050" eaLnBrk="1" hangingPunct="1">
              <a:lnSpc>
                <a:spcPct val="110000"/>
              </a:lnSpc>
              <a:spcBef>
                <a:spcPts val="575"/>
              </a:spcBef>
              <a:buFont typeface="Wingdings 2" pitchFamily="18" charset="2"/>
              <a:buChar char=""/>
            </a:pPr>
            <a:r>
              <a:rPr lang="en-US" sz="2800" smtClean="0"/>
              <a:t>The ASP.NET pages are saved with the </a:t>
            </a:r>
            <a:r>
              <a:rPr lang="en-US" sz="2800" b="1" smtClean="0">
                <a:solidFill>
                  <a:schemeClr val="folHlink"/>
                </a:solidFill>
                <a:latin typeface="Courier New" pitchFamily="49" charset="0"/>
                <a:cs typeface="Courier New" pitchFamily="49" charset="0"/>
              </a:rPr>
              <a:t>.aspx</a:t>
            </a:r>
            <a:r>
              <a:rPr lang="en-US" sz="2800" smtClean="0"/>
              <a:t> extension. </a:t>
            </a:r>
          </a:p>
          <a:p>
            <a:pPr marL="273050" indent="-273050" eaLnBrk="1" hangingPunct="1">
              <a:lnSpc>
                <a:spcPct val="110000"/>
              </a:lnSpc>
              <a:spcBef>
                <a:spcPts val="575"/>
              </a:spcBef>
              <a:buFont typeface="Wingdings 2" pitchFamily="18" charset="2"/>
              <a:buChar char=""/>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6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6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64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64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58775" y="0"/>
            <a:ext cx="8437563" cy="1017588"/>
          </a:xfrm>
        </p:spPr>
        <p:txBody>
          <a:bodyPr/>
          <a:lstStyle/>
          <a:p>
            <a:pPr eaLnBrk="1" hangingPunct="1"/>
            <a:r>
              <a:rPr lang="en-US" sz="4000" smtClean="0"/>
              <a:t>Working of an ASP.NET Application</a:t>
            </a:r>
          </a:p>
        </p:txBody>
      </p:sp>
      <p:sp>
        <p:nvSpPr>
          <p:cNvPr id="14338" name="Slide Number Placeholder 3"/>
          <p:cNvSpPr>
            <a:spLocks noGrp="1"/>
          </p:cNvSpPr>
          <p:nvPr>
            <p:ph type="sldNum" sz="quarter" idx="12"/>
          </p:nvPr>
        </p:nvSpPr>
        <p:spPr/>
        <p:txBody>
          <a:bodyPr/>
          <a:lstStyle/>
          <a:p>
            <a:pPr>
              <a:defRPr/>
            </a:pPr>
            <a:fld id="{72E239AD-DE30-4A65-B0D4-637CAACEB883}" type="slidenum">
              <a:rPr lang="en-US"/>
              <a:pPr>
                <a:defRPr/>
              </a:pPr>
              <a:t>23</a:t>
            </a:fld>
            <a:endParaRPr lang="en-US"/>
          </a:p>
        </p:txBody>
      </p:sp>
      <p:sp>
        <p:nvSpPr>
          <p:cNvPr id="756739" name="Rectangle 3"/>
          <p:cNvSpPr>
            <a:spLocks noGrp="1" noChangeArrowheads="1"/>
          </p:cNvSpPr>
          <p:nvPr>
            <p:ph sz="quarter" idx="1"/>
          </p:nvPr>
        </p:nvSpPr>
        <p:spPr>
          <a:xfrm>
            <a:off x="449263" y="1236663"/>
            <a:ext cx="4021137" cy="5443537"/>
          </a:xfrm>
        </p:spPr>
        <p:txBody>
          <a:bodyPr/>
          <a:lstStyle/>
          <a:p>
            <a:pPr marL="381000" indent="-381000" eaLnBrk="1" hangingPunct="1">
              <a:lnSpc>
                <a:spcPct val="90000"/>
              </a:lnSpc>
              <a:buFont typeface="Wingdings" pitchFamily="2" charset="2"/>
              <a:buNone/>
            </a:pPr>
            <a:r>
              <a:rPr lang="en-US" sz="2200" smtClean="0"/>
              <a:t>To execute an ASP.NET file, the following steps are followed:</a:t>
            </a:r>
          </a:p>
          <a:p>
            <a:pPr marL="381000" indent="-381000" eaLnBrk="1" hangingPunct="1">
              <a:lnSpc>
                <a:spcPct val="90000"/>
              </a:lnSpc>
              <a:buFont typeface="Wingdings" pitchFamily="2" charset="2"/>
              <a:buNone/>
            </a:pPr>
            <a:endParaRPr lang="en-US" sz="900" smtClean="0"/>
          </a:p>
          <a:p>
            <a:pPr marL="381000" indent="-381000" eaLnBrk="1" hangingPunct="1">
              <a:lnSpc>
                <a:spcPct val="90000"/>
              </a:lnSpc>
              <a:buFontTx/>
              <a:buAutoNum type="arabicPeriod"/>
            </a:pPr>
            <a:r>
              <a:rPr lang="en-US" sz="2200" smtClean="0"/>
              <a:t>A web browser sends a request for an ASP.NET file to the web server by using a URL.</a:t>
            </a:r>
          </a:p>
          <a:p>
            <a:pPr marL="381000" indent="-381000" eaLnBrk="1" hangingPunct="1">
              <a:lnSpc>
                <a:spcPct val="90000"/>
              </a:lnSpc>
              <a:buFontTx/>
              <a:buAutoNum type="arabicPeriod"/>
            </a:pPr>
            <a:endParaRPr lang="en-US" sz="2200" smtClean="0"/>
          </a:p>
          <a:p>
            <a:pPr marL="381000" indent="-381000" eaLnBrk="1" hangingPunct="1">
              <a:lnSpc>
                <a:spcPct val="90000"/>
              </a:lnSpc>
              <a:buFontTx/>
              <a:buAutoNum type="arabicPeriod"/>
            </a:pPr>
            <a:r>
              <a:rPr lang="en-US" sz="2200" smtClean="0"/>
              <a:t>The web server receives the request and retrieves the appropriate ASP.NET file from the disk or memory.</a:t>
            </a:r>
          </a:p>
          <a:p>
            <a:pPr marL="381000" indent="-381000" eaLnBrk="1" hangingPunct="1">
              <a:lnSpc>
                <a:spcPct val="90000"/>
              </a:lnSpc>
              <a:buFontTx/>
              <a:buAutoNum type="arabicPeriod"/>
            </a:pPr>
            <a:endParaRPr lang="en-US" sz="2200" smtClean="0"/>
          </a:p>
          <a:p>
            <a:pPr marL="381000" indent="-381000" eaLnBrk="1" hangingPunct="1">
              <a:lnSpc>
                <a:spcPct val="90000"/>
              </a:lnSpc>
              <a:buFontTx/>
              <a:buAutoNum type="arabicPeriod"/>
            </a:pPr>
            <a:r>
              <a:rPr lang="en-US" sz="2200" smtClean="0"/>
              <a:t>The web server forwards the file to the ASP.NET script engine for processing.</a:t>
            </a:r>
          </a:p>
        </p:txBody>
      </p:sp>
      <p:grpSp>
        <p:nvGrpSpPr>
          <p:cNvPr id="27653" name="Group 4"/>
          <p:cNvGrpSpPr>
            <a:grpSpLocks/>
          </p:cNvGrpSpPr>
          <p:nvPr/>
        </p:nvGrpSpPr>
        <p:grpSpPr bwMode="auto">
          <a:xfrm>
            <a:off x="4702175" y="1239838"/>
            <a:ext cx="4240213" cy="4956175"/>
            <a:chOff x="2816" y="1008"/>
            <a:chExt cx="2671" cy="3122"/>
          </a:xfrm>
        </p:grpSpPr>
        <p:pic>
          <p:nvPicPr>
            <p:cNvPr id="27654" name="Picture 5" descr="MCj04260500000[1]"/>
            <p:cNvPicPr>
              <a:picLocks noChangeAspect="1" noChangeArrowheads="1"/>
            </p:cNvPicPr>
            <p:nvPr/>
          </p:nvPicPr>
          <p:blipFill>
            <a:blip r:embed="rId2"/>
            <a:srcRect/>
            <a:stretch>
              <a:fillRect/>
            </a:stretch>
          </p:blipFill>
          <p:spPr bwMode="auto">
            <a:xfrm>
              <a:off x="3106" y="1624"/>
              <a:ext cx="830" cy="977"/>
            </a:xfrm>
            <a:prstGeom prst="rect">
              <a:avLst/>
            </a:prstGeom>
            <a:noFill/>
            <a:ln w="9525">
              <a:noFill/>
              <a:miter lim="800000"/>
              <a:headEnd/>
              <a:tailEnd/>
            </a:ln>
          </p:spPr>
        </p:pic>
        <p:pic>
          <p:nvPicPr>
            <p:cNvPr id="27655" name="Picture 6" descr="Computer Workstation"/>
            <p:cNvPicPr>
              <a:picLocks noChangeAspect="1" noChangeArrowheads="1"/>
            </p:cNvPicPr>
            <p:nvPr/>
          </p:nvPicPr>
          <p:blipFill>
            <a:blip r:embed="rId3"/>
            <a:srcRect/>
            <a:stretch>
              <a:fillRect/>
            </a:stretch>
          </p:blipFill>
          <p:spPr bwMode="auto">
            <a:xfrm>
              <a:off x="4086" y="2732"/>
              <a:ext cx="781" cy="877"/>
            </a:xfrm>
            <a:prstGeom prst="rect">
              <a:avLst/>
            </a:prstGeom>
            <a:noFill/>
            <a:ln w="9525">
              <a:noFill/>
              <a:miter lim="800000"/>
              <a:headEnd/>
              <a:tailEnd/>
            </a:ln>
          </p:spPr>
        </p:pic>
        <p:sp>
          <p:nvSpPr>
            <p:cNvPr id="27656" name="Line 7"/>
            <p:cNvSpPr>
              <a:spLocks noChangeShapeType="1"/>
            </p:cNvSpPr>
            <p:nvPr/>
          </p:nvSpPr>
          <p:spPr bwMode="auto">
            <a:xfrm flipV="1">
              <a:off x="3720" y="2440"/>
              <a:ext cx="0" cy="731"/>
            </a:xfrm>
            <a:prstGeom prst="line">
              <a:avLst/>
            </a:prstGeom>
            <a:noFill/>
            <a:ln w="38100">
              <a:solidFill>
                <a:schemeClr val="tx1"/>
              </a:solidFill>
              <a:round/>
              <a:headEnd/>
              <a:tailEnd type="triangle" w="med" len="med"/>
            </a:ln>
          </p:spPr>
          <p:txBody>
            <a:bodyPr/>
            <a:lstStyle/>
            <a:p>
              <a:endParaRPr lang="en-US"/>
            </a:p>
          </p:txBody>
        </p:sp>
        <p:sp>
          <p:nvSpPr>
            <p:cNvPr id="27657" name="Line 8"/>
            <p:cNvSpPr>
              <a:spLocks noChangeShapeType="1"/>
            </p:cNvSpPr>
            <p:nvPr/>
          </p:nvSpPr>
          <p:spPr bwMode="auto">
            <a:xfrm>
              <a:off x="3720" y="3171"/>
              <a:ext cx="600" cy="0"/>
            </a:xfrm>
            <a:prstGeom prst="line">
              <a:avLst/>
            </a:prstGeom>
            <a:noFill/>
            <a:ln w="38100">
              <a:solidFill>
                <a:schemeClr val="tx1"/>
              </a:solidFill>
              <a:round/>
              <a:headEnd/>
              <a:tailEnd/>
            </a:ln>
          </p:spPr>
          <p:txBody>
            <a:bodyPr/>
            <a:lstStyle/>
            <a:p>
              <a:endParaRPr lang="en-US"/>
            </a:p>
          </p:txBody>
        </p:sp>
        <p:sp>
          <p:nvSpPr>
            <p:cNvPr id="27658" name="Rectangle 9"/>
            <p:cNvSpPr>
              <a:spLocks noChangeArrowheads="1"/>
            </p:cNvSpPr>
            <p:nvPr/>
          </p:nvSpPr>
          <p:spPr bwMode="auto">
            <a:xfrm>
              <a:off x="4173" y="3787"/>
              <a:ext cx="826" cy="86"/>
            </a:xfrm>
            <a:prstGeom prst="rect">
              <a:avLst/>
            </a:prstGeom>
            <a:noFill/>
            <a:ln w="9525">
              <a:noFill/>
              <a:miter lim="800000"/>
              <a:headEnd/>
              <a:tailEnd/>
            </a:ln>
          </p:spPr>
          <p:txBody>
            <a:bodyPr anchor="ctr"/>
            <a:lstStyle/>
            <a:p>
              <a:r>
                <a:rPr lang="en-US">
                  <a:latin typeface="Courier New" pitchFamily="49" charset="0"/>
                </a:rPr>
                <a:t>CLIENT</a:t>
              </a:r>
            </a:p>
          </p:txBody>
        </p:sp>
        <p:sp>
          <p:nvSpPr>
            <p:cNvPr id="27659" name="Rectangle 10"/>
            <p:cNvSpPr>
              <a:spLocks noChangeArrowheads="1"/>
            </p:cNvSpPr>
            <p:nvPr/>
          </p:nvSpPr>
          <p:spPr bwMode="auto">
            <a:xfrm>
              <a:off x="2902" y="2910"/>
              <a:ext cx="797" cy="180"/>
            </a:xfrm>
            <a:prstGeom prst="rect">
              <a:avLst/>
            </a:prstGeom>
            <a:noFill/>
            <a:ln w="9525">
              <a:noFill/>
              <a:miter lim="800000"/>
              <a:headEnd/>
              <a:tailEnd/>
            </a:ln>
          </p:spPr>
          <p:txBody>
            <a:bodyPr anchor="ctr"/>
            <a:lstStyle/>
            <a:p>
              <a:r>
                <a:rPr lang="en-US" sz="1800">
                  <a:latin typeface="Courier New" pitchFamily="49" charset="0"/>
                </a:rPr>
                <a:t>WEB SERVER</a:t>
              </a:r>
            </a:p>
          </p:txBody>
        </p:sp>
        <p:sp>
          <p:nvSpPr>
            <p:cNvPr id="27660" name="Rectangle 11"/>
            <p:cNvSpPr>
              <a:spLocks noChangeArrowheads="1"/>
            </p:cNvSpPr>
            <p:nvPr/>
          </p:nvSpPr>
          <p:spPr bwMode="auto">
            <a:xfrm>
              <a:off x="3912" y="1224"/>
              <a:ext cx="1575" cy="536"/>
            </a:xfrm>
            <a:prstGeom prst="rect">
              <a:avLst/>
            </a:prstGeom>
            <a:noFill/>
            <a:ln w="9525">
              <a:noFill/>
              <a:miter lim="800000"/>
              <a:headEnd/>
              <a:tailEnd/>
            </a:ln>
          </p:spPr>
          <p:txBody>
            <a:bodyPr wrap="none" anchor="ctr"/>
            <a:lstStyle/>
            <a:p>
              <a:pPr marL="457200" indent="-457200" algn="l">
                <a:buFontTx/>
                <a:buAutoNum type="arabicPeriod"/>
              </a:pPr>
              <a:endParaRPr lang="en-US" sz="1800">
                <a:solidFill>
                  <a:srgbClr val="000066"/>
                </a:solidFill>
              </a:endParaRPr>
            </a:p>
          </p:txBody>
        </p:sp>
        <p:sp>
          <p:nvSpPr>
            <p:cNvPr id="27661" name="Rectangle 12"/>
            <p:cNvSpPr>
              <a:spLocks noChangeArrowheads="1"/>
            </p:cNvSpPr>
            <p:nvPr/>
          </p:nvSpPr>
          <p:spPr bwMode="auto">
            <a:xfrm>
              <a:off x="2816" y="1008"/>
              <a:ext cx="2671" cy="3122"/>
            </a:xfrm>
            <a:prstGeom prst="rect">
              <a:avLst/>
            </a:prstGeom>
            <a:noFill/>
            <a:ln w="19050">
              <a:solidFill>
                <a:schemeClr val="tx1"/>
              </a:solidFill>
              <a:miter lim="800000"/>
              <a:headEnd/>
              <a:tailEnd/>
            </a:ln>
          </p:spPr>
          <p:txBody>
            <a:bodyPr wrap="none" anchor="ctr"/>
            <a:lstStyle/>
            <a:p>
              <a:endParaRPr lang="en-US"/>
            </a:p>
          </p:txBody>
        </p:sp>
        <p:sp>
          <p:nvSpPr>
            <p:cNvPr id="27662" name="AutoShape 13"/>
            <p:cNvSpPr>
              <a:spLocks noChangeArrowheads="1"/>
            </p:cNvSpPr>
            <p:nvPr/>
          </p:nvSpPr>
          <p:spPr bwMode="auto">
            <a:xfrm flipH="1">
              <a:off x="3131" y="1224"/>
              <a:ext cx="409" cy="400"/>
            </a:xfrm>
            <a:prstGeom prst="curvedDownArrow">
              <a:avLst>
                <a:gd name="adj1" fmla="val 20450"/>
                <a:gd name="adj2" fmla="val 40900"/>
                <a:gd name="adj3" fmla="val 33333"/>
              </a:avLst>
            </a:prstGeom>
            <a:gradFill rotWithShape="1">
              <a:gsLst>
                <a:gs pos="0">
                  <a:srgbClr val="00003B"/>
                </a:gs>
                <a:gs pos="100000">
                  <a:srgbClr val="000080">
                    <a:alpha val="89998"/>
                  </a:srgbClr>
                </a:gs>
              </a:gsLst>
              <a:lin ang="5400000" scaled="1"/>
            </a:gradFill>
            <a:ln w="9525">
              <a:solidFill>
                <a:schemeClr val="tx1"/>
              </a:solidFill>
              <a:miter lim="800000"/>
              <a:headEnd/>
              <a:tailEnd/>
            </a:ln>
          </p:spPr>
          <p:txBody>
            <a:bodyPr wrap="none" anchor="ctr"/>
            <a:lstStyle/>
            <a:p>
              <a:endParaRPr lang="en-US"/>
            </a:p>
          </p:txBody>
        </p:sp>
        <p:sp>
          <p:nvSpPr>
            <p:cNvPr id="756750" name="Rectangle 14"/>
            <p:cNvSpPr>
              <a:spLocks noChangeArrowheads="1"/>
            </p:cNvSpPr>
            <p:nvPr/>
          </p:nvSpPr>
          <p:spPr bwMode="auto">
            <a:xfrm>
              <a:off x="4454" y="1281"/>
              <a:ext cx="949" cy="664"/>
            </a:xfrm>
            <a:prstGeom prst="rect">
              <a:avLst/>
            </a:prstGeom>
            <a:gradFill rotWithShape="1">
              <a:gsLst>
                <a:gs pos="0">
                  <a:schemeClr val="bg2">
                    <a:gamma/>
                    <a:tint val="0"/>
                    <a:invGamma/>
                  </a:schemeClr>
                </a:gs>
                <a:gs pos="50000">
                  <a:schemeClr val="bg2"/>
                </a:gs>
                <a:gs pos="100000">
                  <a:schemeClr val="bg2">
                    <a:gamma/>
                    <a:tint val="0"/>
                    <a:invGamma/>
                  </a:schemeClr>
                </a:gs>
              </a:gsLst>
              <a:lin ang="0" scaled="1"/>
            </a:gradFill>
            <a:ln w="9525">
              <a:solidFill>
                <a:schemeClr val="tx1"/>
              </a:solidFill>
              <a:miter lim="800000"/>
              <a:headEnd/>
              <a:tailEnd/>
            </a:ln>
            <a:effectLst/>
          </p:spPr>
          <p:txBody>
            <a:bodyPr anchor="ctr"/>
            <a:lstStyle/>
            <a:p>
              <a:pPr>
                <a:defRPr/>
              </a:pPr>
              <a:r>
                <a:rPr lang="en-US">
                  <a:latin typeface="Courier New" pitchFamily="49" charset="0"/>
                </a:rPr>
                <a:t>ASP.NET </a:t>
              </a:r>
            </a:p>
            <a:p>
              <a:pPr>
                <a:defRPr/>
              </a:pPr>
              <a:r>
                <a:rPr lang="en-US">
                  <a:latin typeface="Courier New" pitchFamily="49" charset="0"/>
                </a:rPr>
                <a:t>Script </a:t>
              </a:r>
            </a:p>
            <a:p>
              <a:pPr>
                <a:defRPr/>
              </a:pPr>
              <a:r>
                <a:rPr lang="en-US">
                  <a:latin typeface="Courier New" pitchFamily="49" charset="0"/>
                </a:rPr>
                <a:t>Engine</a:t>
              </a:r>
            </a:p>
          </p:txBody>
        </p:sp>
        <p:sp>
          <p:nvSpPr>
            <p:cNvPr id="27664" name="Line 15"/>
            <p:cNvSpPr>
              <a:spLocks noChangeShapeType="1"/>
            </p:cNvSpPr>
            <p:nvPr/>
          </p:nvSpPr>
          <p:spPr bwMode="auto">
            <a:xfrm flipV="1">
              <a:off x="3720" y="1417"/>
              <a:ext cx="0" cy="343"/>
            </a:xfrm>
            <a:prstGeom prst="line">
              <a:avLst/>
            </a:prstGeom>
            <a:noFill/>
            <a:ln w="38100">
              <a:solidFill>
                <a:schemeClr val="tx1"/>
              </a:solidFill>
              <a:round/>
              <a:headEnd/>
              <a:tailEnd/>
            </a:ln>
          </p:spPr>
          <p:txBody>
            <a:bodyPr/>
            <a:lstStyle/>
            <a:p>
              <a:endParaRPr lang="en-US"/>
            </a:p>
          </p:txBody>
        </p:sp>
        <p:sp>
          <p:nvSpPr>
            <p:cNvPr id="27665" name="Line 16"/>
            <p:cNvSpPr>
              <a:spLocks noChangeShapeType="1"/>
            </p:cNvSpPr>
            <p:nvPr/>
          </p:nvSpPr>
          <p:spPr bwMode="auto">
            <a:xfrm>
              <a:off x="3720" y="1417"/>
              <a:ext cx="734" cy="0"/>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50900" y="0"/>
            <a:ext cx="7526338" cy="1017588"/>
          </a:xfrm>
        </p:spPr>
        <p:txBody>
          <a:bodyPr/>
          <a:lstStyle/>
          <a:p>
            <a:pPr eaLnBrk="1" hangingPunct="1"/>
            <a:r>
              <a:rPr lang="en-US" sz="4000" smtClean="0"/>
              <a:t>Working of an ASP.NET Application</a:t>
            </a:r>
          </a:p>
        </p:txBody>
      </p:sp>
      <p:sp>
        <p:nvSpPr>
          <p:cNvPr id="15362" name="Slide Number Placeholder 3"/>
          <p:cNvSpPr>
            <a:spLocks noGrp="1"/>
          </p:cNvSpPr>
          <p:nvPr>
            <p:ph type="sldNum" sz="quarter" idx="12"/>
          </p:nvPr>
        </p:nvSpPr>
        <p:spPr/>
        <p:txBody>
          <a:bodyPr/>
          <a:lstStyle/>
          <a:p>
            <a:pPr>
              <a:defRPr/>
            </a:pPr>
            <a:fld id="{17FD2C26-7F1F-4941-A9E8-C84D90DB4F0F}" type="slidenum">
              <a:rPr lang="en-US"/>
              <a:pPr>
                <a:defRPr/>
              </a:pPr>
              <a:t>24</a:t>
            </a:fld>
            <a:endParaRPr lang="en-US"/>
          </a:p>
        </p:txBody>
      </p:sp>
      <p:sp>
        <p:nvSpPr>
          <p:cNvPr id="757763" name="Rectangle 3"/>
          <p:cNvSpPr>
            <a:spLocks noChangeArrowheads="1"/>
          </p:cNvSpPr>
          <p:nvPr/>
        </p:nvSpPr>
        <p:spPr bwMode="auto">
          <a:xfrm>
            <a:off x="263525" y="1520825"/>
            <a:ext cx="4308475" cy="4832350"/>
          </a:xfrm>
          <a:prstGeom prst="rect">
            <a:avLst/>
          </a:prstGeom>
          <a:noFill/>
          <a:ln w="9525">
            <a:noFill/>
            <a:miter lim="800000"/>
            <a:headEnd/>
            <a:tailEnd/>
          </a:ln>
        </p:spPr>
        <p:txBody>
          <a:bodyPr>
            <a:spAutoFit/>
          </a:bodyPr>
          <a:lstStyle/>
          <a:p>
            <a:pPr marL="457200" indent="-457200" algn="l">
              <a:defRPr/>
            </a:pPr>
            <a:r>
              <a:rPr lang="en-US" sz="2200" b="0" dirty="0">
                <a:latin typeface="+mn-lt"/>
              </a:rPr>
              <a:t>4. The ASP.NET script engine reads the file from top to bottom and executes it.</a:t>
            </a:r>
          </a:p>
          <a:p>
            <a:pPr marL="457200" indent="-457200" algn="l">
              <a:defRPr/>
            </a:pPr>
            <a:endParaRPr lang="en-US" sz="2200" b="0" dirty="0">
              <a:latin typeface="+mn-lt"/>
            </a:endParaRPr>
          </a:p>
          <a:p>
            <a:pPr marL="457200" indent="-457200" algn="l">
              <a:defRPr/>
            </a:pPr>
            <a:r>
              <a:rPr lang="en-US" sz="2200" b="0" dirty="0">
                <a:latin typeface="+mn-lt"/>
              </a:rPr>
              <a:t>5. The processed ASP.NET file is generated as an HTML document and the ASP.NET script engine sends the HTML page to the Web server.</a:t>
            </a:r>
          </a:p>
          <a:p>
            <a:pPr marL="457200" indent="-457200" algn="l">
              <a:defRPr/>
            </a:pPr>
            <a:endParaRPr lang="en-US" sz="2200" b="0" dirty="0">
              <a:latin typeface="+mn-lt"/>
            </a:endParaRPr>
          </a:p>
          <a:p>
            <a:pPr marL="457200" indent="-457200" algn="l">
              <a:defRPr/>
            </a:pPr>
            <a:r>
              <a:rPr lang="en-US" sz="2200" b="0" dirty="0">
                <a:latin typeface="+mn-lt"/>
              </a:rPr>
              <a:t>6. The Web server then sends the HTML code to the client which interprets the output and displays it.</a:t>
            </a:r>
          </a:p>
        </p:txBody>
      </p:sp>
      <p:grpSp>
        <p:nvGrpSpPr>
          <p:cNvPr id="28677" name="Group 4"/>
          <p:cNvGrpSpPr>
            <a:grpSpLocks/>
          </p:cNvGrpSpPr>
          <p:nvPr/>
        </p:nvGrpSpPr>
        <p:grpSpPr bwMode="auto">
          <a:xfrm>
            <a:off x="4470400" y="1303338"/>
            <a:ext cx="4240213" cy="4956175"/>
            <a:chOff x="2816" y="1008"/>
            <a:chExt cx="2671" cy="3122"/>
          </a:xfrm>
        </p:grpSpPr>
        <p:pic>
          <p:nvPicPr>
            <p:cNvPr id="28678" name="Picture 5" descr="MCj04260500000[1]"/>
            <p:cNvPicPr>
              <a:picLocks noChangeAspect="1" noChangeArrowheads="1"/>
            </p:cNvPicPr>
            <p:nvPr/>
          </p:nvPicPr>
          <p:blipFill>
            <a:blip r:embed="rId2"/>
            <a:srcRect/>
            <a:stretch>
              <a:fillRect/>
            </a:stretch>
          </p:blipFill>
          <p:spPr bwMode="auto">
            <a:xfrm>
              <a:off x="3106" y="1624"/>
              <a:ext cx="830" cy="977"/>
            </a:xfrm>
            <a:prstGeom prst="rect">
              <a:avLst/>
            </a:prstGeom>
            <a:noFill/>
            <a:ln w="9525">
              <a:noFill/>
              <a:miter lim="800000"/>
              <a:headEnd/>
              <a:tailEnd/>
            </a:ln>
          </p:spPr>
        </p:pic>
        <p:pic>
          <p:nvPicPr>
            <p:cNvPr id="28679" name="Picture 6" descr="Computer Workstation"/>
            <p:cNvPicPr>
              <a:picLocks noChangeAspect="1" noChangeArrowheads="1"/>
            </p:cNvPicPr>
            <p:nvPr/>
          </p:nvPicPr>
          <p:blipFill>
            <a:blip r:embed="rId3"/>
            <a:srcRect/>
            <a:stretch>
              <a:fillRect/>
            </a:stretch>
          </p:blipFill>
          <p:spPr bwMode="auto">
            <a:xfrm>
              <a:off x="4086" y="2732"/>
              <a:ext cx="781" cy="877"/>
            </a:xfrm>
            <a:prstGeom prst="rect">
              <a:avLst/>
            </a:prstGeom>
            <a:noFill/>
            <a:ln w="9525">
              <a:noFill/>
              <a:miter lim="800000"/>
              <a:headEnd/>
              <a:tailEnd/>
            </a:ln>
          </p:spPr>
        </p:pic>
        <p:sp>
          <p:nvSpPr>
            <p:cNvPr id="28680" name="Line 7"/>
            <p:cNvSpPr>
              <a:spLocks noChangeShapeType="1"/>
            </p:cNvSpPr>
            <p:nvPr/>
          </p:nvSpPr>
          <p:spPr bwMode="auto">
            <a:xfrm flipV="1">
              <a:off x="3720" y="2440"/>
              <a:ext cx="0" cy="731"/>
            </a:xfrm>
            <a:prstGeom prst="line">
              <a:avLst/>
            </a:prstGeom>
            <a:noFill/>
            <a:ln w="38100">
              <a:solidFill>
                <a:schemeClr val="tx1"/>
              </a:solidFill>
              <a:round/>
              <a:headEnd/>
              <a:tailEnd type="triangle" w="med" len="med"/>
            </a:ln>
          </p:spPr>
          <p:txBody>
            <a:bodyPr/>
            <a:lstStyle/>
            <a:p>
              <a:endParaRPr lang="en-US"/>
            </a:p>
          </p:txBody>
        </p:sp>
        <p:sp>
          <p:nvSpPr>
            <p:cNvPr id="28681" name="Line 8"/>
            <p:cNvSpPr>
              <a:spLocks noChangeShapeType="1"/>
            </p:cNvSpPr>
            <p:nvPr/>
          </p:nvSpPr>
          <p:spPr bwMode="auto">
            <a:xfrm>
              <a:off x="3720" y="3171"/>
              <a:ext cx="600" cy="0"/>
            </a:xfrm>
            <a:prstGeom prst="line">
              <a:avLst/>
            </a:prstGeom>
            <a:noFill/>
            <a:ln w="38100">
              <a:solidFill>
                <a:schemeClr val="tx1"/>
              </a:solidFill>
              <a:round/>
              <a:headEnd/>
              <a:tailEnd/>
            </a:ln>
          </p:spPr>
          <p:txBody>
            <a:bodyPr/>
            <a:lstStyle/>
            <a:p>
              <a:endParaRPr lang="en-US"/>
            </a:p>
          </p:txBody>
        </p:sp>
        <p:sp>
          <p:nvSpPr>
            <p:cNvPr id="28682" name="Rectangle 9"/>
            <p:cNvSpPr>
              <a:spLocks noChangeArrowheads="1"/>
            </p:cNvSpPr>
            <p:nvPr/>
          </p:nvSpPr>
          <p:spPr bwMode="auto">
            <a:xfrm>
              <a:off x="4173" y="3787"/>
              <a:ext cx="826" cy="86"/>
            </a:xfrm>
            <a:prstGeom prst="rect">
              <a:avLst/>
            </a:prstGeom>
            <a:noFill/>
            <a:ln w="9525">
              <a:noFill/>
              <a:miter lim="800000"/>
              <a:headEnd/>
              <a:tailEnd/>
            </a:ln>
          </p:spPr>
          <p:txBody>
            <a:bodyPr anchor="ctr"/>
            <a:lstStyle/>
            <a:p>
              <a:r>
                <a:rPr lang="en-US">
                  <a:latin typeface="Courier New" pitchFamily="49" charset="0"/>
                </a:rPr>
                <a:t>CLIENT</a:t>
              </a:r>
            </a:p>
          </p:txBody>
        </p:sp>
        <p:sp>
          <p:nvSpPr>
            <p:cNvPr id="28683" name="Rectangle 10"/>
            <p:cNvSpPr>
              <a:spLocks noChangeArrowheads="1"/>
            </p:cNvSpPr>
            <p:nvPr/>
          </p:nvSpPr>
          <p:spPr bwMode="auto">
            <a:xfrm>
              <a:off x="2902" y="2910"/>
              <a:ext cx="797" cy="180"/>
            </a:xfrm>
            <a:prstGeom prst="rect">
              <a:avLst/>
            </a:prstGeom>
            <a:noFill/>
            <a:ln w="9525">
              <a:noFill/>
              <a:miter lim="800000"/>
              <a:headEnd/>
              <a:tailEnd/>
            </a:ln>
          </p:spPr>
          <p:txBody>
            <a:bodyPr anchor="ctr"/>
            <a:lstStyle/>
            <a:p>
              <a:r>
                <a:rPr lang="en-US" sz="1800">
                  <a:latin typeface="Courier New" pitchFamily="49" charset="0"/>
                </a:rPr>
                <a:t>WEB SERVER</a:t>
              </a:r>
            </a:p>
          </p:txBody>
        </p:sp>
        <p:sp>
          <p:nvSpPr>
            <p:cNvPr id="28684" name="Rectangle 11"/>
            <p:cNvSpPr>
              <a:spLocks noChangeArrowheads="1"/>
            </p:cNvSpPr>
            <p:nvPr/>
          </p:nvSpPr>
          <p:spPr bwMode="auto">
            <a:xfrm>
              <a:off x="3912" y="1224"/>
              <a:ext cx="1575" cy="536"/>
            </a:xfrm>
            <a:prstGeom prst="rect">
              <a:avLst/>
            </a:prstGeom>
            <a:noFill/>
            <a:ln w="9525">
              <a:noFill/>
              <a:miter lim="800000"/>
              <a:headEnd/>
              <a:tailEnd/>
            </a:ln>
          </p:spPr>
          <p:txBody>
            <a:bodyPr wrap="none" anchor="ctr"/>
            <a:lstStyle/>
            <a:p>
              <a:pPr marL="457200" indent="-457200" algn="l">
                <a:buFontTx/>
                <a:buAutoNum type="arabicPeriod"/>
              </a:pPr>
              <a:endParaRPr lang="en-US" sz="1800">
                <a:solidFill>
                  <a:srgbClr val="000066"/>
                </a:solidFill>
              </a:endParaRPr>
            </a:p>
          </p:txBody>
        </p:sp>
        <p:sp>
          <p:nvSpPr>
            <p:cNvPr id="28685" name="Rectangle 12"/>
            <p:cNvSpPr>
              <a:spLocks noChangeArrowheads="1"/>
            </p:cNvSpPr>
            <p:nvPr/>
          </p:nvSpPr>
          <p:spPr bwMode="auto">
            <a:xfrm>
              <a:off x="2816" y="1008"/>
              <a:ext cx="2671" cy="3122"/>
            </a:xfrm>
            <a:prstGeom prst="rect">
              <a:avLst/>
            </a:prstGeom>
            <a:noFill/>
            <a:ln w="19050">
              <a:solidFill>
                <a:schemeClr val="tx1"/>
              </a:solidFill>
              <a:miter lim="800000"/>
              <a:headEnd/>
              <a:tailEnd/>
            </a:ln>
          </p:spPr>
          <p:txBody>
            <a:bodyPr wrap="none" anchor="ctr"/>
            <a:lstStyle/>
            <a:p>
              <a:endParaRPr lang="en-US"/>
            </a:p>
          </p:txBody>
        </p:sp>
        <p:sp>
          <p:nvSpPr>
            <p:cNvPr id="28686" name="AutoShape 13"/>
            <p:cNvSpPr>
              <a:spLocks noChangeArrowheads="1"/>
            </p:cNvSpPr>
            <p:nvPr/>
          </p:nvSpPr>
          <p:spPr bwMode="auto">
            <a:xfrm flipH="1">
              <a:off x="3131" y="1224"/>
              <a:ext cx="409" cy="400"/>
            </a:xfrm>
            <a:prstGeom prst="curvedDownArrow">
              <a:avLst>
                <a:gd name="adj1" fmla="val 20450"/>
                <a:gd name="adj2" fmla="val 40900"/>
                <a:gd name="adj3" fmla="val 33333"/>
              </a:avLst>
            </a:prstGeom>
            <a:gradFill rotWithShape="1">
              <a:gsLst>
                <a:gs pos="0">
                  <a:srgbClr val="00003B"/>
                </a:gs>
                <a:gs pos="100000">
                  <a:srgbClr val="000080">
                    <a:alpha val="89998"/>
                  </a:srgbClr>
                </a:gs>
              </a:gsLst>
              <a:lin ang="5400000" scaled="1"/>
            </a:gradFill>
            <a:ln w="9525">
              <a:solidFill>
                <a:schemeClr val="tx1"/>
              </a:solidFill>
              <a:miter lim="800000"/>
              <a:headEnd/>
              <a:tailEnd/>
            </a:ln>
          </p:spPr>
          <p:txBody>
            <a:bodyPr wrap="none" anchor="ctr"/>
            <a:lstStyle/>
            <a:p>
              <a:endParaRPr lang="en-US"/>
            </a:p>
          </p:txBody>
        </p:sp>
        <p:sp>
          <p:nvSpPr>
            <p:cNvPr id="28" name="Rectangle 14"/>
            <p:cNvSpPr>
              <a:spLocks noChangeArrowheads="1"/>
            </p:cNvSpPr>
            <p:nvPr/>
          </p:nvSpPr>
          <p:spPr bwMode="auto">
            <a:xfrm>
              <a:off x="4454" y="1281"/>
              <a:ext cx="949" cy="664"/>
            </a:xfrm>
            <a:prstGeom prst="rect">
              <a:avLst/>
            </a:prstGeom>
            <a:gradFill rotWithShape="1">
              <a:gsLst>
                <a:gs pos="0">
                  <a:schemeClr val="bg2">
                    <a:gamma/>
                    <a:tint val="0"/>
                    <a:invGamma/>
                  </a:schemeClr>
                </a:gs>
                <a:gs pos="50000">
                  <a:schemeClr val="bg2"/>
                </a:gs>
                <a:gs pos="100000">
                  <a:schemeClr val="bg2">
                    <a:gamma/>
                    <a:tint val="0"/>
                    <a:invGamma/>
                  </a:schemeClr>
                </a:gs>
              </a:gsLst>
              <a:lin ang="0" scaled="1"/>
            </a:gradFill>
            <a:ln w="9525">
              <a:solidFill>
                <a:schemeClr val="tx1"/>
              </a:solidFill>
              <a:miter lim="800000"/>
              <a:headEnd/>
              <a:tailEnd/>
            </a:ln>
            <a:effectLst/>
          </p:spPr>
          <p:txBody>
            <a:bodyPr anchor="ctr"/>
            <a:lstStyle/>
            <a:p>
              <a:pPr>
                <a:defRPr/>
              </a:pPr>
              <a:r>
                <a:rPr lang="en-US">
                  <a:latin typeface="Courier New" pitchFamily="49" charset="0"/>
                </a:rPr>
                <a:t>ASP.NET </a:t>
              </a:r>
            </a:p>
            <a:p>
              <a:pPr>
                <a:defRPr/>
              </a:pPr>
              <a:r>
                <a:rPr lang="en-US">
                  <a:latin typeface="Courier New" pitchFamily="49" charset="0"/>
                </a:rPr>
                <a:t>Script </a:t>
              </a:r>
            </a:p>
            <a:p>
              <a:pPr>
                <a:defRPr/>
              </a:pPr>
              <a:r>
                <a:rPr lang="en-US">
                  <a:latin typeface="Courier New" pitchFamily="49" charset="0"/>
                </a:rPr>
                <a:t>Engine</a:t>
              </a:r>
            </a:p>
          </p:txBody>
        </p:sp>
        <p:sp>
          <p:nvSpPr>
            <p:cNvPr id="28688" name="Line 15"/>
            <p:cNvSpPr>
              <a:spLocks noChangeShapeType="1"/>
            </p:cNvSpPr>
            <p:nvPr/>
          </p:nvSpPr>
          <p:spPr bwMode="auto">
            <a:xfrm flipV="1">
              <a:off x="3720" y="1417"/>
              <a:ext cx="0" cy="343"/>
            </a:xfrm>
            <a:prstGeom prst="line">
              <a:avLst/>
            </a:prstGeom>
            <a:noFill/>
            <a:ln w="38100">
              <a:solidFill>
                <a:schemeClr val="tx1"/>
              </a:solidFill>
              <a:round/>
              <a:headEnd/>
              <a:tailEnd/>
            </a:ln>
          </p:spPr>
          <p:txBody>
            <a:bodyPr/>
            <a:lstStyle/>
            <a:p>
              <a:endParaRPr lang="en-US"/>
            </a:p>
          </p:txBody>
        </p:sp>
        <p:sp>
          <p:nvSpPr>
            <p:cNvPr id="28689" name="Line 16"/>
            <p:cNvSpPr>
              <a:spLocks noChangeShapeType="1"/>
            </p:cNvSpPr>
            <p:nvPr/>
          </p:nvSpPr>
          <p:spPr bwMode="auto">
            <a:xfrm>
              <a:off x="3720" y="1417"/>
              <a:ext cx="734" cy="0"/>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100013" y="0"/>
            <a:ext cx="8031162" cy="1112838"/>
          </a:xfrm>
        </p:spPr>
        <p:txBody>
          <a:bodyPr/>
          <a:lstStyle/>
          <a:p>
            <a:pPr eaLnBrk="1" hangingPunct="1"/>
            <a:r>
              <a:rPr lang="en-US" smtClean="0"/>
              <a:t>Advantages of ASP.NET</a:t>
            </a:r>
          </a:p>
        </p:txBody>
      </p:sp>
      <p:sp>
        <p:nvSpPr>
          <p:cNvPr id="28674" name="Slide Number Placeholder 3"/>
          <p:cNvSpPr>
            <a:spLocks noGrp="1"/>
          </p:cNvSpPr>
          <p:nvPr>
            <p:ph type="sldNum" sz="quarter" idx="12"/>
          </p:nvPr>
        </p:nvSpPr>
        <p:spPr/>
        <p:txBody>
          <a:bodyPr/>
          <a:lstStyle/>
          <a:p>
            <a:pPr>
              <a:defRPr/>
            </a:pPr>
            <a:fld id="{11B6F512-5E48-4F0C-A1E2-C189E7DDF362}" type="slidenum">
              <a:rPr lang="en-US"/>
              <a:pPr>
                <a:defRPr/>
              </a:pPr>
              <a:t>25</a:t>
            </a:fld>
            <a:endParaRPr lang="en-US"/>
          </a:p>
        </p:txBody>
      </p:sp>
      <p:sp>
        <p:nvSpPr>
          <p:cNvPr id="29700" name="Rectangle 2"/>
          <p:cNvSpPr>
            <a:spLocks noGrp="1" noChangeArrowheads="1"/>
          </p:cNvSpPr>
          <p:nvPr>
            <p:ph sz="quarter" idx="1"/>
          </p:nvPr>
        </p:nvSpPr>
        <p:spPr>
          <a:xfrm>
            <a:off x="190500" y="1519238"/>
            <a:ext cx="8531225" cy="5338762"/>
          </a:xfrm>
        </p:spPr>
        <p:txBody>
          <a:bodyPr/>
          <a:lstStyle/>
          <a:p>
            <a:pPr eaLnBrk="1" hangingPunct="1"/>
            <a:r>
              <a:rPr lang="en-US" sz="2400" smtClean="0"/>
              <a:t>Easy Programming Model</a:t>
            </a:r>
          </a:p>
          <a:p>
            <a:pPr eaLnBrk="1" hangingPunct="1"/>
            <a:r>
              <a:rPr lang="en-US" sz="2400" smtClean="0"/>
              <a:t>Flexible Language Options</a:t>
            </a:r>
          </a:p>
          <a:p>
            <a:pPr eaLnBrk="1" hangingPunct="1"/>
            <a:r>
              <a:rPr lang="en-US" sz="2400" smtClean="0"/>
              <a:t>Compiled Execution</a:t>
            </a:r>
          </a:p>
          <a:p>
            <a:pPr eaLnBrk="1" hangingPunct="1"/>
            <a:r>
              <a:rPr lang="en-US" sz="2400" smtClean="0"/>
              <a:t>Rich Output Caching</a:t>
            </a:r>
          </a:p>
          <a:p>
            <a:pPr eaLnBrk="1" hangingPunct="1"/>
            <a:r>
              <a:rPr lang="en-US" sz="2400" smtClean="0"/>
              <a:t>Web-Farm Session State </a:t>
            </a:r>
          </a:p>
          <a:p>
            <a:pPr eaLnBrk="1" hangingPunct="1"/>
            <a:r>
              <a:rPr lang="en-US" sz="2400" smtClean="0"/>
              <a:t>Enhanced Reliability</a:t>
            </a:r>
          </a:p>
          <a:p>
            <a:pPr eaLnBrk="1" hangingPunct="1"/>
            <a:r>
              <a:rPr lang="en-US" sz="2400" smtClean="0"/>
              <a:t>Master Pages</a:t>
            </a:r>
          </a:p>
          <a:p>
            <a:pPr eaLnBrk="1" hangingPunct="1"/>
            <a:r>
              <a:rPr lang="en-US" sz="2400" smtClean="0"/>
              <a:t>Themes</a:t>
            </a:r>
          </a:p>
          <a:p>
            <a:pPr eaLnBrk="1" hangingPunct="1"/>
            <a:r>
              <a:rPr lang="en-US" sz="2400" smtClean="0"/>
              <a:t>Improved Security</a:t>
            </a:r>
          </a:p>
          <a:p>
            <a:pPr eaLnBrk="1" hangingPunct="1"/>
            <a:r>
              <a:rPr lang="en-US" sz="2400" smtClean="0"/>
              <a:t>Web Services</a:t>
            </a:r>
          </a:p>
          <a:p>
            <a:pPr eaLnBrk="1" hangingPunct="1"/>
            <a:r>
              <a:rPr lang="en-US" sz="2400" smtClean="0"/>
              <a:t>Improved Performance and Scalability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a:xfrm>
            <a:off x="50800" y="25400"/>
            <a:ext cx="8128000" cy="996950"/>
          </a:xfrm>
        </p:spPr>
        <p:txBody>
          <a:bodyPr/>
          <a:lstStyle/>
          <a:p>
            <a:pPr eaLnBrk="1" hangingPunct="1"/>
            <a:r>
              <a:rPr lang="en-US" smtClean="0"/>
              <a:t>Visual Studio 2008 IDE</a:t>
            </a:r>
          </a:p>
        </p:txBody>
      </p:sp>
      <p:sp>
        <p:nvSpPr>
          <p:cNvPr id="62466" name="Slide Number Placeholder 3"/>
          <p:cNvSpPr>
            <a:spLocks noGrp="1"/>
          </p:cNvSpPr>
          <p:nvPr>
            <p:ph type="sldNum" sz="quarter" idx="12"/>
          </p:nvPr>
        </p:nvSpPr>
        <p:spPr/>
        <p:txBody>
          <a:bodyPr/>
          <a:lstStyle/>
          <a:p>
            <a:pPr>
              <a:defRPr/>
            </a:pPr>
            <a:fld id="{2387C03B-D79B-4F19-9D64-71F9BF75C7DF}" type="slidenum">
              <a:rPr lang="en-US"/>
              <a:pPr>
                <a:defRPr/>
              </a:pPr>
              <a:t>26</a:t>
            </a:fld>
            <a:endParaRPr lang="en-US"/>
          </a:p>
        </p:txBody>
      </p:sp>
      <p:pic>
        <p:nvPicPr>
          <p:cNvPr id="687106" name="Picture 2" descr="PPT7-Solution Explorer"/>
          <p:cNvPicPr>
            <a:picLocks noChangeAspect="1" noChangeArrowheads="1"/>
          </p:cNvPicPr>
          <p:nvPr/>
        </p:nvPicPr>
        <p:blipFill>
          <a:blip r:embed="rId3"/>
          <a:srcRect/>
          <a:stretch>
            <a:fillRect/>
          </a:stretch>
        </p:blipFill>
        <p:spPr bwMode="auto">
          <a:xfrm>
            <a:off x="7200900" y="2201863"/>
            <a:ext cx="1760538" cy="3798887"/>
          </a:xfrm>
          <a:prstGeom prst="rect">
            <a:avLst/>
          </a:prstGeom>
          <a:noFill/>
          <a:ln w="9525">
            <a:noFill/>
            <a:miter lim="800000"/>
            <a:headEnd/>
            <a:tailEnd/>
          </a:ln>
        </p:spPr>
      </p:pic>
      <p:pic>
        <p:nvPicPr>
          <p:cNvPr id="687107" name="Picture 3" descr="PropertiesforPPT7"/>
          <p:cNvPicPr>
            <a:picLocks noChangeAspect="1" noChangeArrowheads="1"/>
          </p:cNvPicPr>
          <p:nvPr/>
        </p:nvPicPr>
        <p:blipFill>
          <a:blip r:embed="rId4"/>
          <a:srcRect/>
          <a:stretch>
            <a:fillRect/>
          </a:stretch>
        </p:blipFill>
        <p:spPr bwMode="auto">
          <a:xfrm>
            <a:off x="7104063" y="4122738"/>
            <a:ext cx="1882775" cy="1930400"/>
          </a:xfrm>
          <a:prstGeom prst="rect">
            <a:avLst/>
          </a:prstGeom>
          <a:noFill/>
          <a:ln w="9525">
            <a:noFill/>
            <a:miter lim="800000"/>
            <a:headEnd/>
            <a:tailEnd/>
          </a:ln>
        </p:spPr>
      </p:pic>
      <p:pic>
        <p:nvPicPr>
          <p:cNvPr id="687108" name="Picture 4" descr="statusBar"/>
          <p:cNvPicPr>
            <a:picLocks noChangeAspect="1" noChangeArrowheads="1"/>
          </p:cNvPicPr>
          <p:nvPr/>
        </p:nvPicPr>
        <p:blipFill>
          <a:blip r:embed="rId5"/>
          <a:srcRect/>
          <a:stretch>
            <a:fillRect/>
          </a:stretch>
        </p:blipFill>
        <p:spPr bwMode="auto">
          <a:xfrm>
            <a:off x="1589088" y="6053138"/>
            <a:ext cx="7397750" cy="158750"/>
          </a:xfrm>
          <a:prstGeom prst="rect">
            <a:avLst/>
          </a:prstGeom>
          <a:noFill/>
          <a:ln w="9525">
            <a:noFill/>
            <a:miter lim="800000"/>
            <a:headEnd/>
            <a:tailEnd/>
          </a:ln>
        </p:spPr>
      </p:pic>
      <p:pic>
        <p:nvPicPr>
          <p:cNvPr id="687109" name="Picture 5" descr="FormDesignPPT7"/>
          <p:cNvPicPr>
            <a:picLocks noChangeAspect="1" noChangeArrowheads="1"/>
          </p:cNvPicPr>
          <p:nvPr/>
        </p:nvPicPr>
        <p:blipFill>
          <a:blip r:embed="rId6"/>
          <a:srcRect/>
          <a:stretch>
            <a:fillRect/>
          </a:stretch>
        </p:blipFill>
        <p:spPr bwMode="auto">
          <a:xfrm>
            <a:off x="3197225" y="2184400"/>
            <a:ext cx="3971925" cy="3860800"/>
          </a:xfrm>
          <a:prstGeom prst="rect">
            <a:avLst/>
          </a:prstGeom>
          <a:noFill/>
          <a:ln w="9525">
            <a:noFill/>
            <a:miter lim="800000"/>
            <a:headEnd/>
            <a:tailEnd/>
          </a:ln>
        </p:spPr>
      </p:pic>
      <p:pic>
        <p:nvPicPr>
          <p:cNvPr id="687110" name="Picture 6" descr="ToolBoxforPPt7"/>
          <p:cNvPicPr>
            <a:picLocks noChangeAspect="1" noChangeArrowheads="1"/>
          </p:cNvPicPr>
          <p:nvPr/>
        </p:nvPicPr>
        <p:blipFill>
          <a:blip r:embed="rId7"/>
          <a:srcRect/>
          <a:stretch>
            <a:fillRect/>
          </a:stretch>
        </p:blipFill>
        <p:spPr bwMode="auto">
          <a:xfrm>
            <a:off x="1600200" y="2206625"/>
            <a:ext cx="1543050" cy="3843338"/>
          </a:xfrm>
          <a:prstGeom prst="rect">
            <a:avLst/>
          </a:prstGeom>
          <a:noFill/>
          <a:ln w="9525">
            <a:noFill/>
            <a:miter lim="800000"/>
            <a:headEnd/>
            <a:tailEnd/>
          </a:ln>
        </p:spPr>
      </p:pic>
      <p:pic>
        <p:nvPicPr>
          <p:cNvPr id="687111" name="Picture 7" descr="Menu Bar"/>
          <p:cNvPicPr>
            <a:picLocks noChangeAspect="1" noChangeArrowheads="1"/>
          </p:cNvPicPr>
          <p:nvPr/>
        </p:nvPicPr>
        <p:blipFill>
          <a:blip r:embed="rId8"/>
          <a:srcRect/>
          <a:stretch>
            <a:fillRect/>
          </a:stretch>
        </p:blipFill>
        <p:spPr bwMode="auto">
          <a:xfrm>
            <a:off x="1590675" y="1517650"/>
            <a:ext cx="7396163" cy="704850"/>
          </a:xfrm>
          <a:prstGeom prst="rect">
            <a:avLst/>
          </a:prstGeom>
          <a:noFill/>
          <a:ln w="9525">
            <a:noFill/>
            <a:miter lim="800000"/>
            <a:headEnd/>
            <a:tailEnd/>
          </a:ln>
        </p:spPr>
      </p:pic>
      <p:grpSp>
        <p:nvGrpSpPr>
          <p:cNvPr id="2" name="Group 9"/>
          <p:cNvGrpSpPr>
            <a:grpSpLocks/>
          </p:cNvGrpSpPr>
          <p:nvPr/>
        </p:nvGrpSpPr>
        <p:grpSpPr bwMode="auto">
          <a:xfrm>
            <a:off x="119063" y="5764213"/>
            <a:ext cx="1728787" cy="354012"/>
            <a:chOff x="75" y="3631"/>
            <a:chExt cx="1089" cy="223"/>
          </a:xfrm>
        </p:grpSpPr>
        <p:sp>
          <p:nvSpPr>
            <p:cNvPr id="30750" name="Text Box 10"/>
            <p:cNvSpPr txBox="1">
              <a:spLocks noChangeArrowheads="1"/>
            </p:cNvSpPr>
            <p:nvPr/>
          </p:nvSpPr>
          <p:spPr bwMode="auto">
            <a:xfrm>
              <a:off x="75" y="3631"/>
              <a:ext cx="683" cy="200"/>
            </a:xfrm>
            <a:prstGeom prst="rect">
              <a:avLst/>
            </a:prstGeom>
            <a:noFill/>
            <a:ln w="12700">
              <a:solidFill>
                <a:schemeClr val="tx1"/>
              </a:solidFill>
              <a:miter lim="800000"/>
              <a:headEnd/>
              <a:tailEnd/>
            </a:ln>
          </p:spPr>
          <p:txBody>
            <a:bodyPr wrap="none">
              <a:spAutoFit/>
            </a:bodyPr>
            <a:lstStyle/>
            <a:p>
              <a:pPr algn="l">
                <a:spcBef>
                  <a:spcPct val="20000"/>
                </a:spcBef>
                <a:buSzPct val="75000"/>
              </a:pPr>
              <a:r>
                <a:rPr lang="en-US" sz="1400"/>
                <a:t>Status Bar</a:t>
              </a:r>
            </a:p>
          </p:txBody>
        </p:sp>
        <p:sp>
          <p:nvSpPr>
            <p:cNvPr id="30751" name="Line 11"/>
            <p:cNvSpPr>
              <a:spLocks noChangeShapeType="1"/>
            </p:cNvSpPr>
            <p:nvPr/>
          </p:nvSpPr>
          <p:spPr bwMode="auto">
            <a:xfrm>
              <a:off x="697" y="3754"/>
              <a:ext cx="467" cy="100"/>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3" name="Group 12"/>
          <p:cNvGrpSpPr>
            <a:grpSpLocks/>
          </p:cNvGrpSpPr>
          <p:nvPr/>
        </p:nvGrpSpPr>
        <p:grpSpPr bwMode="auto">
          <a:xfrm>
            <a:off x="93663" y="2305050"/>
            <a:ext cx="1809750" cy="941388"/>
            <a:chOff x="67" y="1452"/>
            <a:chExt cx="1140" cy="593"/>
          </a:xfrm>
        </p:grpSpPr>
        <p:sp>
          <p:nvSpPr>
            <p:cNvPr id="30748" name="Text Box 13"/>
            <p:cNvSpPr txBox="1">
              <a:spLocks noChangeArrowheads="1"/>
            </p:cNvSpPr>
            <p:nvPr/>
          </p:nvSpPr>
          <p:spPr bwMode="auto">
            <a:xfrm>
              <a:off x="67" y="1845"/>
              <a:ext cx="616" cy="200"/>
            </a:xfrm>
            <a:prstGeom prst="rect">
              <a:avLst/>
            </a:prstGeom>
            <a:noFill/>
            <a:ln w="12700">
              <a:solidFill>
                <a:schemeClr val="tx1"/>
              </a:solidFill>
              <a:miter lim="800000"/>
              <a:headEnd/>
              <a:tailEnd/>
            </a:ln>
          </p:spPr>
          <p:txBody>
            <a:bodyPr>
              <a:spAutoFit/>
            </a:bodyPr>
            <a:lstStyle/>
            <a:p>
              <a:pPr algn="l">
                <a:spcBef>
                  <a:spcPct val="20000"/>
                </a:spcBef>
                <a:buSzPct val="75000"/>
              </a:pPr>
              <a:r>
                <a:rPr lang="en-US" sz="1400"/>
                <a:t>Tool Box</a:t>
              </a:r>
            </a:p>
          </p:txBody>
        </p:sp>
        <p:sp>
          <p:nvSpPr>
            <p:cNvPr id="30749" name="Line 14"/>
            <p:cNvSpPr>
              <a:spLocks noChangeShapeType="1"/>
            </p:cNvSpPr>
            <p:nvPr/>
          </p:nvSpPr>
          <p:spPr bwMode="auto">
            <a:xfrm flipV="1">
              <a:off x="697" y="1452"/>
              <a:ext cx="510" cy="441"/>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4" name="Group 15"/>
          <p:cNvGrpSpPr>
            <a:grpSpLocks/>
          </p:cNvGrpSpPr>
          <p:nvPr/>
        </p:nvGrpSpPr>
        <p:grpSpPr bwMode="auto">
          <a:xfrm>
            <a:off x="101600" y="1595438"/>
            <a:ext cx="1770063" cy="1016000"/>
            <a:chOff x="64" y="1005"/>
            <a:chExt cx="1115" cy="640"/>
          </a:xfrm>
        </p:grpSpPr>
        <p:sp>
          <p:nvSpPr>
            <p:cNvPr id="30746" name="Text Box 16"/>
            <p:cNvSpPr txBox="1">
              <a:spLocks noChangeArrowheads="1"/>
            </p:cNvSpPr>
            <p:nvPr/>
          </p:nvSpPr>
          <p:spPr bwMode="auto">
            <a:xfrm>
              <a:off x="64" y="1445"/>
              <a:ext cx="633" cy="200"/>
            </a:xfrm>
            <a:prstGeom prst="rect">
              <a:avLst/>
            </a:prstGeom>
            <a:noFill/>
            <a:ln w="12700">
              <a:solidFill>
                <a:schemeClr val="tx1"/>
              </a:solidFill>
              <a:miter lim="800000"/>
              <a:headEnd/>
              <a:tailEnd/>
            </a:ln>
          </p:spPr>
          <p:txBody>
            <a:bodyPr wrap="none">
              <a:spAutoFit/>
            </a:bodyPr>
            <a:lstStyle/>
            <a:p>
              <a:pPr algn="l">
                <a:spcBef>
                  <a:spcPct val="20000"/>
                </a:spcBef>
                <a:buSzPct val="75000"/>
              </a:pPr>
              <a:r>
                <a:rPr lang="en-US" sz="1400"/>
                <a:t>Menu Bar</a:t>
              </a:r>
            </a:p>
          </p:txBody>
        </p:sp>
        <p:sp>
          <p:nvSpPr>
            <p:cNvPr id="30747" name="Line 17"/>
            <p:cNvSpPr>
              <a:spLocks noChangeShapeType="1"/>
            </p:cNvSpPr>
            <p:nvPr/>
          </p:nvSpPr>
          <p:spPr bwMode="auto">
            <a:xfrm flipV="1">
              <a:off x="641" y="1005"/>
              <a:ext cx="538" cy="483"/>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5" name="Group 18"/>
          <p:cNvGrpSpPr>
            <a:grpSpLocks/>
          </p:cNvGrpSpPr>
          <p:nvPr/>
        </p:nvGrpSpPr>
        <p:grpSpPr bwMode="auto">
          <a:xfrm>
            <a:off x="100013" y="3025775"/>
            <a:ext cx="8026400" cy="1714500"/>
            <a:chOff x="72" y="1906"/>
            <a:chExt cx="5056" cy="1080"/>
          </a:xfrm>
        </p:grpSpPr>
        <p:sp>
          <p:nvSpPr>
            <p:cNvPr id="30744" name="Text Box 19"/>
            <p:cNvSpPr txBox="1">
              <a:spLocks noChangeArrowheads="1"/>
            </p:cNvSpPr>
            <p:nvPr/>
          </p:nvSpPr>
          <p:spPr bwMode="auto">
            <a:xfrm>
              <a:off x="72" y="2652"/>
              <a:ext cx="926" cy="334"/>
            </a:xfrm>
            <a:prstGeom prst="rect">
              <a:avLst/>
            </a:prstGeom>
            <a:noFill/>
            <a:ln w="12700">
              <a:solidFill>
                <a:schemeClr val="tx1"/>
              </a:solidFill>
              <a:miter lim="800000"/>
              <a:headEnd/>
              <a:tailEnd/>
            </a:ln>
          </p:spPr>
          <p:txBody>
            <a:bodyPr>
              <a:spAutoFit/>
            </a:bodyPr>
            <a:lstStyle/>
            <a:p>
              <a:pPr algn="l">
                <a:spcBef>
                  <a:spcPct val="20000"/>
                </a:spcBef>
                <a:buSzPct val="75000"/>
              </a:pPr>
              <a:r>
                <a:rPr lang="en-US" sz="1400"/>
                <a:t>Solution Explorer</a:t>
              </a:r>
            </a:p>
          </p:txBody>
        </p:sp>
        <p:sp>
          <p:nvSpPr>
            <p:cNvPr id="30745" name="Line 20"/>
            <p:cNvSpPr>
              <a:spLocks noChangeShapeType="1"/>
            </p:cNvSpPr>
            <p:nvPr/>
          </p:nvSpPr>
          <p:spPr bwMode="auto">
            <a:xfrm flipV="1">
              <a:off x="978" y="1906"/>
              <a:ext cx="4150" cy="811"/>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6" name="Group 21"/>
          <p:cNvGrpSpPr>
            <a:grpSpLocks/>
          </p:cNvGrpSpPr>
          <p:nvPr/>
        </p:nvGrpSpPr>
        <p:grpSpPr bwMode="auto">
          <a:xfrm>
            <a:off x="61913" y="4873625"/>
            <a:ext cx="7750175" cy="530225"/>
            <a:chOff x="39" y="3070"/>
            <a:chExt cx="4882" cy="334"/>
          </a:xfrm>
        </p:grpSpPr>
        <p:sp>
          <p:nvSpPr>
            <p:cNvPr id="30742" name="Text Box 22"/>
            <p:cNvSpPr txBox="1">
              <a:spLocks noChangeArrowheads="1"/>
            </p:cNvSpPr>
            <p:nvPr/>
          </p:nvSpPr>
          <p:spPr bwMode="auto">
            <a:xfrm>
              <a:off x="39" y="3070"/>
              <a:ext cx="974" cy="334"/>
            </a:xfrm>
            <a:prstGeom prst="rect">
              <a:avLst/>
            </a:prstGeom>
            <a:noFill/>
            <a:ln w="12700">
              <a:solidFill>
                <a:schemeClr val="tx1"/>
              </a:solidFill>
              <a:miter lim="800000"/>
              <a:headEnd/>
              <a:tailEnd/>
            </a:ln>
          </p:spPr>
          <p:txBody>
            <a:bodyPr>
              <a:spAutoFit/>
            </a:bodyPr>
            <a:lstStyle/>
            <a:p>
              <a:pPr algn="l">
                <a:spcBef>
                  <a:spcPct val="20000"/>
                </a:spcBef>
                <a:buSzPct val="75000"/>
              </a:pPr>
              <a:r>
                <a:rPr lang="en-US" sz="1400"/>
                <a:t>Properties Window</a:t>
              </a:r>
            </a:p>
          </p:txBody>
        </p:sp>
        <p:sp>
          <p:nvSpPr>
            <p:cNvPr id="30743" name="Line 23"/>
            <p:cNvSpPr>
              <a:spLocks noChangeShapeType="1"/>
            </p:cNvSpPr>
            <p:nvPr/>
          </p:nvSpPr>
          <p:spPr bwMode="auto">
            <a:xfrm>
              <a:off x="1015" y="3166"/>
              <a:ext cx="3906" cy="110"/>
            </a:xfrm>
            <a:prstGeom prst="line">
              <a:avLst/>
            </a:prstGeom>
            <a:noFill/>
            <a:ln w="25400">
              <a:solidFill>
                <a:schemeClr val="tx1"/>
              </a:solidFill>
              <a:round/>
              <a:headEnd/>
              <a:tailEnd type="triangle" w="med" len="med"/>
            </a:ln>
          </p:spPr>
          <p:txBody>
            <a:bodyPr wrap="none" anchor="ctr"/>
            <a:lstStyle/>
            <a:p>
              <a:endParaRPr lang="en-US"/>
            </a:p>
          </p:txBody>
        </p:sp>
      </p:grpSp>
      <p:pic>
        <p:nvPicPr>
          <p:cNvPr id="687128" name="Picture 24" descr="TitleBar"/>
          <p:cNvPicPr>
            <a:picLocks noChangeAspect="1" noChangeArrowheads="1"/>
          </p:cNvPicPr>
          <p:nvPr/>
        </p:nvPicPr>
        <p:blipFill>
          <a:blip r:embed="rId9"/>
          <a:srcRect/>
          <a:stretch>
            <a:fillRect/>
          </a:stretch>
        </p:blipFill>
        <p:spPr bwMode="auto">
          <a:xfrm>
            <a:off x="1604963" y="1276350"/>
            <a:ext cx="7381875" cy="223838"/>
          </a:xfrm>
          <a:prstGeom prst="rect">
            <a:avLst/>
          </a:prstGeom>
          <a:noFill/>
          <a:ln w="9525">
            <a:noFill/>
            <a:miter lim="800000"/>
            <a:headEnd/>
            <a:tailEnd/>
          </a:ln>
        </p:spPr>
      </p:pic>
      <p:grpSp>
        <p:nvGrpSpPr>
          <p:cNvPr id="7" name="Group 25"/>
          <p:cNvGrpSpPr>
            <a:grpSpLocks/>
          </p:cNvGrpSpPr>
          <p:nvPr/>
        </p:nvGrpSpPr>
        <p:grpSpPr bwMode="auto">
          <a:xfrm>
            <a:off x="117475" y="2881313"/>
            <a:ext cx="4551363" cy="1082675"/>
            <a:chOff x="74" y="1815"/>
            <a:chExt cx="2867" cy="682"/>
          </a:xfrm>
        </p:grpSpPr>
        <p:sp>
          <p:nvSpPr>
            <p:cNvPr id="30740" name="Line 26"/>
            <p:cNvSpPr>
              <a:spLocks noChangeShapeType="1"/>
            </p:cNvSpPr>
            <p:nvPr/>
          </p:nvSpPr>
          <p:spPr bwMode="auto">
            <a:xfrm flipV="1">
              <a:off x="689" y="1815"/>
              <a:ext cx="2252" cy="495"/>
            </a:xfrm>
            <a:prstGeom prst="line">
              <a:avLst/>
            </a:prstGeom>
            <a:noFill/>
            <a:ln w="25400">
              <a:solidFill>
                <a:schemeClr val="tx1"/>
              </a:solidFill>
              <a:round/>
              <a:headEnd/>
              <a:tailEnd type="triangle" w="med" len="med"/>
            </a:ln>
          </p:spPr>
          <p:txBody>
            <a:bodyPr wrap="none" anchor="ctr"/>
            <a:lstStyle/>
            <a:p>
              <a:endParaRPr lang="en-US"/>
            </a:p>
          </p:txBody>
        </p:sp>
        <p:sp>
          <p:nvSpPr>
            <p:cNvPr id="30741" name="Text Box 27"/>
            <p:cNvSpPr txBox="1">
              <a:spLocks noChangeArrowheads="1"/>
            </p:cNvSpPr>
            <p:nvPr/>
          </p:nvSpPr>
          <p:spPr bwMode="auto">
            <a:xfrm>
              <a:off x="74" y="2163"/>
              <a:ext cx="714" cy="334"/>
            </a:xfrm>
            <a:prstGeom prst="rect">
              <a:avLst/>
            </a:prstGeom>
            <a:noFill/>
            <a:ln w="12700">
              <a:solidFill>
                <a:schemeClr val="tx1"/>
              </a:solidFill>
              <a:miter lim="800000"/>
              <a:headEnd/>
              <a:tailEnd/>
            </a:ln>
          </p:spPr>
          <p:txBody>
            <a:bodyPr>
              <a:spAutoFit/>
            </a:bodyPr>
            <a:lstStyle/>
            <a:p>
              <a:pPr algn="l">
                <a:spcBef>
                  <a:spcPct val="20000"/>
                </a:spcBef>
                <a:buSzPct val="75000"/>
              </a:pPr>
              <a:r>
                <a:rPr lang="en-US" sz="1400"/>
                <a:t>Document window</a:t>
              </a:r>
            </a:p>
          </p:txBody>
        </p:sp>
      </p:grpSp>
      <p:grpSp>
        <p:nvGrpSpPr>
          <p:cNvPr id="8" name="Group 28"/>
          <p:cNvGrpSpPr>
            <a:grpSpLocks/>
          </p:cNvGrpSpPr>
          <p:nvPr/>
        </p:nvGrpSpPr>
        <p:grpSpPr bwMode="auto">
          <a:xfrm>
            <a:off x="100013" y="1387475"/>
            <a:ext cx="1692275" cy="320675"/>
            <a:chOff x="144" y="816"/>
            <a:chExt cx="1066" cy="202"/>
          </a:xfrm>
        </p:grpSpPr>
        <p:sp>
          <p:nvSpPr>
            <p:cNvPr id="30738" name="Text Box 29"/>
            <p:cNvSpPr txBox="1">
              <a:spLocks noChangeArrowheads="1"/>
            </p:cNvSpPr>
            <p:nvPr/>
          </p:nvSpPr>
          <p:spPr bwMode="auto">
            <a:xfrm>
              <a:off x="144" y="818"/>
              <a:ext cx="571" cy="200"/>
            </a:xfrm>
            <a:prstGeom prst="rect">
              <a:avLst/>
            </a:prstGeom>
            <a:noFill/>
            <a:ln w="12700">
              <a:solidFill>
                <a:schemeClr val="tx1"/>
              </a:solidFill>
              <a:miter lim="800000"/>
              <a:headEnd/>
              <a:tailEnd/>
            </a:ln>
          </p:spPr>
          <p:txBody>
            <a:bodyPr wrap="none">
              <a:spAutoFit/>
            </a:bodyPr>
            <a:lstStyle/>
            <a:p>
              <a:pPr algn="l">
                <a:spcBef>
                  <a:spcPct val="20000"/>
                </a:spcBef>
                <a:buSzPct val="75000"/>
              </a:pPr>
              <a:r>
                <a:rPr lang="en-US" sz="1400"/>
                <a:t>Title Bar</a:t>
              </a:r>
            </a:p>
          </p:txBody>
        </p:sp>
        <p:sp>
          <p:nvSpPr>
            <p:cNvPr id="30739" name="Line 30"/>
            <p:cNvSpPr>
              <a:spLocks noChangeShapeType="1"/>
            </p:cNvSpPr>
            <p:nvPr/>
          </p:nvSpPr>
          <p:spPr bwMode="auto">
            <a:xfrm flipV="1">
              <a:off x="665" y="816"/>
              <a:ext cx="545" cy="96"/>
            </a:xfrm>
            <a:prstGeom prst="line">
              <a:avLst/>
            </a:prstGeom>
            <a:noFill/>
            <a:ln w="25400">
              <a:solidFill>
                <a:schemeClr val="tx1"/>
              </a:solidFill>
              <a:round/>
              <a:headEnd/>
              <a:tailEnd type="triangle" w="med" len="me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687128"/>
                                        </p:tgtEl>
                                      </p:cBhvr>
                                    </p:animEffect>
                                    <p:animScale>
                                      <p:cBhvr>
                                        <p:cTn id="10" dur="250" autoRev="1" fill="hold"/>
                                        <p:tgtEl>
                                          <p:spTgt spid="68712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26" presetClass="emph" presetSubtype="0" fill="hold" nodeType="withEffect">
                                  <p:stCondLst>
                                    <p:cond delay="0"/>
                                  </p:stCondLst>
                                  <p:childTnLst>
                                    <p:animEffect transition="out" filter="fade">
                                      <p:cBhvr>
                                        <p:cTn id="16" dur="500" tmFilter="0, 0; .2, .5; .8, .5; 1, 0"/>
                                        <p:tgtEl>
                                          <p:spTgt spid="687111"/>
                                        </p:tgtEl>
                                      </p:cBhvr>
                                    </p:animEffect>
                                    <p:animScale>
                                      <p:cBhvr>
                                        <p:cTn id="17" dur="250" autoRev="1" fill="hold"/>
                                        <p:tgtEl>
                                          <p:spTgt spid="687111"/>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500"/>
                                        <p:tgtEl>
                                          <p:spTgt spid="3"/>
                                        </p:tgtEl>
                                      </p:cBhvr>
                                    </p:animEffect>
                                  </p:childTnLst>
                                </p:cTn>
                              </p:par>
                              <p:par>
                                <p:cTn id="23" presetID="26" presetClass="emph" presetSubtype="0" fill="hold" nodeType="withEffect">
                                  <p:stCondLst>
                                    <p:cond delay="0"/>
                                  </p:stCondLst>
                                  <p:childTnLst>
                                    <p:animEffect transition="out" filter="fade">
                                      <p:cBhvr>
                                        <p:cTn id="24" dur="500" tmFilter="0, 0; .2, .5; .8, .5; 1, 0"/>
                                        <p:tgtEl>
                                          <p:spTgt spid="687110"/>
                                        </p:tgtEl>
                                      </p:cBhvr>
                                    </p:animEffect>
                                    <p:animScale>
                                      <p:cBhvr>
                                        <p:cTn id="25" dur="250" autoRev="1" fill="hold"/>
                                        <p:tgtEl>
                                          <p:spTgt spid="687110"/>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26" presetClass="emph" presetSubtype="0" fill="hold" nodeType="withEffect">
                                  <p:stCondLst>
                                    <p:cond delay="0"/>
                                  </p:stCondLst>
                                  <p:childTnLst>
                                    <p:animEffect transition="out" filter="fade">
                                      <p:cBhvr>
                                        <p:cTn id="31" dur="500" tmFilter="0, 0; .2, .5; .8, .5; 1, 0"/>
                                        <p:tgtEl>
                                          <p:spTgt spid="687109"/>
                                        </p:tgtEl>
                                      </p:cBhvr>
                                    </p:animEffect>
                                    <p:animScale>
                                      <p:cBhvr>
                                        <p:cTn id="32" dur="250" autoRev="1" fill="hold"/>
                                        <p:tgtEl>
                                          <p:spTgt spid="687109"/>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upRight)">
                                      <p:cBhvr>
                                        <p:cTn id="37" dur="500"/>
                                        <p:tgtEl>
                                          <p:spTgt spid="5"/>
                                        </p:tgtEl>
                                      </p:cBhvr>
                                    </p:animEffect>
                                  </p:childTnLst>
                                </p:cTn>
                              </p:par>
                              <p:par>
                                <p:cTn id="38" presetID="26" presetClass="emph" presetSubtype="0" fill="hold" nodeType="withEffect">
                                  <p:stCondLst>
                                    <p:cond delay="0"/>
                                  </p:stCondLst>
                                  <p:childTnLst>
                                    <p:animEffect transition="out" filter="fade">
                                      <p:cBhvr>
                                        <p:cTn id="39" dur="500" tmFilter="0, 0; .2, .5; .8, .5; 1, 0"/>
                                        <p:tgtEl>
                                          <p:spTgt spid="687106"/>
                                        </p:tgtEl>
                                      </p:cBhvr>
                                    </p:animEffect>
                                    <p:animScale>
                                      <p:cBhvr>
                                        <p:cTn id="40" dur="250" autoRev="1" fill="hold"/>
                                        <p:tgtEl>
                                          <p:spTgt spid="687106"/>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687107"/>
                                        </p:tgtEl>
                                      </p:cBhvr>
                                    </p:animEffect>
                                    <p:animScale>
                                      <p:cBhvr>
                                        <p:cTn id="47" dur="250" autoRev="1" fill="hold"/>
                                        <p:tgtEl>
                                          <p:spTgt spid="68710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strips(downRight)">
                                      <p:cBhvr>
                                        <p:cTn id="52" dur="500"/>
                                        <p:tgtEl>
                                          <p:spTgt spid="2"/>
                                        </p:tgtEl>
                                      </p:cBhvr>
                                    </p:animEffect>
                                  </p:childTnLst>
                                </p:cTn>
                              </p:par>
                              <p:par>
                                <p:cTn id="53" presetID="26" presetClass="emph" presetSubtype="0" fill="hold" nodeType="withEffect">
                                  <p:stCondLst>
                                    <p:cond delay="0"/>
                                  </p:stCondLst>
                                  <p:childTnLst>
                                    <p:animEffect transition="out" filter="fade">
                                      <p:cBhvr>
                                        <p:cTn id="54" dur="500" tmFilter="0, 0; .2, .5; .8, .5; 1, 0"/>
                                        <p:tgtEl>
                                          <p:spTgt spid="687108"/>
                                        </p:tgtEl>
                                      </p:cBhvr>
                                    </p:animEffect>
                                    <p:animScale>
                                      <p:cBhvr>
                                        <p:cTn id="55" dur="250" autoRev="1" fill="hold"/>
                                        <p:tgtEl>
                                          <p:spTgt spid="6871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8128000" cy="1092200"/>
          </a:xfrm>
        </p:spPr>
        <p:txBody>
          <a:bodyPr/>
          <a:lstStyle/>
          <a:p>
            <a:pPr eaLnBrk="1" hangingPunct="1"/>
            <a:r>
              <a:rPr lang="en-US" smtClean="0"/>
              <a:t>Creating a New Web Application</a:t>
            </a:r>
          </a:p>
        </p:txBody>
      </p:sp>
      <p:sp>
        <p:nvSpPr>
          <p:cNvPr id="65538" name="Slide Number Placeholder 3"/>
          <p:cNvSpPr>
            <a:spLocks noGrp="1"/>
          </p:cNvSpPr>
          <p:nvPr>
            <p:ph type="sldNum" sz="quarter" idx="12"/>
          </p:nvPr>
        </p:nvSpPr>
        <p:spPr/>
        <p:txBody>
          <a:bodyPr/>
          <a:lstStyle/>
          <a:p>
            <a:pPr>
              <a:defRPr/>
            </a:pPr>
            <a:fld id="{501C5AE5-A529-4EA1-AA3F-FD2DE6B4DB2F}" type="slidenum">
              <a:rPr lang="en-US"/>
              <a:pPr>
                <a:defRPr/>
              </a:pPr>
              <a:t>27</a:t>
            </a:fld>
            <a:endParaRPr lang="en-US"/>
          </a:p>
        </p:txBody>
      </p:sp>
      <p:sp>
        <p:nvSpPr>
          <p:cNvPr id="693251" name="Rectangle 3"/>
          <p:cNvSpPr>
            <a:spLocks noChangeArrowheads="1"/>
          </p:cNvSpPr>
          <p:nvPr/>
        </p:nvSpPr>
        <p:spPr bwMode="auto">
          <a:xfrm>
            <a:off x="153988" y="1179513"/>
            <a:ext cx="8990012" cy="4745037"/>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Arial" charset="0"/>
              <a:buChar char="•"/>
            </a:pPr>
            <a:r>
              <a:rPr lang="en-US" sz="2000" b="0"/>
              <a:t>To start a new Web Application in VS 2008, Click the </a:t>
            </a:r>
            <a:r>
              <a:rPr lang="en-US" sz="2000" b="0" i="1"/>
              <a:t>Create Web Site </a:t>
            </a:r>
            <a:r>
              <a:rPr lang="en-US" sz="2000" b="0"/>
              <a:t>button on the Start page or Select File &gt; New &gt; Web Site</a:t>
            </a:r>
          </a:p>
          <a:p>
            <a:pPr marL="342900" indent="-342900" algn="l" eaLnBrk="1" hangingPunct="1">
              <a:spcBef>
                <a:spcPct val="20000"/>
              </a:spcBef>
              <a:buClr>
                <a:srgbClr val="666699"/>
              </a:buClr>
            </a:pPr>
            <a:endParaRPr lang="en-US" sz="2000" b="0"/>
          </a:p>
          <a:p>
            <a:pPr marL="342900" indent="-342900" algn="l" eaLnBrk="1" hangingPunct="1">
              <a:spcBef>
                <a:spcPct val="20000"/>
              </a:spcBef>
              <a:buClr>
                <a:srgbClr val="666699"/>
              </a:buClr>
              <a:buFont typeface="Arial" charset="0"/>
              <a:buChar char="•"/>
            </a:pPr>
            <a:r>
              <a:rPr lang="en-US" sz="2000" b="0"/>
              <a:t>The New Web Site allows </a:t>
            </a:r>
            <a:br>
              <a:rPr lang="en-US" sz="2000" b="0"/>
            </a:br>
            <a:r>
              <a:rPr lang="en-US" sz="2000" b="0"/>
              <a:t>you to choose:</a:t>
            </a:r>
          </a:p>
          <a:p>
            <a:pPr marL="342900" indent="-342900" algn="l" eaLnBrk="1" hangingPunct="1">
              <a:spcBef>
                <a:spcPct val="20000"/>
              </a:spcBef>
              <a:buClr>
                <a:srgbClr val="666699"/>
              </a:buClr>
            </a:pPr>
            <a:endParaRPr lang="en-US" sz="1000" b="0"/>
          </a:p>
          <a:p>
            <a:pPr marL="685800" lvl="1" indent="-228600" algn="l" eaLnBrk="1" hangingPunct="1">
              <a:spcBef>
                <a:spcPct val="20000"/>
              </a:spcBef>
              <a:buClr>
                <a:srgbClr val="666699"/>
              </a:buClr>
              <a:buFont typeface="Arial" charset="0"/>
              <a:buChar char="•"/>
            </a:pPr>
            <a:r>
              <a:rPr lang="en-US" sz="1800" b="0"/>
              <a:t>Templates</a:t>
            </a:r>
          </a:p>
          <a:p>
            <a:pPr marL="685800" lvl="1" indent="-228600" algn="l" eaLnBrk="1" hangingPunct="1">
              <a:spcBef>
                <a:spcPct val="20000"/>
              </a:spcBef>
              <a:buClr>
                <a:srgbClr val="666699"/>
              </a:buClr>
              <a:buFont typeface="Arial" charset="0"/>
              <a:buChar char="•"/>
            </a:pPr>
            <a:r>
              <a:rPr lang="en-US" sz="1800" b="0"/>
              <a:t>Language f</a:t>
            </a:r>
            <a:r>
              <a:rPr lang="en-US" sz="2000" b="0"/>
              <a:t>or creating an </a:t>
            </a:r>
          </a:p>
          <a:p>
            <a:pPr marL="685800" lvl="1" indent="-228600" algn="l" eaLnBrk="1" hangingPunct="1">
              <a:spcBef>
                <a:spcPct val="20000"/>
              </a:spcBef>
              <a:buClr>
                <a:srgbClr val="666699"/>
              </a:buClr>
            </a:pPr>
            <a:r>
              <a:rPr lang="en-US" sz="2000" b="0"/>
              <a:t>   application</a:t>
            </a:r>
          </a:p>
          <a:p>
            <a:pPr marL="685800" lvl="1" indent="-228600" algn="l" eaLnBrk="1" hangingPunct="1">
              <a:spcBef>
                <a:spcPct val="20000"/>
              </a:spcBef>
              <a:buClr>
                <a:srgbClr val="666699"/>
              </a:buClr>
              <a:buFont typeface="Arial" charset="0"/>
              <a:buChar char="•"/>
            </a:pPr>
            <a:r>
              <a:rPr lang="en-US" sz="1800" b="0"/>
              <a:t>Location </a:t>
            </a:r>
            <a:r>
              <a:rPr lang="en-US" sz="2000" b="0"/>
              <a:t>where the application</a:t>
            </a:r>
          </a:p>
          <a:p>
            <a:pPr marL="685800" lvl="1" indent="-228600" algn="l" eaLnBrk="1" hangingPunct="1">
              <a:spcBef>
                <a:spcPct val="20000"/>
              </a:spcBef>
              <a:buClr>
                <a:srgbClr val="666699"/>
              </a:buClr>
            </a:pPr>
            <a:r>
              <a:rPr lang="en-US" sz="2000" b="0"/>
              <a:t>   will be created</a:t>
            </a:r>
          </a:p>
          <a:p>
            <a:pPr marL="685800" lvl="1" indent="-228600" algn="l" eaLnBrk="1" hangingPunct="1">
              <a:spcBef>
                <a:spcPct val="20000"/>
              </a:spcBef>
              <a:buClr>
                <a:srgbClr val="666699"/>
              </a:buClr>
              <a:buFont typeface="Arial" charset="0"/>
              <a:buNone/>
            </a:pPr>
            <a:endParaRPr lang="en-US" b="0"/>
          </a:p>
        </p:txBody>
      </p:sp>
      <p:pic>
        <p:nvPicPr>
          <p:cNvPr id="693252" name="Picture 4" descr="newwebsite"/>
          <p:cNvPicPr>
            <a:picLocks noChangeAspect="1" noChangeArrowheads="1"/>
          </p:cNvPicPr>
          <p:nvPr/>
        </p:nvPicPr>
        <p:blipFill>
          <a:blip r:embed="rId3"/>
          <a:srcRect/>
          <a:stretch>
            <a:fillRect/>
          </a:stretch>
        </p:blipFill>
        <p:spPr bwMode="auto">
          <a:xfrm>
            <a:off x="4448175" y="1911350"/>
            <a:ext cx="4379913" cy="3432175"/>
          </a:xfrm>
          <a:prstGeom prst="rect">
            <a:avLst/>
          </a:prstGeom>
          <a:noFill/>
          <a:ln w="9525">
            <a:noFill/>
            <a:miter lim="800000"/>
            <a:headEnd/>
            <a:tailEnd/>
          </a:ln>
        </p:spPr>
      </p:pic>
      <p:sp>
        <p:nvSpPr>
          <p:cNvPr id="693253" name="Oval 5"/>
          <p:cNvSpPr>
            <a:spLocks noChangeArrowheads="1"/>
          </p:cNvSpPr>
          <p:nvPr/>
        </p:nvSpPr>
        <p:spPr bwMode="auto">
          <a:xfrm>
            <a:off x="4935538" y="4737100"/>
            <a:ext cx="1152525" cy="227013"/>
          </a:xfrm>
          <a:prstGeom prst="ellipse">
            <a:avLst/>
          </a:prstGeom>
          <a:noFill/>
          <a:ln w="12700" algn="ctr">
            <a:solidFill>
              <a:srgbClr val="336600"/>
            </a:solidFill>
            <a:round/>
            <a:headEnd/>
            <a:tailEnd/>
          </a:ln>
        </p:spPr>
        <p:txBody>
          <a:bodyPr wrap="none" anchor="ctr"/>
          <a:lstStyle/>
          <a:p>
            <a:endParaRPr lang="en-US"/>
          </a:p>
        </p:txBody>
      </p:sp>
      <p:sp>
        <p:nvSpPr>
          <p:cNvPr id="693254" name="Oval 6"/>
          <p:cNvSpPr>
            <a:spLocks noChangeArrowheads="1"/>
          </p:cNvSpPr>
          <p:nvPr/>
        </p:nvSpPr>
        <p:spPr bwMode="auto">
          <a:xfrm>
            <a:off x="5911850" y="4413250"/>
            <a:ext cx="2325688" cy="477838"/>
          </a:xfrm>
          <a:prstGeom prst="ellipse">
            <a:avLst/>
          </a:prstGeom>
          <a:noFill/>
          <a:ln w="12700" algn="ctr">
            <a:solidFill>
              <a:srgbClr val="336600"/>
            </a:solidFill>
            <a:round/>
            <a:headEnd/>
            <a:tailEnd/>
          </a:ln>
        </p:spPr>
        <p:txBody>
          <a:bodyPr wrap="none" anchor="ctr"/>
          <a:lstStyle/>
          <a:p>
            <a:endParaRPr lang="en-US"/>
          </a:p>
        </p:txBody>
      </p:sp>
      <p:sp>
        <p:nvSpPr>
          <p:cNvPr id="693255" name="Oval 7"/>
          <p:cNvSpPr>
            <a:spLocks noChangeArrowheads="1"/>
          </p:cNvSpPr>
          <p:nvPr/>
        </p:nvSpPr>
        <p:spPr bwMode="auto">
          <a:xfrm>
            <a:off x="4411663" y="2181225"/>
            <a:ext cx="714375" cy="239713"/>
          </a:xfrm>
          <a:prstGeom prst="ellipse">
            <a:avLst/>
          </a:prstGeom>
          <a:noFill/>
          <a:ln w="12700" algn="ctr">
            <a:solidFill>
              <a:srgbClr val="336600"/>
            </a:solidFill>
            <a:round/>
            <a:headEnd/>
            <a:tailEnd/>
          </a:ln>
        </p:spPr>
        <p:txBody>
          <a:bodyPr wrap="none" anchor="ctr"/>
          <a:lstStyle/>
          <a:p>
            <a:endParaRPr lang="en-US"/>
          </a:p>
        </p:txBody>
      </p:sp>
      <p:sp>
        <p:nvSpPr>
          <p:cNvPr id="693256" name="Oval 8"/>
          <p:cNvSpPr>
            <a:spLocks noChangeArrowheads="1"/>
          </p:cNvSpPr>
          <p:nvPr/>
        </p:nvSpPr>
        <p:spPr bwMode="auto">
          <a:xfrm>
            <a:off x="4445000" y="2630488"/>
            <a:ext cx="679450" cy="536575"/>
          </a:xfrm>
          <a:prstGeom prst="ellipse">
            <a:avLst/>
          </a:prstGeom>
          <a:noFill/>
          <a:ln w="12700" algn="ctr">
            <a:solidFill>
              <a:srgbClr val="3366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strips(downRight)">
                                      <p:cBhvr>
                                        <p:cTn id="7" dur="500"/>
                                        <p:tgtEl>
                                          <p:spTgt spid="693251">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932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93251">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93251">
                                            <p:txEl>
                                              <p:pRg st="4" end="4"/>
                                            </p:txEl>
                                          </p:spTgt>
                                        </p:tgtEl>
                                        <p:attrNameLst>
                                          <p:attrName>style.visibility</p:attrName>
                                        </p:attrNameLst>
                                      </p:cBhvr>
                                      <p:to>
                                        <p:strVal val="visible"/>
                                      </p:to>
                                    </p:set>
                                    <p:animEffect transition="in" filter="strips(downRight)">
                                      <p:cBhvr>
                                        <p:cTn id="18" dur="500"/>
                                        <p:tgtEl>
                                          <p:spTgt spid="693251">
                                            <p:txEl>
                                              <p:pRg st="4" end="4"/>
                                            </p:txEl>
                                          </p:spTgt>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693255"/>
                                        </p:tgtEl>
                                        <p:attrNameLst>
                                          <p:attrName>style.visibility</p:attrName>
                                        </p:attrNameLst>
                                      </p:cBhvr>
                                      <p:to>
                                        <p:strVal val="visible"/>
                                      </p:to>
                                    </p:set>
                                  </p:childTnLst>
                                </p:cTn>
                              </p:par>
                              <p:par>
                                <p:cTn id="21" presetID="26" presetClass="emph" presetSubtype="0" fill="hold" grpId="1" nodeType="withEffect">
                                  <p:stCondLst>
                                    <p:cond delay="0"/>
                                  </p:stCondLst>
                                  <p:childTnLst>
                                    <p:animEffect transition="out" filter="fade">
                                      <p:cBhvr>
                                        <p:cTn id="22" dur="500" tmFilter="0, 0; .2, .5; .8, .5; 1, 0"/>
                                        <p:tgtEl>
                                          <p:spTgt spid="693255"/>
                                        </p:tgtEl>
                                      </p:cBhvr>
                                    </p:animEffect>
                                    <p:animScale>
                                      <p:cBhvr>
                                        <p:cTn id="23" dur="250" autoRev="1" fill="hold"/>
                                        <p:tgtEl>
                                          <p:spTgt spid="693255"/>
                                        </p:tgtEl>
                                      </p:cBhvr>
                                      <p:by x="105000" y="105000"/>
                                    </p:animScale>
                                  </p:childTnLst>
                                </p:cTn>
                              </p:par>
                              <p:par>
                                <p:cTn id="24" presetID="1" presetClass="entr" presetSubtype="0" fill="hold" grpId="0" nodeType="withEffect">
                                  <p:stCondLst>
                                    <p:cond delay="0"/>
                                  </p:stCondLst>
                                  <p:childTnLst>
                                    <p:set>
                                      <p:cBhvr>
                                        <p:cTn id="25" dur="1" fill="hold">
                                          <p:stCondLst>
                                            <p:cond delay="0"/>
                                          </p:stCondLst>
                                        </p:cTn>
                                        <p:tgtEl>
                                          <p:spTgt spid="693256"/>
                                        </p:tgtEl>
                                        <p:attrNameLst>
                                          <p:attrName>style.visibility</p:attrName>
                                        </p:attrNameLst>
                                      </p:cBhvr>
                                      <p:to>
                                        <p:strVal val="visible"/>
                                      </p:to>
                                    </p:set>
                                  </p:childTnLst>
                                </p:cTn>
                              </p:par>
                              <p:par>
                                <p:cTn id="26" presetID="26" presetClass="emph" presetSubtype="0" fill="hold" grpId="1" nodeType="withEffect">
                                  <p:stCondLst>
                                    <p:cond delay="0"/>
                                  </p:stCondLst>
                                  <p:childTnLst>
                                    <p:animEffect transition="out" filter="fade">
                                      <p:cBhvr>
                                        <p:cTn id="27" dur="500" tmFilter="0, 0; .2, .5; .8, .5; 1, 0"/>
                                        <p:tgtEl>
                                          <p:spTgt spid="693256"/>
                                        </p:tgtEl>
                                      </p:cBhvr>
                                    </p:animEffect>
                                    <p:animScale>
                                      <p:cBhvr>
                                        <p:cTn id="28" dur="250" autoRev="1" fill="hold"/>
                                        <p:tgtEl>
                                          <p:spTgt spid="693256"/>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93251">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3251">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93251">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93251">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3253"/>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693253"/>
                                        </p:tgtEl>
                                      </p:cBhvr>
                                    </p:animEffect>
                                    <p:animScale>
                                      <p:cBhvr>
                                        <p:cTn id="49" dur="250" autoRev="1" fill="hold"/>
                                        <p:tgtEl>
                                          <p:spTgt spid="693253"/>
                                        </p:tgtEl>
                                      </p:cBhvr>
                                      <p:by x="105000" y="105000"/>
                                    </p:animScale>
                                  </p:childTnLst>
                                </p:cTn>
                              </p:par>
                              <p:par>
                                <p:cTn id="50" presetID="1" presetClass="entr" presetSubtype="0" fill="hold" grpId="0" nodeType="withEffect">
                                  <p:stCondLst>
                                    <p:cond delay="0"/>
                                  </p:stCondLst>
                                  <p:childTnLst>
                                    <p:set>
                                      <p:cBhvr>
                                        <p:cTn id="51" dur="1" fill="hold">
                                          <p:stCondLst>
                                            <p:cond delay="0"/>
                                          </p:stCondLst>
                                        </p:cTn>
                                        <p:tgtEl>
                                          <p:spTgt spid="693254"/>
                                        </p:tgtEl>
                                        <p:attrNameLst>
                                          <p:attrName>style.visibility</p:attrName>
                                        </p:attrNameLst>
                                      </p:cBhvr>
                                      <p:to>
                                        <p:strVal val="visible"/>
                                      </p:to>
                                    </p:set>
                                  </p:childTnLst>
                                </p:cTn>
                              </p:par>
                              <p:par>
                                <p:cTn id="52" presetID="26" presetClass="emph" presetSubtype="0" fill="hold" grpId="1" nodeType="withEffect">
                                  <p:stCondLst>
                                    <p:cond delay="0"/>
                                  </p:stCondLst>
                                  <p:childTnLst>
                                    <p:animEffect transition="out" filter="fade">
                                      <p:cBhvr>
                                        <p:cTn id="53" dur="500" tmFilter="0, 0; .2, .5; .8, .5; 1, 0"/>
                                        <p:tgtEl>
                                          <p:spTgt spid="693254"/>
                                        </p:tgtEl>
                                      </p:cBhvr>
                                    </p:animEffect>
                                    <p:animScale>
                                      <p:cBhvr>
                                        <p:cTn id="54" dur="250" autoRev="1" fill="hold"/>
                                        <p:tgtEl>
                                          <p:spTgt spid="6932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3" grpId="0" animBg="1"/>
      <p:bldP spid="693253" grpId="1" animBg="1"/>
      <p:bldP spid="693254" grpId="0" animBg="1"/>
      <p:bldP spid="693254" grpId="1" animBg="1"/>
      <p:bldP spid="693255" grpId="0" animBg="1"/>
      <p:bldP spid="693255" grpId="1" animBg="1"/>
      <p:bldP spid="693256" grpId="0" animBg="1"/>
      <p:bldP spid="69325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Creating a New Application (Continued)</a:t>
            </a:r>
          </a:p>
        </p:txBody>
      </p:sp>
      <p:sp>
        <p:nvSpPr>
          <p:cNvPr id="66562" name="Slide Number Placeholder 3"/>
          <p:cNvSpPr>
            <a:spLocks noGrp="1"/>
          </p:cNvSpPr>
          <p:nvPr>
            <p:ph type="sldNum" sz="quarter" idx="12"/>
          </p:nvPr>
        </p:nvSpPr>
        <p:spPr/>
        <p:txBody>
          <a:bodyPr/>
          <a:lstStyle/>
          <a:p>
            <a:pPr>
              <a:defRPr/>
            </a:pPr>
            <a:fld id="{AED153FC-36C5-42A3-AD6E-F58A7D9886A6}" type="slidenum">
              <a:rPr lang="en-US"/>
              <a:pPr>
                <a:defRPr/>
              </a:pPr>
              <a:t>28</a:t>
            </a:fld>
            <a:endParaRPr lang="en-US"/>
          </a:p>
        </p:txBody>
      </p:sp>
      <p:sp>
        <p:nvSpPr>
          <p:cNvPr id="32772" name="Rectangle 3"/>
          <p:cNvSpPr>
            <a:spLocks noChangeArrowheads="1"/>
          </p:cNvSpPr>
          <p:nvPr/>
        </p:nvSpPr>
        <p:spPr bwMode="auto">
          <a:xfrm>
            <a:off x="0" y="1149350"/>
            <a:ext cx="3390900" cy="1346200"/>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Wingdings" pitchFamily="2" charset="2"/>
              <a:buChar char="§"/>
            </a:pPr>
            <a:endParaRPr lang="en-US" sz="2000" b="0"/>
          </a:p>
        </p:txBody>
      </p:sp>
      <p:sp>
        <p:nvSpPr>
          <p:cNvPr id="695300" name="Rectangle 4"/>
          <p:cNvSpPr>
            <a:spLocks noChangeArrowheads="1"/>
          </p:cNvSpPr>
          <p:nvPr/>
        </p:nvSpPr>
        <p:spPr bwMode="auto">
          <a:xfrm>
            <a:off x="0" y="1258888"/>
            <a:ext cx="8329613" cy="935037"/>
          </a:xfrm>
          <a:prstGeom prst="rect">
            <a:avLst/>
          </a:prstGeom>
          <a:noFill/>
          <a:ln w="12700">
            <a:noFill/>
            <a:miter lim="800000"/>
            <a:headEnd/>
            <a:tailEnd/>
          </a:ln>
        </p:spPr>
        <p:txBody>
          <a:bodyPr lIns="90488" tIns="44450" rIns="90488" bIns="44450"/>
          <a:lstStyle/>
          <a:p>
            <a:pPr marL="236538" indent="-236538" algn="l" eaLnBrk="1" hangingPunct="1">
              <a:spcBef>
                <a:spcPct val="20000"/>
              </a:spcBef>
              <a:buClr>
                <a:srgbClr val="666699"/>
              </a:buClr>
              <a:buFont typeface="Wingdings" pitchFamily="2" charset="2"/>
              <a:buChar char="§"/>
            </a:pPr>
            <a:endParaRPr lang="en-US" sz="1800" b="0"/>
          </a:p>
          <a:p>
            <a:pPr marL="236538" indent="-236538" algn="l" eaLnBrk="1" hangingPunct="1">
              <a:spcBef>
                <a:spcPct val="20000"/>
              </a:spcBef>
              <a:buClr>
                <a:srgbClr val="666699"/>
              </a:buClr>
              <a:buFont typeface="Wingdings" pitchFamily="2" charset="2"/>
              <a:buChar char="§"/>
            </a:pPr>
            <a:r>
              <a:rPr lang="en-US" sz="1800" b="0"/>
              <a:t>After you create a new Web Application, Default.aspx page is added to this Website. To Rename this page, </a:t>
            </a:r>
            <a:r>
              <a:rPr lang="en-US" sz="1800" b="0" i="1"/>
              <a:t>Select</a:t>
            </a:r>
            <a:r>
              <a:rPr lang="en-US" sz="1800" b="0"/>
              <a:t> the page from the Website node in the </a:t>
            </a:r>
            <a:r>
              <a:rPr lang="en-US" sz="1800" b="0" i="1"/>
              <a:t>Solution Explorer</a:t>
            </a:r>
            <a:r>
              <a:rPr lang="en-US" sz="1800" b="0"/>
              <a:t> &gt; </a:t>
            </a:r>
            <a:r>
              <a:rPr lang="en-US" sz="1800" b="0" i="1"/>
              <a:t>Right Click</a:t>
            </a:r>
            <a:r>
              <a:rPr lang="en-US" sz="1800" b="0"/>
              <a:t> &gt; </a:t>
            </a:r>
            <a:r>
              <a:rPr lang="en-US" sz="1800" b="0" i="1"/>
              <a:t>Rename. </a:t>
            </a:r>
          </a:p>
        </p:txBody>
      </p:sp>
      <p:pic>
        <p:nvPicPr>
          <p:cNvPr id="695301" name="Picture 5" descr="AddNewItem"/>
          <p:cNvPicPr>
            <a:picLocks noChangeAspect="1" noChangeArrowheads="1"/>
          </p:cNvPicPr>
          <p:nvPr/>
        </p:nvPicPr>
        <p:blipFill>
          <a:blip r:embed="rId3"/>
          <a:srcRect/>
          <a:stretch>
            <a:fillRect/>
          </a:stretch>
        </p:blipFill>
        <p:spPr bwMode="auto">
          <a:xfrm>
            <a:off x="4489450" y="2378075"/>
            <a:ext cx="3724275" cy="4114800"/>
          </a:xfrm>
          <a:prstGeom prst="rect">
            <a:avLst/>
          </a:prstGeom>
          <a:noFill/>
          <a:ln w="9525">
            <a:noFill/>
            <a:miter lim="800000"/>
            <a:headEnd/>
            <a:tailEnd/>
          </a:ln>
        </p:spPr>
      </p:pic>
      <p:sp>
        <p:nvSpPr>
          <p:cNvPr id="695302" name="Text Box 6"/>
          <p:cNvSpPr txBox="1">
            <a:spLocks noChangeArrowheads="1"/>
          </p:cNvSpPr>
          <p:nvPr/>
        </p:nvSpPr>
        <p:spPr bwMode="auto">
          <a:xfrm>
            <a:off x="166688" y="2327275"/>
            <a:ext cx="4132262" cy="3360738"/>
          </a:xfrm>
          <a:prstGeom prst="rect">
            <a:avLst/>
          </a:prstGeom>
          <a:noFill/>
          <a:ln w="25400" algn="ctr">
            <a:noFill/>
            <a:miter lim="800000"/>
            <a:headEnd/>
            <a:tailEnd/>
          </a:ln>
        </p:spPr>
        <p:txBody>
          <a:bodyPr>
            <a:spAutoFit/>
          </a:bodyPr>
          <a:lstStyle/>
          <a:p>
            <a:pPr marL="236538" indent="-236538" algn="l" eaLnBrk="1" hangingPunct="1">
              <a:spcBef>
                <a:spcPct val="20000"/>
              </a:spcBef>
              <a:buClr>
                <a:srgbClr val="666699"/>
              </a:buClr>
              <a:buFont typeface="Wingdings" pitchFamily="2" charset="2"/>
              <a:buChar char="§"/>
            </a:pPr>
            <a:endParaRPr lang="en-US" sz="1800" b="0"/>
          </a:p>
          <a:p>
            <a:pPr marL="236538" indent="-236538" algn="l" eaLnBrk="1" hangingPunct="1">
              <a:spcBef>
                <a:spcPct val="20000"/>
              </a:spcBef>
              <a:buClr>
                <a:srgbClr val="666699"/>
              </a:buClr>
              <a:buFont typeface="Wingdings" pitchFamily="2" charset="2"/>
              <a:buChar char="§"/>
            </a:pPr>
            <a:r>
              <a:rPr lang="en-US" sz="1800" b="0"/>
              <a:t>Files can be added to the Project, using Solution Explorer: </a:t>
            </a:r>
          </a:p>
          <a:p>
            <a:pPr marL="520700" lvl="1" indent="-169863" algn="l" eaLnBrk="1" hangingPunct="1">
              <a:spcBef>
                <a:spcPct val="20000"/>
              </a:spcBef>
              <a:buClr>
                <a:srgbClr val="666699"/>
              </a:buClr>
              <a:buFont typeface="Wingdings" pitchFamily="2" charset="2"/>
              <a:buChar char="§"/>
            </a:pPr>
            <a:r>
              <a:rPr lang="en-US" sz="1800" b="0"/>
              <a:t>Right click on the project node, in the </a:t>
            </a:r>
            <a:r>
              <a:rPr lang="en-US" sz="1800" b="0" i="1">
                <a:solidFill>
                  <a:srgbClr val="666699"/>
                </a:solidFill>
              </a:rPr>
              <a:t>Solution Explorer,</a:t>
            </a:r>
            <a:r>
              <a:rPr lang="en-US" sz="1800" b="0"/>
              <a:t> and select the option </a:t>
            </a:r>
            <a:r>
              <a:rPr lang="en-US" sz="1800" b="0" i="1">
                <a:solidFill>
                  <a:srgbClr val="666699"/>
                </a:solidFill>
              </a:rPr>
              <a:t>Add New Item</a:t>
            </a:r>
            <a:r>
              <a:rPr lang="en-US" sz="1800" b="0"/>
              <a:t>. </a:t>
            </a:r>
          </a:p>
          <a:p>
            <a:pPr marL="520700" lvl="1" indent="-169863" algn="l" eaLnBrk="1" hangingPunct="1">
              <a:spcBef>
                <a:spcPct val="20000"/>
              </a:spcBef>
              <a:buClr>
                <a:srgbClr val="666699"/>
              </a:buClr>
              <a:buFont typeface="Wingdings" pitchFamily="2" charset="2"/>
              <a:buChar char="§"/>
            </a:pPr>
            <a:r>
              <a:rPr lang="en-US" sz="1800" b="0"/>
              <a:t>The </a:t>
            </a:r>
            <a:r>
              <a:rPr lang="en-US" sz="1800" b="0" i="1">
                <a:solidFill>
                  <a:srgbClr val="666699"/>
                </a:solidFill>
              </a:rPr>
              <a:t>Add New Item</a:t>
            </a:r>
            <a:r>
              <a:rPr lang="en-US" sz="1800" b="0"/>
              <a:t> window will popup. </a:t>
            </a:r>
          </a:p>
          <a:p>
            <a:pPr marL="520700" lvl="1" indent="-169863" algn="l" eaLnBrk="1" hangingPunct="1">
              <a:spcBef>
                <a:spcPct val="20000"/>
              </a:spcBef>
              <a:buClr>
                <a:srgbClr val="666699"/>
              </a:buClr>
              <a:buFont typeface="Wingdings" pitchFamily="2" charset="2"/>
              <a:buChar char="§"/>
            </a:pPr>
            <a:r>
              <a:rPr lang="en-US" sz="1800" b="0"/>
              <a:t>Select the type of file (item) to be added and click on Add.</a:t>
            </a:r>
          </a:p>
          <a:p>
            <a:pPr marL="236538" indent="-236538" algn="l"/>
            <a:endParaRPr lang="en-US" sz="1800"/>
          </a:p>
        </p:txBody>
      </p:sp>
      <p:pic>
        <p:nvPicPr>
          <p:cNvPr id="695303" name="Picture 7" descr="AddingFile_1"/>
          <p:cNvPicPr>
            <a:picLocks noChangeAspect="1" noChangeArrowheads="1"/>
          </p:cNvPicPr>
          <p:nvPr/>
        </p:nvPicPr>
        <p:blipFill>
          <a:blip r:embed="rId4"/>
          <a:srcRect/>
          <a:stretch>
            <a:fillRect/>
          </a:stretch>
        </p:blipFill>
        <p:spPr bwMode="auto">
          <a:xfrm>
            <a:off x="4335463" y="2525713"/>
            <a:ext cx="4625975" cy="3103562"/>
          </a:xfrm>
          <a:prstGeom prst="rect">
            <a:avLst/>
          </a:prstGeom>
          <a:noFill/>
          <a:ln w="9525">
            <a:noFill/>
            <a:miter lim="800000"/>
            <a:headEnd/>
            <a:tailEnd/>
          </a:ln>
        </p:spPr>
      </p:pic>
      <p:sp>
        <p:nvSpPr>
          <p:cNvPr id="695304" name="Oval 8"/>
          <p:cNvSpPr>
            <a:spLocks noChangeArrowheads="1"/>
          </p:cNvSpPr>
          <p:nvPr/>
        </p:nvSpPr>
        <p:spPr bwMode="auto">
          <a:xfrm>
            <a:off x="6364288" y="4926013"/>
            <a:ext cx="1282700" cy="263525"/>
          </a:xfrm>
          <a:prstGeom prst="ellipse">
            <a:avLst/>
          </a:prstGeom>
          <a:noFill/>
          <a:ln w="12700" algn="ctr">
            <a:solidFill>
              <a:srgbClr val="3366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95300">
                                            <p:txEl>
                                              <p:pRg st="1" end="1"/>
                                            </p:txEl>
                                          </p:spTgt>
                                        </p:tgtEl>
                                        <p:attrNameLst>
                                          <p:attrName>style.visibility</p:attrName>
                                        </p:attrNameLst>
                                      </p:cBhvr>
                                      <p:to>
                                        <p:strVal val="visible"/>
                                      </p:to>
                                    </p:set>
                                    <p:animEffect transition="in" filter="strips(downRight)">
                                      <p:cBhvr>
                                        <p:cTn id="7" dur="500"/>
                                        <p:tgtEl>
                                          <p:spTgt spid="6953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530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9530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9530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5304"/>
                                        </p:tgtEl>
                                        <p:attrNameLst>
                                          <p:attrName>style.visibility</p:attrName>
                                        </p:attrNameLst>
                                      </p:cBhvr>
                                      <p:to>
                                        <p:strVal val="visible"/>
                                      </p:to>
                                    </p:set>
                                  </p:childTnLst>
                                </p:cTn>
                              </p:par>
                              <p:par>
                                <p:cTn id="20" presetID="26" presetClass="emph" presetSubtype="0" fill="hold" grpId="1" nodeType="withEffect">
                                  <p:stCondLst>
                                    <p:cond delay="0"/>
                                  </p:stCondLst>
                                  <p:childTnLst>
                                    <p:animEffect transition="out" filter="fade">
                                      <p:cBhvr>
                                        <p:cTn id="21" dur="500" tmFilter="0, 0; .2, .5; .8, .5; 1, 0"/>
                                        <p:tgtEl>
                                          <p:spTgt spid="695304"/>
                                        </p:tgtEl>
                                      </p:cBhvr>
                                    </p:animEffect>
                                    <p:animScale>
                                      <p:cBhvr>
                                        <p:cTn id="22" dur="250" autoRev="1" fill="hold"/>
                                        <p:tgtEl>
                                          <p:spTgt spid="69530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2" grpId="0"/>
      <p:bldP spid="695304" grpId="0" animBg="1"/>
      <p:bldP spid="69530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a:xfrm>
            <a:off x="457200" y="274638"/>
            <a:ext cx="8229600" cy="639762"/>
          </a:xfrm>
        </p:spPr>
        <p:txBody>
          <a:bodyPr/>
          <a:lstStyle/>
          <a:p>
            <a:pPr eaLnBrk="1" hangingPunct="1"/>
            <a:r>
              <a:rPr lang="en-US" smtClean="0"/>
              <a:t>Solution Explorer</a:t>
            </a:r>
          </a:p>
        </p:txBody>
      </p:sp>
      <p:sp>
        <p:nvSpPr>
          <p:cNvPr id="67586" name="Slide Number Placeholder 3"/>
          <p:cNvSpPr>
            <a:spLocks noGrp="1"/>
          </p:cNvSpPr>
          <p:nvPr>
            <p:ph type="sldNum" sz="quarter" idx="12"/>
          </p:nvPr>
        </p:nvSpPr>
        <p:spPr/>
        <p:txBody>
          <a:bodyPr/>
          <a:lstStyle/>
          <a:p>
            <a:pPr>
              <a:defRPr/>
            </a:pPr>
            <a:fld id="{9A340C75-D2A8-4C7E-9C85-188EDA54D187}" type="slidenum">
              <a:rPr lang="en-US"/>
              <a:pPr>
                <a:defRPr/>
              </a:pPr>
              <a:t>29</a:t>
            </a:fld>
            <a:endParaRPr lang="en-US"/>
          </a:p>
        </p:txBody>
      </p:sp>
      <p:pic>
        <p:nvPicPr>
          <p:cNvPr id="697346" name="Picture 2" descr="SolnExplorerforPPT7-final"/>
          <p:cNvPicPr>
            <a:picLocks noChangeAspect="1" noChangeArrowheads="1"/>
          </p:cNvPicPr>
          <p:nvPr/>
        </p:nvPicPr>
        <p:blipFill>
          <a:blip r:embed="rId3"/>
          <a:srcRect/>
          <a:stretch>
            <a:fillRect/>
          </a:stretch>
        </p:blipFill>
        <p:spPr bwMode="auto">
          <a:xfrm>
            <a:off x="5554663" y="1989138"/>
            <a:ext cx="3235325" cy="4514850"/>
          </a:xfrm>
          <a:prstGeom prst="rect">
            <a:avLst/>
          </a:prstGeom>
          <a:noFill/>
          <a:ln w="9525">
            <a:noFill/>
            <a:miter lim="800000"/>
            <a:headEnd/>
            <a:tailEnd/>
          </a:ln>
        </p:spPr>
      </p:pic>
      <p:pic>
        <p:nvPicPr>
          <p:cNvPr id="697347" name="Picture 3" descr="solutionExplorerDefaultview"/>
          <p:cNvPicPr>
            <a:picLocks noChangeAspect="1" noChangeArrowheads="1"/>
          </p:cNvPicPr>
          <p:nvPr/>
        </p:nvPicPr>
        <p:blipFill>
          <a:blip r:embed="rId4"/>
          <a:srcRect/>
          <a:stretch>
            <a:fillRect/>
          </a:stretch>
        </p:blipFill>
        <p:spPr bwMode="auto">
          <a:xfrm>
            <a:off x="5524500" y="1549400"/>
            <a:ext cx="3225800" cy="4486275"/>
          </a:xfrm>
          <a:prstGeom prst="rect">
            <a:avLst/>
          </a:prstGeom>
          <a:noFill/>
          <a:ln w="9525">
            <a:noFill/>
            <a:miter lim="800000"/>
            <a:headEnd/>
            <a:tailEnd/>
          </a:ln>
        </p:spPr>
      </p:pic>
      <p:sp>
        <p:nvSpPr>
          <p:cNvPr id="697348" name="Oval 4"/>
          <p:cNvSpPr>
            <a:spLocks noChangeArrowheads="1"/>
          </p:cNvSpPr>
          <p:nvPr/>
        </p:nvSpPr>
        <p:spPr bwMode="auto">
          <a:xfrm>
            <a:off x="6111875" y="2449513"/>
            <a:ext cx="698500" cy="193675"/>
          </a:xfrm>
          <a:prstGeom prst="ellipse">
            <a:avLst/>
          </a:prstGeom>
          <a:noFill/>
          <a:ln w="19050" algn="ctr">
            <a:solidFill>
              <a:srgbClr val="808000"/>
            </a:solidFill>
            <a:round/>
            <a:headEnd/>
            <a:tailEnd/>
          </a:ln>
        </p:spPr>
        <p:txBody>
          <a:bodyPr wrap="none" anchor="ctr"/>
          <a:lstStyle/>
          <a:p>
            <a:endParaRPr lang="en-US"/>
          </a:p>
        </p:txBody>
      </p:sp>
      <p:sp>
        <p:nvSpPr>
          <p:cNvPr id="697349" name="Oval 5"/>
          <p:cNvSpPr>
            <a:spLocks noChangeArrowheads="1"/>
          </p:cNvSpPr>
          <p:nvPr/>
        </p:nvSpPr>
        <p:spPr bwMode="auto">
          <a:xfrm>
            <a:off x="5935663" y="2587625"/>
            <a:ext cx="1366837" cy="269875"/>
          </a:xfrm>
          <a:prstGeom prst="ellipse">
            <a:avLst/>
          </a:prstGeom>
          <a:noFill/>
          <a:ln w="19050" algn="ctr">
            <a:solidFill>
              <a:srgbClr val="808000"/>
            </a:solidFill>
            <a:round/>
            <a:headEnd/>
            <a:tailEnd/>
          </a:ln>
        </p:spPr>
        <p:txBody>
          <a:bodyPr wrap="none" anchor="ctr"/>
          <a:lstStyle/>
          <a:p>
            <a:endParaRPr lang="en-US"/>
          </a:p>
        </p:txBody>
      </p:sp>
      <p:sp>
        <p:nvSpPr>
          <p:cNvPr id="697350" name="Rectangle 6"/>
          <p:cNvSpPr>
            <a:spLocks noChangeArrowheads="1"/>
          </p:cNvSpPr>
          <p:nvPr/>
        </p:nvSpPr>
        <p:spPr bwMode="auto">
          <a:xfrm>
            <a:off x="315913" y="1362075"/>
            <a:ext cx="5067300" cy="5032375"/>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Wingdings" pitchFamily="2" charset="2"/>
              <a:buChar char="§"/>
            </a:pPr>
            <a:r>
              <a:rPr lang="en-US" sz="2000" b="0"/>
              <a:t>Presents a </a:t>
            </a:r>
            <a:r>
              <a:rPr lang="en-US" sz="2000" b="0" i="1">
                <a:solidFill>
                  <a:srgbClr val="666699"/>
                </a:solidFill>
              </a:rPr>
              <a:t>tree view structure</a:t>
            </a:r>
            <a:r>
              <a:rPr lang="en-US" sz="2000" b="0"/>
              <a:t> of files present in the project. </a:t>
            </a:r>
          </a:p>
          <a:p>
            <a:pPr marL="685800" lvl="1" indent="-228600" algn="l" eaLnBrk="1" hangingPunct="1">
              <a:spcBef>
                <a:spcPct val="20000"/>
              </a:spcBef>
              <a:buClr>
                <a:srgbClr val="666699"/>
              </a:buClr>
              <a:buFont typeface="Arial" charset="0"/>
              <a:buChar char="–"/>
            </a:pPr>
            <a:r>
              <a:rPr lang="en-US" sz="1800" b="0"/>
              <a:t>By default a New Website will contain:</a:t>
            </a:r>
          </a:p>
          <a:p>
            <a:pPr marL="1028700" lvl="2" indent="-228600" algn="l" eaLnBrk="1" hangingPunct="1">
              <a:spcBef>
                <a:spcPct val="20000"/>
              </a:spcBef>
              <a:buClr>
                <a:srgbClr val="666699"/>
              </a:buClr>
              <a:buFontTx/>
              <a:buChar char="•"/>
            </a:pPr>
            <a:r>
              <a:rPr lang="en-US" sz="1800" b="0"/>
              <a:t>An App_Data folder </a:t>
            </a:r>
          </a:p>
          <a:p>
            <a:pPr marL="1028700" lvl="2" indent="-228600" algn="l" eaLnBrk="1" hangingPunct="1">
              <a:spcBef>
                <a:spcPct val="20000"/>
              </a:spcBef>
              <a:buClr>
                <a:srgbClr val="666699"/>
              </a:buClr>
              <a:buFontTx/>
              <a:buChar char="•"/>
            </a:pPr>
            <a:r>
              <a:rPr lang="en-US" sz="1800" b="0"/>
              <a:t>A Default.aspx page (including Default.aspx.cs)</a:t>
            </a:r>
          </a:p>
          <a:p>
            <a:pPr marL="342900" indent="-342900" algn="l" eaLnBrk="1" hangingPunct="1">
              <a:spcBef>
                <a:spcPct val="20000"/>
              </a:spcBef>
              <a:buClr>
                <a:srgbClr val="666699"/>
              </a:buClr>
              <a:buFont typeface="Wingdings" pitchFamily="2" charset="2"/>
              <a:buChar char="§"/>
            </a:pPr>
            <a:endParaRPr lang="en-US" sz="2000"/>
          </a:p>
          <a:p>
            <a:pPr marL="342900" indent="-342900" algn="l" eaLnBrk="1" hangingPunct="1">
              <a:spcBef>
                <a:spcPct val="20000"/>
              </a:spcBef>
              <a:buClr>
                <a:srgbClr val="666699"/>
              </a:buClr>
              <a:buFont typeface="Wingdings" pitchFamily="2" charset="2"/>
              <a:buNone/>
            </a:pPr>
            <a:r>
              <a:rPr lang="en-US" sz="2000"/>
              <a:t>To view Solution Explorer:</a:t>
            </a:r>
          </a:p>
          <a:p>
            <a:pPr marL="342900" indent="-342900" algn="l" eaLnBrk="1" hangingPunct="1">
              <a:spcBef>
                <a:spcPct val="20000"/>
              </a:spcBef>
              <a:buClr>
                <a:srgbClr val="666699"/>
              </a:buClr>
              <a:buFont typeface="Wingdings" pitchFamily="2" charset="2"/>
              <a:buChar char="§"/>
            </a:pPr>
            <a:r>
              <a:rPr lang="en-US" sz="2000">
                <a:solidFill>
                  <a:schemeClr val="folHlink"/>
                </a:solidFill>
              </a:rPr>
              <a:t> </a:t>
            </a:r>
            <a:r>
              <a:rPr lang="en-US" sz="2000" b="0" i="1">
                <a:solidFill>
                  <a:srgbClr val="666699"/>
                </a:solidFill>
              </a:rPr>
              <a:t>Select</a:t>
            </a:r>
            <a:r>
              <a:rPr lang="en-US" sz="2000">
                <a:solidFill>
                  <a:srgbClr val="666699"/>
                </a:solidFill>
              </a:rPr>
              <a:t> </a:t>
            </a:r>
            <a:r>
              <a:rPr lang="en-US" sz="2000" b="0" i="1">
                <a:solidFill>
                  <a:srgbClr val="666699"/>
                </a:solidFill>
              </a:rPr>
              <a:t>View</a:t>
            </a:r>
            <a:r>
              <a:rPr lang="en-US" sz="2000">
                <a:solidFill>
                  <a:srgbClr val="666699"/>
                </a:solidFill>
              </a:rPr>
              <a:t> &gt; </a:t>
            </a:r>
            <a:r>
              <a:rPr lang="en-US" sz="2000" b="0" i="1">
                <a:solidFill>
                  <a:srgbClr val="666699"/>
                </a:solidFill>
              </a:rPr>
              <a:t>Solution</a:t>
            </a:r>
            <a:r>
              <a:rPr lang="en-US" sz="2000">
                <a:solidFill>
                  <a:srgbClr val="666699"/>
                </a:solidFill>
              </a:rPr>
              <a:t> </a:t>
            </a:r>
            <a:r>
              <a:rPr lang="en-US" sz="2000" b="0" i="1">
                <a:solidFill>
                  <a:srgbClr val="666699"/>
                </a:solidFill>
              </a:rPr>
              <a:t>Explorer</a:t>
            </a:r>
            <a:r>
              <a:rPr lang="en-US" sz="2000">
                <a:solidFill>
                  <a:srgbClr val="666699"/>
                </a:solidFill>
              </a:rPr>
              <a:t> </a:t>
            </a:r>
          </a:p>
          <a:p>
            <a:pPr marL="342900" indent="-342900" algn="l" eaLnBrk="1" hangingPunct="1">
              <a:spcBef>
                <a:spcPct val="20000"/>
              </a:spcBef>
              <a:buClr>
                <a:srgbClr val="666699"/>
              </a:buClr>
              <a:buFont typeface="Wingdings" pitchFamily="2" charset="2"/>
              <a:buNone/>
            </a:pPr>
            <a:r>
              <a:rPr lang="en-US" sz="2000" b="0"/>
              <a:t>OR</a:t>
            </a:r>
            <a:r>
              <a:rPr lang="en-US" sz="2000">
                <a:solidFill>
                  <a:srgbClr val="666699"/>
                </a:solidFill>
              </a:rPr>
              <a:t> </a:t>
            </a:r>
          </a:p>
          <a:p>
            <a:pPr marL="342900" indent="-342900" algn="l" eaLnBrk="1" hangingPunct="1">
              <a:spcBef>
                <a:spcPct val="20000"/>
              </a:spcBef>
              <a:buClr>
                <a:srgbClr val="666699"/>
              </a:buClr>
              <a:buFont typeface="Wingdings" pitchFamily="2" charset="2"/>
              <a:buChar char="§"/>
            </a:pPr>
            <a:r>
              <a:rPr lang="en-US" sz="2000" b="0" i="1">
                <a:solidFill>
                  <a:srgbClr val="666699"/>
                </a:solidFill>
              </a:rPr>
              <a:t>Press</a:t>
            </a:r>
            <a:r>
              <a:rPr lang="en-US" sz="2000">
                <a:solidFill>
                  <a:srgbClr val="666699"/>
                </a:solidFill>
              </a:rPr>
              <a:t> </a:t>
            </a:r>
            <a:r>
              <a:rPr lang="en-US" sz="2000" b="0" i="1">
                <a:solidFill>
                  <a:srgbClr val="666699"/>
                </a:solidFill>
              </a:rPr>
              <a:t>buttons</a:t>
            </a:r>
            <a:r>
              <a:rPr lang="en-US" sz="2000">
                <a:solidFill>
                  <a:srgbClr val="666699"/>
                </a:solidFill>
              </a:rPr>
              <a:t> </a:t>
            </a:r>
            <a:r>
              <a:rPr lang="en-US" sz="2000" b="0" i="1">
                <a:solidFill>
                  <a:srgbClr val="666699"/>
                </a:solidFill>
              </a:rPr>
              <a:t>Ctrl+W,S</a:t>
            </a:r>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97350">
                                            <p:txEl>
                                              <p:pRg st="0" end="0"/>
                                            </p:txEl>
                                          </p:spTgt>
                                        </p:tgtEl>
                                        <p:attrNameLst>
                                          <p:attrName>style.visibility</p:attrName>
                                        </p:attrNameLst>
                                      </p:cBhvr>
                                      <p:to>
                                        <p:strVal val="visible"/>
                                      </p:to>
                                    </p:set>
                                    <p:animEffect transition="in" filter="strips(downRight)">
                                      <p:cBhvr>
                                        <p:cTn id="7" dur="500"/>
                                        <p:tgtEl>
                                          <p:spTgt spid="697350">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973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7347"/>
                                        </p:tgtEl>
                                        <p:attrNameLst>
                                          <p:attrName>style.visibility</p:attrName>
                                        </p:attrNameLst>
                                      </p:cBhvr>
                                      <p:to>
                                        <p:strVal val="visible"/>
                                      </p:to>
                                    </p:set>
                                  </p:childTnLst>
                                </p:cTn>
                              </p:par>
                            </p:childTnLst>
                          </p:cTn>
                        </p:par>
                        <p:par>
                          <p:cTn id="15" fill="hold">
                            <p:stCondLst>
                              <p:cond delay="0"/>
                            </p:stCondLst>
                            <p:childTnLst>
                              <p:par>
                                <p:cTn id="16" presetID="18" presetClass="entr" presetSubtype="6" fill="hold" nodeType="afterEffect">
                                  <p:stCondLst>
                                    <p:cond delay="0"/>
                                  </p:stCondLst>
                                  <p:childTnLst>
                                    <p:set>
                                      <p:cBhvr>
                                        <p:cTn id="17" dur="1" fill="hold">
                                          <p:stCondLst>
                                            <p:cond delay="0"/>
                                          </p:stCondLst>
                                        </p:cTn>
                                        <p:tgtEl>
                                          <p:spTgt spid="697350">
                                            <p:txEl>
                                              <p:pRg st="1" end="1"/>
                                            </p:txEl>
                                          </p:spTgt>
                                        </p:tgtEl>
                                        <p:attrNameLst>
                                          <p:attrName>style.visibility</p:attrName>
                                        </p:attrNameLst>
                                      </p:cBhvr>
                                      <p:to>
                                        <p:strVal val="visible"/>
                                      </p:to>
                                    </p:set>
                                    <p:animEffect transition="in" filter="strips(downRight)">
                                      <p:cBhvr>
                                        <p:cTn id="18" dur="500"/>
                                        <p:tgtEl>
                                          <p:spTgt spid="697350">
                                            <p:txEl>
                                              <p:pRg st="1" end="1"/>
                                            </p:txEl>
                                          </p:spTgt>
                                        </p:tgtEl>
                                      </p:cBhvr>
                                    </p:animEffect>
                                  </p:childTnLst>
                                </p:cTn>
                              </p:par>
                            </p:childTnLst>
                          </p:cTn>
                        </p:par>
                        <p:par>
                          <p:cTn id="19" fill="hold">
                            <p:stCondLst>
                              <p:cond delay="500"/>
                            </p:stCondLst>
                            <p:childTnLst>
                              <p:par>
                                <p:cTn id="20" presetID="18" presetClass="entr" presetSubtype="6" fill="hold" nodeType="afterEffect">
                                  <p:stCondLst>
                                    <p:cond delay="0"/>
                                  </p:stCondLst>
                                  <p:childTnLst>
                                    <p:set>
                                      <p:cBhvr>
                                        <p:cTn id="21" dur="1" fill="hold">
                                          <p:stCondLst>
                                            <p:cond delay="0"/>
                                          </p:stCondLst>
                                        </p:cTn>
                                        <p:tgtEl>
                                          <p:spTgt spid="697350">
                                            <p:txEl>
                                              <p:pRg st="2" end="2"/>
                                            </p:txEl>
                                          </p:spTgt>
                                        </p:tgtEl>
                                        <p:attrNameLst>
                                          <p:attrName>style.visibility</p:attrName>
                                        </p:attrNameLst>
                                      </p:cBhvr>
                                      <p:to>
                                        <p:strVal val="visible"/>
                                      </p:to>
                                    </p:set>
                                    <p:animEffect transition="in" filter="strips(downRight)">
                                      <p:cBhvr>
                                        <p:cTn id="22" dur="500"/>
                                        <p:tgtEl>
                                          <p:spTgt spid="697350">
                                            <p:txEl>
                                              <p:pRg st="2" end="2"/>
                                            </p:txEl>
                                          </p:spTgt>
                                        </p:tgtEl>
                                      </p:cBhvr>
                                    </p:animEffect>
                                  </p:childTnLst>
                                </p:cTn>
                              </p:par>
                            </p:childTnLst>
                          </p:cTn>
                        </p:par>
                        <p:par>
                          <p:cTn id="23" fill="hold">
                            <p:stCondLst>
                              <p:cond delay="1000"/>
                            </p:stCondLst>
                            <p:childTnLst>
                              <p:par>
                                <p:cTn id="24" presetID="18" presetClass="entr" presetSubtype="6" fill="hold" nodeType="afterEffect">
                                  <p:stCondLst>
                                    <p:cond delay="0"/>
                                  </p:stCondLst>
                                  <p:childTnLst>
                                    <p:set>
                                      <p:cBhvr>
                                        <p:cTn id="25" dur="1" fill="hold">
                                          <p:stCondLst>
                                            <p:cond delay="0"/>
                                          </p:stCondLst>
                                        </p:cTn>
                                        <p:tgtEl>
                                          <p:spTgt spid="697350">
                                            <p:txEl>
                                              <p:pRg st="3" end="3"/>
                                            </p:txEl>
                                          </p:spTgt>
                                        </p:tgtEl>
                                        <p:attrNameLst>
                                          <p:attrName>style.visibility</p:attrName>
                                        </p:attrNameLst>
                                      </p:cBhvr>
                                      <p:to>
                                        <p:strVal val="visible"/>
                                      </p:to>
                                    </p:set>
                                    <p:animEffect transition="in" filter="strips(downRight)">
                                      <p:cBhvr>
                                        <p:cTn id="26" dur="500"/>
                                        <p:tgtEl>
                                          <p:spTgt spid="697350">
                                            <p:txEl>
                                              <p:pRg st="3" end="3"/>
                                            </p:txEl>
                                          </p:spTgt>
                                        </p:tgtEl>
                                      </p:cBhvr>
                                    </p:animEffect>
                                  </p:childTnLst>
                                </p:cTn>
                              </p:par>
                            </p:childTnLst>
                          </p:cTn>
                        </p:par>
                        <p:par>
                          <p:cTn id="27" fill="hold">
                            <p:stCondLst>
                              <p:cond delay="1500"/>
                            </p:stCondLst>
                            <p:childTnLst>
                              <p:par>
                                <p:cTn id="28" presetID="18" presetClass="entr" presetSubtype="6" fill="hold" grpId="0" nodeType="afterEffect">
                                  <p:stCondLst>
                                    <p:cond delay="0"/>
                                  </p:stCondLst>
                                  <p:childTnLst>
                                    <p:set>
                                      <p:cBhvr>
                                        <p:cTn id="29" dur="1" fill="hold">
                                          <p:stCondLst>
                                            <p:cond delay="0"/>
                                          </p:stCondLst>
                                        </p:cTn>
                                        <p:tgtEl>
                                          <p:spTgt spid="697348"/>
                                        </p:tgtEl>
                                        <p:attrNameLst>
                                          <p:attrName>style.visibility</p:attrName>
                                        </p:attrNameLst>
                                      </p:cBhvr>
                                      <p:to>
                                        <p:strVal val="visible"/>
                                      </p:to>
                                    </p:set>
                                    <p:animEffect transition="in" filter="strips(downRight)">
                                      <p:cBhvr>
                                        <p:cTn id="30" dur="500"/>
                                        <p:tgtEl>
                                          <p:spTgt spid="697348"/>
                                        </p:tgtEl>
                                      </p:cBhvr>
                                    </p:animEffect>
                                  </p:childTnLst>
                                </p:cTn>
                              </p:par>
                            </p:childTnLst>
                          </p:cTn>
                        </p:par>
                        <p:par>
                          <p:cTn id="31" fill="hold">
                            <p:stCondLst>
                              <p:cond delay="2000"/>
                            </p:stCondLst>
                            <p:childTnLst>
                              <p:par>
                                <p:cTn id="32" presetID="18" presetClass="entr" presetSubtype="6" fill="hold" grpId="0" nodeType="afterEffect">
                                  <p:stCondLst>
                                    <p:cond delay="0"/>
                                  </p:stCondLst>
                                  <p:childTnLst>
                                    <p:set>
                                      <p:cBhvr>
                                        <p:cTn id="33" dur="1" fill="hold">
                                          <p:stCondLst>
                                            <p:cond delay="0"/>
                                          </p:stCondLst>
                                        </p:cTn>
                                        <p:tgtEl>
                                          <p:spTgt spid="697349"/>
                                        </p:tgtEl>
                                        <p:attrNameLst>
                                          <p:attrName>style.visibility</p:attrName>
                                        </p:attrNameLst>
                                      </p:cBhvr>
                                      <p:to>
                                        <p:strVal val="visible"/>
                                      </p:to>
                                    </p:set>
                                    <p:animEffect transition="in" filter="strips(downRight)">
                                      <p:cBhvr>
                                        <p:cTn id="34" dur="500"/>
                                        <p:tgtEl>
                                          <p:spTgt spid="697349"/>
                                        </p:tgtEl>
                                      </p:cBhvr>
                                    </p:animEffect>
                                  </p:childTnLst>
                                </p:cTn>
                              </p:par>
                            </p:childTnLst>
                          </p:cTn>
                        </p:par>
                        <p:par>
                          <p:cTn id="35" fill="hold">
                            <p:stCondLst>
                              <p:cond delay="2500"/>
                            </p:stCondLst>
                            <p:childTnLst>
                              <p:par>
                                <p:cTn id="36" presetID="18" presetClass="entr" presetSubtype="6" fill="hold" nodeType="afterEffect">
                                  <p:stCondLst>
                                    <p:cond delay="0"/>
                                  </p:stCondLst>
                                  <p:childTnLst>
                                    <p:set>
                                      <p:cBhvr>
                                        <p:cTn id="37" dur="1" fill="hold">
                                          <p:stCondLst>
                                            <p:cond delay="0"/>
                                          </p:stCondLst>
                                        </p:cTn>
                                        <p:tgtEl>
                                          <p:spTgt spid="697350">
                                            <p:txEl>
                                              <p:pRg st="5" end="5"/>
                                            </p:txEl>
                                          </p:spTgt>
                                        </p:tgtEl>
                                        <p:attrNameLst>
                                          <p:attrName>style.visibility</p:attrName>
                                        </p:attrNameLst>
                                      </p:cBhvr>
                                      <p:to>
                                        <p:strVal val="visible"/>
                                      </p:to>
                                    </p:set>
                                    <p:animEffect transition="in" filter="strips(downRight)">
                                      <p:cBhvr>
                                        <p:cTn id="38" dur="500"/>
                                        <p:tgtEl>
                                          <p:spTgt spid="697350">
                                            <p:txEl>
                                              <p:pRg st="5" end="5"/>
                                            </p:txEl>
                                          </p:spTgt>
                                        </p:tgtEl>
                                      </p:cBhvr>
                                    </p:animEffect>
                                  </p:childTnLst>
                                </p:cTn>
                              </p:par>
                            </p:childTnLst>
                          </p:cTn>
                        </p:par>
                        <p:par>
                          <p:cTn id="39" fill="hold">
                            <p:stCondLst>
                              <p:cond delay="3000"/>
                            </p:stCondLst>
                            <p:childTnLst>
                              <p:par>
                                <p:cTn id="40" presetID="18" presetClass="entr" presetSubtype="6" fill="hold" nodeType="afterEffect">
                                  <p:stCondLst>
                                    <p:cond delay="0"/>
                                  </p:stCondLst>
                                  <p:childTnLst>
                                    <p:set>
                                      <p:cBhvr>
                                        <p:cTn id="41" dur="1" fill="hold">
                                          <p:stCondLst>
                                            <p:cond delay="0"/>
                                          </p:stCondLst>
                                        </p:cTn>
                                        <p:tgtEl>
                                          <p:spTgt spid="697350">
                                            <p:txEl>
                                              <p:pRg st="6" end="6"/>
                                            </p:txEl>
                                          </p:spTgt>
                                        </p:tgtEl>
                                        <p:attrNameLst>
                                          <p:attrName>style.visibility</p:attrName>
                                        </p:attrNameLst>
                                      </p:cBhvr>
                                      <p:to>
                                        <p:strVal val="visible"/>
                                      </p:to>
                                    </p:set>
                                    <p:animEffect transition="in" filter="strips(downRight)">
                                      <p:cBhvr>
                                        <p:cTn id="42" dur="500"/>
                                        <p:tgtEl>
                                          <p:spTgt spid="697350">
                                            <p:txEl>
                                              <p:pRg st="6" end="6"/>
                                            </p:txEl>
                                          </p:spTgt>
                                        </p:tgtEl>
                                      </p:cBhvr>
                                    </p:animEffect>
                                  </p:childTnLst>
                                </p:cTn>
                              </p:par>
                            </p:childTnLst>
                          </p:cTn>
                        </p:par>
                        <p:par>
                          <p:cTn id="43" fill="hold">
                            <p:stCondLst>
                              <p:cond delay="3500"/>
                            </p:stCondLst>
                            <p:childTnLst>
                              <p:par>
                                <p:cTn id="44" presetID="18" presetClass="entr" presetSubtype="6" fill="hold" nodeType="afterEffect">
                                  <p:stCondLst>
                                    <p:cond delay="0"/>
                                  </p:stCondLst>
                                  <p:childTnLst>
                                    <p:set>
                                      <p:cBhvr>
                                        <p:cTn id="45" dur="1" fill="hold">
                                          <p:stCondLst>
                                            <p:cond delay="0"/>
                                          </p:stCondLst>
                                        </p:cTn>
                                        <p:tgtEl>
                                          <p:spTgt spid="697350">
                                            <p:txEl>
                                              <p:pRg st="7" end="7"/>
                                            </p:txEl>
                                          </p:spTgt>
                                        </p:tgtEl>
                                        <p:attrNameLst>
                                          <p:attrName>style.visibility</p:attrName>
                                        </p:attrNameLst>
                                      </p:cBhvr>
                                      <p:to>
                                        <p:strVal val="visible"/>
                                      </p:to>
                                    </p:set>
                                    <p:animEffect transition="in" filter="strips(downRight)">
                                      <p:cBhvr>
                                        <p:cTn id="46" dur="500"/>
                                        <p:tgtEl>
                                          <p:spTgt spid="697350">
                                            <p:txEl>
                                              <p:pRg st="7" end="7"/>
                                            </p:txEl>
                                          </p:spTgt>
                                        </p:tgtEl>
                                      </p:cBhvr>
                                    </p:animEffect>
                                  </p:childTnLst>
                                </p:cTn>
                              </p:par>
                            </p:childTnLst>
                          </p:cTn>
                        </p:par>
                        <p:par>
                          <p:cTn id="47" fill="hold">
                            <p:stCondLst>
                              <p:cond delay="4000"/>
                            </p:stCondLst>
                            <p:childTnLst>
                              <p:par>
                                <p:cTn id="48" presetID="18" presetClass="entr" presetSubtype="6" fill="hold" nodeType="afterEffect">
                                  <p:stCondLst>
                                    <p:cond delay="0"/>
                                  </p:stCondLst>
                                  <p:childTnLst>
                                    <p:set>
                                      <p:cBhvr>
                                        <p:cTn id="49" dur="1" fill="hold">
                                          <p:stCondLst>
                                            <p:cond delay="0"/>
                                          </p:stCondLst>
                                        </p:cTn>
                                        <p:tgtEl>
                                          <p:spTgt spid="697350">
                                            <p:txEl>
                                              <p:pRg st="8" end="8"/>
                                            </p:txEl>
                                          </p:spTgt>
                                        </p:tgtEl>
                                        <p:attrNameLst>
                                          <p:attrName>style.visibility</p:attrName>
                                        </p:attrNameLst>
                                      </p:cBhvr>
                                      <p:to>
                                        <p:strVal val="visible"/>
                                      </p:to>
                                    </p:set>
                                    <p:animEffect transition="in" filter="strips(downRight)">
                                      <p:cBhvr>
                                        <p:cTn id="50" dur="500"/>
                                        <p:tgtEl>
                                          <p:spTgt spid="6973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8" grpId="0" animBg="1"/>
      <p:bldP spid="6973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xfrm>
            <a:off x="457200" y="6356350"/>
            <a:ext cx="2133600" cy="365125"/>
          </a:xfrm>
        </p:spPr>
        <p:txBody>
          <a:bodyPr/>
          <a:lstStyle/>
          <a:p>
            <a:pPr algn="l">
              <a:defRPr/>
            </a:pPr>
            <a:fld id="{1024314D-4F8E-4A62-9BD2-8C5B3B93BB6C}" type="slidenum">
              <a:rPr lang="en-US" smtClean="0"/>
              <a:pPr algn="l">
                <a:defRPr/>
              </a:pPr>
              <a:t>3</a:t>
            </a:fld>
            <a:endParaRPr lang="en-US" smtClean="0"/>
          </a:p>
        </p:txBody>
      </p:sp>
      <p:sp>
        <p:nvSpPr>
          <p:cNvPr id="218114" name="Rectangle 2"/>
          <p:cNvSpPr>
            <a:spLocks noGrp="1" noChangeArrowheads="1"/>
          </p:cNvSpPr>
          <p:nvPr>
            <p:ph type="title"/>
          </p:nvPr>
        </p:nvSpPr>
        <p:spPr>
          <a:xfrm>
            <a:off x="0" y="398463"/>
            <a:ext cx="7119938" cy="701675"/>
          </a:xfrm>
        </p:spPr>
        <p:txBody>
          <a:bodyPr/>
          <a:lstStyle/>
          <a:p>
            <a:pPr eaLnBrk="1" hangingPunct="1"/>
            <a:r>
              <a:rPr lang="en-US" smtClean="0"/>
              <a:t>What is .NET  ?</a:t>
            </a:r>
          </a:p>
        </p:txBody>
      </p:sp>
      <p:sp>
        <p:nvSpPr>
          <p:cNvPr id="218115" name="Rectangle 3"/>
          <p:cNvSpPr>
            <a:spLocks noGrp="1" noChangeArrowheads="1"/>
          </p:cNvSpPr>
          <p:nvPr>
            <p:ph type="body" idx="1"/>
          </p:nvPr>
        </p:nvSpPr>
        <p:spPr>
          <a:xfrm>
            <a:off x="220663" y="1376363"/>
            <a:ext cx="8545512" cy="4972050"/>
          </a:xfrm>
        </p:spPr>
        <p:txBody>
          <a:bodyPr/>
          <a:lstStyle/>
          <a:p>
            <a:pPr eaLnBrk="1" hangingPunct="1">
              <a:lnSpc>
                <a:spcPct val="110000"/>
              </a:lnSpc>
              <a:buFont typeface="Wingdings" pitchFamily="2" charset="2"/>
              <a:buNone/>
            </a:pPr>
            <a:r>
              <a:rPr lang="en-US" sz="2600" b="1" smtClean="0">
                <a:solidFill>
                  <a:schemeClr val="folHlink"/>
                </a:solidFill>
                <a:latin typeface="Courier New" pitchFamily="49" charset="0"/>
                <a:cs typeface="Courier New" pitchFamily="49" charset="0"/>
              </a:rPr>
              <a:t>Microsoft.NET is a Framework</a:t>
            </a:r>
          </a:p>
          <a:p>
            <a:pPr lvl="1" algn="just" eaLnBrk="1" hangingPunct="1"/>
            <a:r>
              <a:rPr lang="en-US" sz="2400" smtClean="0"/>
              <a:t>Microsoft  .NET is a Framework which provides a common platform to Execute or, Run the applications developed in various programming languages.</a:t>
            </a:r>
          </a:p>
          <a:p>
            <a:pPr lvl="1" algn="just" eaLnBrk="1" hangingPunct="1"/>
            <a:endParaRPr lang="en-US" sz="2400" smtClean="0"/>
          </a:p>
          <a:p>
            <a:pPr lvl="1" eaLnBrk="1" hangingPunct="1"/>
            <a:r>
              <a:rPr lang="en-US" sz="2400" smtClean="0"/>
              <a:t> Microsoft announced the .NET initiative in July 2000.</a:t>
            </a:r>
          </a:p>
          <a:p>
            <a:pPr lvl="1" eaLnBrk="1" hangingPunct="1"/>
            <a:endParaRPr lang="en-US" sz="2400" smtClean="0"/>
          </a:p>
          <a:p>
            <a:pPr lvl="1" eaLnBrk="1" hangingPunct="1"/>
            <a:r>
              <a:rPr lang="en-US" sz="2400" smtClean="0"/>
              <a:t>The main intention was to bridge the gap in </a:t>
            </a:r>
            <a:r>
              <a:rPr lang="en-US" sz="2400" b="1" smtClean="0">
                <a:solidFill>
                  <a:schemeClr val="folHlink"/>
                </a:solidFill>
                <a:latin typeface="Courier New" pitchFamily="49" charset="0"/>
                <a:cs typeface="Courier New" pitchFamily="49" charset="0"/>
              </a:rPr>
              <a:t>interoperability</a:t>
            </a:r>
            <a:r>
              <a:rPr lang="en-US" sz="2400" smtClean="0"/>
              <a:t> between services of various programming languages.</a:t>
            </a:r>
          </a:p>
          <a:p>
            <a:pPr lvl="1" eaLnBrk="1" hangingPunct="1"/>
            <a:endParaRPr lang="en-US" sz="2400" smtClean="0"/>
          </a:p>
          <a:p>
            <a:pPr eaLnBrk="1" hangingPunct="1">
              <a:lnSpc>
                <a:spcPct val="110000"/>
              </a:lnSpc>
            </a:pPr>
            <a:endParaRPr lang="en-US" sz="2600" smtClean="0"/>
          </a:p>
          <a:p>
            <a:pPr eaLnBrk="1" hangingPunct="1">
              <a:lnSpc>
                <a:spcPct val="110000"/>
              </a:lnSpc>
            </a:pPr>
            <a:endParaRPr lang="en-US" sz="2600" b="1" smtClean="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8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Solution Explorer (Continued)</a:t>
            </a:r>
          </a:p>
        </p:txBody>
      </p:sp>
      <p:sp>
        <p:nvSpPr>
          <p:cNvPr id="68610" name="Slide Number Placeholder 3"/>
          <p:cNvSpPr>
            <a:spLocks noGrp="1"/>
          </p:cNvSpPr>
          <p:nvPr>
            <p:ph type="sldNum" sz="quarter" idx="12"/>
          </p:nvPr>
        </p:nvSpPr>
        <p:spPr/>
        <p:txBody>
          <a:bodyPr/>
          <a:lstStyle/>
          <a:p>
            <a:pPr>
              <a:defRPr/>
            </a:pPr>
            <a:fld id="{70BBE68A-BA53-4A46-ACCF-22F932C5CB4D}" type="slidenum">
              <a:rPr lang="en-US"/>
              <a:pPr>
                <a:defRPr/>
              </a:pPr>
              <a:t>30</a:t>
            </a:fld>
            <a:endParaRPr lang="en-US"/>
          </a:p>
        </p:txBody>
      </p:sp>
      <p:sp>
        <p:nvSpPr>
          <p:cNvPr id="699395" name="Rectangle 3"/>
          <p:cNvSpPr>
            <a:spLocks noChangeArrowheads="1"/>
          </p:cNvSpPr>
          <p:nvPr/>
        </p:nvSpPr>
        <p:spPr bwMode="auto">
          <a:xfrm>
            <a:off x="47625" y="1290638"/>
            <a:ext cx="9515475" cy="804862"/>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Wingdings" pitchFamily="2" charset="2"/>
              <a:buChar char="§"/>
            </a:pPr>
            <a:r>
              <a:rPr lang="en-US" sz="2000" b="0"/>
              <a:t>The Toolbar at the top of Solution Explorer enables various tasks.</a:t>
            </a:r>
          </a:p>
        </p:txBody>
      </p:sp>
      <p:grpSp>
        <p:nvGrpSpPr>
          <p:cNvPr id="34821" name="Group 4"/>
          <p:cNvGrpSpPr>
            <a:grpSpLocks/>
          </p:cNvGrpSpPr>
          <p:nvPr/>
        </p:nvGrpSpPr>
        <p:grpSpPr bwMode="auto">
          <a:xfrm>
            <a:off x="2144713" y="2178050"/>
            <a:ext cx="5030787" cy="3602038"/>
            <a:chOff x="1351" y="1372"/>
            <a:chExt cx="3169" cy="2269"/>
          </a:xfrm>
        </p:grpSpPr>
        <p:pic>
          <p:nvPicPr>
            <p:cNvPr id="34822" name="Picture 5" descr="SolutionExplorerToolbar"/>
            <p:cNvPicPr>
              <a:picLocks noChangeAspect="1" noChangeArrowheads="1"/>
            </p:cNvPicPr>
            <p:nvPr/>
          </p:nvPicPr>
          <p:blipFill>
            <a:blip r:embed="rId3"/>
            <a:srcRect/>
            <a:stretch>
              <a:fillRect/>
            </a:stretch>
          </p:blipFill>
          <p:spPr bwMode="auto">
            <a:xfrm>
              <a:off x="1426" y="1965"/>
              <a:ext cx="3094" cy="542"/>
            </a:xfrm>
            <a:prstGeom prst="rect">
              <a:avLst/>
            </a:prstGeom>
            <a:noFill/>
            <a:ln w="9525">
              <a:noFill/>
              <a:miter lim="800000"/>
              <a:headEnd/>
              <a:tailEnd/>
            </a:ln>
          </p:spPr>
        </p:pic>
        <p:sp>
          <p:nvSpPr>
            <p:cNvPr id="34823" name="Line 6"/>
            <p:cNvSpPr>
              <a:spLocks noChangeShapeType="1"/>
            </p:cNvSpPr>
            <p:nvPr/>
          </p:nvSpPr>
          <p:spPr bwMode="auto">
            <a:xfrm>
              <a:off x="1613" y="2420"/>
              <a:ext cx="0" cy="515"/>
            </a:xfrm>
            <a:prstGeom prst="line">
              <a:avLst/>
            </a:prstGeom>
            <a:noFill/>
            <a:ln w="25400">
              <a:solidFill>
                <a:schemeClr val="tx1"/>
              </a:solidFill>
              <a:round/>
              <a:headEnd/>
              <a:tailEnd/>
            </a:ln>
          </p:spPr>
          <p:txBody>
            <a:bodyPr wrap="none" anchor="ctr"/>
            <a:lstStyle/>
            <a:p>
              <a:endParaRPr lang="en-US"/>
            </a:p>
          </p:txBody>
        </p:sp>
        <p:sp>
          <p:nvSpPr>
            <p:cNvPr id="34824" name="Text Box 7"/>
            <p:cNvSpPr txBox="1">
              <a:spLocks noChangeArrowheads="1"/>
            </p:cNvSpPr>
            <p:nvPr/>
          </p:nvSpPr>
          <p:spPr bwMode="auto">
            <a:xfrm>
              <a:off x="1351" y="2925"/>
              <a:ext cx="793" cy="213"/>
            </a:xfrm>
            <a:prstGeom prst="rect">
              <a:avLst/>
            </a:prstGeom>
            <a:noFill/>
            <a:ln w="25400" algn="ctr">
              <a:noFill/>
              <a:miter lim="800000"/>
              <a:headEnd/>
              <a:tailEnd/>
            </a:ln>
          </p:spPr>
          <p:txBody>
            <a:bodyPr>
              <a:spAutoFit/>
            </a:bodyPr>
            <a:lstStyle/>
            <a:p>
              <a:pPr algn="l"/>
              <a:r>
                <a:rPr lang="en-US" sz="1600"/>
                <a:t>Properties</a:t>
              </a:r>
            </a:p>
          </p:txBody>
        </p:sp>
        <p:grpSp>
          <p:nvGrpSpPr>
            <p:cNvPr id="34825" name="Group 8"/>
            <p:cNvGrpSpPr>
              <a:grpSpLocks/>
            </p:cNvGrpSpPr>
            <p:nvPr/>
          </p:nvGrpSpPr>
          <p:grpSpPr bwMode="auto">
            <a:xfrm>
              <a:off x="1811" y="2446"/>
              <a:ext cx="793" cy="1195"/>
              <a:chOff x="1214" y="2191"/>
              <a:chExt cx="793" cy="898"/>
            </a:xfrm>
          </p:grpSpPr>
          <p:sp>
            <p:nvSpPr>
              <p:cNvPr id="34841" name="Line 9"/>
              <p:cNvSpPr>
                <a:spLocks noChangeShapeType="1"/>
              </p:cNvSpPr>
              <p:nvPr/>
            </p:nvSpPr>
            <p:spPr bwMode="auto">
              <a:xfrm>
                <a:off x="1606" y="2191"/>
                <a:ext cx="0" cy="515"/>
              </a:xfrm>
              <a:prstGeom prst="line">
                <a:avLst/>
              </a:prstGeom>
              <a:noFill/>
              <a:ln w="25400">
                <a:solidFill>
                  <a:schemeClr val="tx1"/>
                </a:solidFill>
                <a:round/>
                <a:headEnd/>
                <a:tailEnd/>
              </a:ln>
            </p:spPr>
            <p:txBody>
              <a:bodyPr wrap="none" anchor="ctr"/>
              <a:lstStyle/>
              <a:p>
                <a:endParaRPr lang="en-US"/>
              </a:p>
            </p:txBody>
          </p:sp>
          <p:sp>
            <p:nvSpPr>
              <p:cNvPr id="34842" name="Text Box 10"/>
              <p:cNvSpPr txBox="1">
                <a:spLocks noChangeArrowheads="1"/>
              </p:cNvSpPr>
              <p:nvPr/>
            </p:nvSpPr>
            <p:spPr bwMode="auto">
              <a:xfrm>
                <a:off x="1214" y="2696"/>
                <a:ext cx="793" cy="393"/>
              </a:xfrm>
              <a:prstGeom prst="rect">
                <a:avLst/>
              </a:prstGeom>
              <a:noFill/>
              <a:ln w="25400" algn="ctr">
                <a:noFill/>
                <a:miter lim="800000"/>
                <a:headEnd/>
                <a:tailEnd/>
              </a:ln>
            </p:spPr>
            <p:txBody>
              <a:bodyPr>
                <a:spAutoFit/>
              </a:bodyPr>
              <a:lstStyle/>
              <a:p>
                <a:r>
                  <a:rPr lang="en-US" sz="1600"/>
                  <a:t>Nest Related Files</a:t>
                </a:r>
              </a:p>
            </p:txBody>
          </p:sp>
        </p:grpSp>
        <p:grpSp>
          <p:nvGrpSpPr>
            <p:cNvPr id="34826" name="Group 11"/>
            <p:cNvGrpSpPr>
              <a:grpSpLocks/>
            </p:cNvGrpSpPr>
            <p:nvPr/>
          </p:nvGrpSpPr>
          <p:grpSpPr bwMode="auto">
            <a:xfrm>
              <a:off x="2351" y="2367"/>
              <a:ext cx="793" cy="873"/>
              <a:chOff x="1214" y="2191"/>
              <a:chExt cx="793" cy="873"/>
            </a:xfrm>
          </p:grpSpPr>
          <p:sp>
            <p:nvSpPr>
              <p:cNvPr id="34839" name="Line 12"/>
              <p:cNvSpPr>
                <a:spLocks noChangeShapeType="1"/>
              </p:cNvSpPr>
              <p:nvPr/>
            </p:nvSpPr>
            <p:spPr bwMode="auto">
              <a:xfrm>
                <a:off x="1606" y="2191"/>
                <a:ext cx="0" cy="515"/>
              </a:xfrm>
              <a:prstGeom prst="line">
                <a:avLst/>
              </a:prstGeom>
              <a:noFill/>
              <a:ln w="25400">
                <a:solidFill>
                  <a:schemeClr val="tx1"/>
                </a:solidFill>
                <a:round/>
                <a:headEnd/>
                <a:tailEnd/>
              </a:ln>
            </p:spPr>
            <p:txBody>
              <a:bodyPr wrap="none" anchor="ctr"/>
              <a:lstStyle/>
              <a:p>
                <a:endParaRPr lang="en-US"/>
              </a:p>
            </p:txBody>
          </p:sp>
          <p:sp>
            <p:nvSpPr>
              <p:cNvPr id="34840" name="Text Box 13"/>
              <p:cNvSpPr txBox="1">
                <a:spLocks noChangeArrowheads="1"/>
              </p:cNvSpPr>
              <p:nvPr/>
            </p:nvSpPr>
            <p:spPr bwMode="auto">
              <a:xfrm>
                <a:off x="1214" y="2696"/>
                <a:ext cx="793" cy="368"/>
              </a:xfrm>
              <a:prstGeom prst="rect">
                <a:avLst/>
              </a:prstGeom>
              <a:noFill/>
              <a:ln w="25400" algn="ctr">
                <a:noFill/>
                <a:miter lim="800000"/>
                <a:headEnd/>
                <a:tailEnd/>
              </a:ln>
            </p:spPr>
            <p:txBody>
              <a:bodyPr>
                <a:spAutoFit/>
              </a:bodyPr>
              <a:lstStyle/>
              <a:p>
                <a:r>
                  <a:rPr lang="en-US" sz="1600"/>
                  <a:t>View Designer</a:t>
                </a:r>
              </a:p>
            </p:txBody>
          </p:sp>
        </p:grpSp>
        <p:grpSp>
          <p:nvGrpSpPr>
            <p:cNvPr id="34827" name="Group 14"/>
            <p:cNvGrpSpPr>
              <a:grpSpLocks/>
            </p:cNvGrpSpPr>
            <p:nvPr/>
          </p:nvGrpSpPr>
          <p:grpSpPr bwMode="auto">
            <a:xfrm>
              <a:off x="2943" y="2384"/>
              <a:ext cx="1001" cy="1099"/>
              <a:chOff x="2966" y="2182"/>
              <a:chExt cx="1001" cy="1099"/>
            </a:xfrm>
          </p:grpSpPr>
          <p:sp>
            <p:nvSpPr>
              <p:cNvPr id="34837" name="Line 15"/>
              <p:cNvSpPr>
                <a:spLocks noChangeShapeType="1"/>
              </p:cNvSpPr>
              <p:nvPr/>
            </p:nvSpPr>
            <p:spPr bwMode="auto">
              <a:xfrm>
                <a:off x="3430" y="2182"/>
                <a:ext cx="0" cy="708"/>
              </a:xfrm>
              <a:prstGeom prst="line">
                <a:avLst/>
              </a:prstGeom>
              <a:noFill/>
              <a:ln w="25400">
                <a:solidFill>
                  <a:schemeClr val="tx1"/>
                </a:solidFill>
                <a:round/>
                <a:headEnd/>
                <a:tailEnd/>
              </a:ln>
            </p:spPr>
            <p:txBody>
              <a:bodyPr wrap="none" anchor="ctr"/>
              <a:lstStyle/>
              <a:p>
                <a:endParaRPr lang="en-US"/>
              </a:p>
            </p:txBody>
          </p:sp>
          <p:sp>
            <p:nvSpPr>
              <p:cNvPr id="34838" name="Text Box 16"/>
              <p:cNvSpPr txBox="1">
                <a:spLocks noChangeArrowheads="1"/>
              </p:cNvSpPr>
              <p:nvPr/>
            </p:nvSpPr>
            <p:spPr bwMode="auto">
              <a:xfrm>
                <a:off x="2966" y="2913"/>
                <a:ext cx="1001" cy="368"/>
              </a:xfrm>
              <a:prstGeom prst="rect">
                <a:avLst/>
              </a:prstGeom>
              <a:noFill/>
              <a:ln w="25400" algn="ctr">
                <a:noFill/>
                <a:miter lim="800000"/>
                <a:headEnd/>
                <a:tailEnd/>
              </a:ln>
            </p:spPr>
            <p:txBody>
              <a:bodyPr>
                <a:spAutoFit/>
              </a:bodyPr>
              <a:lstStyle/>
              <a:p>
                <a:r>
                  <a:rPr lang="en-US" sz="1600"/>
                  <a:t>ASP.NET Configuration</a:t>
                </a:r>
              </a:p>
            </p:txBody>
          </p:sp>
        </p:grpSp>
        <p:grpSp>
          <p:nvGrpSpPr>
            <p:cNvPr id="34828" name="Group 17"/>
            <p:cNvGrpSpPr>
              <a:grpSpLocks/>
            </p:cNvGrpSpPr>
            <p:nvPr/>
          </p:nvGrpSpPr>
          <p:grpSpPr bwMode="auto">
            <a:xfrm>
              <a:off x="1600" y="1582"/>
              <a:ext cx="655" cy="750"/>
              <a:chOff x="1623" y="1353"/>
              <a:chExt cx="655" cy="750"/>
            </a:xfrm>
          </p:grpSpPr>
          <p:sp>
            <p:nvSpPr>
              <p:cNvPr id="34835" name="Line 18"/>
              <p:cNvSpPr>
                <a:spLocks noChangeShapeType="1"/>
              </p:cNvSpPr>
              <p:nvPr/>
            </p:nvSpPr>
            <p:spPr bwMode="auto">
              <a:xfrm>
                <a:off x="1920" y="1563"/>
                <a:ext cx="0" cy="540"/>
              </a:xfrm>
              <a:prstGeom prst="line">
                <a:avLst/>
              </a:prstGeom>
              <a:noFill/>
              <a:ln w="25400">
                <a:solidFill>
                  <a:schemeClr val="tx1"/>
                </a:solidFill>
                <a:round/>
                <a:headEnd/>
                <a:tailEnd/>
              </a:ln>
            </p:spPr>
            <p:txBody>
              <a:bodyPr wrap="none" anchor="ctr"/>
              <a:lstStyle/>
              <a:p>
                <a:endParaRPr lang="en-US"/>
              </a:p>
            </p:txBody>
          </p:sp>
          <p:sp>
            <p:nvSpPr>
              <p:cNvPr id="34836" name="Text Box 19"/>
              <p:cNvSpPr txBox="1">
                <a:spLocks noChangeArrowheads="1"/>
              </p:cNvSpPr>
              <p:nvPr/>
            </p:nvSpPr>
            <p:spPr bwMode="auto">
              <a:xfrm>
                <a:off x="1623" y="1353"/>
                <a:ext cx="655" cy="213"/>
              </a:xfrm>
              <a:prstGeom prst="rect">
                <a:avLst/>
              </a:prstGeom>
              <a:noFill/>
              <a:ln w="25400" algn="ctr">
                <a:noFill/>
                <a:miter lim="800000"/>
                <a:headEnd/>
                <a:tailEnd/>
              </a:ln>
            </p:spPr>
            <p:txBody>
              <a:bodyPr>
                <a:spAutoFit/>
              </a:bodyPr>
              <a:lstStyle/>
              <a:p>
                <a:r>
                  <a:rPr lang="en-US" sz="1600"/>
                  <a:t>Refresh</a:t>
                </a:r>
              </a:p>
            </p:txBody>
          </p:sp>
        </p:grpSp>
        <p:grpSp>
          <p:nvGrpSpPr>
            <p:cNvPr id="34829" name="Group 20"/>
            <p:cNvGrpSpPr>
              <a:grpSpLocks/>
            </p:cNvGrpSpPr>
            <p:nvPr/>
          </p:nvGrpSpPr>
          <p:grpSpPr bwMode="auto">
            <a:xfrm>
              <a:off x="2228" y="1372"/>
              <a:ext cx="655" cy="916"/>
              <a:chOff x="1623" y="1353"/>
              <a:chExt cx="655" cy="750"/>
            </a:xfrm>
          </p:grpSpPr>
          <p:sp>
            <p:nvSpPr>
              <p:cNvPr id="34833" name="Line 21"/>
              <p:cNvSpPr>
                <a:spLocks noChangeShapeType="1"/>
              </p:cNvSpPr>
              <p:nvPr/>
            </p:nvSpPr>
            <p:spPr bwMode="auto">
              <a:xfrm>
                <a:off x="1920" y="1563"/>
                <a:ext cx="0" cy="540"/>
              </a:xfrm>
              <a:prstGeom prst="line">
                <a:avLst/>
              </a:prstGeom>
              <a:noFill/>
              <a:ln w="25400">
                <a:solidFill>
                  <a:schemeClr val="tx1"/>
                </a:solidFill>
                <a:round/>
                <a:headEnd/>
                <a:tailEnd/>
              </a:ln>
            </p:spPr>
            <p:txBody>
              <a:bodyPr wrap="none" anchor="ctr"/>
              <a:lstStyle/>
              <a:p>
                <a:endParaRPr lang="en-US"/>
              </a:p>
            </p:txBody>
          </p:sp>
          <p:sp>
            <p:nvSpPr>
              <p:cNvPr id="34834" name="Text Box 22"/>
              <p:cNvSpPr txBox="1">
                <a:spLocks noChangeArrowheads="1"/>
              </p:cNvSpPr>
              <p:nvPr/>
            </p:nvSpPr>
            <p:spPr bwMode="auto">
              <a:xfrm>
                <a:off x="1623" y="1353"/>
                <a:ext cx="655" cy="175"/>
              </a:xfrm>
              <a:prstGeom prst="rect">
                <a:avLst/>
              </a:prstGeom>
              <a:noFill/>
              <a:ln w="25400" algn="ctr">
                <a:noFill/>
                <a:miter lim="800000"/>
                <a:headEnd/>
                <a:tailEnd/>
              </a:ln>
            </p:spPr>
            <p:txBody>
              <a:bodyPr>
                <a:spAutoFit/>
              </a:bodyPr>
              <a:lstStyle/>
              <a:p>
                <a:r>
                  <a:rPr lang="en-US" sz="1600"/>
                  <a:t>Code</a:t>
                </a:r>
              </a:p>
            </p:txBody>
          </p:sp>
        </p:grpSp>
        <p:grpSp>
          <p:nvGrpSpPr>
            <p:cNvPr id="34830" name="Group 23"/>
            <p:cNvGrpSpPr>
              <a:grpSpLocks/>
            </p:cNvGrpSpPr>
            <p:nvPr/>
          </p:nvGrpSpPr>
          <p:grpSpPr bwMode="auto">
            <a:xfrm>
              <a:off x="2648" y="1582"/>
              <a:ext cx="1126" cy="750"/>
              <a:chOff x="2671" y="1353"/>
              <a:chExt cx="1126" cy="750"/>
            </a:xfrm>
          </p:grpSpPr>
          <p:sp>
            <p:nvSpPr>
              <p:cNvPr id="34831" name="Line 24"/>
              <p:cNvSpPr>
                <a:spLocks noChangeShapeType="1"/>
              </p:cNvSpPr>
              <p:nvPr/>
            </p:nvSpPr>
            <p:spPr bwMode="auto">
              <a:xfrm>
                <a:off x="3108" y="1563"/>
                <a:ext cx="0" cy="540"/>
              </a:xfrm>
              <a:prstGeom prst="line">
                <a:avLst/>
              </a:prstGeom>
              <a:noFill/>
              <a:ln w="25400">
                <a:solidFill>
                  <a:schemeClr val="tx1"/>
                </a:solidFill>
                <a:round/>
                <a:headEnd/>
                <a:tailEnd/>
              </a:ln>
            </p:spPr>
            <p:txBody>
              <a:bodyPr wrap="none" anchor="ctr"/>
              <a:lstStyle/>
              <a:p>
                <a:endParaRPr lang="en-US"/>
              </a:p>
            </p:txBody>
          </p:sp>
          <p:sp>
            <p:nvSpPr>
              <p:cNvPr id="34832" name="Text Box 25"/>
              <p:cNvSpPr txBox="1">
                <a:spLocks noChangeArrowheads="1"/>
              </p:cNvSpPr>
              <p:nvPr/>
            </p:nvSpPr>
            <p:spPr bwMode="auto">
              <a:xfrm>
                <a:off x="2671" y="1353"/>
                <a:ext cx="1126" cy="213"/>
              </a:xfrm>
              <a:prstGeom prst="rect">
                <a:avLst/>
              </a:prstGeom>
              <a:noFill/>
              <a:ln w="25400" algn="ctr">
                <a:noFill/>
                <a:miter lim="800000"/>
                <a:headEnd/>
                <a:tailEnd/>
              </a:ln>
            </p:spPr>
            <p:txBody>
              <a:bodyPr>
                <a:spAutoFit/>
              </a:bodyPr>
              <a:lstStyle/>
              <a:p>
                <a:r>
                  <a:rPr lang="en-US" sz="1600"/>
                  <a:t>Copy Website</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strips(downRight)">
                                      <p:cBhvr>
                                        <p:cTn id="7" dur="500"/>
                                        <p:tgtEl>
                                          <p:spTgt spid="699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Toolbox</a:t>
            </a:r>
          </a:p>
        </p:txBody>
      </p:sp>
      <p:sp>
        <p:nvSpPr>
          <p:cNvPr id="2" name="Slide Number Placeholder 3"/>
          <p:cNvSpPr>
            <a:spLocks noGrp="1"/>
          </p:cNvSpPr>
          <p:nvPr>
            <p:ph type="sldNum" sz="quarter" idx="12"/>
          </p:nvPr>
        </p:nvSpPr>
        <p:spPr/>
        <p:txBody>
          <a:bodyPr/>
          <a:lstStyle/>
          <a:p>
            <a:pPr>
              <a:defRPr/>
            </a:pPr>
            <a:fld id="{A5BC1A49-32C5-42F9-8517-6262F4D0B534}" type="slidenum">
              <a:rPr lang="en-US"/>
              <a:pPr>
                <a:defRPr/>
              </a:pPr>
              <a:t>31</a:t>
            </a:fld>
            <a:endParaRPr lang="en-US"/>
          </a:p>
        </p:txBody>
      </p:sp>
      <p:sp>
        <p:nvSpPr>
          <p:cNvPr id="35844" name="Rectangle 3"/>
          <p:cNvSpPr>
            <a:spLocks noChangeArrowheads="1"/>
          </p:cNvSpPr>
          <p:nvPr/>
        </p:nvSpPr>
        <p:spPr bwMode="auto">
          <a:xfrm>
            <a:off x="203200" y="1309688"/>
            <a:ext cx="6019800" cy="5292725"/>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Wingdings" pitchFamily="2" charset="2"/>
              <a:buChar char="§"/>
            </a:pPr>
            <a:r>
              <a:rPr lang="en-US" sz="2000" b="0"/>
              <a:t>To add controls in the </a:t>
            </a:r>
            <a:r>
              <a:rPr lang="en-US" sz="2000" b="0" i="1">
                <a:solidFill>
                  <a:srgbClr val="666699"/>
                </a:solidFill>
              </a:rPr>
              <a:t>Design Window</a:t>
            </a:r>
            <a:r>
              <a:rPr lang="en-US" sz="2000" b="0"/>
              <a:t> use </a:t>
            </a:r>
            <a:r>
              <a:rPr lang="en-US" sz="2000" b="0" i="1">
                <a:solidFill>
                  <a:srgbClr val="666699"/>
                </a:solidFill>
              </a:rPr>
              <a:t>Toolbox. </a:t>
            </a:r>
          </a:p>
          <a:p>
            <a:pPr marL="342900" indent="-342900" algn="l" eaLnBrk="1" hangingPunct="1">
              <a:spcBef>
                <a:spcPct val="20000"/>
              </a:spcBef>
              <a:buClr>
                <a:srgbClr val="666699"/>
              </a:buClr>
              <a:buFont typeface="Wingdings" pitchFamily="2" charset="2"/>
              <a:buChar char="§"/>
            </a:pPr>
            <a:r>
              <a:rPr lang="en-US" sz="2000" b="0"/>
              <a:t>There are various </a:t>
            </a:r>
            <a:r>
              <a:rPr lang="en-US" sz="2000" b="0" i="1">
                <a:solidFill>
                  <a:srgbClr val="666699"/>
                </a:solidFill>
              </a:rPr>
              <a:t>tool</a:t>
            </a:r>
            <a:r>
              <a:rPr lang="en-US" sz="2000" b="0">
                <a:solidFill>
                  <a:srgbClr val="666699"/>
                </a:solidFill>
              </a:rPr>
              <a:t> </a:t>
            </a:r>
            <a:r>
              <a:rPr lang="en-US" sz="2000" b="0" i="1">
                <a:solidFill>
                  <a:srgbClr val="666699"/>
                </a:solidFill>
              </a:rPr>
              <a:t>tabs</a:t>
            </a:r>
            <a:r>
              <a:rPr lang="en-US" sz="2000" b="0"/>
              <a:t> available in the Toolbox. </a:t>
            </a:r>
          </a:p>
          <a:p>
            <a:pPr marL="685800" lvl="1" indent="-228600" algn="l" eaLnBrk="1" hangingPunct="1">
              <a:spcBef>
                <a:spcPct val="20000"/>
              </a:spcBef>
              <a:buClr>
                <a:srgbClr val="666699"/>
              </a:buClr>
              <a:buFont typeface="Arial" charset="0"/>
              <a:buChar char="–"/>
            </a:pPr>
            <a:r>
              <a:rPr lang="en-US" sz="1800" b="0"/>
              <a:t>The controls in the IDE are presented in a hierarchical manner (e.g., Standard Tab, Data Tab, Validation, Navigation, WebParts etc.).</a:t>
            </a:r>
          </a:p>
          <a:p>
            <a:pPr marL="685800" lvl="1" indent="-228600" algn="l" eaLnBrk="1" hangingPunct="1">
              <a:spcBef>
                <a:spcPct val="20000"/>
              </a:spcBef>
              <a:buClr>
                <a:srgbClr val="666699"/>
              </a:buClr>
              <a:buFont typeface="Arial" charset="0"/>
              <a:buChar char="–"/>
            </a:pPr>
            <a:r>
              <a:rPr lang="en-US" sz="1800" b="0"/>
              <a:t>Depending on the type of project (application) the</a:t>
            </a:r>
            <a:r>
              <a:rPr lang="en-US" sz="1800"/>
              <a:t> </a:t>
            </a:r>
            <a:r>
              <a:rPr lang="en-US" sz="1800" b="0" i="1">
                <a:solidFill>
                  <a:srgbClr val="666699"/>
                </a:solidFill>
              </a:rPr>
              <a:t>toolbox</a:t>
            </a:r>
            <a:r>
              <a:rPr lang="en-US" sz="1800" i="1">
                <a:solidFill>
                  <a:srgbClr val="666699"/>
                </a:solidFill>
              </a:rPr>
              <a:t> </a:t>
            </a:r>
            <a:r>
              <a:rPr lang="en-US" sz="1800" b="0" i="1">
                <a:solidFill>
                  <a:srgbClr val="666699"/>
                </a:solidFill>
              </a:rPr>
              <a:t>tabs</a:t>
            </a:r>
            <a:r>
              <a:rPr lang="en-US" sz="1800" i="1">
                <a:solidFill>
                  <a:srgbClr val="666699"/>
                </a:solidFill>
              </a:rPr>
              <a:t> </a:t>
            </a:r>
            <a:r>
              <a:rPr lang="en-US" sz="1800" b="0" i="1">
                <a:solidFill>
                  <a:srgbClr val="666699"/>
                </a:solidFill>
              </a:rPr>
              <a:t>will</a:t>
            </a:r>
            <a:r>
              <a:rPr lang="en-US" sz="1800" i="1">
                <a:solidFill>
                  <a:srgbClr val="666699"/>
                </a:solidFill>
              </a:rPr>
              <a:t> </a:t>
            </a:r>
            <a:r>
              <a:rPr lang="en-US" sz="1800" b="0" i="1">
                <a:solidFill>
                  <a:srgbClr val="666699"/>
                </a:solidFill>
              </a:rPr>
              <a:t>vary.</a:t>
            </a:r>
            <a:endParaRPr lang="en-US" sz="1800" b="0"/>
          </a:p>
          <a:p>
            <a:pPr marL="342900" indent="-342900" algn="l" eaLnBrk="1" hangingPunct="1">
              <a:spcBef>
                <a:spcPct val="20000"/>
              </a:spcBef>
              <a:buClr>
                <a:srgbClr val="666699"/>
              </a:buClr>
              <a:buFont typeface="Wingdings" pitchFamily="2" charset="2"/>
              <a:buChar char="§"/>
            </a:pPr>
            <a:r>
              <a:rPr lang="en-US" sz="2000" b="0"/>
              <a:t>To view the tool box:</a:t>
            </a:r>
          </a:p>
          <a:p>
            <a:pPr marL="685800" lvl="1" indent="-228600" algn="l" eaLnBrk="1" hangingPunct="1">
              <a:spcBef>
                <a:spcPct val="20000"/>
              </a:spcBef>
              <a:buClr>
                <a:srgbClr val="666699"/>
              </a:buClr>
              <a:buFont typeface="Arial" charset="0"/>
              <a:buChar char="–"/>
            </a:pPr>
            <a:r>
              <a:rPr lang="en-US" sz="1800">
                <a:solidFill>
                  <a:schemeClr val="folHlink"/>
                </a:solidFill>
              </a:rPr>
              <a:t> </a:t>
            </a:r>
            <a:r>
              <a:rPr lang="en-US" sz="1800" b="0" i="1">
                <a:solidFill>
                  <a:srgbClr val="666699"/>
                </a:solidFill>
              </a:rPr>
              <a:t>Select</a:t>
            </a:r>
            <a:r>
              <a:rPr lang="en-US" sz="1800">
                <a:solidFill>
                  <a:schemeClr val="folHlink"/>
                </a:solidFill>
              </a:rPr>
              <a:t> </a:t>
            </a:r>
            <a:r>
              <a:rPr lang="en-US" sz="1800" b="0"/>
              <a:t>menu</a:t>
            </a:r>
            <a:r>
              <a:rPr lang="en-US" sz="1800"/>
              <a:t> </a:t>
            </a:r>
            <a:r>
              <a:rPr lang="en-US" sz="1800" b="0" i="1">
                <a:solidFill>
                  <a:srgbClr val="666699"/>
                </a:solidFill>
              </a:rPr>
              <a:t>View</a:t>
            </a:r>
            <a:r>
              <a:rPr lang="en-US" sz="1800">
                <a:solidFill>
                  <a:srgbClr val="666699"/>
                </a:solidFill>
              </a:rPr>
              <a:t> &gt; </a:t>
            </a:r>
            <a:r>
              <a:rPr lang="en-US" sz="1800" b="0" i="1">
                <a:solidFill>
                  <a:srgbClr val="666699"/>
                </a:solidFill>
              </a:rPr>
              <a:t>Toolbox</a:t>
            </a:r>
            <a:r>
              <a:rPr lang="en-US" sz="1800">
                <a:solidFill>
                  <a:schemeClr val="folHlink"/>
                </a:solidFill>
              </a:rPr>
              <a:t> </a:t>
            </a:r>
          </a:p>
          <a:p>
            <a:pPr marL="685800" lvl="1" indent="-228600" algn="l" eaLnBrk="1" hangingPunct="1">
              <a:spcBef>
                <a:spcPct val="20000"/>
              </a:spcBef>
              <a:buClr>
                <a:srgbClr val="666699"/>
              </a:buClr>
              <a:buFont typeface="Arial" charset="0"/>
              <a:buNone/>
            </a:pPr>
            <a:r>
              <a:rPr lang="en-US" sz="1800" b="0" i="1"/>
              <a:t>OR</a:t>
            </a:r>
          </a:p>
          <a:p>
            <a:pPr marL="685800" lvl="1" indent="-228600" algn="l" eaLnBrk="1" hangingPunct="1">
              <a:spcBef>
                <a:spcPct val="20000"/>
              </a:spcBef>
              <a:buClr>
                <a:srgbClr val="666699"/>
              </a:buClr>
              <a:buFont typeface="Arial" charset="0"/>
              <a:buChar char="–"/>
            </a:pPr>
            <a:r>
              <a:rPr lang="en-US" sz="1800" b="0"/>
              <a:t>Press</a:t>
            </a:r>
            <a:r>
              <a:rPr lang="en-US" sz="1800"/>
              <a:t> </a:t>
            </a:r>
            <a:r>
              <a:rPr lang="en-US" sz="1800" b="0"/>
              <a:t>buttons</a:t>
            </a:r>
            <a:r>
              <a:rPr lang="en-US" sz="1800">
                <a:solidFill>
                  <a:schemeClr val="folHlink"/>
                </a:solidFill>
              </a:rPr>
              <a:t> </a:t>
            </a:r>
            <a:r>
              <a:rPr lang="en-US" sz="1800" b="0" i="1">
                <a:solidFill>
                  <a:srgbClr val="666699"/>
                </a:solidFill>
              </a:rPr>
              <a:t>Ctrl+Alt+X or Ctrl+W, X</a:t>
            </a:r>
          </a:p>
          <a:p>
            <a:pPr marL="342900" indent="-342900" algn="l" eaLnBrk="1" hangingPunct="1">
              <a:spcBef>
                <a:spcPct val="20000"/>
              </a:spcBef>
              <a:buClr>
                <a:srgbClr val="666699"/>
              </a:buClr>
              <a:buFont typeface="Wingdings" pitchFamily="2" charset="2"/>
              <a:buChar char="§"/>
            </a:pPr>
            <a:r>
              <a:rPr lang="en-US" sz="2000" b="0"/>
              <a:t>You can also view the controls as icons by right-clicking on the toolbox you want to change and deselecting the List View.</a:t>
            </a:r>
          </a:p>
        </p:txBody>
      </p:sp>
      <p:pic>
        <p:nvPicPr>
          <p:cNvPr id="35845" name="Picture 4" descr="ToolBox"/>
          <p:cNvPicPr>
            <a:picLocks noChangeAspect="1" noChangeArrowheads="1"/>
          </p:cNvPicPr>
          <p:nvPr/>
        </p:nvPicPr>
        <p:blipFill>
          <a:blip r:embed="rId3"/>
          <a:srcRect/>
          <a:stretch>
            <a:fillRect/>
          </a:stretch>
        </p:blipFill>
        <p:spPr bwMode="auto">
          <a:xfrm>
            <a:off x="6319838" y="1200150"/>
            <a:ext cx="2611437" cy="5246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Properties Window</a:t>
            </a:r>
          </a:p>
        </p:txBody>
      </p:sp>
      <p:sp>
        <p:nvSpPr>
          <p:cNvPr id="2" name="Slide Number Placeholder 3"/>
          <p:cNvSpPr>
            <a:spLocks noGrp="1"/>
          </p:cNvSpPr>
          <p:nvPr>
            <p:ph type="sldNum" sz="quarter" idx="12"/>
          </p:nvPr>
        </p:nvSpPr>
        <p:spPr/>
        <p:txBody>
          <a:bodyPr/>
          <a:lstStyle/>
          <a:p>
            <a:pPr>
              <a:defRPr/>
            </a:pPr>
            <a:fld id="{13BC5A90-1522-4DC2-90BD-B19D6DEEFC83}" type="slidenum">
              <a:rPr lang="en-US"/>
              <a:pPr>
                <a:defRPr/>
              </a:pPr>
              <a:t>32</a:t>
            </a:fld>
            <a:endParaRPr lang="en-US"/>
          </a:p>
        </p:txBody>
      </p:sp>
      <p:pic>
        <p:nvPicPr>
          <p:cNvPr id="711683" name="Picture 3" descr="Propertieswindow1"/>
          <p:cNvPicPr>
            <a:picLocks noChangeAspect="1" noChangeArrowheads="1"/>
          </p:cNvPicPr>
          <p:nvPr/>
        </p:nvPicPr>
        <p:blipFill>
          <a:blip r:embed="rId3"/>
          <a:srcRect/>
          <a:stretch>
            <a:fillRect/>
          </a:stretch>
        </p:blipFill>
        <p:spPr bwMode="auto">
          <a:xfrm>
            <a:off x="6197600" y="1752600"/>
            <a:ext cx="2803525" cy="4572000"/>
          </a:xfrm>
          <a:prstGeom prst="rect">
            <a:avLst/>
          </a:prstGeom>
          <a:noFill/>
          <a:ln w="9525">
            <a:noFill/>
            <a:miter lim="800000"/>
            <a:headEnd/>
            <a:tailEnd/>
          </a:ln>
        </p:spPr>
      </p:pic>
      <p:sp>
        <p:nvSpPr>
          <p:cNvPr id="711684" name="Rectangle 4"/>
          <p:cNvSpPr>
            <a:spLocks noChangeArrowheads="1"/>
          </p:cNvSpPr>
          <p:nvPr/>
        </p:nvSpPr>
        <p:spPr bwMode="auto">
          <a:xfrm>
            <a:off x="203200" y="1825625"/>
            <a:ext cx="5765800" cy="4406900"/>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Wingdings" pitchFamily="2" charset="2"/>
              <a:buChar char="§"/>
            </a:pPr>
            <a:r>
              <a:rPr lang="en-US" sz="2000" b="0"/>
              <a:t>To configure a control:</a:t>
            </a:r>
          </a:p>
          <a:p>
            <a:pPr marL="685800" lvl="1" indent="-228600" algn="l" eaLnBrk="1" hangingPunct="1">
              <a:spcBef>
                <a:spcPct val="10000"/>
              </a:spcBef>
              <a:buClr>
                <a:srgbClr val="666699"/>
              </a:buClr>
              <a:buFont typeface="Arial" charset="0"/>
              <a:buChar char="–"/>
            </a:pPr>
            <a:r>
              <a:rPr lang="en-US" sz="1800" b="0"/>
              <a:t>Click once to select it</a:t>
            </a:r>
          </a:p>
          <a:p>
            <a:pPr marL="685800" lvl="1" indent="-228600" algn="l" eaLnBrk="1" hangingPunct="1">
              <a:spcBef>
                <a:spcPct val="10000"/>
              </a:spcBef>
              <a:buClr>
                <a:srgbClr val="666699"/>
              </a:buClr>
              <a:buFont typeface="Arial" charset="0"/>
              <a:buChar char="–"/>
            </a:pPr>
            <a:r>
              <a:rPr lang="en-US" sz="1800" b="0" i="1">
                <a:solidFill>
                  <a:srgbClr val="666699"/>
                </a:solidFill>
              </a:rPr>
              <a:t>Press</a:t>
            </a:r>
            <a:r>
              <a:rPr lang="en-US" sz="1800" i="1">
                <a:solidFill>
                  <a:srgbClr val="666699"/>
                </a:solidFill>
              </a:rPr>
              <a:t> </a:t>
            </a:r>
            <a:r>
              <a:rPr lang="en-US" sz="1800" b="0" i="1">
                <a:solidFill>
                  <a:srgbClr val="666699"/>
                </a:solidFill>
              </a:rPr>
              <a:t>F4</a:t>
            </a:r>
            <a:r>
              <a:rPr lang="en-US" sz="1800" i="1">
                <a:solidFill>
                  <a:schemeClr val="folHlink"/>
                </a:solidFill>
              </a:rPr>
              <a:t> </a:t>
            </a:r>
            <a:r>
              <a:rPr lang="en-US" sz="1800" b="0"/>
              <a:t>or</a:t>
            </a:r>
            <a:r>
              <a:rPr lang="en-US" sz="1800" i="1">
                <a:solidFill>
                  <a:schemeClr val="folHlink"/>
                </a:solidFill>
              </a:rPr>
              <a:t> </a:t>
            </a:r>
            <a:r>
              <a:rPr lang="en-US" sz="1800" b="0"/>
              <a:t>Select</a:t>
            </a:r>
            <a:r>
              <a:rPr lang="en-US" sz="1800" i="1"/>
              <a:t> </a:t>
            </a:r>
            <a:r>
              <a:rPr lang="en-US" sz="1800" b="0" i="1"/>
              <a:t>menu</a:t>
            </a:r>
            <a:r>
              <a:rPr lang="en-US" sz="1800" i="1">
                <a:solidFill>
                  <a:schemeClr val="folHlink"/>
                </a:solidFill>
              </a:rPr>
              <a:t> </a:t>
            </a:r>
            <a:r>
              <a:rPr lang="en-US" sz="1800" b="0" i="1">
                <a:solidFill>
                  <a:srgbClr val="666699"/>
                </a:solidFill>
              </a:rPr>
              <a:t>View</a:t>
            </a:r>
            <a:r>
              <a:rPr lang="en-US" sz="1800" i="1">
                <a:solidFill>
                  <a:srgbClr val="666699"/>
                </a:solidFill>
              </a:rPr>
              <a:t> &gt; </a:t>
            </a:r>
            <a:r>
              <a:rPr lang="en-US" sz="1800" b="0" i="1">
                <a:solidFill>
                  <a:srgbClr val="666699"/>
                </a:solidFill>
              </a:rPr>
              <a:t>Properties</a:t>
            </a:r>
            <a:r>
              <a:rPr lang="en-US" sz="1800" i="1">
                <a:solidFill>
                  <a:srgbClr val="666699"/>
                </a:solidFill>
              </a:rPr>
              <a:t> </a:t>
            </a:r>
            <a:r>
              <a:rPr lang="en-US" sz="1800" b="0" i="1">
                <a:solidFill>
                  <a:srgbClr val="666699"/>
                </a:solidFill>
              </a:rPr>
              <a:t>window</a:t>
            </a:r>
          </a:p>
          <a:p>
            <a:pPr marL="685800" lvl="1" indent="-228600" algn="l" eaLnBrk="1" hangingPunct="1">
              <a:spcBef>
                <a:spcPct val="10000"/>
              </a:spcBef>
              <a:buClr>
                <a:srgbClr val="666699"/>
              </a:buClr>
              <a:buFont typeface="Arial" charset="0"/>
              <a:buChar char="–"/>
            </a:pPr>
            <a:r>
              <a:rPr lang="en-US" sz="1800" b="0"/>
              <a:t>Modify the appropriate properties in the window</a:t>
            </a:r>
          </a:p>
          <a:p>
            <a:pPr marL="342900" indent="-342900" algn="l" eaLnBrk="1" hangingPunct="1">
              <a:spcBef>
                <a:spcPct val="20000"/>
              </a:spcBef>
              <a:buClr>
                <a:srgbClr val="666699"/>
              </a:buClr>
              <a:buFont typeface="Wingdings" pitchFamily="2" charset="2"/>
              <a:buChar char="§"/>
            </a:pPr>
            <a:r>
              <a:rPr lang="en-US" sz="2000" b="0"/>
              <a:t>There are various options provided for viewing the properties of the selected control, such as:</a:t>
            </a:r>
          </a:p>
          <a:p>
            <a:pPr marL="685800" lvl="1" indent="-228600" algn="l" eaLnBrk="1" hangingPunct="1">
              <a:spcBef>
                <a:spcPct val="10000"/>
              </a:spcBef>
              <a:buClr>
                <a:srgbClr val="666699"/>
              </a:buClr>
              <a:buFont typeface="Arial" charset="0"/>
              <a:buChar char="–"/>
            </a:pPr>
            <a:r>
              <a:rPr lang="en-US" sz="1800" b="0" i="1">
                <a:solidFill>
                  <a:srgbClr val="666699"/>
                </a:solidFill>
              </a:rPr>
              <a:t>Categorized</a:t>
            </a:r>
            <a:r>
              <a:rPr lang="en-US" sz="1800" b="0">
                <a:solidFill>
                  <a:srgbClr val="666699"/>
                </a:solidFill>
              </a:rPr>
              <a:t> </a:t>
            </a:r>
            <a:r>
              <a:rPr lang="en-US" sz="1800" b="0" i="1">
                <a:solidFill>
                  <a:srgbClr val="666699"/>
                </a:solidFill>
              </a:rPr>
              <a:t>view</a:t>
            </a:r>
          </a:p>
          <a:p>
            <a:pPr marL="685800" lvl="1" indent="-228600" algn="l" eaLnBrk="1" hangingPunct="1">
              <a:spcBef>
                <a:spcPct val="10000"/>
              </a:spcBef>
              <a:buClr>
                <a:srgbClr val="666699"/>
              </a:buClr>
              <a:buFont typeface="Arial" charset="0"/>
              <a:buChar char="–"/>
            </a:pPr>
            <a:r>
              <a:rPr lang="en-US" sz="1800" b="0" i="1">
                <a:solidFill>
                  <a:srgbClr val="666699"/>
                </a:solidFill>
              </a:rPr>
              <a:t>Alphabetical</a:t>
            </a:r>
            <a:r>
              <a:rPr lang="en-US" sz="1800" b="0">
                <a:solidFill>
                  <a:srgbClr val="666699"/>
                </a:solidFill>
              </a:rPr>
              <a:t> </a:t>
            </a:r>
            <a:r>
              <a:rPr lang="en-US" sz="1800" b="0" i="1">
                <a:solidFill>
                  <a:srgbClr val="666699"/>
                </a:solidFill>
              </a:rPr>
              <a:t>view</a:t>
            </a:r>
          </a:p>
          <a:p>
            <a:pPr marL="685800" lvl="1" indent="-228600" algn="l" eaLnBrk="1" hangingPunct="1">
              <a:spcBef>
                <a:spcPct val="10000"/>
              </a:spcBef>
              <a:buClr>
                <a:srgbClr val="666699"/>
              </a:buClr>
              <a:buFont typeface="Arial" charset="0"/>
              <a:buChar char="–"/>
            </a:pPr>
            <a:r>
              <a:rPr lang="en-US" sz="1800" b="0" i="1">
                <a:solidFill>
                  <a:srgbClr val="666699"/>
                </a:solidFill>
              </a:rPr>
              <a:t>Properties</a:t>
            </a:r>
            <a:r>
              <a:rPr lang="en-US" sz="1800" b="0">
                <a:solidFill>
                  <a:srgbClr val="666699"/>
                </a:solidFill>
              </a:rPr>
              <a:t> </a:t>
            </a:r>
            <a:r>
              <a:rPr lang="en-US" sz="1800" b="0" i="1">
                <a:solidFill>
                  <a:srgbClr val="666699"/>
                </a:solidFill>
              </a:rPr>
              <a:t>view</a:t>
            </a:r>
            <a:r>
              <a:rPr lang="en-US" sz="1800" b="0">
                <a:solidFill>
                  <a:srgbClr val="666699"/>
                </a:solidFill>
              </a:rPr>
              <a:t> (</a:t>
            </a:r>
            <a:r>
              <a:rPr lang="en-US" sz="1800" b="0" i="1">
                <a:solidFill>
                  <a:srgbClr val="666699"/>
                </a:solidFill>
              </a:rPr>
              <a:t>default</a:t>
            </a:r>
            <a:r>
              <a:rPr lang="en-US" sz="1800" b="0">
                <a:solidFill>
                  <a:srgbClr val="666699"/>
                </a:solidFill>
              </a:rPr>
              <a:t>)</a:t>
            </a:r>
          </a:p>
          <a:p>
            <a:pPr marL="685800" lvl="1" indent="-228600" algn="l" eaLnBrk="1" hangingPunct="1">
              <a:spcBef>
                <a:spcPct val="10000"/>
              </a:spcBef>
              <a:buClr>
                <a:srgbClr val="666699"/>
              </a:buClr>
              <a:buFont typeface="Arial" charset="0"/>
              <a:buChar char="–"/>
            </a:pPr>
            <a:r>
              <a:rPr lang="en-US" sz="1800" b="0" i="1">
                <a:solidFill>
                  <a:srgbClr val="666699"/>
                </a:solidFill>
              </a:rPr>
              <a:t>Events</a:t>
            </a:r>
            <a:r>
              <a:rPr lang="en-US" sz="1800" b="0">
                <a:solidFill>
                  <a:srgbClr val="666699"/>
                </a:solidFill>
              </a:rPr>
              <a:t> </a:t>
            </a:r>
            <a:r>
              <a:rPr lang="en-US" sz="1800" b="0" i="1">
                <a:solidFill>
                  <a:srgbClr val="666699"/>
                </a:solidFill>
              </a:rPr>
              <a:t>View</a:t>
            </a:r>
          </a:p>
          <a:p>
            <a:pPr marL="685800" lvl="1" indent="-228600" algn="l" eaLnBrk="1" hangingPunct="1">
              <a:spcBef>
                <a:spcPct val="10000"/>
              </a:spcBef>
              <a:buClr>
                <a:srgbClr val="666699"/>
              </a:buClr>
              <a:buFont typeface="Arial" charset="0"/>
              <a:buChar char="–"/>
            </a:pPr>
            <a:r>
              <a:rPr lang="en-US" sz="1800" b="0" i="1">
                <a:solidFill>
                  <a:srgbClr val="666699"/>
                </a:solidFill>
              </a:rPr>
              <a:t>Property pages</a:t>
            </a:r>
            <a:endParaRPr lang="en-US" sz="1800" b="0"/>
          </a:p>
        </p:txBody>
      </p:sp>
      <p:sp>
        <p:nvSpPr>
          <p:cNvPr id="711685" name="Rectangle 5"/>
          <p:cNvSpPr>
            <a:spLocks noChangeArrowheads="1"/>
          </p:cNvSpPr>
          <p:nvPr/>
        </p:nvSpPr>
        <p:spPr bwMode="auto">
          <a:xfrm>
            <a:off x="203200" y="1143000"/>
            <a:ext cx="8839200" cy="685800"/>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Wingdings" pitchFamily="2" charset="2"/>
              <a:buChar char="§"/>
            </a:pPr>
            <a:r>
              <a:rPr lang="en-US" sz="2000" b="0"/>
              <a:t>To </a:t>
            </a:r>
            <a:r>
              <a:rPr lang="en-US" sz="2000" b="0" i="1">
                <a:solidFill>
                  <a:srgbClr val="666699"/>
                </a:solidFill>
              </a:rPr>
              <a:t>view</a:t>
            </a:r>
            <a:r>
              <a:rPr lang="en-US" sz="2000" b="0">
                <a:solidFill>
                  <a:srgbClr val="666699"/>
                </a:solidFill>
              </a:rPr>
              <a:t> </a:t>
            </a:r>
            <a:r>
              <a:rPr lang="en-US" sz="2000" b="0" i="1">
                <a:solidFill>
                  <a:srgbClr val="666699"/>
                </a:solidFill>
              </a:rPr>
              <a:t>or</a:t>
            </a:r>
            <a:r>
              <a:rPr lang="en-US" sz="2000" b="0">
                <a:solidFill>
                  <a:srgbClr val="666699"/>
                </a:solidFill>
              </a:rPr>
              <a:t> </a:t>
            </a:r>
            <a:r>
              <a:rPr lang="en-US" sz="2000" b="0" i="1">
                <a:solidFill>
                  <a:srgbClr val="666699"/>
                </a:solidFill>
              </a:rPr>
              <a:t>change</a:t>
            </a:r>
            <a:r>
              <a:rPr lang="en-US" sz="2000" b="0"/>
              <a:t> the </a:t>
            </a:r>
            <a:r>
              <a:rPr lang="en-US" sz="2000" b="0" i="1">
                <a:solidFill>
                  <a:srgbClr val="666699"/>
                </a:solidFill>
              </a:rPr>
              <a:t>properties</a:t>
            </a:r>
            <a:r>
              <a:rPr lang="en-US" sz="2000" b="0"/>
              <a:t> and </a:t>
            </a:r>
            <a:r>
              <a:rPr lang="en-US" sz="2000" b="0" i="1">
                <a:solidFill>
                  <a:srgbClr val="666699"/>
                </a:solidFill>
              </a:rPr>
              <a:t>events</a:t>
            </a:r>
            <a:r>
              <a:rPr lang="en-US" sz="2000" b="0"/>
              <a:t> of a selected control during design use the </a:t>
            </a:r>
            <a:r>
              <a:rPr lang="en-US" sz="2000" b="0" i="1">
                <a:solidFill>
                  <a:srgbClr val="666699"/>
                </a:solidFill>
              </a:rPr>
              <a:t>Properties</a:t>
            </a:r>
            <a:r>
              <a:rPr lang="en-US" sz="2000" b="0">
                <a:solidFill>
                  <a:srgbClr val="666699"/>
                </a:solidFill>
              </a:rPr>
              <a:t> </a:t>
            </a:r>
            <a:r>
              <a:rPr lang="en-US" sz="2000" b="0" i="1">
                <a:solidFill>
                  <a:srgbClr val="666699"/>
                </a:solidFill>
              </a:rPr>
              <a:t>Window</a:t>
            </a:r>
          </a:p>
        </p:txBody>
      </p:sp>
      <p:sp>
        <p:nvSpPr>
          <p:cNvPr id="711686" name="Oval 6"/>
          <p:cNvSpPr>
            <a:spLocks noChangeArrowheads="1"/>
          </p:cNvSpPr>
          <p:nvPr/>
        </p:nvSpPr>
        <p:spPr bwMode="auto">
          <a:xfrm>
            <a:off x="5918200" y="1981200"/>
            <a:ext cx="2133600" cy="381000"/>
          </a:xfrm>
          <a:prstGeom prst="ellipse">
            <a:avLst/>
          </a:prstGeom>
          <a:noFill/>
          <a:ln w="19050" algn="ctr">
            <a:solidFill>
              <a:srgbClr val="808000"/>
            </a:solidFill>
            <a:round/>
            <a:headEnd/>
            <a:tailEnd/>
          </a:ln>
        </p:spPr>
        <p:txBody>
          <a:bodyPr wrap="none" anchor="ctr"/>
          <a:lstStyle/>
          <a:p>
            <a:endParaRPr lang="en-US"/>
          </a:p>
        </p:txBody>
      </p:sp>
      <p:sp>
        <p:nvSpPr>
          <p:cNvPr id="711687" name="Freeform 7"/>
          <p:cNvSpPr>
            <a:spLocks/>
          </p:cNvSpPr>
          <p:nvPr/>
        </p:nvSpPr>
        <p:spPr bwMode="auto">
          <a:xfrm>
            <a:off x="2770188" y="2203450"/>
            <a:ext cx="3529012" cy="2022475"/>
          </a:xfrm>
          <a:custGeom>
            <a:avLst/>
            <a:gdLst>
              <a:gd name="T0" fmla="*/ 0 w 2223"/>
              <a:gd name="T1" fmla="*/ 2147483647 h 1274"/>
              <a:gd name="T2" fmla="*/ 2147483647 w 2223"/>
              <a:gd name="T3" fmla="*/ 2147483647 h 1274"/>
              <a:gd name="T4" fmla="*/ 2147483647 w 2223"/>
              <a:gd name="T5" fmla="*/ 0 h 1274"/>
              <a:gd name="T6" fmla="*/ 0 60000 65536"/>
              <a:gd name="T7" fmla="*/ 0 60000 65536"/>
              <a:gd name="T8" fmla="*/ 0 60000 65536"/>
              <a:gd name="T9" fmla="*/ 0 w 2223"/>
              <a:gd name="T10" fmla="*/ 0 h 1274"/>
              <a:gd name="T11" fmla="*/ 2223 w 2223"/>
              <a:gd name="T12" fmla="*/ 1274 h 1274"/>
            </a:gdLst>
            <a:ahLst/>
            <a:cxnLst>
              <a:cxn ang="T6">
                <a:pos x="T0" y="T1"/>
              </a:cxn>
              <a:cxn ang="T7">
                <a:pos x="T2" y="T3"/>
              </a:cxn>
              <a:cxn ang="T8">
                <a:pos x="T4" y="T5"/>
              </a:cxn>
            </a:cxnLst>
            <a:rect l="T9" t="T10" r="T11" b="T12"/>
            <a:pathLst>
              <a:path w="2223" h="1274">
                <a:moveTo>
                  <a:pt x="0" y="1274"/>
                </a:moveTo>
                <a:lnTo>
                  <a:pt x="1919" y="1220"/>
                </a:lnTo>
                <a:lnTo>
                  <a:pt x="2223" y="0"/>
                </a:lnTo>
              </a:path>
            </a:pathLst>
          </a:custGeom>
          <a:noFill/>
          <a:ln w="15875">
            <a:solidFill>
              <a:schemeClr val="tx1"/>
            </a:solidFill>
            <a:round/>
            <a:headEnd/>
            <a:tailEnd type="triangle" w="med" len="med"/>
          </a:ln>
        </p:spPr>
        <p:txBody>
          <a:bodyPr wrap="none" anchor="ctr"/>
          <a:lstStyle/>
          <a:p>
            <a:endParaRPr lang="en-US"/>
          </a:p>
        </p:txBody>
      </p:sp>
      <p:sp>
        <p:nvSpPr>
          <p:cNvPr id="711688" name="Freeform 8"/>
          <p:cNvSpPr>
            <a:spLocks/>
          </p:cNvSpPr>
          <p:nvPr/>
        </p:nvSpPr>
        <p:spPr bwMode="auto">
          <a:xfrm>
            <a:off x="2797175" y="2173288"/>
            <a:ext cx="3865563" cy="2327275"/>
          </a:xfrm>
          <a:custGeom>
            <a:avLst/>
            <a:gdLst>
              <a:gd name="T0" fmla="*/ 0 w 2435"/>
              <a:gd name="T1" fmla="*/ 2147483647 h 1466"/>
              <a:gd name="T2" fmla="*/ 2147483647 w 2435"/>
              <a:gd name="T3" fmla="*/ 2147483647 h 1466"/>
              <a:gd name="T4" fmla="*/ 2147483647 w 2435"/>
              <a:gd name="T5" fmla="*/ 0 h 1466"/>
              <a:gd name="T6" fmla="*/ 0 60000 65536"/>
              <a:gd name="T7" fmla="*/ 0 60000 65536"/>
              <a:gd name="T8" fmla="*/ 0 60000 65536"/>
              <a:gd name="T9" fmla="*/ 0 w 2435"/>
              <a:gd name="T10" fmla="*/ 0 h 1466"/>
              <a:gd name="T11" fmla="*/ 2435 w 2435"/>
              <a:gd name="T12" fmla="*/ 1466 h 1466"/>
            </a:gdLst>
            <a:ahLst/>
            <a:cxnLst>
              <a:cxn ang="T6">
                <a:pos x="T0" y="T1"/>
              </a:cxn>
              <a:cxn ang="T7">
                <a:pos x="T2" y="T3"/>
              </a:cxn>
              <a:cxn ang="T8">
                <a:pos x="T4" y="T5"/>
              </a:cxn>
            </a:cxnLst>
            <a:rect l="T9" t="T10" r="T11" b="T12"/>
            <a:pathLst>
              <a:path w="2435" h="1466">
                <a:moveTo>
                  <a:pt x="0" y="1466"/>
                </a:moveTo>
                <a:lnTo>
                  <a:pt x="2012" y="1373"/>
                </a:lnTo>
                <a:lnTo>
                  <a:pt x="2435" y="0"/>
                </a:lnTo>
              </a:path>
            </a:pathLst>
          </a:custGeom>
          <a:noFill/>
          <a:ln w="15875">
            <a:solidFill>
              <a:schemeClr val="tx1"/>
            </a:solidFill>
            <a:round/>
            <a:headEnd/>
            <a:tailEnd type="triangle" w="med" len="med"/>
          </a:ln>
        </p:spPr>
        <p:txBody>
          <a:bodyPr wrap="none" anchor="ctr"/>
          <a:lstStyle/>
          <a:p>
            <a:endParaRPr lang="en-US"/>
          </a:p>
        </p:txBody>
      </p:sp>
      <p:sp>
        <p:nvSpPr>
          <p:cNvPr id="711689" name="Freeform 9"/>
          <p:cNvSpPr>
            <a:spLocks/>
          </p:cNvSpPr>
          <p:nvPr/>
        </p:nvSpPr>
        <p:spPr bwMode="auto">
          <a:xfrm>
            <a:off x="3463925" y="2203450"/>
            <a:ext cx="3519488" cy="2603500"/>
          </a:xfrm>
          <a:custGeom>
            <a:avLst/>
            <a:gdLst>
              <a:gd name="T0" fmla="*/ 0 w 2217"/>
              <a:gd name="T1" fmla="*/ 2147483647 h 1640"/>
              <a:gd name="T2" fmla="*/ 2147483647 w 2217"/>
              <a:gd name="T3" fmla="*/ 2147483647 h 1640"/>
              <a:gd name="T4" fmla="*/ 2147483647 w 2217"/>
              <a:gd name="T5" fmla="*/ 0 h 1640"/>
              <a:gd name="T6" fmla="*/ 0 60000 65536"/>
              <a:gd name="T7" fmla="*/ 0 60000 65536"/>
              <a:gd name="T8" fmla="*/ 0 60000 65536"/>
              <a:gd name="T9" fmla="*/ 0 w 2217"/>
              <a:gd name="T10" fmla="*/ 0 h 1640"/>
              <a:gd name="T11" fmla="*/ 2217 w 2217"/>
              <a:gd name="T12" fmla="*/ 1640 h 1640"/>
            </a:gdLst>
            <a:ahLst/>
            <a:cxnLst>
              <a:cxn ang="T6">
                <a:pos x="T0" y="T1"/>
              </a:cxn>
              <a:cxn ang="T7">
                <a:pos x="T2" y="T3"/>
              </a:cxn>
              <a:cxn ang="T8">
                <a:pos x="T4" y="T5"/>
              </a:cxn>
            </a:cxnLst>
            <a:rect l="T9" t="T10" r="T11" b="T12"/>
            <a:pathLst>
              <a:path w="2217" h="1640">
                <a:moveTo>
                  <a:pt x="0" y="1640"/>
                </a:moveTo>
                <a:lnTo>
                  <a:pt x="1658" y="1596"/>
                </a:lnTo>
                <a:lnTo>
                  <a:pt x="2217" y="0"/>
                </a:lnTo>
              </a:path>
            </a:pathLst>
          </a:custGeom>
          <a:noFill/>
          <a:ln w="15875">
            <a:solidFill>
              <a:schemeClr val="tx1"/>
            </a:solidFill>
            <a:round/>
            <a:headEnd/>
            <a:tailEnd type="triangle" w="med" len="med"/>
          </a:ln>
        </p:spPr>
        <p:txBody>
          <a:bodyPr wrap="none" anchor="ctr"/>
          <a:lstStyle/>
          <a:p>
            <a:endParaRPr lang="en-US"/>
          </a:p>
        </p:txBody>
      </p:sp>
      <p:sp>
        <p:nvSpPr>
          <p:cNvPr id="711690" name="Freeform 10"/>
          <p:cNvSpPr>
            <a:spLocks/>
          </p:cNvSpPr>
          <p:nvPr/>
        </p:nvSpPr>
        <p:spPr bwMode="auto">
          <a:xfrm>
            <a:off x="2336800" y="2203450"/>
            <a:ext cx="4964113" cy="2901950"/>
          </a:xfrm>
          <a:custGeom>
            <a:avLst/>
            <a:gdLst>
              <a:gd name="T0" fmla="*/ 0 w 3127"/>
              <a:gd name="T1" fmla="*/ 2147483647 h 1828"/>
              <a:gd name="T2" fmla="*/ 2147483647 w 3127"/>
              <a:gd name="T3" fmla="*/ 2147483647 h 1828"/>
              <a:gd name="T4" fmla="*/ 2147483647 w 3127"/>
              <a:gd name="T5" fmla="*/ 0 h 1828"/>
              <a:gd name="T6" fmla="*/ 0 60000 65536"/>
              <a:gd name="T7" fmla="*/ 0 60000 65536"/>
              <a:gd name="T8" fmla="*/ 0 60000 65536"/>
              <a:gd name="T9" fmla="*/ 0 w 3127"/>
              <a:gd name="T10" fmla="*/ 0 h 1828"/>
              <a:gd name="T11" fmla="*/ 3127 w 3127"/>
              <a:gd name="T12" fmla="*/ 1828 h 1828"/>
            </a:gdLst>
            <a:ahLst/>
            <a:cxnLst>
              <a:cxn ang="T6">
                <a:pos x="T0" y="T1"/>
              </a:cxn>
              <a:cxn ang="T7">
                <a:pos x="T2" y="T3"/>
              </a:cxn>
              <a:cxn ang="T8">
                <a:pos x="T4" y="T5"/>
              </a:cxn>
            </a:cxnLst>
            <a:rect l="T9" t="T10" r="T11" b="T12"/>
            <a:pathLst>
              <a:path w="3127" h="1828">
                <a:moveTo>
                  <a:pt x="0" y="1828"/>
                </a:moveTo>
                <a:lnTo>
                  <a:pt x="2480" y="1772"/>
                </a:lnTo>
                <a:lnTo>
                  <a:pt x="3127" y="0"/>
                </a:lnTo>
              </a:path>
            </a:pathLst>
          </a:custGeom>
          <a:noFill/>
          <a:ln w="15875">
            <a:solidFill>
              <a:schemeClr val="tx1"/>
            </a:solidFill>
            <a:round/>
            <a:headEnd/>
            <a:tailEnd type="triangle" w="med" len="med"/>
          </a:ln>
        </p:spPr>
        <p:txBody>
          <a:bodyPr wrap="none" anchor="ctr"/>
          <a:lstStyle/>
          <a:p>
            <a:endParaRPr lang="en-US"/>
          </a:p>
        </p:txBody>
      </p:sp>
      <p:sp>
        <p:nvSpPr>
          <p:cNvPr id="711691" name="Freeform 11"/>
          <p:cNvSpPr>
            <a:spLocks/>
          </p:cNvSpPr>
          <p:nvPr/>
        </p:nvSpPr>
        <p:spPr bwMode="auto">
          <a:xfrm>
            <a:off x="2590800" y="2184400"/>
            <a:ext cx="5029200" cy="3225800"/>
          </a:xfrm>
          <a:custGeom>
            <a:avLst/>
            <a:gdLst>
              <a:gd name="T0" fmla="*/ 0 w 3168"/>
              <a:gd name="T1" fmla="*/ 2147483647 h 2032"/>
              <a:gd name="T2" fmla="*/ 2147483647 w 3168"/>
              <a:gd name="T3" fmla="*/ 2147483647 h 2032"/>
              <a:gd name="T4" fmla="*/ 2147483647 w 3168"/>
              <a:gd name="T5" fmla="*/ 0 h 2032"/>
              <a:gd name="T6" fmla="*/ 0 60000 65536"/>
              <a:gd name="T7" fmla="*/ 0 60000 65536"/>
              <a:gd name="T8" fmla="*/ 0 60000 65536"/>
              <a:gd name="T9" fmla="*/ 0 w 3168"/>
              <a:gd name="T10" fmla="*/ 0 h 2032"/>
              <a:gd name="T11" fmla="*/ 3168 w 3168"/>
              <a:gd name="T12" fmla="*/ 2032 h 2032"/>
            </a:gdLst>
            <a:ahLst/>
            <a:cxnLst>
              <a:cxn ang="T6">
                <a:pos x="T0" y="T1"/>
              </a:cxn>
              <a:cxn ang="T7">
                <a:pos x="T2" y="T3"/>
              </a:cxn>
              <a:cxn ang="T8">
                <a:pos x="T4" y="T5"/>
              </a:cxn>
            </a:cxnLst>
            <a:rect l="T9" t="T10" r="T11" b="T12"/>
            <a:pathLst>
              <a:path w="3168" h="2032">
                <a:moveTo>
                  <a:pt x="0" y="2032"/>
                </a:moveTo>
                <a:lnTo>
                  <a:pt x="2416" y="2000"/>
                </a:lnTo>
                <a:lnTo>
                  <a:pt x="3168" y="0"/>
                </a:lnTo>
              </a:path>
            </a:pathLst>
          </a:custGeom>
          <a:noFill/>
          <a:ln w="15875">
            <a:solidFill>
              <a:schemeClr val="tx1"/>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711685">
                                            <p:txEl>
                                              <p:pRg st="0" end="0"/>
                                            </p:txEl>
                                          </p:spTgt>
                                        </p:tgtEl>
                                        <p:attrNameLst>
                                          <p:attrName>style.visibility</p:attrName>
                                        </p:attrNameLst>
                                      </p:cBhvr>
                                      <p:to>
                                        <p:strVal val="visible"/>
                                      </p:to>
                                    </p:set>
                                    <p:animEffect transition="in" filter="strips(downRight)">
                                      <p:cBhvr>
                                        <p:cTn id="7" dur="500"/>
                                        <p:tgtEl>
                                          <p:spTgt spid="71168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11683"/>
                                        </p:tgtEl>
                                        <p:attrNameLst>
                                          <p:attrName>style.visibility</p:attrName>
                                        </p:attrNameLst>
                                      </p:cBhvr>
                                      <p:to>
                                        <p:strVal val="visible"/>
                                      </p:to>
                                    </p:set>
                                    <p:animEffect transition="in" filter="slide(fromBottom)">
                                      <p:cBhvr>
                                        <p:cTn id="10" dur="500"/>
                                        <p:tgtEl>
                                          <p:spTgt spid="71168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711684">
                                            <p:txEl>
                                              <p:pRg st="0" end="0"/>
                                            </p:txEl>
                                          </p:spTgt>
                                        </p:tgtEl>
                                        <p:attrNameLst>
                                          <p:attrName>style.visibility</p:attrName>
                                        </p:attrNameLst>
                                      </p:cBhvr>
                                      <p:to>
                                        <p:strVal val="visible"/>
                                      </p:to>
                                    </p:set>
                                    <p:animEffect transition="in" filter="strips(downRight)">
                                      <p:cBhvr>
                                        <p:cTn id="15" dur="500"/>
                                        <p:tgtEl>
                                          <p:spTgt spid="711684">
                                            <p:txEl>
                                              <p:pRg st="0" end="0"/>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711684">
                                            <p:txEl>
                                              <p:pRg st="1" end="1"/>
                                            </p:txEl>
                                          </p:spTgt>
                                        </p:tgtEl>
                                        <p:attrNameLst>
                                          <p:attrName>style.visibility</p:attrName>
                                        </p:attrNameLst>
                                      </p:cBhvr>
                                      <p:to>
                                        <p:strVal val="visible"/>
                                      </p:to>
                                    </p:set>
                                    <p:animEffect transition="in" filter="strips(downRight)">
                                      <p:cBhvr>
                                        <p:cTn id="18" dur="500"/>
                                        <p:tgtEl>
                                          <p:spTgt spid="711684">
                                            <p:txEl>
                                              <p:pRg st="1" end="1"/>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711684">
                                            <p:txEl>
                                              <p:pRg st="2" end="2"/>
                                            </p:txEl>
                                          </p:spTgt>
                                        </p:tgtEl>
                                        <p:attrNameLst>
                                          <p:attrName>style.visibility</p:attrName>
                                        </p:attrNameLst>
                                      </p:cBhvr>
                                      <p:to>
                                        <p:strVal val="visible"/>
                                      </p:to>
                                    </p:set>
                                    <p:animEffect transition="in" filter="strips(downRight)">
                                      <p:cBhvr>
                                        <p:cTn id="21" dur="500"/>
                                        <p:tgtEl>
                                          <p:spTgt spid="711684">
                                            <p:txEl>
                                              <p:pRg st="2" end="2"/>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711684">
                                            <p:txEl>
                                              <p:pRg st="3" end="3"/>
                                            </p:txEl>
                                          </p:spTgt>
                                        </p:tgtEl>
                                        <p:attrNameLst>
                                          <p:attrName>style.visibility</p:attrName>
                                        </p:attrNameLst>
                                      </p:cBhvr>
                                      <p:to>
                                        <p:strVal val="visible"/>
                                      </p:to>
                                    </p:set>
                                    <p:animEffect transition="in" filter="strips(downRight)">
                                      <p:cBhvr>
                                        <p:cTn id="24" dur="500"/>
                                        <p:tgtEl>
                                          <p:spTgt spid="71168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711684">
                                            <p:txEl>
                                              <p:pRg st="4" end="4"/>
                                            </p:txEl>
                                          </p:spTgt>
                                        </p:tgtEl>
                                        <p:attrNameLst>
                                          <p:attrName>style.visibility</p:attrName>
                                        </p:attrNameLst>
                                      </p:cBhvr>
                                      <p:to>
                                        <p:strVal val="visible"/>
                                      </p:to>
                                    </p:set>
                                    <p:animEffect transition="in" filter="strips(downRight)">
                                      <p:cBhvr>
                                        <p:cTn id="29" dur="500"/>
                                        <p:tgtEl>
                                          <p:spTgt spid="711684">
                                            <p:txEl>
                                              <p:pRg st="4" end="4"/>
                                            </p:txEl>
                                          </p:spTgt>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711686"/>
                                        </p:tgtEl>
                                        <p:attrNameLst>
                                          <p:attrName>style.visibility</p:attrName>
                                        </p:attrNameLst>
                                      </p:cBhvr>
                                      <p:to>
                                        <p:strVal val="visible"/>
                                      </p:to>
                                    </p:set>
                                    <p:animEffect transition="in" filter="strips(downRight)">
                                      <p:cBhvr>
                                        <p:cTn id="32" dur="500"/>
                                        <p:tgtEl>
                                          <p:spTgt spid="711686"/>
                                        </p:tgtEl>
                                      </p:cBhvr>
                                    </p:animEffect>
                                  </p:childTnLst>
                                </p:cTn>
                              </p:par>
                            </p:childTnLst>
                          </p:cTn>
                        </p:par>
                        <p:par>
                          <p:cTn id="33" fill="hold">
                            <p:stCondLst>
                              <p:cond delay="500"/>
                            </p:stCondLst>
                            <p:childTnLst>
                              <p:par>
                                <p:cTn id="34" presetID="18" presetClass="entr" presetSubtype="6" fill="hold" nodeType="afterEffect">
                                  <p:stCondLst>
                                    <p:cond delay="0"/>
                                  </p:stCondLst>
                                  <p:childTnLst>
                                    <p:set>
                                      <p:cBhvr>
                                        <p:cTn id="35" dur="1" fill="hold">
                                          <p:stCondLst>
                                            <p:cond delay="0"/>
                                          </p:stCondLst>
                                        </p:cTn>
                                        <p:tgtEl>
                                          <p:spTgt spid="711684">
                                            <p:txEl>
                                              <p:pRg st="5" end="5"/>
                                            </p:txEl>
                                          </p:spTgt>
                                        </p:tgtEl>
                                        <p:attrNameLst>
                                          <p:attrName>style.visibility</p:attrName>
                                        </p:attrNameLst>
                                      </p:cBhvr>
                                      <p:to>
                                        <p:strVal val="visible"/>
                                      </p:to>
                                    </p:set>
                                    <p:animEffect transition="in" filter="strips(downRight)">
                                      <p:cBhvr>
                                        <p:cTn id="36" dur="500"/>
                                        <p:tgtEl>
                                          <p:spTgt spid="711684">
                                            <p:txEl>
                                              <p:pRg st="5" end="5"/>
                                            </p:txEl>
                                          </p:spTgt>
                                        </p:tgtEl>
                                      </p:cBhvr>
                                    </p:animEffect>
                                  </p:childTnLst>
                                </p:cTn>
                              </p:par>
                              <p:par>
                                <p:cTn id="37" presetID="18" presetClass="entr" presetSubtype="3" fill="hold" grpId="0" nodeType="withEffect">
                                  <p:stCondLst>
                                    <p:cond delay="0"/>
                                  </p:stCondLst>
                                  <p:childTnLst>
                                    <p:set>
                                      <p:cBhvr>
                                        <p:cTn id="38" dur="1" fill="hold">
                                          <p:stCondLst>
                                            <p:cond delay="0"/>
                                          </p:stCondLst>
                                        </p:cTn>
                                        <p:tgtEl>
                                          <p:spTgt spid="711687"/>
                                        </p:tgtEl>
                                        <p:attrNameLst>
                                          <p:attrName>style.visibility</p:attrName>
                                        </p:attrNameLst>
                                      </p:cBhvr>
                                      <p:to>
                                        <p:strVal val="visible"/>
                                      </p:to>
                                    </p:set>
                                    <p:animEffect transition="in" filter="strips(upRight)">
                                      <p:cBhvr>
                                        <p:cTn id="39" dur="500"/>
                                        <p:tgtEl>
                                          <p:spTgt spid="711687"/>
                                        </p:tgtEl>
                                      </p:cBhvr>
                                    </p:animEffect>
                                  </p:childTnLst>
                                </p:cTn>
                              </p:par>
                            </p:childTnLst>
                          </p:cTn>
                        </p:par>
                        <p:par>
                          <p:cTn id="40" fill="hold">
                            <p:stCondLst>
                              <p:cond delay="1000"/>
                            </p:stCondLst>
                            <p:childTnLst>
                              <p:par>
                                <p:cTn id="41" presetID="18" presetClass="entr" presetSubtype="6" fill="hold" nodeType="afterEffect">
                                  <p:stCondLst>
                                    <p:cond delay="0"/>
                                  </p:stCondLst>
                                  <p:childTnLst>
                                    <p:set>
                                      <p:cBhvr>
                                        <p:cTn id="42" dur="1" fill="hold">
                                          <p:stCondLst>
                                            <p:cond delay="0"/>
                                          </p:stCondLst>
                                        </p:cTn>
                                        <p:tgtEl>
                                          <p:spTgt spid="711684">
                                            <p:txEl>
                                              <p:pRg st="6" end="6"/>
                                            </p:txEl>
                                          </p:spTgt>
                                        </p:tgtEl>
                                        <p:attrNameLst>
                                          <p:attrName>style.visibility</p:attrName>
                                        </p:attrNameLst>
                                      </p:cBhvr>
                                      <p:to>
                                        <p:strVal val="visible"/>
                                      </p:to>
                                    </p:set>
                                    <p:animEffect transition="in" filter="strips(downRight)">
                                      <p:cBhvr>
                                        <p:cTn id="43" dur="500"/>
                                        <p:tgtEl>
                                          <p:spTgt spid="711684">
                                            <p:txEl>
                                              <p:pRg st="6" end="6"/>
                                            </p:txEl>
                                          </p:spTgt>
                                        </p:tgtEl>
                                      </p:cBhvr>
                                    </p:animEffect>
                                  </p:childTnLst>
                                </p:cTn>
                              </p:par>
                              <p:par>
                                <p:cTn id="44" presetID="18" presetClass="entr" presetSubtype="3" fill="hold" grpId="0" nodeType="withEffect">
                                  <p:stCondLst>
                                    <p:cond delay="0"/>
                                  </p:stCondLst>
                                  <p:childTnLst>
                                    <p:set>
                                      <p:cBhvr>
                                        <p:cTn id="45" dur="1" fill="hold">
                                          <p:stCondLst>
                                            <p:cond delay="0"/>
                                          </p:stCondLst>
                                        </p:cTn>
                                        <p:tgtEl>
                                          <p:spTgt spid="711688"/>
                                        </p:tgtEl>
                                        <p:attrNameLst>
                                          <p:attrName>style.visibility</p:attrName>
                                        </p:attrNameLst>
                                      </p:cBhvr>
                                      <p:to>
                                        <p:strVal val="visible"/>
                                      </p:to>
                                    </p:set>
                                    <p:animEffect transition="in" filter="strips(upRight)">
                                      <p:cBhvr>
                                        <p:cTn id="46" dur="500"/>
                                        <p:tgtEl>
                                          <p:spTgt spid="711688"/>
                                        </p:tgtEl>
                                      </p:cBhvr>
                                    </p:animEffect>
                                  </p:childTnLst>
                                </p:cTn>
                              </p:par>
                            </p:childTnLst>
                          </p:cTn>
                        </p:par>
                        <p:par>
                          <p:cTn id="47" fill="hold">
                            <p:stCondLst>
                              <p:cond delay="1500"/>
                            </p:stCondLst>
                            <p:childTnLst>
                              <p:par>
                                <p:cTn id="48" presetID="18" presetClass="entr" presetSubtype="6" fill="hold" nodeType="afterEffect">
                                  <p:stCondLst>
                                    <p:cond delay="0"/>
                                  </p:stCondLst>
                                  <p:childTnLst>
                                    <p:set>
                                      <p:cBhvr>
                                        <p:cTn id="49" dur="1" fill="hold">
                                          <p:stCondLst>
                                            <p:cond delay="0"/>
                                          </p:stCondLst>
                                        </p:cTn>
                                        <p:tgtEl>
                                          <p:spTgt spid="711684">
                                            <p:txEl>
                                              <p:pRg st="7" end="7"/>
                                            </p:txEl>
                                          </p:spTgt>
                                        </p:tgtEl>
                                        <p:attrNameLst>
                                          <p:attrName>style.visibility</p:attrName>
                                        </p:attrNameLst>
                                      </p:cBhvr>
                                      <p:to>
                                        <p:strVal val="visible"/>
                                      </p:to>
                                    </p:set>
                                    <p:animEffect transition="in" filter="strips(downRight)">
                                      <p:cBhvr>
                                        <p:cTn id="50" dur="500"/>
                                        <p:tgtEl>
                                          <p:spTgt spid="711684">
                                            <p:txEl>
                                              <p:pRg st="7" end="7"/>
                                            </p:txEl>
                                          </p:spTgt>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711689"/>
                                        </p:tgtEl>
                                        <p:attrNameLst>
                                          <p:attrName>style.visibility</p:attrName>
                                        </p:attrNameLst>
                                      </p:cBhvr>
                                      <p:to>
                                        <p:strVal val="visible"/>
                                      </p:to>
                                    </p:set>
                                    <p:animEffect transition="in" filter="strips(upRight)">
                                      <p:cBhvr>
                                        <p:cTn id="53" dur="500"/>
                                        <p:tgtEl>
                                          <p:spTgt spid="711689"/>
                                        </p:tgtEl>
                                      </p:cBhvr>
                                    </p:animEffect>
                                  </p:childTnLst>
                                </p:cTn>
                              </p:par>
                            </p:childTnLst>
                          </p:cTn>
                        </p:par>
                        <p:par>
                          <p:cTn id="54" fill="hold">
                            <p:stCondLst>
                              <p:cond delay="2000"/>
                            </p:stCondLst>
                            <p:childTnLst>
                              <p:par>
                                <p:cTn id="55" presetID="18" presetClass="entr" presetSubtype="6" fill="hold" nodeType="afterEffect">
                                  <p:stCondLst>
                                    <p:cond delay="0"/>
                                  </p:stCondLst>
                                  <p:childTnLst>
                                    <p:set>
                                      <p:cBhvr>
                                        <p:cTn id="56" dur="1" fill="hold">
                                          <p:stCondLst>
                                            <p:cond delay="0"/>
                                          </p:stCondLst>
                                        </p:cTn>
                                        <p:tgtEl>
                                          <p:spTgt spid="711684">
                                            <p:txEl>
                                              <p:pRg st="8" end="8"/>
                                            </p:txEl>
                                          </p:spTgt>
                                        </p:tgtEl>
                                        <p:attrNameLst>
                                          <p:attrName>style.visibility</p:attrName>
                                        </p:attrNameLst>
                                      </p:cBhvr>
                                      <p:to>
                                        <p:strVal val="visible"/>
                                      </p:to>
                                    </p:set>
                                    <p:animEffect transition="in" filter="strips(downRight)">
                                      <p:cBhvr>
                                        <p:cTn id="57" dur="500"/>
                                        <p:tgtEl>
                                          <p:spTgt spid="711684">
                                            <p:txEl>
                                              <p:pRg st="8" end="8"/>
                                            </p:txEl>
                                          </p:spTgt>
                                        </p:tgtEl>
                                      </p:cBhvr>
                                    </p:animEffect>
                                  </p:childTnLst>
                                </p:cTn>
                              </p:par>
                              <p:par>
                                <p:cTn id="58" presetID="18" presetClass="entr" presetSubtype="3" fill="hold" grpId="0" nodeType="withEffect">
                                  <p:stCondLst>
                                    <p:cond delay="0"/>
                                  </p:stCondLst>
                                  <p:childTnLst>
                                    <p:set>
                                      <p:cBhvr>
                                        <p:cTn id="59" dur="1" fill="hold">
                                          <p:stCondLst>
                                            <p:cond delay="0"/>
                                          </p:stCondLst>
                                        </p:cTn>
                                        <p:tgtEl>
                                          <p:spTgt spid="711690"/>
                                        </p:tgtEl>
                                        <p:attrNameLst>
                                          <p:attrName>style.visibility</p:attrName>
                                        </p:attrNameLst>
                                      </p:cBhvr>
                                      <p:to>
                                        <p:strVal val="visible"/>
                                      </p:to>
                                    </p:set>
                                    <p:animEffect transition="in" filter="strips(upRight)">
                                      <p:cBhvr>
                                        <p:cTn id="60" dur="500"/>
                                        <p:tgtEl>
                                          <p:spTgt spid="711690"/>
                                        </p:tgtEl>
                                      </p:cBhvr>
                                    </p:animEffect>
                                  </p:childTnLst>
                                </p:cTn>
                              </p:par>
                            </p:childTnLst>
                          </p:cTn>
                        </p:par>
                        <p:par>
                          <p:cTn id="61" fill="hold">
                            <p:stCondLst>
                              <p:cond delay="2500"/>
                            </p:stCondLst>
                            <p:childTnLst>
                              <p:par>
                                <p:cTn id="62" presetID="18" presetClass="entr" presetSubtype="6" fill="hold" nodeType="afterEffect">
                                  <p:stCondLst>
                                    <p:cond delay="0"/>
                                  </p:stCondLst>
                                  <p:childTnLst>
                                    <p:set>
                                      <p:cBhvr>
                                        <p:cTn id="63" dur="1" fill="hold">
                                          <p:stCondLst>
                                            <p:cond delay="0"/>
                                          </p:stCondLst>
                                        </p:cTn>
                                        <p:tgtEl>
                                          <p:spTgt spid="711684">
                                            <p:txEl>
                                              <p:pRg st="9" end="9"/>
                                            </p:txEl>
                                          </p:spTgt>
                                        </p:tgtEl>
                                        <p:attrNameLst>
                                          <p:attrName>style.visibility</p:attrName>
                                        </p:attrNameLst>
                                      </p:cBhvr>
                                      <p:to>
                                        <p:strVal val="visible"/>
                                      </p:to>
                                    </p:set>
                                    <p:animEffect transition="in" filter="strips(downRight)">
                                      <p:cBhvr>
                                        <p:cTn id="64" dur="500"/>
                                        <p:tgtEl>
                                          <p:spTgt spid="711684">
                                            <p:txEl>
                                              <p:pRg st="9" end="9"/>
                                            </p:txEl>
                                          </p:spTgt>
                                        </p:tgtEl>
                                      </p:cBhvr>
                                    </p:animEffect>
                                  </p:childTnLst>
                                </p:cTn>
                              </p:par>
                              <p:par>
                                <p:cTn id="65" presetID="18" presetClass="entr" presetSubtype="3" fill="hold" grpId="0" nodeType="withEffect">
                                  <p:stCondLst>
                                    <p:cond delay="0"/>
                                  </p:stCondLst>
                                  <p:childTnLst>
                                    <p:set>
                                      <p:cBhvr>
                                        <p:cTn id="66" dur="1" fill="hold">
                                          <p:stCondLst>
                                            <p:cond delay="0"/>
                                          </p:stCondLst>
                                        </p:cTn>
                                        <p:tgtEl>
                                          <p:spTgt spid="711691"/>
                                        </p:tgtEl>
                                        <p:attrNameLst>
                                          <p:attrName>style.visibility</p:attrName>
                                        </p:attrNameLst>
                                      </p:cBhvr>
                                      <p:to>
                                        <p:strVal val="visible"/>
                                      </p:to>
                                    </p:set>
                                    <p:animEffect transition="in" filter="strips(upRight)">
                                      <p:cBhvr>
                                        <p:cTn id="67" dur="500"/>
                                        <p:tgtEl>
                                          <p:spTgt spid="71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6" grpId="0" animBg="1"/>
      <p:bldP spid="711687" grpId="0" animBg="1"/>
      <p:bldP spid="711688" grpId="0" animBg="1"/>
      <p:bldP spid="711689" grpId="0" animBg="1"/>
      <p:bldP spid="711690" grpId="0" animBg="1"/>
      <p:bldP spid="71169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smtClean="0"/>
              <a:t>Adding an Event </a:t>
            </a:r>
          </a:p>
        </p:txBody>
      </p:sp>
      <p:sp>
        <p:nvSpPr>
          <p:cNvPr id="2" name="Slide Number Placeholder 3"/>
          <p:cNvSpPr>
            <a:spLocks noGrp="1"/>
          </p:cNvSpPr>
          <p:nvPr>
            <p:ph type="sldNum" sz="quarter" idx="12"/>
          </p:nvPr>
        </p:nvSpPr>
        <p:spPr/>
        <p:txBody>
          <a:bodyPr/>
          <a:lstStyle/>
          <a:p>
            <a:pPr>
              <a:defRPr/>
            </a:pPr>
            <a:fld id="{9022F08A-97B0-4E87-88D3-02FCE264EAED}" type="slidenum">
              <a:rPr lang="en-US"/>
              <a:pPr>
                <a:defRPr/>
              </a:pPr>
              <a:t>33</a:t>
            </a:fld>
            <a:endParaRPr lang="en-US"/>
          </a:p>
        </p:txBody>
      </p:sp>
      <p:pic>
        <p:nvPicPr>
          <p:cNvPr id="713730" name="Picture 2" descr="FormDesignerPPT15"/>
          <p:cNvPicPr>
            <a:picLocks noChangeAspect="1" noChangeArrowheads="1"/>
          </p:cNvPicPr>
          <p:nvPr/>
        </p:nvPicPr>
        <p:blipFill>
          <a:blip r:embed="rId3"/>
          <a:srcRect/>
          <a:stretch>
            <a:fillRect/>
          </a:stretch>
        </p:blipFill>
        <p:spPr bwMode="auto">
          <a:xfrm>
            <a:off x="3889375" y="1212850"/>
            <a:ext cx="4997450" cy="5238750"/>
          </a:xfrm>
          <a:prstGeom prst="rect">
            <a:avLst/>
          </a:prstGeom>
          <a:noFill/>
          <a:ln w="9525">
            <a:noFill/>
            <a:miter lim="800000"/>
            <a:headEnd/>
            <a:tailEnd/>
          </a:ln>
        </p:spPr>
      </p:pic>
      <p:sp>
        <p:nvSpPr>
          <p:cNvPr id="713732" name="Rectangle 4"/>
          <p:cNvSpPr>
            <a:spLocks noChangeArrowheads="1"/>
          </p:cNvSpPr>
          <p:nvPr/>
        </p:nvSpPr>
        <p:spPr bwMode="auto">
          <a:xfrm>
            <a:off x="-38100" y="1230313"/>
            <a:ext cx="3962400" cy="3409950"/>
          </a:xfrm>
          <a:prstGeom prst="rect">
            <a:avLst/>
          </a:prstGeom>
          <a:noFill/>
          <a:ln w="12700">
            <a:noFill/>
            <a:miter lim="800000"/>
            <a:headEnd/>
            <a:tailEnd/>
          </a:ln>
        </p:spPr>
        <p:txBody>
          <a:bodyPr lIns="90488" tIns="44450" rIns="90488" bIns="44450"/>
          <a:lstStyle/>
          <a:p>
            <a:pPr marL="381000" indent="-381000" algn="l" eaLnBrk="1" hangingPunct="1">
              <a:spcBef>
                <a:spcPct val="20000"/>
              </a:spcBef>
              <a:buClr>
                <a:srgbClr val="666699"/>
              </a:buClr>
              <a:buFont typeface="Wingdings" pitchFamily="2" charset="2"/>
              <a:buChar char="§"/>
            </a:pPr>
            <a:r>
              <a:rPr lang="en-US" b="0"/>
              <a:t>Events can be added to the code in one of three ways:</a:t>
            </a:r>
          </a:p>
          <a:p>
            <a:pPr marL="723900" lvl="1" indent="-266700" algn="l" eaLnBrk="1" hangingPunct="1">
              <a:spcBef>
                <a:spcPct val="20000"/>
              </a:spcBef>
              <a:buClr>
                <a:srgbClr val="666699"/>
              </a:buClr>
              <a:buFont typeface="Wingdings" pitchFamily="2" charset="2"/>
              <a:buAutoNum type="arabicPeriod"/>
            </a:pPr>
            <a:r>
              <a:rPr lang="en-US" sz="2000" b="0" i="1">
                <a:solidFill>
                  <a:srgbClr val="666699"/>
                </a:solidFill>
              </a:rPr>
              <a:t>Double</a:t>
            </a:r>
            <a:r>
              <a:rPr lang="en-US" sz="2000" b="0">
                <a:solidFill>
                  <a:srgbClr val="666699"/>
                </a:solidFill>
              </a:rPr>
              <a:t> </a:t>
            </a:r>
            <a:r>
              <a:rPr lang="en-US" sz="2000" b="0" i="1">
                <a:solidFill>
                  <a:srgbClr val="666699"/>
                </a:solidFill>
              </a:rPr>
              <a:t>clicking</a:t>
            </a:r>
            <a:r>
              <a:rPr lang="en-US" sz="2000" b="0"/>
              <a:t> a </a:t>
            </a:r>
            <a:r>
              <a:rPr lang="en-US" sz="2000" b="0" i="1">
                <a:solidFill>
                  <a:srgbClr val="666699"/>
                </a:solidFill>
              </a:rPr>
              <a:t>control</a:t>
            </a:r>
            <a:r>
              <a:rPr lang="en-US" sz="2000" b="0" i="1">
                <a:solidFill>
                  <a:schemeClr val="folHlink"/>
                </a:solidFill>
              </a:rPr>
              <a:t> </a:t>
            </a:r>
            <a:r>
              <a:rPr lang="en-US" sz="2000" b="0"/>
              <a:t>in design view</a:t>
            </a:r>
          </a:p>
          <a:p>
            <a:pPr marL="723900" lvl="1" indent="-266700" algn="l" eaLnBrk="1" hangingPunct="1">
              <a:spcBef>
                <a:spcPct val="20000"/>
              </a:spcBef>
              <a:buClr>
                <a:srgbClr val="666699"/>
              </a:buClr>
              <a:buFont typeface="Wingdings" pitchFamily="2" charset="2"/>
              <a:buAutoNum type="arabicPeriod"/>
            </a:pPr>
            <a:r>
              <a:rPr lang="en-US" sz="2000" b="0" i="1">
                <a:solidFill>
                  <a:srgbClr val="666699"/>
                </a:solidFill>
              </a:rPr>
              <a:t>Typing</a:t>
            </a:r>
            <a:r>
              <a:rPr lang="en-US" sz="2000" b="0"/>
              <a:t> the code manually</a:t>
            </a:r>
          </a:p>
          <a:p>
            <a:pPr marL="723900" lvl="1" indent="-266700" algn="l" eaLnBrk="1" hangingPunct="1">
              <a:spcBef>
                <a:spcPct val="20000"/>
              </a:spcBef>
              <a:buClr>
                <a:srgbClr val="666699"/>
              </a:buClr>
              <a:buFont typeface="Wingdings" pitchFamily="2" charset="2"/>
              <a:buAutoNum type="arabicPeriod"/>
            </a:pPr>
            <a:r>
              <a:rPr lang="en-US" sz="2000" b="0"/>
              <a:t>Selecting the</a:t>
            </a:r>
            <a:r>
              <a:rPr lang="en-US" sz="2000" b="0">
                <a:solidFill>
                  <a:srgbClr val="666699"/>
                </a:solidFill>
              </a:rPr>
              <a:t> Events Icon </a:t>
            </a:r>
            <a:r>
              <a:rPr lang="en-US" sz="2000" b="0"/>
              <a:t>and double clicking the required event from the Properties Window</a:t>
            </a:r>
            <a:endParaRPr lang="en-US" sz="2000" b="0">
              <a:solidFill>
                <a:srgbClr val="666699"/>
              </a:solidFill>
            </a:endParaRPr>
          </a:p>
          <a:p>
            <a:pPr marL="723900" lvl="1" indent="-266700" algn="l" eaLnBrk="1" hangingPunct="1">
              <a:spcBef>
                <a:spcPct val="20000"/>
              </a:spcBef>
              <a:buClr>
                <a:srgbClr val="666699"/>
              </a:buClr>
              <a:buFont typeface="Wingdings" pitchFamily="2" charset="2"/>
              <a:buNone/>
            </a:pPr>
            <a:endParaRPr lang="en-US" sz="1800" b="0"/>
          </a:p>
          <a:p>
            <a:pPr marL="381000" indent="-381000" algn="l" eaLnBrk="1" hangingPunct="1">
              <a:spcBef>
                <a:spcPct val="20000"/>
              </a:spcBef>
              <a:buClr>
                <a:srgbClr val="666699"/>
              </a:buClr>
              <a:buFont typeface="Wingdings" pitchFamily="2" charset="2"/>
              <a:buChar char="§"/>
            </a:pPr>
            <a:endParaRPr lang="en-US" sz="1800" b="0"/>
          </a:p>
        </p:txBody>
      </p:sp>
      <p:pic>
        <p:nvPicPr>
          <p:cNvPr id="713733" name="Picture 5" descr="AddEvent_1"/>
          <p:cNvPicPr>
            <a:picLocks noChangeAspect="1" noChangeArrowheads="1"/>
          </p:cNvPicPr>
          <p:nvPr/>
        </p:nvPicPr>
        <p:blipFill>
          <a:blip r:embed="rId4"/>
          <a:srcRect/>
          <a:stretch>
            <a:fillRect/>
          </a:stretch>
        </p:blipFill>
        <p:spPr bwMode="auto">
          <a:xfrm>
            <a:off x="3910013" y="1193800"/>
            <a:ext cx="5045075" cy="5281613"/>
          </a:xfrm>
          <a:prstGeom prst="rect">
            <a:avLst/>
          </a:prstGeom>
          <a:noFill/>
          <a:ln w="9525">
            <a:noFill/>
            <a:miter lim="800000"/>
            <a:headEnd/>
            <a:tailEnd/>
          </a:ln>
        </p:spPr>
      </p:pic>
      <p:sp>
        <p:nvSpPr>
          <p:cNvPr id="713734" name="Oval 6"/>
          <p:cNvSpPr>
            <a:spLocks noChangeArrowheads="1"/>
          </p:cNvSpPr>
          <p:nvPr/>
        </p:nvSpPr>
        <p:spPr bwMode="auto">
          <a:xfrm>
            <a:off x="4251325" y="3235325"/>
            <a:ext cx="3206750" cy="509588"/>
          </a:xfrm>
          <a:prstGeom prst="ellipse">
            <a:avLst/>
          </a:prstGeom>
          <a:noFill/>
          <a:ln w="12700" algn="ctr">
            <a:solidFill>
              <a:srgbClr val="336600"/>
            </a:solidFill>
            <a:round/>
            <a:headEnd/>
            <a:tailEnd/>
          </a:ln>
        </p:spPr>
        <p:txBody>
          <a:bodyPr wrap="none" anchor="ctr"/>
          <a:lstStyle/>
          <a:p>
            <a:endParaRPr lang="en-US"/>
          </a:p>
        </p:txBody>
      </p:sp>
      <p:sp>
        <p:nvSpPr>
          <p:cNvPr id="713735" name="Text Box 7"/>
          <p:cNvSpPr txBox="1">
            <a:spLocks noChangeArrowheads="1"/>
          </p:cNvSpPr>
          <p:nvPr/>
        </p:nvSpPr>
        <p:spPr bwMode="auto">
          <a:xfrm>
            <a:off x="5834063" y="4151313"/>
            <a:ext cx="2513012" cy="300037"/>
          </a:xfrm>
          <a:prstGeom prst="rect">
            <a:avLst/>
          </a:prstGeom>
          <a:noFill/>
          <a:ln w="12700" algn="ctr">
            <a:solidFill>
              <a:srgbClr val="006600"/>
            </a:solidFill>
            <a:miter lim="800000"/>
            <a:headEnd/>
            <a:tailEnd/>
          </a:ln>
        </p:spPr>
        <p:txBody>
          <a:bodyPr>
            <a:spAutoFit/>
          </a:bodyPr>
          <a:lstStyle/>
          <a:p>
            <a:pPr algn="l"/>
            <a:r>
              <a:rPr lang="en-US" b="0"/>
              <a:t>Event Handler For Button</a:t>
            </a:r>
          </a:p>
        </p:txBody>
      </p:sp>
      <p:pic>
        <p:nvPicPr>
          <p:cNvPr id="713736" name="Picture 8" descr="events"/>
          <p:cNvPicPr>
            <a:picLocks noChangeAspect="1" noChangeArrowheads="1"/>
          </p:cNvPicPr>
          <p:nvPr/>
        </p:nvPicPr>
        <p:blipFill>
          <a:blip r:embed="rId5"/>
          <a:srcRect/>
          <a:stretch>
            <a:fillRect/>
          </a:stretch>
        </p:blipFill>
        <p:spPr bwMode="auto">
          <a:xfrm>
            <a:off x="3870325" y="1198563"/>
            <a:ext cx="5054600" cy="5324475"/>
          </a:xfrm>
          <a:prstGeom prst="rect">
            <a:avLst/>
          </a:prstGeom>
          <a:noFill/>
          <a:ln w="9525">
            <a:noFill/>
            <a:miter lim="800000"/>
            <a:headEnd/>
            <a:tailEnd/>
          </a:ln>
        </p:spPr>
      </p:pic>
      <p:sp>
        <p:nvSpPr>
          <p:cNvPr id="713737" name="Oval 9"/>
          <p:cNvSpPr>
            <a:spLocks noChangeArrowheads="1"/>
          </p:cNvSpPr>
          <p:nvPr/>
        </p:nvSpPr>
        <p:spPr bwMode="auto">
          <a:xfrm>
            <a:off x="4873625" y="1970088"/>
            <a:ext cx="355600" cy="381000"/>
          </a:xfrm>
          <a:prstGeom prst="ellipse">
            <a:avLst/>
          </a:prstGeom>
          <a:noFill/>
          <a:ln w="19050" algn="ctr">
            <a:solidFill>
              <a:srgbClr val="3366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713732">
                                            <p:txEl>
                                              <p:pRg st="0" end="0"/>
                                            </p:txEl>
                                          </p:spTgt>
                                        </p:tgtEl>
                                        <p:attrNameLst>
                                          <p:attrName>style.visibility</p:attrName>
                                        </p:attrNameLst>
                                      </p:cBhvr>
                                      <p:to>
                                        <p:strVal val="visible"/>
                                      </p:to>
                                    </p:set>
                                    <p:animEffect transition="in" filter="strips(downRight)">
                                      <p:cBhvr>
                                        <p:cTn id="7" dur="500"/>
                                        <p:tgtEl>
                                          <p:spTgt spid="713732">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13732">
                                            <p:txEl>
                                              <p:pRg st="1" end="1"/>
                                            </p:txEl>
                                          </p:spTgt>
                                        </p:tgtEl>
                                        <p:attrNameLst>
                                          <p:attrName>style.visibility</p:attrName>
                                        </p:attrNameLst>
                                      </p:cBhvr>
                                      <p:to>
                                        <p:strVal val="visible"/>
                                      </p:to>
                                    </p:set>
                                    <p:animEffect transition="in" filter="strips(downRight)">
                                      <p:cBhvr>
                                        <p:cTn id="11" dur="500"/>
                                        <p:tgtEl>
                                          <p:spTgt spid="713732">
                                            <p:txEl>
                                              <p:pRg st="1" end="1"/>
                                            </p:txEl>
                                          </p:spTgt>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7137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713732">
                                            <p:txEl>
                                              <p:pRg st="2" end="2"/>
                                            </p:txEl>
                                          </p:spTgt>
                                        </p:tgtEl>
                                        <p:attrNameLst>
                                          <p:attrName>style.visibility</p:attrName>
                                        </p:attrNameLst>
                                      </p:cBhvr>
                                      <p:to>
                                        <p:strVal val="visible"/>
                                      </p:to>
                                    </p:set>
                                    <p:animEffect transition="in" filter="strips(downRight)">
                                      <p:cBhvr>
                                        <p:cTn id="19" dur="500"/>
                                        <p:tgtEl>
                                          <p:spTgt spid="713732">
                                            <p:txEl>
                                              <p:pRg st="2" end="2"/>
                                            </p:txEl>
                                          </p:spTgt>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7137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37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3734"/>
                                        </p:tgtEl>
                                        <p:attrNameLst>
                                          <p:attrName>style.visibility</p:attrName>
                                        </p:attrNameLst>
                                      </p:cBhvr>
                                      <p:to>
                                        <p:strVal val="visible"/>
                                      </p:to>
                                    </p:set>
                                  </p:childTnLst>
                                </p:cTn>
                              </p:par>
                              <p:par>
                                <p:cTn id="27" presetID="26" presetClass="emph" presetSubtype="0" fill="hold" grpId="1" nodeType="withEffect">
                                  <p:stCondLst>
                                    <p:cond delay="0"/>
                                  </p:stCondLst>
                                  <p:childTnLst>
                                    <p:animEffect transition="out" filter="fade">
                                      <p:cBhvr>
                                        <p:cTn id="28" dur="500" tmFilter="0, 0; .2, .5; .8, .5; 1, 0"/>
                                        <p:tgtEl>
                                          <p:spTgt spid="713734"/>
                                        </p:tgtEl>
                                      </p:cBhvr>
                                    </p:animEffect>
                                    <p:animScale>
                                      <p:cBhvr>
                                        <p:cTn id="29" dur="250" autoRev="1" fill="hold"/>
                                        <p:tgtEl>
                                          <p:spTgt spid="713734"/>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713732">
                                            <p:txEl>
                                              <p:pRg st="3" end="3"/>
                                            </p:txEl>
                                          </p:spTgt>
                                        </p:tgtEl>
                                        <p:attrNameLst>
                                          <p:attrName>style.visibility</p:attrName>
                                        </p:attrNameLst>
                                      </p:cBhvr>
                                      <p:to>
                                        <p:strVal val="visible"/>
                                      </p:to>
                                    </p:set>
                                    <p:animEffect transition="in" filter="strips(downRight)">
                                      <p:cBhvr>
                                        <p:cTn id="34" dur="500"/>
                                        <p:tgtEl>
                                          <p:spTgt spid="713732">
                                            <p:txEl>
                                              <p:pRg st="3" end="3"/>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7137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3737"/>
                                        </p:tgtEl>
                                        <p:attrNameLst>
                                          <p:attrName>style.visibility</p:attrName>
                                        </p:attrNameLst>
                                      </p:cBhvr>
                                      <p:to>
                                        <p:strVal val="visible"/>
                                      </p:to>
                                    </p:set>
                                  </p:childTnLst>
                                </p:cTn>
                              </p:par>
                              <p:par>
                                <p:cTn id="39" presetID="26" presetClass="emph" presetSubtype="0" fill="hold" grpId="1" nodeType="withEffect">
                                  <p:stCondLst>
                                    <p:cond delay="0"/>
                                  </p:stCondLst>
                                  <p:childTnLst>
                                    <p:animEffect transition="out" filter="fade">
                                      <p:cBhvr>
                                        <p:cTn id="40" dur="500" tmFilter="0, 0; .2, .5; .8, .5; 1, 0"/>
                                        <p:tgtEl>
                                          <p:spTgt spid="713737"/>
                                        </p:tgtEl>
                                      </p:cBhvr>
                                    </p:animEffect>
                                    <p:animScale>
                                      <p:cBhvr>
                                        <p:cTn id="41" dur="250" autoRev="1" fill="hold"/>
                                        <p:tgtEl>
                                          <p:spTgt spid="7137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34" grpId="1" animBg="1"/>
      <p:bldP spid="713735" grpId="0" animBg="1"/>
      <p:bldP spid="713737" grpId="0" animBg="1"/>
      <p:bldP spid="71373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smtClean="0"/>
              <a:t>Project Settings</a:t>
            </a:r>
          </a:p>
        </p:txBody>
      </p:sp>
      <p:sp>
        <p:nvSpPr>
          <p:cNvPr id="2" name="Slide Number Placeholder 3"/>
          <p:cNvSpPr>
            <a:spLocks noGrp="1"/>
          </p:cNvSpPr>
          <p:nvPr>
            <p:ph type="sldNum" sz="quarter" idx="12"/>
          </p:nvPr>
        </p:nvSpPr>
        <p:spPr/>
        <p:txBody>
          <a:bodyPr/>
          <a:lstStyle/>
          <a:p>
            <a:pPr>
              <a:defRPr/>
            </a:pPr>
            <a:fld id="{3BACE92E-5245-4A49-AB1A-0842E81C6D19}" type="slidenum">
              <a:rPr lang="en-US"/>
              <a:pPr>
                <a:defRPr/>
              </a:pPr>
              <a:t>34</a:t>
            </a:fld>
            <a:endParaRPr lang="en-US"/>
          </a:p>
        </p:txBody>
      </p:sp>
      <p:sp>
        <p:nvSpPr>
          <p:cNvPr id="715778" name="Rectangle 2"/>
          <p:cNvSpPr>
            <a:spLocks noChangeArrowheads="1"/>
          </p:cNvSpPr>
          <p:nvPr/>
        </p:nvSpPr>
        <p:spPr bwMode="auto">
          <a:xfrm>
            <a:off x="-19050" y="3579813"/>
            <a:ext cx="5037138" cy="1063625"/>
          </a:xfrm>
          <a:prstGeom prst="rect">
            <a:avLst/>
          </a:prstGeom>
          <a:noFill/>
          <a:ln w="12700">
            <a:noFill/>
            <a:miter lim="800000"/>
            <a:headEnd/>
            <a:tailEnd/>
          </a:ln>
        </p:spPr>
        <p:txBody>
          <a:bodyPr lIns="90488" tIns="44450" rIns="90488" bIns="44450"/>
          <a:lstStyle/>
          <a:p>
            <a:pPr marL="685800" lvl="1" indent="-228600" algn="l" eaLnBrk="1" hangingPunct="1">
              <a:spcBef>
                <a:spcPct val="20000"/>
              </a:spcBef>
              <a:buClr>
                <a:srgbClr val="666699"/>
              </a:buClr>
              <a:buFont typeface="Arial" charset="0"/>
              <a:buChar char="–"/>
            </a:pPr>
            <a:r>
              <a:rPr lang="en-US" sz="1800" b="0" i="1">
                <a:solidFill>
                  <a:srgbClr val="666699"/>
                </a:solidFill>
              </a:rPr>
              <a:t>Right</a:t>
            </a:r>
            <a:r>
              <a:rPr lang="en-US" sz="1800" i="1">
                <a:solidFill>
                  <a:srgbClr val="666699"/>
                </a:solidFill>
              </a:rPr>
              <a:t> </a:t>
            </a:r>
            <a:r>
              <a:rPr lang="en-US" sz="1800" b="0" i="1">
                <a:solidFill>
                  <a:srgbClr val="666699"/>
                </a:solidFill>
              </a:rPr>
              <a:t>Click</a:t>
            </a:r>
            <a:r>
              <a:rPr lang="en-US" sz="1800" i="1">
                <a:solidFill>
                  <a:srgbClr val="666699"/>
                </a:solidFill>
              </a:rPr>
              <a:t> </a:t>
            </a:r>
            <a:r>
              <a:rPr lang="en-US" sz="1800" b="0" i="1">
                <a:solidFill>
                  <a:srgbClr val="666699"/>
                </a:solidFill>
              </a:rPr>
              <a:t>on</a:t>
            </a:r>
            <a:r>
              <a:rPr lang="en-US" sz="1800" i="1">
                <a:solidFill>
                  <a:srgbClr val="666699"/>
                </a:solidFill>
              </a:rPr>
              <a:t> </a:t>
            </a:r>
            <a:r>
              <a:rPr lang="en-US" sz="1800" b="0" i="1">
                <a:solidFill>
                  <a:srgbClr val="666699"/>
                </a:solidFill>
              </a:rPr>
              <a:t>the form</a:t>
            </a:r>
            <a:r>
              <a:rPr lang="en-US" sz="1800" b="0"/>
              <a:t> you want set as the startup page in the </a:t>
            </a:r>
            <a:r>
              <a:rPr lang="en-US" sz="1800" b="0" i="1">
                <a:solidFill>
                  <a:srgbClr val="666699"/>
                </a:solidFill>
              </a:rPr>
              <a:t>Solution</a:t>
            </a:r>
            <a:r>
              <a:rPr lang="en-US" sz="1800" b="0">
                <a:solidFill>
                  <a:srgbClr val="666699"/>
                </a:solidFill>
              </a:rPr>
              <a:t> </a:t>
            </a:r>
            <a:r>
              <a:rPr lang="en-US" sz="1800" b="0" i="1">
                <a:solidFill>
                  <a:srgbClr val="666699"/>
                </a:solidFill>
              </a:rPr>
              <a:t>Explorer.</a:t>
            </a:r>
            <a:endParaRPr lang="en-US" sz="1800" b="0"/>
          </a:p>
          <a:p>
            <a:pPr marL="685800" lvl="1" indent="-228600" algn="l" eaLnBrk="1" hangingPunct="1">
              <a:spcBef>
                <a:spcPct val="20000"/>
              </a:spcBef>
              <a:buClr>
                <a:srgbClr val="666699"/>
              </a:buClr>
              <a:buFont typeface="Arial" charset="0"/>
              <a:buChar char="–"/>
            </a:pPr>
            <a:r>
              <a:rPr lang="en-US" sz="1800" b="0"/>
              <a:t>Select option </a:t>
            </a:r>
            <a:r>
              <a:rPr lang="en-US" sz="1800" b="0" i="1">
                <a:solidFill>
                  <a:srgbClr val="666699"/>
                </a:solidFill>
              </a:rPr>
              <a:t>Set</a:t>
            </a:r>
            <a:r>
              <a:rPr lang="en-US" sz="1800" i="1">
                <a:solidFill>
                  <a:srgbClr val="666699"/>
                </a:solidFill>
              </a:rPr>
              <a:t> </a:t>
            </a:r>
            <a:r>
              <a:rPr lang="en-US" sz="1800" b="0" i="1">
                <a:solidFill>
                  <a:srgbClr val="666699"/>
                </a:solidFill>
              </a:rPr>
              <a:t>As</a:t>
            </a:r>
            <a:r>
              <a:rPr lang="en-US" sz="1800" i="1">
                <a:solidFill>
                  <a:srgbClr val="666699"/>
                </a:solidFill>
              </a:rPr>
              <a:t> </a:t>
            </a:r>
            <a:r>
              <a:rPr lang="en-US" sz="1800" b="0" i="1">
                <a:solidFill>
                  <a:srgbClr val="666699"/>
                </a:solidFill>
              </a:rPr>
              <a:t>Start</a:t>
            </a:r>
            <a:r>
              <a:rPr lang="en-US" sz="1800" i="1">
                <a:solidFill>
                  <a:srgbClr val="666699"/>
                </a:solidFill>
              </a:rPr>
              <a:t> </a:t>
            </a:r>
            <a:r>
              <a:rPr lang="en-US" sz="1800" b="0" i="1">
                <a:solidFill>
                  <a:srgbClr val="666699"/>
                </a:solidFill>
              </a:rPr>
              <a:t>Page.</a:t>
            </a:r>
            <a:endParaRPr lang="en-US" sz="1800" b="0" i="1">
              <a:solidFill>
                <a:schemeClr val="folHlink"/>
              </a:solidFill>
            </a:endParaRPr>
          </a:p>
        </p:txBody>
      </p:sp>
      <p:sp>
        <p:nvSpPr>
          <p:cNvPr id="715779" name="Rectangle 3"/>
          <p:cNvSpPr>
            <a:spLocks noChangeArrowheads="1"/>
          </p:cNvSpPr>
          <p:nvPr/>
        </p:nvSpPr>
        <p:spPr bwMode="auto">
          <a:xfrm>
            <a:off x="0" y="3224213"/>
            <a:ext cx="5467350" cy="1958975"/>
          </a:xfrm>
          <a:prstGeom prst="rect">
            <a:avLst/>
          </a:prstGeom>
          <a:noFill/>
          <a:ln w="12700">
            <a:noFill/>
            <a:miter lim="800000"/>
            <a:headEnd/>
            <a:tailEnd/>
          </a:ln>
        </p:spPr>
        <p:txBody>
          <a:bodyPr lIns="90488" tIns="44450" rIns="90488" bIns="44450"/>
          <a:lstStyle/>
          <a:p>
            <a:pPr marL="347663" indent="-347663" algn="l" eaLnBrk="1" hangingPunct="1">
              <a:spcBef>
                <a:spcPct val="20000"/>
              </a:spcBef>
              <a:buClr>
                <a:srgbClr val="666699"/>
              </a:buClr>
              <a:buFont typeface="Wingdings" pitchFamily="2" charset="2"/>
              <a:buChar char="§"/>
            </a:pPr>
            <a:r>
              <a:rPr lang="en-US" sz="2000" b="0"/>
              <a:t>Setting </a:t>
            </a:r>
            <a:r>
              <a:rPr lang="en-US" sz="2000" b="0" i="1">
                <a:solidFill>
                  <a:srgbClr val="666699"/>
                </a:solidFill>
              </a:rPr>
              <a:t>Startup</a:t>
            </a:r>
            <a:r>
              <a:rPr lang="en-US" sz="2000" b="0">
                <a:solidFill>
                  <a:srgbClr val="666699"/>
                </a:solidFill>
              </a:rPr>
              <a:t> </a:t>
            </a:r>
            <a:r>
              <a:rPr lang="en-US" sz="2000" b="0" i="1">
                <a:solidFill>
                  <a:srgbClr val="666699"/>
                </a:solidFill>
              </a:rPr>
              <a:t>Page:</a:t>
            </a:r>
            <a:endParaRPr lang="en-US" sz="2000" b="0"/>
          </a:p>
          <a:p>
            <a:pPr marL="347663" indent="-347663" algn="l" eaLnBrk="1" hangingPunct="1">
              <a:spcBef>
                <a:spcPct val="20000"/>
              </a:spcBef>
              <a:buClr>
                <a:srgbClr val="666699"/>
              </a:buClr>
              <a:buFont typeface="Wingdings" pitchFamily="2" charset="2"/>
              <a:buNone/>
            </a:pPr>
            <a:endParaRPr lang="en-US" sz="2000" b="0"/>
          </a:p>
        </p:txBody>
      </p:sp>
      <p:sp>
        <p:nvSpPr>
          <p:cNvPr id="715780" name="Rectangle 4"/>
          <p:cNvSpPr>
            <a:spLocks noChangeArrowheads="1"/>
          </p:cNvSpPr>
          <p:nvPr/>
        </p:nvSpPr>
        <p:spPr bwMode="auto">
          <a:xfrm>
            <a:off x="0" y="4652963"/>
            <a:ext cx="5105400" cy="1219200"/>
          </a:xfrm>
          <a:prstGeom prst="rect">
            <a:avLst/>
          </a:prstGeom>
          <a:noFill/>
          <a:ln w="12700">
            <a:noFill/>
            <a:miter lim="800000"/>
            <a:headEnd/>
            <a:tailEnd/>
          </a:ln>
        </p:spPr>
        <p:txBody>
          <a:bodyPr lIns="90488" tIns="44450" rIns="90488" bIns="44450"/>
          <a:lstStyle/>
          <a:p>
            <a:pPr marL="342900" indent="-342900" algn="l" eaLnBrk="1" hangingPunct="1">
              <a:spcBef>
                <a:spcPct val="20000"/>
              </a:spcBef>
              <a:buClr>
                <a:srgbClr val="666699"/>
              </a:buClr>
              <a:buFont typeface="Wingdings" pitchFamily="2" charset="2"/>
              <a:buChar char="§"/>
            </a:pPr>
            <a:r>
              <a:rPr lang="en-US" sz="2000" b="0" i="1">
                <a:solidFill>
                  <a:srgbClr val="666699"/>
                </a:solidFill>
              </a:rPr>
              <a:t>Startup</a:t>
            </a:r>
            <a:r>
              <a:rPr lang="en-US" sz="2000" b="0">
                <a:solidFill>
                  <a:srgbClr val="666699"/>
                </a:solidFill>
              </a:rPr>
              <a:t> </a:t>
            </a:r>
            <a:r>
              <a:rPr lang="en-US" sz="2000" b="0" i="1">
                <a:solidFill>
                  <a:srgbClr val="666699"/>
                </a:solidFill>
              </a:rPr>
              <a:t>Project</a:t>
            </a:r>
            <a:r>
              <a:rPr lang="en-US" sz="2000" b="0" i="1">
                <a:solidFill>
                  <a:schemeClr val="folHlink"/>
                </a:solidFill>
              </a:rPr>
              <a:t> </a:t>
            </a:r>
            <a:r>
              <a:rPr lang="en-US" sz="2000" b="0"/>
              <a:t>(In case of multiple projects):</a:t>
            </a:r>
            <a:r>
              <a:rPr lang="en-US" sz="2000" b="0" i="1">
                <a:solidFill>
                  <a:srgbClr val="666699"/>
                </a:solidFill>
              </a:rPr>
              <a:t> </a:t>
            </a:r>
          </a:p>
          <a:p>
            <a:pPr marL="685800" lvl="1" indent="-228600" algn="l" eaLnBrk="1" hangingPunct="1">
              <a:spcBef>
                <a:spcPct val="20000"/>
              </a:spcBef>
              <a:buClr>
                <a:srgbClr val="666699"/>
              </a:buClr>
              <a:buFont typeface="Arial" charset="0"/>
              <a:buChar char="–"/>
            </a:pPr>
            <a:r>
              <a:rPr lang="en-US" sz="1800" b="0" i="1">
                <a:solidFill>
                  <a:srgbClr val="666699"/>
                </a:solidFill>
              </a:rPr>
              <a:t>Right</a:t>
            </a:r>
            <a:r>
              <a:rPr lang="en-US" sz="1800" i="1">
                <a:solidFill>
                  <a:srgbClr val="666699"/>
                </a:solidFill>
              </a:rPr>
              <a:t> </a:t>
            </a:r>
            <a:r>
              <a:rPr lang="en-US" sz="1800" b="0" i="1">
                <a:solidFill>
                  <a:srgbClr val="666699"/>
                </a:solidFill>
              </a:rPr>
              <a:t>Click</a:t>
            </a:r>
            <a:r>
              <a:rPr lang="en-US" sz="1800" i="1">
                <a:solidFill>
                  <a:srgbClr val="666699"/>
                </a:solidFill>
              </a:rPr>
              <a:t> </a:t>
            </a:r>
            <a:r>
              <a:rPr lang="en-US" sz="1800" b="0" i="1">
                <a:solidFill>
                  <a:srgbClr val="666699"/>
                </a:solidFill>
              </a:rPr>
              <a:t>on</a:t>
            </a:r>
            <a:r>
              <a:rPr lang="en-US" sz="1800" i="1">
                <a:solidFill>
                  <a:srgbClr val="666699"/>
                </a:solidFill>
              </a:rPr>
              <a:t> </a:t>
            </a:r>
            <a:r>
              <a:rPr lang="en-US" sz="1800" b="0" i="1">
                <a:solidFill>
                  <a:srgbClr val="666699"/>
                </a:solidFill>
              </a:rPr>
              <a:t>Project</a:t>
            </a:r>
            <a:r>
              <a:rPr lang="en-US" sz="1800" i="1">
                <a:solidFill>
                  <a:schemeClr val="folHlink"/>
                </a:solidFill>
              </a:rPr>
              <a:t> </a:t>
            </a:r>
            <a:r>
              <a:rPr lang="en-US" sz="1800" b="0"/>
              <a:t>to set as startup project in the </a:t>
            </a:r>
            <a:r>
              <a:rPr lang="en-US" sz="1800" b="0" i="1">
                <a:solidFill>
                  <a:srgbClr val="666699"/>
                </a:solidFill>
              </a:rPr>
              <a:t>Solution</a:t>
            </a:r>
            <a:r>
              <a:rPr lang="en-US" sz="1800" b="0">
                <a:solidFill>
                  <a:srgbClr val="666699"/>
                </a:solidFill>
              </a:rPr>
              <a:t> </a:t>
            </a:r>
            <a:r>
              <a:rPr lang="en-US" sz="1800" b="0" i="1">
                <a:solidFill>
                  <a:srgbClr val="666699"/>
                </a:solidFill>
              </a:rPr>
              <a:t>Explorer.</a:t>
            </a:r>
            <a:endParaRPr lang="en-US" sz="1800" b="0"/>
          </a:p>
          <a:p>
            <a:pPr marL="685800" lvl="1" indent="-228600" algn="l" eaLnBrk="1" hangingPunct="1">
              <a:spcBef>
                <a:spcPct val="20000"/>
              </a:spcBef>
              <a:buClr>
                <a:srgbClr val="666699"/>
              </a:buClr>
              <a:buFont typeface="Arial" charset="0"/>
              <a:buChar char="–"/>
            </a:pPr>
            <a:r>
              <a:rPr lang="en-US" sz="1800" b="0"/>
              <a:t>Select Option </a:t>
            </a:r>
            <a:r>
              <a:rPr lang="en-US" sz="1800" b="0" i="1">
                <a:solidFill>
                  <a:srgbClr val="666699"/>
                </a:solidFill>
              </a:rPr>
              <a:t>Set</a:t>
            </a:r>
            <a:r>
              <a:rPr lang="en-US" sz="1800" i="1">
                <a:solidFill>
                  <a:srgbClr val="666699"/>
                </a:solidFill>
              </a:rPr>
              <a:t> </a:t>
            </a:r>
            <a:r>
              <a:rPr lang="en-US" sz="1800" b="0" i="1">
                <a:solidFill>
                  <a:srgbClr val="666699"/>
                </a:solidFill>
              </a:rPr>
              <a:t>As</a:t>
            </a:r>
            <a:r>
              <a:rPr lang="en-US" sz="1800" i="1">
                <a:solidFill>
                  <a:srgbClr val="666699"/>
                </a:solidFill>
              </a:rPr>
              <a:t> </a:t>
            </a:r>
            <a:r>
              <a:rPr lang="en-US" sz="1800" b="0" i="1">
                <a:solidFill>
                  <a:srgbClr val="666699"/>
                </a:solidFill>
              </a:rPr>
              <a:t>StartUp</a:t>
            </a:r>
            <a:r>
              <a:rPr lang="en-US" sz="1800" i="1">
                <a:solidFill>
                  <a:srgbClr val="666699"/>
                </a:solidFill>
              </a:rPr>
              <a:t> </a:t>
            </a:r>
            <a:r>
              <a:rPr lang="en-US" sz="1800" b="0" i="1">
                <a:solidFill>
                  <a:srgbClr val="666699"/>
                </a:solidFill>
              </a:rPr>
              <a:t>Project.</a:t>
            </a:r>
          </a:p>
        </p:txBody>
      </p:sp>
      <p:sp>
        <p:nvSpPr>
          <p:cNvPr id="38919" name="Rectangle 5"/>
          <p:cNvSpPr>
            <a:spLocks noChangeArrowheads="1"/>
          </p:cNvSpPr>
          <p:nvPr/>
        </p:nvSpPr>
        <p:spPr bwMode="auto">
          <a:xfrm>
            <a:off x="0" y="1222375"/>
            <a:ext cx="5014913" cy="1697038"/>
          </a:xfrm>
          <a:prstGeom prst="rect">
            <a:avLst/>
          </a:prstGeom>
          <a:noFill/>
          <a:ln w="12700">
            <a:noFill/>
            <a:miter lim="800000"/>
            <a:headEnd/>
            <a:tailEnd/>
          </a:ln>
        </p:spPr>
        <p:txBody>
          <a:bodyPr lIns="90488" tIns="44450" rIns="90488" bIns="44450"/>
          <a:lstStyle/>
          <a:p>
            <a:pPr marL="347663" indent="-347663" algn="l" eaLnBrk="1" hangingPunct="1">
              <a:spcBef>
                <a:spcPct val="20000"/>
              </a:spcBef>
              <a:buClr>
                <a:srgbClr val="666699"/>
              </a:buClr>
              <a:buFont typeface="Wingdings" pitchFamily="2" charset="2"/>
              <a:buChar char="§"/>
            </a:pPr>
            <a:r>
              <a:rPr lang="en-US" sz="2000" b="0" i="1">
                <a:solidFill>
                  <a:srgbClr val="666699"/>
                </a:solidFill>
              </a:rPr>
              <a:t>Project</a:t>
            </a:r>
            <a:r>
              <a:rPr lang="en-US" sz="2000" b="0">
                <a:solidFill>
                  <a:srgbClr val="666699"/>
                </a:solidFill>
              </a:rPr>
              <a:t> </a:t>
            </a:r>
            <a:r>
              <a:rPr lang="en-US" sz="2000" b="0" i="1">
                <a:solidFill>
                  <a:srgbClr val="666699"/>
                </a:solidFill>
              </a:rPr>
              <a:t>Settings</a:t>
            </a:r>
            <a:r>
              <a:rPr lang="en-US" sz="2000" b="0"/>
              <a:t> can be adjusted using various options in the </a:t>
            </a:r>
            <a:r>
              <a:rPr lang="en-US" sz="2000" b="0" i="1">
                <a:solidFill>
                  <a:srgbClr val="666699"/>
                </a:solidFill>
              </a:rPr>
              <a:t>Project Properties</a:t>
            </a:r>
            <a:r>
              <a:rPr lang="en-US" sz="2000" b="0">
                <a:solidFill>
                  <a:srgbClr val="666699"/>
                </a:solidFill>
              </a:rPr>
              <a:t> menu</a:t>
            </a:r>
            <a:r>
              <a:rPr lang="en-US" sz="2000" b="0"/>
              <a:t> or by using the </a:t>
            </a:r>
            <a:r>
              <a:rPr lang="en-US" sz="2000" b="0" i="1">
                <a:solidFill>
                  <a:srgbClr val="666699"/>
                </a:solidFill>
              </a:rPr>
              <a:t>Solution</a:t>
            </a:r>
            <a:r>
              <a:rPr lang="en-US" sz="2000" b="0">
                <a:solidFill>
                  <a:srgbClr val="666699"/>
                </a:solidFill>
              </a:rPr>
              <a:t> </a:t>
            </a:r>
            <a:r>
              <a:rPr lang="en-US" sz="2000" b="0" i="1">
                <a:solidFill>
                  <a:srgbClr val="666699"/>
                </a:solidFill>
              </a:rPr>
              <a:t>Explorer</a:t>
            </a:r>
            <a:r>
              <a:rPr lang="en-US" sz="2000" b="0">
                <a:solidFill>
                  <a:srgbClr val="666699"/>
                </a:solidFill>
              </a:rPr>
              <a:t> </a:t>
            </a:r>
            <a:r>
              <a:rPr lang="en-US" sz="2000" b="0" i="1">
                <a:solidFill>
                  <a:srgbClr val="666699"/>
                </a:solidFill>
              </a:rPr>
              <a:t>window</a:t>
            </a:r>
            <a:r>
              <a:rPr lang="en-US" sz="2000" b="0" i="1"/>
              <a:t>. </a:t>
            </a:r>
          </a:p>
          <a:p>
            <a:pPr marL="690563" lvl="1" indent="-228600" algn="l" eaLnBrk="1" hangingPunct="1">
              <a:spcBef>
                <a:spcPct val="20000"/>
              </a:spcBef>
              <a:buClr>
                <a:srgbClr val="666699"/>
              </a:buClr>
              <a:buFont typeface="Arial" charset="0"/>
              <a:buChar char="–"/>
            </a:pPr>
            <a:r>
              <a:rPr lang="en-US" sz="1800" b="0" i="1"/>
              <a:t>These settings change based on the type of application developed.</a:t>
            </a:r>
          </a:p>
        </p:txBody>
      </p:sp>
      <p:pic>
        <p:nvPicPr>
          <p:cNvPr id="715783" name="Picture 7" descr="SettingStartUpPage"/>
          <p:cNvPicPr>
            <a:picLocks noChangeAspect="1" noChangeArrowheads="1"/>
          </p:cNvPicPr>
          <p:nvPr/>
        </p:nvPicPr>
        <p:blipFill>
          <a:blip r:embed="rId3"/>
          <a:srcRect/>
          <a:stretch>
            <a:fillRect/>
          </a:stretch>
        </p:blipFill>
        <p:spPr bwMode="auto">
          <a:xfrm>
            <a:off x="5538788" y="1209675"/>
            <a:ext cx="3505200" cy="5400675"/>
          </a:xfrm>
          <a:prstGeom prst="rect">
            <a:avLst/>
          </a:prstGeom>
          <a:noFill/>
          <a:ln w="9525">
            <a:noFill/>
            <a:miter lim="800000"/>
            <a:headEnd/>
            <a:tailEnd/>
          </a:ln>
        </p:spPr>
      </p:pic>
      <p:pic>
        <p:nvPicPr>
          <p:cNvPr id="715784" name="Picture 8" descr="SettingStartUpProject"/>
          <p:cNvPicPr>
            <a:picLocks noChangeAspect="1" noChangeArrowheads="1"/>
          </p:cNvPicPr>
          <p:nvPr/>
        </p:nvPicPr>
        <p:blipFill>
          <a:blip r:embed="rId4"/>
          <a:srcRect/>
          <a:stretch>
            <a:fillRect/>
          </a:stretch>
        </p:blipFill>
        <p:spPr bwMode="auto">
          <a:xfrm>
            <a:off x="5527675" y="1223963"/>
            <a:ext cx="3481388" cy="54197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strips(downRight)">
                                      <p:cBhvr>
                                        <p:cTn id="7" dur="500"/>
                                        <p:tgtEl>
                                          <p:spTgt spid="71577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5778"/>
                                        </p:tgtEl>
                                        <p:attrNameLst>
                                          <p:attrName>style.visibility</p:attrName>
                                        </p:attrNameLst>
                                      </p:cBhvr>
                                      <p:to>
                                        <p:strVal val="visible"/>
                                      </p:to>
                                    </p:set>
                                    <p:animEffect transition="in" filter="strips(downRight)">
                                      <p:cBhvr>
                                        <p:cTn id="10" dur="500"/>
                                        <p:tgtEl>
                                          <p:spTgt spid="71577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1578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15780"/>
                                        </p:tgtEl>
                                        <p:attrNameLst>
                                          <p:attrName>style.visibility</p:attrName>
                                        </p:attrNameLst>
                                      </p:cBhvr>
                                      <p:to>
                                        <p:strVal val="visible"/>
                                      </p:to>
                                    </p:set>
                                    <p:animEffect transition="in" filter="strips(downRight)">
                                      <p:cBhvr>
                                        <p:cTn id="18" dur="500"/>
                                        <p:tgtEl>
                                          <p:spTgt spid="715780"/>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715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p:bldP spid="71578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Resources</a:t>
            </a:r>
          </a:p>
        </p:txBody>
      </p:sp>
      <p:sp>
        <p:nvSpPr>
          <p:cNvPr id="81922" name="Slide Number Placeholder 3"/>
          <p:cNvSpPr>
            <a:spLocks noGrp="1"/>
          </p:cNvSpPr>
          <p:nvPr>
            <p:ph type="sldNum" sz="quarter" idx="12"/>
          </p:nvPr>
        </p:nvSpPr>
        <p:spPr/>
        <p:txBody>
          <a:bodyPr/>
          <a:lstStyle/>
          <a:p>
            <a:pPr>
              <a:defRPr/>
            </a:pPr>
            <a:fld id="{7C4CEADE-1F12-4927-9046-08694308173A}" type="slidenum">
              <a:rPr lang="en-US"/>
              <a:pPr>
                <a:defRPr/>
              </a:pPr>
              <a:t>35</a:t>
            </a:fld>
            <a:endParaRPr lang="en-US"/>
          </a:p>
        </p:txBody>
      </p:sp>
      <p:sp>
        <p:nvSpPr>
          <p:cNvPr id="39940" name="Rectangle 3"/>
          <p:cNvSpPr>
            <a:spLocks noGrp="1" noChangeArrowheads="1"/>
          </p:cNvSpPr>
          <p:nvPr>
            <p:ph sz="quarter" idx="1"/>
          </p:nvPr>
        </p:nvSpPr>
        <p:spPr>
          <a:xfrm>
            <a:off x="190500" y="1289050"/>
            <a:ext cx="8610600" cy="4451350"/>
          </a:xfrm>
        </p:spPr>
        <p:txBody>
          <a:bodyPr/>
          <a:lstStyle/>
          <a:p>
            <a:pPr eaLnBrk="1" hangingPunct="1"/>
            <a:r>
              <a:rPr lang="en-US" smtClean="0"/>
              <a:t>Visual Studio 2008 Website</a:t>
            </a:r>
          </a:p>
          <a:p>
            <a:pPr eaLnBrk="1" hangingPunct="1">
              <a:buFont typeface="Wingdings" pitchFamily="2" charset="2"/>
              <a:buNone/>
            </a:pPr>
            <a:r>
              <a:rPr lang="en-US" smtClean="0"/>
              <a:t>	</a:t>
            </a:r>
            <a:r>
              <a:rPr lang="en-US" smtClean="0">
                <a:hlinkClick r:id="rId3"/>
              </a:rPr>
              <a:t>http://msdn.microsoft.com/vstudio/</a:t>
            </a:r>
            <a:endParaRPr lang="en-US" sz="1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Questions and Comments</a:t>
            </a:r>
          </a:p>
        </p:txBody>
      </p:sp>
      <p:sp>
        <p:nvSpPr>
          <p:cNvPr id="84994" name="Slide Number Placeholder 3"/>
          <p:cNvSpPr>
            <a:spLocks noGrp="1"/>
          </p:cNvSpPr>
          <p:nvPr>
            <p:ph type="sldNum" sz="quarter" idx="12"/>
          </p:nvPr>
        </p:nvSpPr>
        <p:spPr/>
        <p:txBody>
          <a:bodyPr/>
          <a:lstStyle/>
          <a:p>
            <a:pPr>
              <a:defRPr/>
            </a:pPr>
            <a:fld id="{65B449D5-EAA5-4AFD-A7A6-8CA566CED00E}" type="slidenum">
              <a:rPr lang="en-US"/>
              <a:pPr>
                <a:defRPr/>
              </a:pPr>
              <a:t>36</a:t>
            </a:fld>
            <a:endParaRPr lang="en-US"/>
          </a:p>
        </p:txBody>
      </p:sp>
      <p:sp>
        <p:nvSpPr>
          <p:cNvPr id="40964" name="WordArt 3"/>
          <p:cNvSpPr>
            <a:spLocks noChangeArrowheads="1" noChangeShapeType="1" noTextEdit="1"/>
          </p:cNvSpPr>
          <p:nvPr/>
        </p:nvSpPr>
        <p:spPr bwMode="auto">
          <a:xfrm rot="-1538820">
            <a:off x="1828800" y="1681163"/>
            <a:ext cx="6705600" cy="3810000"/>
          </a:xfrm>
          <a:prstGeom prst="rect">
            <a:avLst/>
          </a:prstGeom>
        </p:spPr>
        <p:txBody>
          <a:bodyPr wrap="none" fromWordArt="1">
            <a:prstTxWarp prst="textDeflateBottom">
              <a:avLst>
                <a:gd name="adj" fmla="val 71111"/>
              </a:avLst>
            </a:prstTxWarp>
            <a:scene3d>
              <a:camera prst="legacyPerspectiveFront">
                <a:rot lat="19799980" lon="19439992" rev="0"/>
              </a:camera>
              <a:lightRig rig="legacyNormal2" dir="t"/>
            </a:scene3d>
            <a:sp3d extrusionH="354000" prstMaterial="legacyMatte">
              <a:extrusionClr>
                <a:srgbClr val="939676"/>
              </a:extrusionClr>
            </a:sp3d>
          </a:bodyPr>
          <a:lstStyle/>
          <a:p>
            <a:r>
              <a:rPr lang="en-US" sz="3600" kern="10">
                <a:ln w="9525">
                  <a:round/>
                  <a:headEnd/>
                  <a:tailEnd/>
                </a:ln>
                <a:gradFill rotWithShape="1">
                  <a:gsLst>
                    <a:gs pos="0">
                      <a:srgbClr val="707070"/>
                    </a:gs>
                    <a:gs pos="50000">
                      <a:srgbClr val="FFFFFF"/>
                    </a:gs>
                    <a:gs pos="100000">
                      <a:srgbClr val="707070"/>
                    </a:gs>
                  </a:gsLst>
                  <a:lin ang="4200000" scaled="1"/>
                </a:gradFill>
                <a:latin typeface="Arial Black"/>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438150" y="193675"/>
            <a:ext cx="8001000" cy="890588"/>
          </a:xfrm>
        </p:spPr>
        <p:txBody>
          <a:bodyPr/>
          <a:lstStyle/>
          <a:p>
            <a:pPr eaLnBrk="1" hangingPunct="1"/>
            <a:r>
              <a:rPr lang="en-US" smtClean="0"/>
              <a:t>.NET Framework Objectives</a:t>
            </a:r>
          </a:p>
        </p:txBody>
      </p:sp>
      <p:sp>
        <p:nvSpPr>
          <p:cNvPr id="8195" name="Rectangle 3"/>
          <p:cNvSpPr>
            <a:spLocks noGrp="1" noChangeArrowheads="1"/>
          </p:cNvSpPr>
          <p:nvPr>
            <p:ph idx="1"/>
          </p:nvPr>
        </p:nvSpPr>
        <p:spPr>
          <a:xfrm>
            <a:off x="171450" y="1208088"/>
            <a:ext cx="8699500" cy="5132387"/>
          </a:xfrm>
        </p:spPr>
        <p:txBody>
          <a:bodyPr/>
          <a:lstStyle/>
          <a:p>
            <a:pPr marL="347663" indent="-347663" eaLnBrk="1" hangingPunct="1">
              <a:buClr>
                <a:srgbClr val="666699"/>
              </a:buClr>
            </a:pPr>
            <a:endParaRPr lang="en-US" sz="2400" b="1" smtClean="0"/>
          </a:p>
          <a:p>
            <a:pPr marL="347663" indent="-347663" eaLnBrk="1" hangingPunct="1">
              <a:buClr>
                <a:srgbClr val="666699"/>
              </a:buClr>
            </a:pPr>
            <a:r>
              <a:rPr lang="en-US" sz="2400" b="1" smtClean="0"/>
              <a:t>The .NET Framework is designed to fulfill the following objectives: </a:t>
            </a:r>
          </a:p>
          <a:p>
            <a:pPr marL="347663" indent="-347663" eaLnBrk="1" hangingPunct="1">
              <a:buClr>
                <a:srgbClr val="666699"/>
              </a:buClr>
              <a:buFont typeface="Wingdings" pitchFamily="2" charset="2"/>
              <a:buNone/>
            </a:pPr>
            <a:endParaRPr lang="en-US" sz="800" smtClean="0"/>
          </a:p>
          <a:p>
            <a:pPr marL="682625" lvl="1" indent="-220663" eaLnBrk="1" hangingPunct="1">
              <a:spcAft>
                <a:spcPct val="20000"/>
              </a:spcAft>
            </a:pPr>
            <a:r>
              <a:rPr lang="en-US" sz="2400" smtClean="0"/>
              <a:t>Provide  object-oriented programming environment </a:t>
            </a:r>
          </a:p>
          <a:p>
            <a:pPr marL="682625" lvl="1" indent="-220663" eaLnBrk="1" hangingPunct="1">
              <a:spcAft>
                <a:spcPct val="20000"/>
              </a:spcAft>
              <a:buFont typeface="Arial" charset="0"/>
              <a:buNone/>
            </a:pPr>
            <a:endParaRPr lang="en-US" sz="900" smtClean="0"/>
          </a:p>
          <a:p>
            <a:pPr marL="682625" lvl="1" indent="-220663" eaLnBrk="1" hangingPunct="1">
              <a:spcAft>
                <a:spcPct val="20000"/>
              </a:spcAft>
            </a:pPr>
            <a:r>
              <a:rPr lang="en-US" sz="2400" smtClean="0"/>
              <a:t>Provide environment for developing  various types of applications, such as Windows-based applications and Web-based applications</a:t>
            </a:r>
          </a:p>
          <a:p>
            <a:pPr marL="682625" lvl="1" indent="-220663" eaLnBrk="1" hangingPunct="1">
              <a:spcAft>
                <a:spcPct val="20000"/>
              </a:spcAft>
            </a:pPr>
            <a:endParaRPr lang="en-US" sz="1000" smtClean="0"/>
          </a:p>
          <a:p>
            <a:pPr marL="682625" lvl="1" indent="-220663" eaLnBrk="1" hangingPunct="1">
              <a:spcAft>
                <a:spcPct val="20000"/>
              </a:spcAft>
            </a:pPr>
            <a:r>
              <a:rPr lang="en-US" sz="2400" smtClean="0"/>
              <a:t>To ensure that code based on the .NET Framework can integrate with any other code</a:t>
            </a:r>
            <a:endParaRPr lang="en-US" sz="2400" b="1" smtClean="0"/>
          </a:p>
        </p:txBody>
      </p:sp>
      <p:sp>
        <p:nvSpPr>
          <p:cNvPr id="5122" name="Slide Number Placeholder 3"/>
          <p:cNvSpPr>
            <a:spLocks noGrp="1"/>
          </p:cNvSpPr>
          <p:nvPr>
            <p:ph type="sldNum" sz="quarter" idx="12"/>
          </p:nvPr>
        </p:nvSpPr>
        <p:spPr/>
        <p:txBody>
          <a:bodyPr/>
          <a:lstStyle/>
          <a:p>
            <a:pPr>
              <a:defRPr/>
            </a:pPr>
            <a:fld id="{765CA59C-A7F4-4025-9ED1-3726F5935F83}" type="slidenum">
              <a:rPr lang="en-US"/>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51"/>
          <p:cNvSpPr>
            <a:spLocks noGrp="1" noChangeArrowheads="1"/>
          </p:cNvSpPr>
          <p:nvPr>
            <p:ph type="title"/>
          </p:nvPr>
        </p:nvSpPr>
        <p:spPr>
          <a:xfrm>
            <a:off x="71438" y="128588"/>
            <a:ext cx="8001000" cy="923925"/>
          </a:xfrm>
        </p:spPr>
        <p:txBody>
          <a:bodyPr/>
          <a:lstStyle/>
          <a:p>
            <a:pPr eaLnBrk="1" hangingPunct="1"/>
            <a:r>
              <a:rPr lang="en-US" smtClean="0"/>
              <a:t>.NET Framework</a:t>
            </a:r>
          </a:p>
        </p:txBody>
      </p:sp>
      <p:grpSp>
        <p:nvGrpSpPr>
          <p:cNvPr id="9219" name="Group 54"/>
          <p:cNvGrpSpPr>
            <a:grpSpLocks/>
          </p:cNvGrpSpPr>
          <p:nvPr/>
        </p:nvGrpSpPr>
        <p:grpSpPr bwMode="auto">
          <a:xfrm>
            <a:off x="457200" y="1355725"/>
            <a:ext cx="8101013" cy="5226050"/>
            <a:chOff x="180" y="692"/>
            <a:chExt cx="5103" cy="2586"/>
          </a:xfrm>
        </p:grpSpPr>
        <p:sp>
          <p:nvSpPr>
            <p:cNvPr id="154660" name="Rectangle 36"/>
            <p:cNvSpPr>
              <a:spLocks noChangeArrowheads="1"/>
            </p:cNvSpPr>
            <p:nvPr/>
          </p:nvSpPr>
          <p:spPr bwMode="auto">
            <a:xfrm>
              <a:off x="202" y="1172"/>
              <a:ext cx="394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Common</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Language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Specification</a:t>
              </a:r>
            </a:p>
          </p:txBody>
        </p:sp>
        <p:sp>
          <p:nvSpPr>
            <p:cNvPr id="154661" name="Rectangle 37"/>
            <p:cNvSpPr>
              <a:spLocks noChangeArrowheads="1"/>
            </p:cNvSpPr>
            <p:nvPr/>
          </p:nvSpPr>
          <p:spPr bwMode="auto">
            <a:xfrm>
              <a:off x="186" y="2551"/>
              <a:ext cx="3946" cy="32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(CLR)  Common</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Language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Runtime</a:t>
              </a:r>
            </a:p>
          </p:txBody>
        </p:sp>
        <p:sp>
          <p:nvSpPr>
            <p:cNvPr id="154662" name="Rectangle 38"/>
            <p:cNvSpPr>
              <a:spLocks noChangeArrowheads="1"/>
            </p:cNvSpPr>
            <p:nvPr/>
          </p:nvSpPr>
          <p:spPr bwMode="auto">
            <a:xfrm>
              <a:off x="2748" y="1663"/>
              <a:ext cx="1404" cy="462"/>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ADO.NET</a:t>
              </a:r>
            </a:p>
          </p:txBody>
        </p:sp>
        <p:sp>
          <p:nvSpPr>
            <p:cNvPr id="154665" name="Rectangle 41"/>
            <p:cNvSpPr>
              <a:spLocks noChangeArrowheads="1"/>
            </p:cNvSpPr>
            <p:nvPr/>
          </p:nvSpPr>
          <p:spPr bwMode="auto">
            <a:xfrm>
              <a:off x="1716"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54666" name="Rectangle 42"/>
            <p:cNvSpPr>
              <a:spLocks noChangeArrowheads="1"/>
            </p:cNvSpPr>
            <p:nvPr/>
          </p:nvSpPr>
          <p:spPr bwMode="auto">
            <a:xfrm>
              <a:off x="4384" y="692"/>
              <a:ext cx="899" cy="2586"/>
            </a:xfrm>
            <a:prstGeom prst="rect">
              <a:avLst/>
            </a:prstGeom>
            <a:noFill/>
            <a:ln w="12700">
              <a:solidFill>
                <a:srgbClr val="666699"/>
              </a:solidFill>
              <a:miter lim="800000"/>
              <a:headEnd type="none" w="sm" len="sm"/>
              <a:tailEnd type="none" w="sm" len="sm"/>
            </a:ln>
            <a:effectLst/>
          </p:spPr>
          <p:txBody>
            <a:bodyPr vert="eaVert" wrap="none" anchor="ctr"/>
            <a:lstStyle/>
            <a:p>
              <a:pPr>
                <a:defRPr/>
              </a:pPr>
              <a:r>
                <a:rPr lang="en-US" dirty="0">
                  <a:effectLst>
                    <a:outerShdw blurRad="38100" dist="38100" dir="2700000" algn="tl">
                      <a:srgbClr val="C0C0C0"/>
                    </a:outerShdw>
                  </a:effectLst>
                </a:rPr>
                <a:t>Visual</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Studio 2008</a:t>
              </a:r>
            </a:p>
          </p:txBody>
        </p:sp>
        <p:sp>
          <p:nvSpPr>
            <p:cNvPr id="154667" name="Rectangle 43"/>
            <p:cNvSpPr>
              <a:spLocks noChangeArrowheads="1"/>
            </p:cNvSpPr>
            <p:nvPr/>
          </p:nvSpPr>
          <p:spPr bwMode="auto">
            <a:xfrm>
              <a:off x="202" y="1662"/>
              <a:ext cx="972" cy="48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ASP.NET</a:t>
              </a:r>
            </a:p>
          </p:txBody>
        </p:sp>
        <p:sp>
          <p:nvSpPr>
            <p:cNvPr id="154668" name="Rectangle 44"/>
            <p:cNvSpPr>
              <a:spLocks noChangeArrowheads="1"/>
            </p:cNvSpPr>
            <p:nvPr/>
          </p:nvSpPr>
          <p:spPr bwMode="auto">
            <a:xfrm>
              <a:off x="2473" y="692"/>
              <a:ext cx="811"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JScript</a:t>
              </a:r>
            </a:p>
          </p:txBody>
        </p:sp>
        <p:sp>
          <p:nvSpPr>
            <p:cNvPr id="154669" name="Rectangle 45"/>
            <p:cNvSpPr>
              <a:spLocks noChangeArrowheads="1"/>
            </p:cNvSpPr>
            <p:nvPr/>
          </p:nvSpPr>
          <p:spPr bwMode="auto">
            <a:xfrm>
              <a:off x="3392" y="692"/>
              <a:ext cx="75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a:t>
              </a:r>
            </a:p>
          </p:txBody>
        </p:sp>
        <p:sp>
          <p:nvSpPr>
            <p:cNvPr id="154671" name="Rectangle 47"/>
            <p:cNvSpPr>
              <a:spLocks noChangeArrowheads="1"/>
            </p:cNvSpPr>
            <p:nvPr/>
          </p:nvSpPr>
          <p:spPr bwMode="auto">
            <a:xfrm>
              <a:off x="1375" y="1671"/>
              <a:ext cx="1242" cy="438"/>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Windows</a:t>
              </a:r>
              <a:r>
                <a:rPr lang="en-US" dirty="0">
                  <a:solidFill>
                    <a:schemeClr val="tx2"/>
                  </a:solidFill>
                  <a:effectLst>
                    <a:outerShdw blurRad="38100" dist="38100" dir="2700000" algn="tl">
                      <a:srgbClr val="C0C0C0"/>
                    </a:outerShdw>
                  </a:effectLst>
                </a:rPr>
                <a:t/>
              </a:r>
              <a:br>
                <a:rPr lang="en-US" dirty="0">
                  <a:solidFill>
                    <a:schemeClr val="tx2"/>
                  </a:solidFill>
                  <a:effectLst>
                    <a:outerShdw blurRad="38100" dist="38100" dir="2700000" algn="tl">
                      <a:srgbClr val="C0C0C0"/>
                    </a:outerShdw>
                  </a:effectLst>
                </a:rPr>
              </a:br>
              <a:r>
                <a:rPr lang="en-US" dirty="0">
                  <a:effectLst>
                    <a:outerShdw blurRad="38100" dist="38100" dir="2700000" algn="tl">
                      <a:srgbClr val="C0C0C0"/>
                    </a:outerShdw>
                  </a:effectLst>
                </a:rPr>
                <a:t>Forms</a:t>
              </a:r>
            </a:p>
          </p:txBody>
        </p:sp>
        <p:sp>
          <p:nvSpPr>
            <p:cNvPr id="154673" name="Rectangle 49"/>
            <p:cNvSpPr>
              <a:spLocks noChangeArrowheads="1"/>
            </p:cNvSpPr>
            <p:nvPr/>
          </p:nvSpPr>
          <p:spPr bwMode="auto">
            <a:xfrm>
              <a:off x="200" y="692"/>
              <a:ext cx="648"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VB</a:t>
              </a:r>
            </a:p>
          </p:txBody>
        </p:sp>
        <p:sp>
          <p:nvSpPr>
            <p:cNvPr id="154674" name="Rectangle 50"/>
            <p:cNvSpPr>
              <a:spLocks noChangeArrowheads="1"/>
            </p:cNvSpPr>
            <p:nvPr/>
          </p:nvSpPr>
          <p:spPr bwMode="auto">
            <a:xfrm>
              <a:off x="957"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54677" name="Rectangle 53"/>
            <p:cNvSpPr>
              <a:spLocks noChangeArrowheads="1"/>
            </p:cNvSpPr>
            <p:nvPr/>
          </p:nvSpPr>
          <p:spPr bwMode="auto">
            <a:xfrm>
              <a:off x="180" y="2934"/>
              <a:ext cx="3946" cy="327"/>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Operating System</a:t>
              </a:r>
            </a:p>
          </p:txBody>
        </p:sp>
      </p:grpSp>
      <p:sp>
        <p:nvSpPr>
          <p:cNvPr id="16" name="Rectangle 35"/>
          <p:cNvSpPr>
            <a:spLocks noChangeArrowheads="1"/>
          </p:cNvSpPr>
          <p:nvPr/>
        </p:nvSpPr>
        <p:spPr bwMode="auto">
          <a:xfrm>
            <a:off x="479425" y="4462463"/>
            <a:ext cx="6264275" cy="53340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Base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Class</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Library</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71450" y="604838"/>
            <a:ext cx="8640763" cy="5707062"/>
          </a:xfrm>
        </p:spPr>
        <p:txBody>
          <a:bodyPr/>
          <a:lstStyle/>
          <a:p>
            <a:pPr eaLnBrk="1" hangingPunct="1">
              <a:spcAft>
                <a:spcPct val="20000"/>
              </a:spcAft>
              <a:buClr>
                <a:srgbClr val="666699"/>
              </a:buClr>
            </a:pPr>
            <a:r>
              <a:rPr lang="en-US" sz="4000" smtClean="0"/>
              <a:t>The .NET Framework consists of: </a:t>
            </a:r>
            <a:endParaRPr lang="en-US" sz="4000" b="1" smtClean="0"/>
          </a:p>
          <a:p>
            <a:pPr marL="682625" lvl="1" indent="-225425" eaLnBrk="1" hangingPunct="1">
              <a:spcAft>
                <a:spcPct val="20000"/>
              </a:spcAft>
            </a:pPr>
            <a:r>
              <a:rPr lang="en-US" sz="2400" b="1" smtClean="0"/>
              <a:t>The Common Language Specification (CLS)</a:t>
            </a:r>
          </a:p>
          <a:p>
            <a:pPr marL="682625" lvl="1" indent="-225425" eaLnBrk="1" hangingPunct="1">
              <a:spcAft>
                <a:spcPct val="20000"/>
              </a:spcAft>
              <a:buFont typeface="Arial" charset="0"/>
              <a:buNone/>
            </a:pPr>
            <a:r>
              <a:rPr lang="en-US" sz="2400" smtClean="0"/>
              <a:t>    It contains guidelines, that language should follow so that they can communicate with other .NET languages.  It is also responsible for Type matching.</a:t>
            </a:r>
            <a:endParaRPr lang="en-US" sz="2400" b="1" smtClean="0"/>
          </a:p>
          <a:p>
            <a:pPr marL="682625" lvl="1" indent="-225425" eaLnBrk="1" hangingPunct="1">
              <a:spcAft>
                <a:spcPct val="20000"/>
              </a:spcAft>
            </a:pPr>
            <a:r>
              <a:rPr lang="en-US" sz="2400" b="1" smtClean="0"/>
              <a:t>The Framework  Base Class Libraries (BCL)</a:t>
            </a:r>
            <a:r>
              <a:rPr lang="en-US" sz="2400" smtClean="0"/>
              <a:t/>
            </a:r>
            <a:br>
              <a:rPr lang="en-US" sz="2400" smtClean="0"/>
            </a:br>
            <a:r>
              <a:rPr lang="en-US" sz="2400" smtClean="0"/>
              <a:t>A consistent, object-oriented library of prepackaged functionality and Applications.</a:t>
            </a:r>
            <a:endParaRPr lang="en-US" sz="2400" b="1" smtClean="0"/>
          </a:p>
          <a:p>
            <a:pPr marL="682625" lvl="1" indent="-225425" eaLnBrk="1" hangingPunct="1">
              <a:spcAft>
                <a:spcPct val="20000"/>
              </a:spcAft>
            </a:pPr>
            <a:r>
              <a:rPr lang="en-US" sz="2400" b="1" smtClean="0"/>
              <a:t>The Common Language Runtime (CLR) </a:t>
            </a:r>
            <a:r>
              <a:rPr lang="en-US" sz="2400" smtClean="0"/>
              <a:t/>
            </a:r>
            <a:br>
              <a:rPr lang="en-US" sz="2400" smtClean="0"/>
            </a:br>
            <a:r>
              <a:rPr lang="en-US" sz="2400" smtClean="0"/>
              <a:t>A language-neutral development &amp; execution environment that provides common runtime  for application execution .</a:t>
            </a:r>
          </a:p>
          <a:p>
            <a:pPr marL="682625" lvl="1" indent="-225425" eaLnBrk="1" hangingPunct="1">
              <a:spcAft>
                <a:spcPct val="20000"/>
              </a:spcAft>
            </a:pPr>
            <a:endParaRPr lang="en-US" sz="1800" smtClean="0"/>
          </a:p>
          <a:p>
            <a:pPr marL="682625" lvl="1" indent="-225425" eaLnBrk="1" hangingPunct="1">
              <a:spcAft>
                <a:spcPct val="20000"/>
              </a:spcAft>
              <a:buFont typeface="Arial" charset="0"/>
              <a:buNone/>
            </a:pPr>
            <a:endParaRPr lang="en-US" sz="1800" smtClean="0"/>
          </a:p>
        </p:txBody>
      </p:sp>
      <p:sp>
        <p:nvSpPr>
          <p:cNvPr id="7170" name="Slide Number Placeholder 3"/>
          <p:cNvSpPr>
            <a:spLocks noGrp="1"/>
          </p:cNvSpPr>
          <p:nvPr>
            <p:ph type="sldNum" sz="quarter" idx="12"/>
          </p:nvPr>
        </p:nvSpPr>
        <p:spPr/>
        <p:txBody>
          <a:bodyPr/>
          <a:lstStyle/>
          <a:p>
            <a:pPr>
              <a:defRPr/>
            </a:pPr>
            <a:fld id="{0B230678-22C3-40A6-AB36-E4F28BE685E7}" type="slidenum">
              <a:rPr lang="en-US"/>
              <a:pPr>
                <a:defRPr/>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15913" y="481013"/>
            <a:ext cx="8229600" cy="896937"/>
          </a:xfrm>
        </p:spPr>
        <p:txBody>
          <a:bodyPr/>
          <a:lstStyle/>
          <a:p>
            <a:r>
              <a:rPr lang="en-US" sz="4000" smtClean="0"/>
              <a:t>Common Language Specification</a:t>
            </a:r>
          </a:p>
        </p:txBody>
      </p:sp>
      <p:sp>
        <p:nvSpPr>
          <p:cNvPr id="11267" name="Content Placeholder 2"/>
          <p:cNvSpPr>
            <a:spLocks noGrp="1"/>
          </p:cNvSpPr>
          <p:nvPr>
            <p:ph idx="1"/>
          </p:nvPr>
        </p:nvSpPr>
        <p:spPr/>
        <p:txBody>
          <a:bodyPr/>
          <a:lstStyle/>
          <a:p>
            <a:pPr marL="682625" lvl="1" indent="-225425" eaLnBrk="1" hangingPunct="1">
              <a:spcAft>
                <a:spcPct val="20000"/>
              </a:spcAft>
              <a:buFont typeface="Arial" charset="0"/>
              <a:buNone/>
            </a:pPr>
            <a:r>
              <a:rPr lang="en-US" sz="2400" b="1" smtClean="0"/>
              <a:t>CLS performs the following functions:</a:t>
            </a:r>
          </a:p>
          <a:p>
            <a:pPr marL="682625" lvl="1" indent="-225425" eaLnBrk="1" hangingPunct="1">
              <a:spcAft>
                <a:spcPct val="20000"/>
              </a:spcAft>
              <a:buFont typeface="Arial" charset="0"/>
              <a:buChar char="•"/>
            </a:pPr>
            <a:r>
              <a:rPr lang="en-US" sz="2400" smtClean="0"/>
              <a:t>Establishes a framework that helps enable cross-language integration, type safety, and high performance code execution</a:t>
            </a:r>
          </a:p>
          <a:p>
            <a:pPr marL="682625" lvl="1" indent="-225425" eaLnBrk="1" hangingPunct="1">
              <a:spcAft>
                <a:spcPct val="20000"/>
              </a:spcAft>
              <a:buFont typeface="Arial" charset="0"/>
              <a:buChar char="•"/>
            </a:pPr>
            <a:r>
              <a:rPr lang="en-US" sz="2400" smtClean="0"/>
              <a:t>Provides an object-oriented model that supports the complete implementation of many programming languages</a:t>
            </a:r>
          </a:p>
          <a:p>
            <a:pPr marL="682625" lvl="1" indent="-225425" eaLnBrk="1" hangingPunct="1">
              <a:spcAft>
                <a:spcPct val="20000"/>
              </a:spcAft>
              <a:buFont typeface="Arial" charset="0"/>
              <a:buChar char="•"/>
            </a:pPr>
            <a:r>
              <a:rPr lang="en-US" sz="2400" smtClean="0"/>
              <a:t>Defines rules that languages must follow, which helps ensure that objects written in different languages can interact with each other</a:t>
            </a:r>
          </a:p>
          <a:p>
            <a:endParaRPr lang="en-US" smtClean="0"/>
          </a:p>
        </p:txBody>
      </p:sp>
      <p:sp>
        <p:nvSpPr>
          <p:cNvPr id="4" name="Slide Number Placeholder 3"/>
          <p:cNvSpPr>
            <a:spLocks noGrp="1"/>
          </p:cNvSpPr>
          <p:nvPr>
            <p:ph type="sldNum" sz="quarter" idx="12"/>
          </p:nvPr>
        </p:nvSpPr>
        <p:spPr/>
        <p:txBody>
          <a:bodyPr/>
          <a:lstStyle/>
          <a:p>
            <a:pPr>
              <a:defRPr/>
            </a:pPr>
            <a:fld id="{6435C642-D81A-4747-B4BB-70F49FF125B6}"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96888" y="242888"/>
            <a:ext cx="8001000" cy="923925"/>
          </a:xfrm>
        </p:spPr>
        <p:txBody>
          <a:bodyPr/>
          <a:lstStyle/>
          <a:p>
            <a:pPr eaLnBrk="1" hangingPunct="1"/>
            <a:r>
              <a:rPr lang="en-US" sz="3200" smtClean="0"/>
              <a:t>.</a:t>
            </a:r>
            <a:r>
              <a:rPr lang="en-US" sz="4000" smtClean="0"/>
              <a:t>NET Framework Base Class Library</a:t>
            </a:r>
          </a:p>
        </p:txBody>
      </p:sp>
      <p:sp>
        <p:nvSpPr>
          <p:cNvPr id="12291" name="Rectangle 3"/>
          <p:cNvSpPr>
            <a:spLocks noGrp="1" noChangeArrowheads="1"/>
          </p:cNvSpPr>
          <p:nvPr>
            <p:ph idx="1"/>
          </p:nvPr>
        </p:nvSpPr>
        <p:spPr>
          <a:xfrm>
            <a:off x="222250" y="1133475"/>
            <a:ext cx="8642350" cy="5724525"/>
          </a:xfrm>
        </p:spPr>
        <p:txBody>
          <a:bodyPr/>
          <a:lstStyle/>
          <a:p>
            <a:pPr eaLnBrk="1" hangingPunct="1">
              <a:buClr>
                <a:srgbClr val="666699"/>
              </a:buClr>
            </a:pPr>
            <a:r>
              <a:rPr lang="en-US" sz="2400" smtClean="0"/>
              <a:t>The Class Library is a comprehensive, object-oriented collection of reusable types</a:t>
            </a:r>
          </a:p>
          <a:p>
            <a:pPr eaLnBrk="1" hangingPunct="1">
              <a:buClr>
                <a:srgbClr val="666699"/>
              </a:buClr>
            </a:pPr>
            <a:r>
              <a:rPr lang="en-US" sz="2400" smtClean="0"/>
              <a:t>These class library can be used to develop applications that include</a:t>
            </a:r>
            <a:r>
              <a:rPr lang="en-US" sz="2800" smtClean="0"/>
              <a:t>:</a:t>
            </a:r>
          </a:p>
          <a:p>
            <a:pPr marL="682625" lvl="1" indent="-225425" eaLnBrk="1" hangingPunct="1"/>
            <a:r>
              <a:rPr lang="en-US" sz="2000" smtClean="0"/>
              <a:t>Traditional command-line applications</a:t>
            </a:r>
          </a:p>
          <a:p>
            <a:pPr marL="682625" lvl="1" indent="-225425" eaLnBrk="1" hangingPunct="1"/>
            <a:r>
              <a:rPr lang="en-US" sz="2000" smtClean="0"/>
              <a:t>Graphical user interface (GUI) applications</a:t>
            </a:r>
          </a:p>
          <a:p>
            <a:pPr marL="682625" lvl="1" indent="-225425" eaLnBrk="1" hangingPunct="1"/>
            <a:r>
              <a:rPr lang="en-US" sz="2000" smtClean="0"/>
              <a:t>Applications based on the latest innovations provided by ASP.NET</a:t>
            </a:r>
          </a:p>
          <a:p>
            <a:pPr marL="1027113" lvl="2" eaLnBrk="1" hangingPunct="1"/>
            <a:r>
              <a:rPr lang="en-US" sz="2000" smtClean="0"/>
              <a:t>Web Forms </a:t>
            </a:r>
          </a:p>
          <a:p>
            <a:pPr marL="1027113" lvl="2" eaLnBrk="1" hangingPunct="1"/>
            <a:r>
              <a:rPr lang="en-US" sz="2000" smtClean="0"/>
              <a:t>XML Web services</a:t>
            </a:r>
          </a:p>
          <a:p>
            <a:pPr eaLnBrk="1" hangingPunct="1"/>
            <a:endParaRPr lang="en-US" smtClean="0"/>
          </a:p>
        </p:txBody>
      </p:sp>
      <p:sp>
        <p:nvSpPr>
          <p:cNvPr id="9218" name="Slide Number Placeholder 3"/>
          <p:cNvSpPr>
            <a:spLocks noGrp="1"/>
          </p:cNvSpPr>
          <p:nvPr>
            <p:ph type="sldNum" sz="quarter" idx="12"/>
          </p:nvPr>
        </p:nvSpPr>
        <p:spPr/>
        <p:txBody>
          <a:bodyPr/>
          <a:lstStyle/>
          <a:p>
            <a:pPr>
              <a:defRPr/>
            </a:pPr>
            <a:fld id="{EA423ACF-7DC7-417F-8D6D-2687821D7EB1}" type="slidenum">
              <a:rPr lang="en-US"/>
              <a:pPr>
                <a:defRPr/>
              </a:pPr>
              <a:t>8</a:t>
            </a:fld>
            <a:endParaRPr lang="en-US"/>
          </a:p>
        </p:txBody>
      </p:sp>
      <p:pic>
        <p:nvPicPr>
          <p:cNvPr id="12293" name="Picture 5" descr="C:\Documents and Settings\Amrendra Sharan\Desktop\untitled.JPG"/>
          <p:cNvPicPr>
            <a:picLocks noChangeAspect="1" noChangeArrowheads="1"/>
          </p:cNvPicPr>
          <p:nvPr/>
        </p:nvPicPr>
        <p:blipFill>
          <a:blip r:embed="rId3"/>
          <a:srcRect/>
          <a:stretch>
            <a:fillRect/>
          </a:stretch>
        </p:blipFill>
        <p:spPr bwMode="auto">
          <a:xfrm>
            <a:off x="3786188" y="4000500"/>
            <a:ext cx="4576762" cy="2592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a:xfrm>
            <a:off x="496888" y="217488"/>
            <a:ext cx="8001000" cy="923925"/>
          </a:xfrm>
        </p:spPr>
        <p:txBody>
          <a:bodyPr/>
          <a:lstStyle/>
          <a:p>
            <a:pPr eaLnBrk="1" hangingPunct="1"/>
            <a:r>
              <a:rPr lang="en-US" sz="4000" smtClean="0"/>
              <a:t>Common Language Runtime (CLR)</a:t>
            </a:r>
          </a:p>
        </p:txBody>
      </p:sp>
      <p:sp>
        <p:nvSpPr>
          <p:cNvPr id="13315" name="Rectangle 3"/>
          <p:cNvSpPr>
            <a:spLocks noGrp="1" noChangeArrowheads="1"/>
          </p:cNvSpPr>
          <p:nvPr>
            <p:ph idx="1"/>
          </p:nvPr>
        </p:nvSpPr>
        <p:spPr>
          <a:xfrm>
            <a:off x="222250" y="1104900"/>
            <a:ext cx="8410575" cy="5241925"/>
          </a:xfrm>
        </p:spPr>
        <p:txBody>
          <a:bodyPr/>
          <a:lstStyle/>
          <a:p>
            <a:pPr eaLnBrk="1" hangingPunct="1">
              <a:buClr>
                <a:srgbClr val="666699"/>
              </a:buClr>
            </a:pPr>
            <a:r>
              <a:rPr lang="en-US" smtClean="0"/>
              <a:t>CLR ensures:</a:t>
            </a:r>
          </a:p>
          <a:p>
            <a:pPr marL="682625" lvl="1" indent="-225425" eaLnBrk="1" hangingPunct="1"/>
            <a:r>
              <a:rPr lang="en-US" sz="2400" smtClean="0"/>
              <a:t>A common </a:t>
            </a:r>
            <a:r>
              <a:rPr lang="en-US" sz="2400" i="1" smtClean="0">
                <a:solidFill>
                  <a:srgbClr val="0000FF"/>
                </a:solidFill>
              </a:rPr>
              <a:t>runtime</a:t>
            </a:r>
            <a:r>
              <a:rPr lang="en-US" sz="2400" smtClean="0"/>
              <a:t> environment for all .NET languages</a:t>
            </a:r>
          </a:p>
          <a:p>
            <a:pPr marL="682625" lvl="1" indent="-225425" eaLnBrk="1" hangingPunct="1"/>
            <a:r>
              <a:rPr lang="en-US" sz="2400" smtClean="0"/>
              <a:t>Uses</a:t>
            </a:r>
            <a:r>
              <a:rPr lang="en-US" sz="2400" smtClean="0">
                <a:solidFill>
                  <a:srgbClr val="060BC8"/>
                </a:solidFill>
              </a:rPr>
              <a:t> </a:t>
            </a:r>
            <a:r>
              <a:rPr lang="en-US" sz="2400" i="1" smtClean="0">
                <a:solidFill>
                  <a:srgbClr val="0000FF"/>
                </a:solidFill>
              </a:rPr>
              <a:t>Common Type System (strict-type &amp; code-verification)</a:t>
            </a:r>
            <a:endParaRPr lang="en-US" sz="2400" smtClean="0"/>
          </a:p>
          <a:p>
            <a:pPr marL="682625" lvl="1" indent="-225425" eaLnBrk="1" hangingPunct="1"/>
            <a:r>
              <a:rPr lang="en-US" sz="2400" smtClean="0"/>
              <a:t>Memory allocation and garbage collection</a:t>
            </a:r>
          </a:p>
          <a:p>
            <a:pPr marL="682625" lvl="1" indent="-225425" eaLnBrk="1" hangingPunct="1"/>
            <a:r>
              <a:rPr lang="en-US" sz="2400" smtClean="0"/>
              <a:t>Intermediate Language (IL) to native code compiler. Which Compiles MSIL code into native executable code</a:t>
            </a:r>
          </a:p>
          <a:p>
            <a:pPr marL="682625" lvl="1" indent="-225425" eaLnBrk="1" hangingPunct="1"/>
            <a:r>
              <a:rPr lang="en-US" sz="2400" smtClean="0"/>
              <a:t>Security and interoperability of the code with other languages</a:t>
            </a:r>
          </a:p>
          <a:p>
            <a:pPr eaLnBrk="1" hangingPunct="1">
              <a:buClr>
                <a:srgbClr val="666699"/>
              </a:buClr>
            </a:pPr>
            <a:r>
              <a:rPr lang="en-US" smtClean="0"/>
              <a:t>Over 36 languages supported today</a:t>
            </a:r>
          </a:p>
          <a:p>
            <a:pPr marL="682625" lvl="1" indent="-225425" eaLnBrk="1" hangingPunct="1"/>
            <a:r>
              <a:rPr lang="en-US" sz="1800" smtClean="0"/>
              <a:t>C#, VB, Jscript, Visual C++ from Microsoft</a:t>
            </a:r>
          </a:p>
          <a:p>
            <a:pPr marL="682625" lvl="1" indent="-225425" eaLnBrk="1" hangingPunct="1"/>
            <a:r>
              <a:rPr lang="en-US" sz="1800" smtClean="0"/>
              <a:t>Perl, Python, Smalltalk, Cobol, Haskell, Mercury, Eiffel, Oberon, Oz, Pascal, APL, CAML, Scheme, etc.</a:t>
            </a:r>
          </a:p>
        </p:txBody>
      </p:sp>
      <p:sp>
        <p:nvSpPr>
          <p:cNvPr id="8194" name="Slide Number Placeholder 3"/>
          <p:cNvSpPr>
            <a:spLocks noGrp="1"/>
          </p:cNvSpPr>
          <p:nvPr>
            <p:ph type="sldNum" sz="quarter" idx="12"/>
          </p:nvPr>
        </p:nvSpPr>
        <p:spPr/>
        <p:txBody>
          <a:bodyPr/>
          <a:lstStyle/>
          <a:p>
            <a:pPr>
              <a:defRPr/>
            </a:pPr>
            <a:fld id="{234A76F9-E763-449C-8F1E-C8CF0472D978}" type="slidenum">
              <a:rPr lang="en-US"/>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C2 template">
  <a:themeElements>
    <a:clrScheme name="">
      <a:dk1>
        <a:srgbClr val="000000"/>
      </a:dk1>
      <a:lt1>
        <a:srgbClr val="FFFFFF"/>
      </a:lt1>
      <a:dk2>
        <a:srgbClr val="F8F8F8"/>
      </a:dk2>
      <a:lt2>
        <a:srgbClr val="C0C0C0"/>
      </a:lt2>
      <a:accent1>
        <a:srgbClr val="FFCC66"/>
      </a:accent1>
      <a:accent2>
        <a:srgbClr val="CC3300"/>
      </a:accent2>
      <a:accent3>
        <a:srgbClr val="FFFFFF"/>
      </a:accent3>
      <a:accent4>
        <a:srgbClr val="000000"/>
      </a:accent4>
      <a:accent5>
        <a:srgbClr val="FFE2B8"/>
      </a:accent5>
      <a:accent6>
        <a:srgbClr val="B92D00"/>
      </a:accent6>
      <a:hlink>
        <a:srgbClr val="000033"/>
      </a:hlink>
      <a:folHlink>
        <a:srgbClr val="003399"/>
      </a:folHlink>
    </a:clrScheme>
    <a:fontScheme name="3_C2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3_C2 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3_C2 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3_C2 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3_C2 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5455</TotalTime>
  <Words>3852</Words>
  <Application>Microsoft PowerPoint</Application>
  <PresentationFormat>On-screen Show (4:3)</PresentationFormat>
  <Paragraphs>579</Paragraphs>
  <Slides>36</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Wingdings</vt:lpstr>
      <vt:lpstr>Calibri</vt:lpstr>
      <vt:lpstr>Courier New</vt:lpstr>
      <vt:lpstr>Wingdings 2</vt:lpstr>
      <vt:lpstr>Times New Roman</vt:lpstr>
      <vt:lpstr>3_C2 template</vt:lpstr>
      <vt:lpstr>Office Theme</vt:lpstr>
      <vt:lpstr>Introduction to .NET</vt:lpstr>
      <vt:lpstr>Introduction to .NET Technology</vt:lpstr>
      <vt:lpstr>What is .NET  ?</vt:lpstr>
      <vt:lpstr>.NET Framework Objectives</vt:lpstr>
      <vt:lpstr>.NET Framework</vt:lpstr>
      <vt:lpstr>Slide 6</vt:lpstr>
      <vt:lpstr>Common Language Specification</vt:lpstr>
      <vt:lpstr>.NET Framework Base Class Library</vt:lpstr>
      <vt:lpstr>Common Language Runtime (CLR)</vt:lpstr>
      <vt:lpstr>Execution in CLR</vt:lpstr>
      <vt:lpstr>Visual Studio 2008 IDE</vt:lpstr>
      <vt:lpstr>C# (C Sharp)</vt:lpstr>
      <vt:lpstr>C# Features</vt:lpstr>
      <vt:lpstr>Introduction to Web Based Applications</vt:lpstr>
      <vt:lpstr>Introducing Web Applications</vt:lpstr>
      <vt:lpstr>How Are Static Web Pages Served ?</vt:lpstr>
      <vt:lpstr>Dynamic web page </vt:lpstr>
      <vt:lpstr>Dynamic web page</vt:lpstr>
      <vt:lpstr>How Are Dynamic Web Pages Served?</vt:lpstr>
      <vt:lpstr>Introduction to ASP.NET</vt:lpstr>
      <vt:lpstr>Introduction to ASP.NET</vt:lpstr>
      <vt:lpstr>Introduction to ASP.NET</vt:lpstr>
      <vt:lpstr>Working of an ASP.NET Application</vt:lpstr>
      <vt:lpstr>Working of an ASP.NET Application</vt:lpstr>
      <vt:lpstr>Advantages of ASP.NET</vt:lpstr>
      <vt:lpstr>Visual Studio 2008 IDE</vt:lpstr>
      <vt:lpstr>Creating a New Web Application</vt:lpstr>
      <vt:lpstr>Creating a New Application (Continued)</vt:lpstr>
      <vt:lpstr>Solution Explorer</vt:lpstr>
      <vt:lpstr>Solution Explorer (Continued)</vt:lpstr>
      <vt:lpstr>Toolbox</vt:lpstr>
      <vt:lpstr>Properties Window</vt:lpstr>
      <vt:lpstr>Adding an Event </vt:lpstr>
      <vt:lpstr>Project Settings</vt:lpstr>
      <vt:lpstr>Resources</vt:lpstr>
      <vt:lpstr>Questions and Comments</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 Technology</dc:title>
  <dc:subject>C# Schools</dc:subject>
  <dc:creator>Hussain Patel</dc:creator>
  <cp:lastModifiedBy>antech</cp:lastModifiedBy>
  <cp:revision>344</cp:revision>
  <dcterms:created xsi:type="dcterms:W3CDTF">2004-08-02T02:04:19Z</dcterms:created>
  <dcterms:modified xsi:type="dcterms:W3CDTF">2017-10-03T16:35:57Z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898900.000000000</vt:lpwstr>
  </property>
  <property fmtid="{D5CDD505-2E9C-101B-9397-08002B2CF9AE}" pid="3" name="Comments0">
    <vt:lpwstr/>
  </property>
</Properties>
</file>