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79" r:id="rId3"/>
    <p:sldId id="258" r:id="rId4"/>
    <p:sldId id="259" r:id="rId5"/>
    <p:sldId id="260" r:id="rId6"/>
    <p:sldId id="261" r:id="rId7"/>
    <p:sldId id="280" r:id="rId8"/>
    <p:sldId id="288" r:id="rId9"/>
    <p:sldId id="289" r:id="rId10"/>
    <p:sldId id="290" r:id="rId11"/>
    <p:sldId id="270" r:id="rId12"/>
    <p:sldId id="271" r:id="rId13"/>
    <p:sldId id="272" r:id="rId14"/>
    <p:sldId id="273" r:id="rId15"/>
    <p:sldId id="274" r:id="rId16"/>
    <p:sldId id="269" r:id="rId17"/>
    <p:sldId id="278" r:id="rId18"/>
    <p:sldId id="275" r:id="rId19"/>
    <p:sldId id="291" r:id="rId20"/>
    <p:sldId id="292" r:id="rId21"/>
    <p:sldId id="293" r:id="rId22"/>
    <p:sldId id="268" r:id="rId23"/>
    <p:sldId id="276" r:id="rId24"/>
    <p:sldId id="277" r:id="rId25"/>
    <p:sldId id="281" r:id="rId26"/>
    <p:sldId id="287" r:id="rId27"/>
    <p:sldId id="286" r:id="rId28"/>
    <p:sldId id="282"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dummies.com/careers/project-management/10-key-benefits-of-scru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blog.belatrixsf.com/benefits-pitfalls-of-using-scrum-software-development-methodolog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dummies.com/careers/project-management/10-key-benefits-of-scru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evqa.io/roles-responsibilities-product-owner-agile/" TargetMode="External"/><Relationship Id="rId2" Type="http://schemas.openxmlformats.org/officeDocument/2006/relationships/hyperlink" Target="https://devqa.io/agile-test-strategy-example-template/" TargetMode="External"/><Relationship Id="rId1" Type="http://schemas.openxmlformats.org/officeDocument/2006/relationships/slideLayout" Target="../slideLayouts/slideLayout2.xml"/><Relationship Id="rId4" Type="http://schemas.openxmlformats.org/officeDocument/2006/relationships/hyperlink" Target="https://devqa.io/acceptance-criteria-vs-acceptance-test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quora.com/What-are-the-technical-skills-required-for-a-software-testing-job"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zone.com/articles/top-10-automated-software-testing-tools" TargetMode="External"/><Relationship Id="rId2" Type="http://schemas.openxmlformats.org/officeDocument/2006/relationships/hyperlink" Target="http://softwaretestingfundamentals.com/unit-tes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Agile_software_develop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usinessnewsdaily.com/15892-project-management-styles.html" TargetMode="External"/><Relationship Id="rId2" Type="http://schemas.openxmlformats.org/officeDocument/2006/relationships/hyperlink" Target="https://www.businessnewsdaily.com/9977-best-online-project-management-softwar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rumalliance.org/why-scrum/scrum-gui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a:t>
            </a:r>
            <a:br>
              <a:rPr lang="en-US" b="1" dirty="0"/>
            </a:br>
            <a:endParaRPr lang="en-US" dirty="0"/>
          </a:p>
        </p:txBody>
      </p:sp>
      <p:sp>
        <p:nvSpPr>
          <p:cNvPr id="3" name="Content Placeholder 2"/>
          <p:cNvSpPr>
            <a:spLocks noGrp="1"/>
          </p:cNvSpPr>
          <p:nvPr>
            <p:ph idx="1"/>
          </p:nvPr>
        </p:nvSpPr>
        <p:spPr>
          <a:xfrm>
            <a:off x="1371600" y="2286000"/>
            <a:ext cx="5486400" cy="3581400"/>
          </a:xfrm>
        </p:spPr>
        <p:txBody>
          <a:bodyPr>
            <a:normAutofit lnSpcReduction="10000"/>
          </a:bodyPr>
          <a:lstStyle/>
          <a:p>
            <a:r>
              <a:rPr lang="en-US" dirty="0"/>
              <a:t>Agile is a process that allows a team to more efficiently manage a project by breaking it down into several stages, each of which allows for consistent collaboration with stakeholders to promote steady improvements at every stage.</a:t>
            </a:r>
          </a:p>
          <a:p>
            <a:r>
              <a:rPr lang="en-US" dirty="0"/>
              <a:t>In software development, agile practices involve discovering requirements and developing solutions through the collaborative effort of self-organizing and cross-functional teams and their customer/end user.</a:t>
            </a:r>
          </a:p>
        </p:txBody>
      </p:sp>
      <p:pic>
        <p:nvPicPr>
          <p:cNvPr id="1026" name="Picture 2" descr="https://www.cprime.com/wp-content/uploads/2019/10/agile-scrum-delivery-300x2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175" y="2286000"/>
            <a:ext cx="2857500"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687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Scrum Works</a:t>
            </a:r>
            <a:br>
              <a:rPr lang="en-US" b="1" dirty="0"/>
            </a:br>
            <a:endParaRPr lang="en-US" dirty="0"/>
          </a:p>
        </p:txBody>
      </p:sp>
      <p:pic>
        <p:nvPicPr>
          <p:cNvPr id="4" name="Content Placeholder 3" descr="Scrum Framework"/>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2964" y="2286000"/>
            <a:ext cx="6438471" cy="3581400"/>
          </a:xfrm>
          <a:prstGeom prst="rect">
            <a:avLst/>
          </a:prstGeom>
          <a:noFill/>
          <a:ln>
            <a:noFill/>
          </a:ln>
        </p:spPr>
      </p:pic>
    </p:spTree>
    <p:extLst>
      <p:ext uri="{BB962C8B-B14F-4D97-AF65-F5344CB8AC3E}">
        <p14:creationId xmlns:p14="http://schemas.microsoft.com/office/powerpoint/2010/main" val="371764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Scrum Terms</a:t>
            </a:r>
          </a:p>
        </p:txBody>
      </p:sp>
      <p:sp>
        <p:nvSpPr>
          <p:cNvPr id="3" name="Content Placeholder 2"/>
          <p:cNvSpPr>
            <a:spLocks noGrp="1"/>
          </p:cNvSpPr>
          <p:nvPr>
            <p:ph idx="1"/>
          </p:nvPr>
        </p:nvSpPr>
        <p:spPr/>
        <p:txBody>
          <a:bodyPr/>
          <a:lstStyle/>
          <a:p>
            <a:r>
              <a:rPr lang="en-US" dirty="0"/>
              <a:t>An introduction to Scrum would not be complete without knowing the Scrum terms you'll be using. This section in the Scrum overview will discuss common concepts in Scrum.  </a:t>
            </a:r>
          </a:p>
          <a:p>
            <a:r>
              <a:rPr lang="en-US" b="1" dirty="0"/>
              <a:t>Scrum team:</a:t>
            </a:r>
            <a:r>
              <a:rPr lang="en-US" dirty="0"/>
              <a:t> A typical scrum team has between five and nine people, but Scrum projects can easily scale into the hundreds. However, Scrum can easily be used by one-person teams and often is. This team does not include any of the traditional software engineering roles such as programmer, designer, tester or architect. Everyone on the project works together to complete the set of work they have collectively committed to complete within a sprint. Scrum teams develop a deep form of camaraderie and a feeling that “we’re all in this together.”</a:t>
            </a:r>
          </a:p>
          <a:p>
            <a:endParaRPr lang="en-US" dirty="0"/>
          </a:p>
        </p:txBody>
      </p:sp>
    </p:spTree>
    <p:extLst>
      <p:ext uri="{BB962C8B-B14F-4D97-AF65-F5344CB8AC3E}">
        <p14:creationId xmlns:p14="http://schemas.microsoft.com/office/powerpoint/2010/main" val="3646637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in the Scrum?/Scrum Terms</a:t>
            </a:r>
          </a:p>
        </p:txBody>
      </p:sp>
      <p:sp>
        <p:nvSpPr>
          <p:cNvPr id="3" name="Content Placeholder 2"/>
          <p:cNvSpPr>
            <a:spLocks noGrp="1"/>
          </p:cNvSpPr>
          <p:nvPr>
            <p:ph idx="1"/>
          </p:nvPr>
        </p:nvSpPr>
        <p:spPr/>
        <p:txBody>
          <a:bodyPr>
            <a:normAutofit lnSpcReduction="10000"/>
          </a:bodyPr>
          <a:lstStyle/>
          <a:p>
            <a:r>
              <a:rPr lang="en-US" b="1" dirty="0"/>
              <a:t>Product owner: </a:t>
            </a:r>
            <a:r>
              <a:rPr lang="en-US" dirty="0"/>
              <a:t>The product owner is the project’s key stakeholder and represents users, customers and others in the process. The product owner is often someone from product management or marketing, a key stakeholder or a key user.</a:t>
            </a:r>
          </a:p>
          <a:p>
            <a:r>
              <a:rPr lang="en-US" b="1" dirty="0"/>
              <a:t>Scrum Master:</a:t>
            </a:r>
            <a:r>
              <a:rPr lang="en-US" dirty="0"/>
              <a:t> The Scrum Master is responsible for making sure the team is as productive as possible. The Scrum Master does this by helping the team use the Scrum process, by removing impediments to progress, by protecting the team from outside, and so on.</a:t>
            </a:r>
          </a:p>
          <a:p>
            <a:r>
              <a:rPr lang="en-US" b="1" dirty="0"/>
              <a:t>Product backlog:</a:t>
            </a:r>
            <a:r>
              <a:rPr lang="en-US" dirty="0"/>
              <a:t> The product backlog is a prioritized features list containing every desired feature or change to the product. Note: The term “backlog” can get confusing because it’s used for two different things. To clarify, the product backlog is a list of desired features for the product. The sprint backlog is a list of tasks to be completed in a sprint.</a:t>
            </a:r>
          </a:p>
          <a:p>
            <a:endParaRPr lang="en-US" dirty="0"/>
          </a:p>
        </p:txBody>
      </p:sp>
    </p:spTree>
    <p:extLst>
      <p:ext uri="{BB962C8B-B14F-4D97-AF65-F5344CB8AC3E}">
        <p14:creationId xmlns:p14="http://schemas.microsoft.com/office/powerpoint/2010/main" val="851840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262270"/>
            <a:ext cx="9601200" cy="4605130"/>
          </a:xfrm>
        </p:spPr>
        <p:txBody>
          <a:bodyPr>
            <a:normAutofit fontScale="85000" lnSpcReduction="20000"/>
          </a:bodyPr>
          <a:lstStyle/>
          <a:p>
            <a:r>
              <a:rPr lang="en-US" b="1" dirty="0"/>
              <a:t>Sprint planning meeting: </a:t>
            </a:r>
            <a:r>
              <a:rPr lang="en-US" dirty="0"/>
              <a:t>At the start of each sprint, a sprint planning meeting is held, during which the product owner presents the top items on the product backlog to the team. The Scrum team selects the work they can complete during the coming sprint. That work is then moved from the product backlog to a sprint backlog, which is the list of tasks needed to complete the product backlog items the team has committed to complete in the sprint.</a:t>
            </a:r>
          </a:p>
          <a:p>
            <a:r>
              <a:rPr lang="en-US" b="1" dirty="0"/>
              <a:t>Daily Scrum: </a:t>
            </a:r>
            <a:r>
              <a:rPr lang="en-US" dirty="0"/>
              <a:t>Each day during the sprint, a brief meeting called the daily scrum is conducted. This meeting helps set the context for each day’s work and helps the team stay on track. All team members are required to attend the daily scrum.</a:t>
            </a:r>
          </a:p>
          <a:p>
            <a:r>
              <a:rPr lang="en-US" b="1" dirty="0"/>
              <a:t>Sprint review meeting: </a:t>
            </a:r>
            <a:r>
              <a:rPr lang="en-US" dirty="0"/>
              <a:t>At the end of each sprint, the team demonstrates the completed functionality at a sprint review meeting, during which, the team shows what they accomplished during the sprint. Typically, this takes the form of a demonstration of the new features, but in an informal way; for example, PowerPoint slides are not allowed. The meeting must not become a task in itself nor a distraction from the process.</a:t>
            </a:r>
          </a:p>
          <a:p>
            <a:r>
              <a:rPr lang="en-US" b="1" dirty="0"/>
              <a:t>Sprint retrospective:</a:t>
            </a:r>
            <a:r>
              <a:rPr lang="en-US" dirty="0"/>
              <a:t> Also at the end of each sprint, the team conducts a sprint retrospective, which is a meeting during which the team (including its </a:t>
            </a:r>
            <a:r>
              <a:rPr lang="en-US" dirty="0" err="1"/>
              <a:t>ScrumMaster</a:t>
            </a:r>
            <a:r>
              <a:rPr lang="en-US" dirty="0"/>
              <a:t> and product owner) reflect on how well Scrum is working for them and what changes they may wish to make for it to work even better.</a:t>
            </a:r>
          </a:p>
          <a:p>
            <a:r>
              <a:rPr lang="en-US" dirty="0"/>
              <a:t>Each of the Scrum terms has its own page within the Scrum section, so be sure to check out all the pages in the navigation.</a:t>
            </a:r>
          </a:p>
          <a:p>
            <a:pPr marL="0" indent="0">
              <a:buNone/>
            </a:pPr>
            <a:endParaRPr lang="en-US" dirty="0"/>
          </a:p>
        </p:txBody>
      </p:sp>
    </p:spTree>
    <p:extLst>
      <p:ext uri="{BB962C8B-B14F-4D97-AF65-F5344CB8AC3E}">
        <p14:creationId xmlns:p14="http://schemas.microsoft.com/office/powerpoint/2010/main" val="748829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Visual Introduction to Scrum</a:t>
            </a:r>
            <a:br>
              <a:rPr lang="en-US" dirty="0"/>
            </a:br>
            <a:endParaRPr lang="en-US" dirty="0"/>
          </a:p>
        </p:txBody>
      </p:sp>
      <p:pic>
        <p:nvPicPr>
          <p:cNvPr id="4" name="Content Placeholder 3" descr="https://www.mountaingoatsoftware.com/uploads/blog/ScrumMediumLabelle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34878" y="2542058"/>
            <a:ext cx="6049825" cy="3260863"/>
          </a:xfrm>
          <a:prstGeom prst="rect">
            <a:avLst/>
          </a:prstGeom>
          <a:noFill/>
          <a:ln>
            <a:noFill/>
          </a:ln>
        </p:spPr>
      </p:pic>
      <p:sp>
        <p:nvSpPr>
          <p:cNvPr id="5" name="Rectangle 4"/>
          <p:cNvSpPr/>
          <p:nvPr/>
        </p:nvSpPr>
        <p:spPr>
          <a:xfrm>
            <a:off x="853109" y="2879829"/>
            <a:ext cx="4603473" cy="2585323"/>
          </a:xfrm>
          <a:prstGeom prst="rect">
            <a:avLst/>
          </a:prstGeom>
        </p:spPr>
        <p:txBody>
          <a:bodyPr wrap="square">
            <a:spAutoFit/>
          </a:bodyPr>
          <a:lstStyle/>
          <a:p>
            <a:pPr>
              <a:spcBef>
                <a:spcPts val="1770"/>
              </a:spcBef>
            </a:pPr>
            <a:r>
              <a:rPr lang="en-US" dirty="0">
                <a:solidFill>
                  <a:srgbClr val="4C4D52"/>
                </a:solidFill>
                <a:latin typeface="Arial" panose="020B0604020202020204" pitchFamily="34" charset="0"/>
                <a:ea typeface="Times New Roman" panose="02020603050405020304" pitchFamily="18" charset="0"/>
                <a:cs typeface="Arial" panose="020B0604020202020204" pitchFamily="34" charset="0"/>
              </a:rPr>
              <a:t>This graphic is an introduction to the essential elements of using Scrum for agile software development. On the left, we see the product backlog, which has been prioritized by the product owner and contains everything desired in the product that’s known at the time. The two to four week sprints are shown by the larger green circle.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1082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123122"/>
            <a:ext cx="9601200" cy="4744278"/>
          </a:xfrm>
        </p:spPr>
        <p:txBody>
          <a:bodyPr>
            <a:normAutofit/>
          </a:bodyPr>
          <a:lstStyle/>
          <a:p>
            <a:r>
              <a:rPr lang="en-US" dirty="0"/>
              <a:t>At the start of each sprint, the team selects some amount of work from the product backlog and commits to completing that work during the sprint. Part of figuring out how much they can commit to is creating the sprint backlog, which is the list of tasks (and an estimate of how long each will take) needed to deliver the selected set of product backlog items to be completed in the sprint.</a:t>
            </a:r>
          </a:p>
          <a:p>
            <a:r>
              <a:rPr lang="en-US" dirty="0"/>
              <a:t>At the end of each sprint, the team produces a potentially shippable product increment — i.e. working, high-quality software. Each day during the sprint, team members meet to discuss their progress and any impediments to completing the work for that sprint. This is known as the daily scrum, and is shown as the smaller green circle above.</a:t>
            </a:r>
          </a:p>
          <a:p>
            <a:pPr fontAlgn="base"/>
            <a:r>
              <a:rPr lang="en-US" b="1" dirty="0"/>
              <a:t>Scrum</a:t>
            </a:r>
            <a:r>
              <a:rPr lang="en-US" dirty="0"/>
              <a:t> is the type of </a:t>
            </a:r>
            <a:r>
              <a:rPr lang="en-US" b="1" dirty="0"/>
              <a:t>Agile framework</a:t>
            </a:r>
            <a:r>
              <a:rPr lang="en-US" dirty="0"/>
              <a:t>. It is a framework within which people can address complex adaptive problem while productivity and creativity of delivering product is at highest possible values. Scrum uses </a:t>
            </a:r>
            <a:r>
              <a:rPr lang="en-US" b="1" dirty="0"/>
              <a:t>Iterative process</a:t>
            </a:r>
            <a:r>
              <a:rPr lang="en-US" dirty="0"/>
              <a:t>.</a:t>
            </a:r>
          </a:p>
          <a:p>
            <a:endParaRPr lang="en-US" dirty="0"/>
          </a:p>
        </p:txBody>
      </p:sp>
    </p:spTree>
    <p:extLst>
      <p:ext uri="{BB962C8B-B14F-4D97-AF65-F5344CB8AC3E}">
        <p14:creationId xmlns:p14="http://schemas.microsoft.com/office/powerpoint/2010/main" val="2531939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Features of Scrum Methodology</a:t>
            </a:r>
            <a:br>
              <a:rPr lang="en-US" dirty="0"/>
            </a:br>
            <a:endParaRPr lang="en-US" dirty="0"/>
          </a:p>
        </p:txBody>
      </p:sp>
      <p:sp>
        <p:nvSpPr>
          <p:cNvPr id="3" name="Content Placeholder 2"/>
          <p:cNvSpPr>
            <a:spLocks noGrp="1"/>
          </p:cNvSpPr>
          <p:nvPr>
            <p:ph idx="1"/>
          </p:nvPr>
        </p:nvSpPr>
        <p:spPr>
          <a:xfrm>
            <a:off x="1371600" y="2286000"/>
            <a:ext cx="5625548" cy="3581400"/>
          </a:xfrm>
        </p:spPr>
        <p:txBody>
          <a:bodyPr/>
          <a:lstStyle/>
          <a:p>
            <a:pPr lvl="0"/>
            <a:r>
              <a:rPr lang="en-US" dirty="0"/>
              <a:t>Scrum has a short fixed schedule of release cycles with adjustable scope known as </a:t>
            </a:r>
            <a:r>
              <a:rPr lang="en-US" b="1" dirty="0"/>
              <a:t>sprints</a:t>
            </a:r>
            <a:r>
              <a:rPr lang="en-US" dirty="0"/>
              <a:t> to address rapidly changing development needs. Each release could have multiple sprints. Each Scrum Project could have multiple Release Cycles.</a:t>
            </a:r>
          </a:p>
          <a:p>
            <a:pPr lvl="0"/>
            <a:r>
              <a:rPr lang="en-US" dirty="0"/>
              <a:t>A repeating sequence of </a:t>
            </a:r>
            <a:r>
              <a:rPr lang="en-US" b="1" dirty="0"/>
              <a:t>meetings, events, and milestones</a:t>
            </a:r>
            <a:endParaRPr lang="en-US" dirty="0"/>
          </a:p>
          <a:p>
            <a:pPr lvl="0"/>
            <a:r>
              <a:rPr lang="en-US" dirty="0"/>
              <a:t>A practice of testing and implementing new requirements, known as </a:t>
            </a:r>
            <a:r>
              <a:rPr lang="en-US" b="1" dirty="0"/>
              <a:t>stories</a:t>
            </a:r>
            <a:r>
              <a:rPr lang="en-US" dirty="0"/>
              <a:t>, to make sure some work is released ready after each sprint</a:t>
            </a:r>
          </a:p>
          <a:p>
            <a:endParaRPr lang="en-US" dirty="0"/>
          </a:p>
        </p:txBody>
      </p:sp>
      <p:pic>
        <p:nvPicPr>
          <p:cNvPr id="4" name="Picture 3" descr="https://www.guru99.com/images/11-2014/112714_1232_ScrumTestin1.jpg"/>
          <p:cNvPicPr/>
          <p:nvPr/>
        </p:nvPicPr>
        <p:blipFill>
          <a:blip r:embed="rId2">
            <a:extLst>
              <a:ext uri="{28A0092B-C50C-407E-A947-70E740481C1C}">
                <a14:useLocalDpi xmlns:a14="http://schemas.microsoft.com/office/drawing/2010/main" val="0"/>
              </a:ext>
            </a:extLst>
          </a:blip>
          <a:srcRect/>
          <a:stretch>
            <a:fillRect/>
          </a:stretch>
        </p:blipFill>
        <p:spPr bwMode="auto">
          <a:xfrm>
            <a:off x="6917635" y="2285999"/>
            <a:ext cx="5168348" cy="3806687"/>
          </a:xfrm>
          <a:prstGeom prst="rect">
            <a:avLst/>
          </a:prstGeom>
          <a:noFill/>
          <a:ln>
            <a:noFill/>
          </a:ln>
        </p:spPr>
      </p:pic>
    </p:spTree>
    <p:extLst>
      <p:ext uri="{BB962C8B-B14F-4D97-AF65-F5344CB8AC3E}">
        <p14:creationId xmlns:p14="http://schemas.microsoft.com/office/powerpoint/2010/main" val="416012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benefit from scrum?</a:t>
            </a:r>
            <a:br>
              <a:rPr lang="en-US" b="1" dirty="0"/>
            </a:br>
            <a:endParaRPr lang="en-US" dirty="0"/>
          </a:p>
        </p:txBody>
      </p:sp>
      <p:sp>
        <p:nvSpPr>
          <p:cNvPr id="3" name="Content Placeholder 2"/>
          <p:cNvSpPr>
            <a:spLocks noGrp="1"/>
          </p:cNvSpPr>
          <p:nvPr>
            <p:ph idx="1"/>
          </p:nvPr>
        </p:nvSpPr>
        <p:spPr/>
        <p:txBody>
          <a:bodyPr>
            <a:normAutofit/>
          </a:bodyPr>
          <a:lstStyle/>
          <a:p>
            <a:r>
              <a:rPr lang="en-US" dirty="0"/>
              <a:t>While scrum can benefit a wide variety of businesses and projects, these are the most likely beneficiaries:</a:t>
            </a:r>
          </a:p>
          <a:p>
            <a:pPr lvl="0"/>
            <a:r>
              <a:rPr lang="en-US" b="1" dirty="0"/>
              <a:t>Complicated projects</a:t>
            </a:r>
            <a:r>
              <a:rPr lang="en-US" dirty="0"/>
              <a:t>: Scrum methodology is ideal for projects that require teams to complete a backlog.</a:t>
            </a:r>
            <a:br>
              <a:rPr lang="en-US" dirty="0"/>
            </a:br>
            <a:endParaRPr lang="en-US" dirty="0"/>
          </a:p>
          <a:p>
            <a:pPr lvl="0"/>
            <a:r>
              <a:rPr lang="en-US" b="1" dirty="0"/>
              <a:t>Companies that value results</a:t>
            </a:r>
            <a:r>
              <a:rPr lang="en-US" dirty="0"/>
              <a:t>: Scrum is also beneficial to companies that value results over the documented progress of the process.</a:t>
            </a:r>
            <a:br>
              <a:rPr lang="en-US" dirty="0"/>
            </a:br>
            <a:endParaRPr lang="en-US" dirty="0"/>
          </a:p>
          <a:p>
            <a:pPr lvl="0"/>
            <a:r>
              <a:rPr lang="en-US" b="1" dirty="0"/>
              <a:t>Companies that cater to customers</a:t>
            </a:r>
            <a:r>
              <a:rPr lang="en-US" dirty="0"/>
              <a:t>: Scrum can help companies that develop products in accordance with customer preferences and specifications.</a:t>
            </a:r>
          </a:p>
          <a:p>
            <a:endParaRPr lang="en-US" dirty="0"/>
          </a:p>
        </p:txBody>
      </p:sp>
    </p:spTree>
    <p:extLst>
      <p:ext uri="{BB962C8B-B14F-4D97-AF65-F5344CB8AC3E}">
        <p14:creationId xmlns:p14="http://schemas.microsoft.com/office/powerpoint/2010/main" val="3323504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benefits of agile scrum methodology?</a:t>
            </a:r>
            <a:br>
              <a:rPr lang="en-US" b="1" dirty="0"/>
            </a:br>
            <a:endParaRPr lang="en-US" dirty="0"/>
          </a:p>
        </p:txBody>
      </p:sp>
      <p:sp>
        <p:nvSpPr>
          <p:cNvPr id="3" name="Content Placeholder 2"/>
          <p:cNvSpPr>
            <a:spLocks noGrp="1"/>
          </p:cNvSpPr>
          <p:nvPr>
            <p:ph idx="1"/>
          </p:nvPr>
        </p:nvSpPr>
        <p:spPr/>
        <p:txBody>
          <a:bodyPr/>
          <a:lstStyle/>
          <a:p>
            <a:r>
              <a:rPr lang="en-US" dirty="0"/>
              <a:t>Here are some of the collective benefits of agile scrum methodology:</a:t>
            </a:r>
          </a:p>
          <a:p>
            <a:pPr lvl="0"/>
            <a:r>
              <a:rPr lang="en-US" dirty="0"/>
              <a:t>Flexibility and adaptability</a:t>
            </a:r>
          </a:p>
          <a:p>
            <a:pPr lvl="0"/>
            <a:r>
              <a:rPr lang="en-US" dirty="0"/>
              <a:t>Creativity and innovation</a:t>
            </a:r>
          </a:p>
          <a:p>
            <a:pPr lvl="0"/>
            <a:r>
              <a:rPr lang="en-US" dirty="0"/>
              <a:t>Lower costs</a:t>
            </a:r>
          </a:p>
          <a:p>
            <a:pPr lvl="0"/>
            <a:r>
              <a:rPr lang="en-US" dirty="0"/>
              <a:t>Quality improvement</a:t>
            </a:r>
          </a:p>
          <a:p>
            <a:pPr lvl="0"/>
            <a:r>
              <a:rPr lang="en-US" dirty="0"/>
              <a:t>Organizational synergy</a:t>
            </a:r>
          </a:p>
          <a:p>
            <a:pPr lvl="0"/>
            <a:r>
              <a:rPr lang="en-US" dirty="0"/>
              <a:t>Employee satisfaction</a:t>
            </a:r>
          </a:p>
          <a:p>
            <a:pPr lvl="0"/>
            <a:r>
              <a:rPr lang="en-US" dirty="0"/>
              <a:t>Customer satisfaction</a:t>
            </a:r>
          </a:p>
          <a:p>
            <a:endParaRPr lang="en-US" dirty="0"/>
          </a:p>
        </p:txBody>
      </p:sp>
    </p:spTree>
    <p:extLst>
      <p:ext uri="{BB962C8B-B14F-4D97-AF65-F5344CB8AC3E}">
        <p14:creationId xmlns:p14="http://schemas.microsoft.com/office/powerpoint/2010/main" val="1131586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914400"/>
          </a:xfrm>
        </p:spPr>
        <p:txBody>
          <a:bodyPr>
            <a:normAutofit fontScale="90000"/>
          </a:bodyPr>
          <a:lstStyle/>
          <a:p>
            <a:r>
              <a:rPr lang="en-US" dirty="0"/>
              <a:t>Benefits of Scrum</a:t>
            </a:r>
            <a:br>
              <a:rPr lang="en-US" b="1" dirty="0"/>
            </a:br>
            <a:endParaRPr lang="en-US" dirty="0"/>
          </a:p>
        </p:txBody>
      </p:sp>
      <p:sp>
        <p:nvSpPr>
          <p:cNvPr id="3" name="Content Placeholder 2"/>
          <p:cNvSpPr>
            <a:spLocks noGrp="1"/>
          </p:cNvSpPr>
          <p:nvPr>
            <p:ph idx="1"/>
          </p:nvPr>
        </p:nvSpPr>
        <p:spPr>
          <a:xfrm>
            <a:off x="1371600" y="824947"/>
            <a:ext cx="9601200" cy="5903843"/>
          </a:xfrm>
        </p:spPr>
        <p:txBody>
          <a:bodyPr>
            <a:normAutofit fontScale="92500" lnSpcReduction="20000"/>
          </a:bodyPr>
          <a:lstStyle/>
          <a:p>
            <a:r>
              <a:rPr lang="en-US" dirty="0"/>
              <a:t>Rugby players try to gain control of the ball in the scrum and move it downfield. Software developers </a:t>
            </a:r>
            <a:r>
              <a:rPr lang="en-US" u="sng" dirty="0">
                <a:hlinkClick r:id="rId2"/>
              </a:rPr>
              <a:t>use scrum to move their projects quickly</a:t>
            </a:r>
            <a:r>
              <a:rPr lang="en-US" dirty="0"/>
              <a:t>. And the benefits trickle down to software developers:</a:t>
            </a:r>
            <a:endParaRPr lang="en-US" sz="1600" dirty="0"/>
          </a:p>
          <a:p>
            <a:pPr lvl="0"/>
            <a:r>
              <a:rPr lang="en-US" dirty="0"/>
              <a:t>Developers who want the freedom to make decisions thrive in scrum teams. Team morale tends to be high.</a:t>
            </a:r>
            <a:endParaRPr lang="en-US" sz="1400" dirty="0"/>
          </a:p>
          <a:p>
            <a:pPr lvl="0"/>
            <a:r>
              <a:rPr lang="en-US" dirty="0"/>
              <a:t>Each sprint produces a product that is ready for market even though the project is ongoing. The highest priority requirements are addressed first so a high-quality, low-risk product can be on the market.</a:t>
            </a:r>
            <a:endParaRPr lang="en-US" sz="1400" dirty="0"/>
          </a:p>
          <a:p>
            <a:pPr lvl="0"/>
            <a:r>
              <a:rPr lang="en-US" dirty="0"/>
              <a:t>The incremental process shortens the time to market by about 30 percent to 40 percent. Because the product owner is part of the scrum team, requirements can be delivered as they are needed.</a:t>
            </a:r>
            <a:endParaRPr lang="en-US" sz="1400" dirty="0"/>
          </a:p>
          <a:p>
            <a:pPr lvl="0"/>
            <a:r>
              <a:rPr lang="en-US" dirty="0"/>
              <a:t>Scrum projects often realize a higher return on investment (ROI). This is attributed to:</a:t>
            </a:r>
            <a:endParaRPr lang="en-US" sz="1400" dirty="0"/>
          </a:p>
          <a:p>
            <a:pPr lvl="1"/>
            <a:r>
              <a:rPr lang="en-US" dirty="0"/>
              <a:t>Decreased time to market.</a:t>
            </a:r>
            <a:endParaRPr lang="en-US" sz="1400" dirty="0"/>
          </a:p>
          <a:p>
            <a:pPr lvl="1"/>
            <a:r>
              <a:rPr lang="en-US" dirty="0"/>
              <a:t>Early and regular feedback that prompts course corrections early when they are less costly.</a:t>
            </a:r>
            <a:endParaRPr lang="en-US" sz="1400" dirty="0"/>
          </a:p>
          <a:p>
            <a:pPr lvl="1"/>
            <a:r>
              <a:rPr lang="en-US" dirty="0"/>
              <a:t>Defects that are fewer and less costly.</a:t>
            </a:r>
            <a:endParaRPr lang="en-US" sz="1400" dirty="0"/>
          </a:p>
          <a:p>
            <a:pPr lvl="1"/>
            <a:r>
              <a:rPr lang="en-US" dirty="0"/>
              <a:t>Projects failing early and quickly when it’s less costly.</a:t>
            </a:r>
            <a:endParaRPr lang="en-US" sz="1400" dirty="0"/>
          </a:p>
          <a:p>
            <a:pPr lvl="0"/>
            <a:r>
              <a:rPr lang="en-US" dirty="0"/>
              <a:t>Reviewing each sprint before the team moves on to the next sprint spreads testing throughout development.</a:t>
            </a:r>
            <a:endParaRPr lang="en-US" sz="1400" dirty="0"/>
          </a:p>
          <a:p>
            <a:pPr lvl="0"/>
            <a:r>
              <a:rPr lang="en-US" dirty="0"/>
              <a:t>Project focus and goals can change with evolving business goals.</a:t>
            </a:r>
            <a:endParaRPr lang="en-US" sz="1400" dirty="0"/>
          </a:p>
          <a:p>
            <a:endParaRPr lang="en-US" dirty="0"/>
          </a:p>
        </p:txBody>
      </p:sp>
    </p:spTree>
    <p:extLst>
      <p:ext uri="{BB962C8B-B14F-4D97-AF65-F5344CB8AC3E}">
        <p14:creationId xmlns:p14="http://schemas.microsoft.com/office/powerpoint/2010/main" val="428881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of the real life examples of agile model:</a:t>
            </a:r>
          </a:p>
        </p:txBody>
      </p:sp>
      <p:sp>
        <p:nvSpPr>
          <p:cNvPr id="3" name="Content Placeholder 2"/>
          <p:cNvSpPr>
            <a:spLocks noGrp="1"/>
          </p:cNvSpPr>
          <p:nvPr>
            <p:ph idx="1"/>
          </p:nvPr>
        </p:nvSpPr>
        <p:spPr>
          <a:xfrm>
            <a:off x="1371600" y="2683565"/>
            <a:ext cx="6271591" cy="3581400"/>
          </a:xfrm>
        </p:spPr>
        <p:txBody>
          <a:bodyPr>
            <a:normAutofit lnSpcReduction="10000"/>
          </a:bodyPr>
          <a:lstStyle/>
          <a:p>
            <a:r>
              <a:rPr lang="en-US" dirty="0"/>
              <a:t>Restaurant orders:</a:t>
            </a:r>
          </a:p>
          <a:p>
            <a:pPr lvl="1"/>
            <a:r>
              <a:rPr lang="en-US" i="0" dirty="0"/>
              <a:t>Preparation of some of the food before opening the shop (sprint planning)</a:t>
            </a:r>
          </a:p>
          <a:p>
            <a:pPr lvl="1"/>
            <a:r>
              <a:rPr lang="en-US" i="0" dirty="0"/>
              <a:t>continuous delivery of orders (</a:t>
            </a:r>
            <a:r>
              <a:rPr lang="en-US" i="0" dirty="0" err="1"/>
              <a:t>adhoc</a:t>
            </a:r>
            <a:r>
              <a:rPr lang="en-US" i="0" dirty="0"/>
              <a:t> stories)</a:t>
            </a:r>
          </a:p>
          <a:p>
            <a:pPr lvl="1"/>
            <a:r>
              <a:rPr lang="en-US" i="0" dirty="0"/>
              <a:t>number of successful orders (velocity)</a:t>
            </a:r>
          </a:p>
          <a:p>
            <a:r>
              <a:rPr lang="en-US" dirty="0"/>
              <a:t>cricket team:</a:t>
            </a:r>
          </a:p>
          <a:p>
            <a:pPr lvl="1"/>
            <a:r>
              <a:rPr lang="en-US" i="0" dirty="0"/>
              <a:t>Run rate (velocity)</a:t>
            </a:r>
          </a:p>
          <a:p>
            <a:pPr lvl="1"/>
            <a:r>
              <a:rPr lang="en-US" i="0" dirty="0"/>
              <a:t>team (scrum team self sufficient)</a:t>
            </a:r>
          </a:p>
          <a:p>
            <a:pPr lvl="1"/>
            <a:r>
              <a:rPr lang="en-US" i="0" dirty="0"/>
              <a:t>over (sprint length)</a:t>
            </a:r>
          </a:p>
          <a:p>
            <a:pPr lvl="1"/>
            <a:r>
              <a:rPr lang="en-US" i="0" dirty="0"/>
              <a:t>captain/ coach (scrum master)</a:t>
            </a:r>
          </a:p>
          <a:p>
            <a:pPr lvl="1"/>
            <a:endParaRPr lang="en-US" i="0" dirty="0"/>
          </a:p>
          <a:p>
            <a:endParaRPr lang="en-US" dirty="0"/>
          </a:p>
        </p:txBody>
      </p:sp>
    </p:spTree>
    <p:extLst>
      <p:ext uri="{BB962C8B-B14F-4D97-AF65-F5344CB8AC3E}">
        <p14:creationId xmlns:p14="http://schemas.microsoft.com/office/powerpoint/2010/main" val="2489380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Scrum</a:t>
            </a:r>
            <a:br>
              <a:rPr lang="en-US" b="1" dirty="0"/>
            </a:br>
            <a:endParaRPr lang="en-US" dirty="0"/>
          </a:p>
        </p:txBody>
      </p:sp>
      <p:sp>
        <p:nvSpPr>
          <p:cNvPr id="3" name="Content Placeholder 2"/>
          <p:cNvSpPr>
            <a:spLocks noGrp="1"/>
          </p:cNvSpPr>
          <p:nvPr>
            <p:ph idx="1"/>
          </p:nvPr>
        </p:nvSpPr>
        <p:spPr/>
        <p:txBody>
          <a:bodyPr/>
          <a:lstStyle/>
          <a:p>
            <a:r>
              <a:rPr lang="en-US" dirty="0"/>
              <a:t>While a rugby scrum may get rough and bloody, software developers shouldn’t have to worry about that. Nonetheless, scrum is not for all developer teams or software development projects. There are </a:t>
            </a:r>
            <a:r>
              <a:rPr lang="en-US" u="sng" dirty="0">
                <a:hlinkClick r:id="rId2"/>
              </a:rPr>
              <a:t>disadvantages to implementing scrum projects</a:t>
            </a:r>
            <a:r>
              <a:rPr lang="en-US" dirty="0"/>
              <a:t>:</a:t>
            </a:r>
          </a:p>
          <a:p>
            <a:pPr lvl="0"/>
            <a:r>
              <a:rPr lang="en-US" dirty="0"/>
              <a:t>There is a danger of scope creep if stakeholders keep adding functionality to the backlog. This could be encouraged by the fixed deadline.</a:t>
            </a:r>
          </a:p>
          <a:p>
            <a:pPr lvl="0"/>
            <a:r>
              <a:rPr lang="en-US" dirty="0"/>
              <a:t>Scrum works best with small teams of experienced software developers. They need to be able to work quickly.</a:t>
            </a:r>
          </a:p>
          <a:p>
            <a:pPr lvl="0"/>
            <a:r>
              <a:rPr lang="en-US" dirty="0"/>
              <a:t>Scrum teams do not work well when the scrum master micromanages their work.</a:t>
            </a:r>
          </a:p>
          <a:p>
            <a:pPr lvl="0"/>
            <a:r>
              <a:rPr lang="en-US" dirty="0"/>
              <a:t>Losing any team members can hurt the progress of the project.</a:t>
            </a:r>
          </a:p>
          <a:p>
            <a:endParaRPr lang="en-US" dirty="0"/>
          </a:p>
        </p:txBody>
      </p:sp>
    </p:spTree>
    <p:extLst>
      <p:ext uri="{BB962C8B-B14F-4D97-AF65-F5344CB8AC3E}">
        <p14:creationId xmlns:p14="http://schemas.microsoft.com/office/powerpoint/2010/main" val="3937980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34278"/>
          </a:xfrm>
        </p:spPr>
        <p:txBody>
          <a:bodyPr>
            <a:normAutofit fontScale="90000"/>
          </a:bodyPr>
          <a:lstStyle/>
          <a:p>
            <a:r>
              <a:rPr lang="en-US" dirty="0"/>
              <a:t>Scrum Best Practices</a:t>
            </a:r>
            <a:br>
              <a:rPr lang="en-US" b="1" dirty="0"/>
            </a:br>
            <a:endParaRPr lang="en-US" dirty="0"/>
          </a:p>
        </p:txBody>
      </p:sp>
      <p:sp>
        <p:nvSpPr>
          <p:cNvPr id="3" name="Content Placeholder 2"/>
          <p:cNvSpPr>
            <a:spLocks noGrp="1"/>
          </p:cNvSpPr>
          <p:nvPr>
            <p:ph idx="1"/>
          </p:nvPr>
        </p:nvSpPr>
        <p:spPr>
          <a:xfrm>
            <a:off x="1371600" y="1480930"/>
            <a:ext cx="9601200" cy="5039140"/>
          </a:xfrm>
        </p:spPr>
        <p:txBody>
          <a:bodyPr>
            <a:normAutofit/>
          </a:bodyPr>
          <a:lstStyle/>
          <a:p>
            <a:r>
              <a:rPr lang="en-US" dirty="0"/>
              <a:t>Teamwork wins rugby games and helps software developers create quality products. To get the </a:t>
            </a:r>
            <a:r>
              <a:rPr lang="en-US" dirty="0">
                <a:hlinkClick r:id="rId2"/>
              </a:rPr>
              <a:t>best quality out of scrum</a:t>
            </a:r>
            <a:r>
              <a:rPr lang="en-US" dirty="0"/>
              <a:t>:</a:t>
            </a:r>
          </a:p>
          <a:p>
            <a:pPr lvl="0"/>
            <a:r>
              <a:rPr lang="en-US" dirty="0"/>
              <a:t>Define requirements just in time to keep product features as relevant as possible.</a:t>
            </a:r>
          </a:p>
          <a:p>
            <a:pPr lvl="0"/>
            <a:r>
              <a:rPr lang="en-US" dirty="0"/>
              <a:t>Test and incorporate product owner feedback daily.</a:t>
            </a:r>
          </a:p>
          <a:p>
            <a:pPr lvl="0"/>
            <a:r>
              <a:rPr lang="en-US" dirty="0"/>
              <a:t>Sprint reviews with stakeholders need to be regular.</a:t>
            </a:r>
          </a:p>
          <a:p>
            <a:pPr lvl="0"/>
            <a:r>
              <a:rPr lang="en-US" dirty="0"/>
              <a:t>The scrum team needs to use the sprint retrospectives to improve how they work.</a:t>
            </a:r>
          </a:p>
          <a:p>
            <a:pPr lvl="0"/>
            <a:r>
              <a:rPr lang="en-US" dirty="0"/>
              <a:t>Conduct face-to-face conversations to reduce miscommunications.</a:t>
            </a:r>
          </a:p>
          <a:p>
            <a:pPr lvl="0"/>
            <a:r>
              <a:rPr lang="en-US" dirty="0"/>
              <a:t>Trust the teams to do the best job possible.</a:t>
            </a:r>
          </a:p>
          <a:p>
            <a:pPr lvl="0"/>
            <a:r>
              <a:rPr lang="en-US" dirty="0"/>
              <a:t>Allow the teams to self-organize around people’s skills, work styles and personalities.</a:t>
            </a:r>
          </a:p>
          <a:p>
            <a:pPr lvl="0"/>
            <a:r>
              <a:rPr lang="en-US" dirty="0"/>
              <a:t>Don’t burn out the team members. Respect the balance between their personal and professional lives to ease stress. </a:t>
            </a:r>
          </a:p>
          <a:p>
            <a:endParaRPr lang="en-US" dirty="0"/>
          </a:p>
        </p:txBody>
      </p:sp>
    </p:spTree>
    <p:extLst>
      <p:ext uri="{BB962C8B-B14F-4D97-AF65-F5344CB8AC3E}">
        <p14:creationId xmlns:p14="http://schemas.microsoft.com/office/powerpoint/2010/main" val="1392869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test engineer in scrum team</a:t>
            </a:r>
          </a:p>
        </p:txBody>
      </p:sp>
      <p:sp>
        <p:nvSpPr>
          <p:cNvPr id="3" name="Content Placeholder 2"/>
          <p:cNvSpPr>
            <a:spLocks noGrp="1"/>
          </p:cNvSpPr>
          <p:nvPr>
            <p:ph idx="1"/>
          </p:nvPr>
        </p:nvSpPr>
        <p:spPr/>
        <p:txBody>
          <a:bodyPr>
            <a:normAutofit/>
          </a:bodyPr>
          <a:lstStyle/>
          <a:p>
            <a:r>
              <a:rPr lang="en-US" dirty="0"/>
              <a:t>The </a:t>
            </a:r>
            <a:r>
              <a:rPr lang="en-US" b="1" dirty="0"/>
              <a:t>tester</a:t>
            </a:r>
            <a:r>
              <a:rPr lang="en-US" dirty="0"/>
              <a:t> should be actively engaged in the </a:t>
            </a:r>
            <a:r>
              <a:rPr lang="en-US" b="1" dirty="0"/>
              <a:t>team's</a:t>
            </a:r>
            <a:r>
              <a:rPr lang="en-US" dirty="0"/>
              <a:t> work during the </a:t>
            </a:r>
            <a:r>
              <a:rPr lang="en-US" b="1" dirty="0"/>
              <a:t>Sprint</a:t>
            </a:r>
            <a:r>
              <a:rPr lang="en-US" dirty="0"/>
              <a:t> and meetings. It is the </a:t>
            </a:r>
            <a:r>
              <a:rPr lang="en-US" b="1" dirty="0"/>
              <a:t>tester's role</a:t>
            </a:r>
            <a:r>
              <a:rPr lang="en-US" dirty="0"/>
              <a:t> to ensure the quality of the developed product and the delivery process itself</a:t>
            </a:r>
          </a:p>
          <a:p>
            <a:r>
              <a:rPr lang="en-US" dirty="0"/>
              <a:t>The development team in </a:t>
            </a:r>
            <a:r>
              <a:rPr lang="en-US" b="1" dirty="0"/>
              <a:t>Scrum</a:t>
            </a:r>
            <a:r>
              <a:rPr lang="en-US" dirty="0"/>
              <a:t> is responsible for developing the product by working closely with the Product Owner. As per the </a:t>
            </a:r>
            <a:r>
              <a:rPr lang="en-US" b="1" dirty="0"/>
              <a:t>testing</a:t>
            </a:r>
            <a:r>
              <a:rPr lang="en-US" dirty="0"/>
              <a:t> quadrants, the </a:t>
            </a:r>
            <a:r>
              <a:rPr lang="en-US" b="1" dirty="0"/>
              <a:t>testers</a:t>
            </a:r>
            <a:r>
              <a:rPr lang="en-US" dirty="0"/>
              <a:t> are responsible for technology-facing tests that support team &amp; critique the product and business-facing tests that help the team &amp; critiques the product.</a:t>
            </a:r>
          </a:p>
          <a:p>
            <a:r>
              <a:rPr lang="en-US" dirty="0"/>
              <a:t>Even though an entire </a:t>
            </a:r>
            <a:r>
              <a:rPr lang="en-US" b="1" dirty="0"/>
              <a:t>Scrum team</a:t>
            </a:r>
            <a:r>
              <a:rPr lang="en-US" dirty="0"/>
              <a:t> has </a:t>
            </a:r>
            <a:r>
              <a:rPr lang="en-US" b="1" dirty="0"/>
              <a:t>responsibility</a:t>
            </a:r>
            <a:r>
              <a:rPr lang="en-US" dirty="0"/>
              <a:t> for </a:t>
            </a:r>
            <a:r>
              <a:rPr lang="en-US" b="1" dirty="0"/>
              <a:t>testing</a:t>
            </a:r>
            <a:r>
              <a:rPr lang="en-US" dirty="0"/>
              <a:t> and code quality, someone on the </a:t>
            </a:r>
            <a:r>
              <a:rPr lang="en-US" b="1" dirty="0"/>
              <a:t>team</a:t>
            </a:r>
            <a:r>
              <a:rPr lang="en-US" dirty="0"/>
              <a:t> needs to be good at </a:t>
            </a:r>
            <a:r>
              <a:rPr lang="en-US" b="1" dirty="0"/>
              <a:t>testing</a:t>
            </a:r>
            <a:r>
              <a:rPr lang="en-US" dirty="0"/>
              <a:t>, and someone on the </a:t>
            </a:r>
            <a:r>
              <a:rPr lang="en-US" b="1" dirty="0"/>
              <a:t>team</a:t>
            </a:r>
            <a:r>
              <a:rPr lang="en-US" dirty="0"/>
              <a:t> needs to set up unit and regression </a:t>
            </a:r>
            <a:r>
              <a:rPr lang="en-US" b="1" dirty="0"/>
              <a:t>test</a:t>
            </a:r>
            <a:r>
              <a:rPr lang="en-US" dirty="0"/>
              <a:t> automation, run the end-to-end integration tests, and do manual exploratory </a:t>
            </a:r>
            <a:r>
              <a:rPr lang="en-US" b="1" dirty="0"/>
              <a:t>testing</a:t>
            </a:r>
            <a:r>
              <a:rPr lang="en-US" dirty="0"/>
              <a:t> on the whole product</a:t>
            </a:r>
          </a:p>
        </p:txBody>
      </p:sp>
    </p:spTree>
    <p:extLst>
      <p:ext uri="{BB962C8B-B14F-4D97-AF65-F5344CB8AC3E}">
        <p14:creationId xmlns:p14="http://schemas.microsoft.com/office/powerpoint/2010/main" val="144521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442" y="685800"/>
            <a:ext cx="9412357" cy="1485900"/>
          </a:xfrm>
        </p:spPr>
        <p:txBody>
          <a:bodyPr/>
          <a:lstStyle/>
          <a:p>
            <a:r>
              <a:rPr lang="en-US" b="1" dirty="0"/>
              <a:t>Scrum in Software Testing</a:t>
            </a:r>
            <a:r>
              <a:rPr lang="en-US" dirty="0"/>
              <a:t> </a:t>
            </a:r>
          </a:p>
        </p:txBody>
      </p:sp>
      <p:sp>
        <p:nvSpPr>
          <p:cNvPr id="3" name="Content Placeholder 2"/>
          <p:cNvSpPr>
            <a:spLocks noGrp="1"/>
          </p:cNvSpPr>
          <p:nvPr>
            <p:ph idx="1"/>
          </p:nvPr>
        </p:nvSpPr>
        <p:spPr/>
        <p:txBody>
          <a:bodyPr/>
          <a:lstStyle/>
          <a:p>
            <a:r>
              <a:rPr lang="en-US" b="1" dirty="0"/>
              <a:t>Scrum in Software Testing</a:t>
            </a:r>
            <a:r>
              <a:rPr lang="en-US" dirty="0"/>
              <a:t> is a methodology for building complex software applications. It provides easy solutions for executing complicated tasks. Scrum helps the development team to focus on all aspects of the software product development like quality, performance, usability and so on. It provides with transparency, inspection and adaptation during the software development to avoid complexity.</a:t>
            </a:r>
          </a:p>
          <a:p>
            <a:endParaRPr lang="en-US" dirty="0"/>
          </a:p>
        </p:txBody>
      </p:sp>
    </p:spTree>
    <p:extLst>
      <p:ext uri="{BB962C8B-B14F-4D97-AF65-F5344CB8AC3E}">
        <p14:creationId xmlns:p14="http://schemas.microsoft.com/office/powerpoint/2010/main" val="1614005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 Testing</a:t>
            </a:r>
            <a:br>
              <a:rPr lang="en-US" b="1" dirty="0"/>
            </a:br>
            <a:endParaRPr lang="en-US" dirty="0"/>
          </a:p>
        </p:txBody>
      </p:sp>
      <p:sp>
        <p:nvSpPr>
          <p:cNvPr id="3" name="Content Placeholder 2"/>
          <p:cNvSpPr>
            <a:spLocks noGrp="1"/>
          </p:cNvSpPr>
          <p:nvPr>
            <p:ph idx="1"/>
          </p:nvPr>
        </p:nvSpPr>
        <p:spPr/>
        <p:txBody>
          <a:bodyPr/>
          <a:lstStyle/>
          <a:p>
            <a:r>
              <a:rPr lang="en-US" b="1" dirty="0"/>
              <a:t>Scrum Testing</a:t>
            </a:r>
            <a:r>
              <a:rPr lang="en-US" dirty="0"/>
              <a:t> is a testing done in scrum methodology to verify the software application requirements are met. It involves checking non-functional parameters like security, usability, performance etc. There is no active role of tester in the process so it is usually performed by developers with Unit Test. Sometimes dedicated test teams are needed depending on nature &amp; complexity of project.</a:t>
            </a:r>
          </a:p>
          <a:p>
            <a:endParaRPr lang="en-US" dirty="0"/>
          </a:p>
        </p:txBody>
      </p:sp>
    </p:spTree>
    <p:extLst>
      <p:ext uri="{BB962C8B-B14F-4D97-AF65-F5344CB8AC3E}">
        <p14:creationId xmlns:p14="http://schemas.microsoft.com/office/powerpoint/2010/main" val="3763144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test engineer in scrum team</a:t>
            </a:r>
          </a:p>
        </p:txBody>
      </p:sp>
      <p:sp>
        <p:nvSpPr>
          <p:cNvPr id="3" name="Content Placeholder 2"/>
          <p:cNvSpPr>
            <a:spLocks noGrp="1"/>
          </p:cNvSpPr>
          <p:nvPr>
            <p:ph idx="1"/>
          </p:nvPr>
        </p:nvSpPr>
        <p:spPr/>
        <p:txBody>
          <a:bodyPr/>
          <a:lstStyle/>
          <a:p>
            <a:pPr lvl="0" fontAlgn="base"/>
            <a:r>
              <a:rPr lang="en-US" dirty="0"/>
              <a:t>1) Attend sprint-planning sessions</a:t>
            </a:r>
          </a:p>
          <a:p>
            <a:pPr lvl="0" fontAlgn="base"/>
            <a:r>
              <a:rPr lang="en-US" dirty="0"/>
              <a:t>2) Attend daily stand-ups.</a:t>
            </a:r>
          </a:p>
          <a:p>
            <a:pPr lvl="0" fontAlgn="base"/>
            <a:r>
              <a:rPr lang="en-US" dirty="0"/>
              <a:t>3) Don’t save all the testing for the end; test throughout the sprint.</a:t>
            </a:r>
          </a:p>
          <a:p>
            <a:pPr lvl="0" fontAlgn="base"/>
            <a:r>
              <a:rPr lang="en-US" dirty="0"/>
              <a:t>4) Meet with developers for short hand-off demonstrations.</a:t>
            </a:r>
          </a:p>
          <a:p>
            <a:pPr lvl="0" fontAlgn="base"/>
            <a:r>
              <a:rPr lang="en-US" dirty="0"/>
              <a:t>5) Attend sprint retrospectives</a:t>
            </a:r>
          </a:p>
          <a:p>
            <a:pPr lvl="0" fontAlgn="base"/>
            <a:r>
              <a:rPr lang="en-US" dirty="0"/>
              <a:t>6) Document Test cases</a:t>
            </a:r>
          </a:p>
          <a:p>
            <a:endParaRPr lang="en-US" dirty="0"/>
          </a:p>
        </p:txBody>
      </p:sp>
    </p:spTree>
    <p:extLst>
      <p:ext uri="{BB962C8B-B14F-4D97-AF65-F5344CB8AC3E}">
        <p14:creationId xmlns:p14="http://schemas.microsoft.com/office/powerpoint/2010/main" val="2655917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Role of a Tester in an Agile Team</a:t>
            </a:r>
            <a:br>
              <a:rPr lang="en-US" dirty="0"/>
            </a:br>
            <a:endParaRPr lang="en-US" dirty="0"/>
          </a:p>
        </p:txBody>
      </p:sp>
      <p:sp>
        <p:nvSpPr>
          <p:cNvPr id="3" name="Content Placeholder 2"/>
          <p:cNvSpPr>
            <a:spLocks noGrp="1"/>
          </p:cNvSpPr>
          <p:nvPr>
            <p:ph idx="1"/>
          </p:nvPr>
        </p:nvSpPr>
        <p:spPr/>
        <p:txBody>
          <a:bodyPr>
            <a:normAutofit fontScale="32500" lnSpcReduction="20000"/>
          </a:bodyPr>
          <a:lstStyle/>
          <a:p>
            <a:pPr lvl="0" fontAlgn="base"/>
            <a:r>
              <a:rPr lang="en-US" dirty="0"/>
              <a:t>Understanding, implementing, and updating the </a:t>
            </a:r>
            <a:r>
              <a:rPr lang="en-US" u="sng" dirty="0">
                <a:hlinkClick r:id="rId2"/>
              </a:rPr>
              <a:t>Agile Test Strategy</a:t>
            </a:r>
            <a:endParaRPr lang="en-US" dirty="0"/>
          </a:p>
          <a:p>
            <a:pPr lvl="0" fontAlgn="base"/>
            <a:r>
              <a:rPr lang="en-US" dirty="0"/>
              <a:t>Work with </a:t>
            </a:r>
            <a:r>
              <a:rPr lang="en-US" u="sng" dirty="0">
                <a:hlinkClick r:id="rId3"/>
              </a:rPr>
              <a:t>Product Owners</a:t>
            </a:r>
            <a:r>
              <a:rPr lang="en-US" dirty="0"/>
              <a:t> to define </a:t>
            </a:r>
            <a:r>
              <a:rPr lang="en-US" u="sng" dirty="0">
                <a:hlinkClick r:id="rId4"/>
              </a:rPr>
              <a:t>Acceptance Criteria</a:t>
            </a:r>
            <a:r>
              <a:rPr lang="en-US" dirty="0"/>
              <a:t> and the Definition of Done.</a:t>
            </a:r>
          </a:p>
          <a:p>
            <a:pPr lvl="0" fontAlgn="base"/>
            <a:r>
              <a:rPr lang="en-US" dirty="0"/>
              <a:t>Measuring and reporting test coverage across all applicable coverage dimensions</a:t>
            </a:r>
          </a:p>
          <a:p>
            <a:pPr lvl="0" fontAlgn="base"/>
            <a:r>
              <a:rPr lang="en-US" dirty="0"/>
              <a:t>Ensuring proper use of testing tools</a:t>
            </a:r>
          </a:p>
          <a:p>
            <a:pPr lvl="0" fontAlgn="base"/>
            <a:r>
              <a:rPr lang="en-US" dirty="0"/>
              <a:t>Configuring, using, and managing test environments and test data</a:t>
            </a:r>
          </a:p>
          <a:p>
            <a:pPr lvl="0" fontAlgn="base"/>
            <a:r>
              <a:rPr lang="en-US" dirty="0"/>
              <a:t>Writing and executing automated checks and reporting back to the team</a:t>
            </a:r>
          </a:p>
          <a:p>
            <a:pPr lvl="0" fontAlgn="base"/>
            <a:r>
              <a:rPr lang="en-US" dirty="0"/>
              <a:t>Reporting defects and working with the team to resolve them</a:t>
            </a:r>
          </a:p>
          <a:p>
            <a:pPr lvl="0" fontAlgn="base"/>
            <a:r>
              <a:rPr lang="en-US" dirty="0"/>
              <a:t>Coaching other team members in relevant aspects of testing</a:t>
            </a:r>
          </a:p>
          <a:p>
            <a:pPr lvl="0" fontAlgn="base"/>
            <a:r>
              <a:rPr lang="en-US" dirty="0"/>
              <a:t>Ensuring the appropriate testing tasks are scheduled during release and iteration planning</a:t>
            </a:r>
          </a:p>
          <a:p>
            <a:pPr lvl="0" fontAlgn="base"/>
            <a:r>
              <a:rPr lang="en-US" dirty="0"/>
              <a:t>Actively collaborating with developers and business stakeholders to clarify requirements, especially in terms of testability, consistency, and completeness</a:t>
            </a:r>
          </a:p>
          <a:p>
            <a:pPr lvl="0" fontAlgn="base"/>
            <a:r>
              <a:rPr lang="en-US" dirty="0"/>
              <a:t>Participating proactively in daily standup meetings, story grooming sessions, team retrospectives, suggesting and implementing improvements</a:t>
            </a:r>
          </a:p>
          <a:p>
            <a:pPr fontAlgn="base"/>
            <a:r>
              <a:rPr lang="en-US" dirty="0"/>
              <a:t>Within an Agile team, each team member is responsible for product quality and plays a role in performing test-related tasks.</a:t>
            </a:r>
            <a:br>
              <a:rPr lang="en-US" dirty="0"/>
            </a:br>
            <a:r>
              <a:rPr lang="en-US" dirty="0"/>
              <a:t>Agile organizations may encounter some test-related organizational risks:</a:t>
            </a:r>
          </a:p>
          <a:p>
            <a:pPr lvl="0" fontAlgn="base"/>
            <a:r>
              <a:rPr lang="en-US" dirty="0"/>
              <a:t>Testers work so closely to developers that they lose the appropriate tester mindset</a:t>
            </a:r>
          </a:p>
          <a:p>
            <a:pPr lvl="0" fontAlgn="base"/>
            <a:r>
              <a:rPr lang="en-US" dirty="0"/>
              <a:t>Testers become tolerant of or silent about inefficient, ineffective, or low-quality practices within the team</a:t>
            </a:r>
          </a:p>
          <a:p>
            <a:pPr lvl="0" fontAlgn="base"/>
            <a:r>
              <a:rPr lang="en-US" dirty="0"/>
              <a:t>Testers cannot keep pace with the incoming changes in time-constrained iterations</a:t>
            </a:r>
          </a:p>
          <a:p>
            <a:endParaRPr lang="en-US" dirty="0"/>
          </a:p>
        </p:txBody>
      </p:sp>
    </p:spTree>
    <p:extLst>
      <p:ext uri="{BB962C8B-B14F-4D97-AF65-F5344CB8AC3E}">
        <p14:creationId xmlns:p14="http://schemas.microsoft.com/office/powerpoint/2010/main" val="1595334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role of a QA tester on a Scrum team?</a:t>
            </a:r>
            <a:br>
              <a:rPr lang="en-US" b="1" dirty="0"/>
            </a:br>
            <a:endParaRPr lang="en-US" dirty="0"/>
          </a:p>
        </p:txBody>
      </p:sp>
      <p:pic>
        <p:nvPicPr>
          <p:cNvPr id="4" name="Content Placeholder 3" descr="What is the role of a QA tester on a Scrum tea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3825" y="2286000"/>
            <a:ext cx="4476750" cy="3581400"/>
          </a:xfrm>
          <a:prstGeom prst="rect">
            <a:avLst/>
          </a:prstGeom>
          <a:noFill/>
          <a:ln>
            <a:noFill/>
          </a:ln>
        </p:spPr>
      </p:pic>
    </p:spTree>
    <p:extLst>
      <p:ext uri="{BB962C8B-B14F-4D97-AF65-F5344CB8AC3E}">
        <p14:creationId xmlns:p14="http://schemas.microsoft.com/office/powerpoint/2010/main" val="2536794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role of a QA tester on a Scrum team?</a:t>
            </a:r>
            <a:endParaRPr lang="en-US" dirty="0"/>
          </a:p>
        </p:txBody>
      </p:sp>
      <p:sp>
        <p:nvSpPr>
          <p:cNvPr id="3" name="Content Placeholder 2"/>
          <p:cNvSpPr>
            <a:spLocks noGrp="1"/>
          </p:cNvSpPr>
          <p:nvPr>
            <p:ph idx="1"/>
          </p:nvPr>
        </p:nvSpPr>
        <p:spPr>
          <a:xfrm>
            <a:off x="1371600" y="2286000"/>
            <a:ext cx="9601200" cy="4572000"/>
          </a:xfrm>
        </p:spPr>
        <p:txBody>
          <a:bodyPr>
            <a:normAutofit fontScale="92500" lnSpcReduction="20000"/>
          </a:bodyPr>
          <a:lstStyle/>
          <a:p>
            <a:r>
              <a:rPr lang="en-US" b="1" dirty="0"/>
              <a:t>Face – To – Face Communication:</a:t>
            </a:r>
          </a:p>
          <a:p>
            <a:pPr marL="0" indent="0" fontAlgn="base">
              <a:buNone/>
            </a:pPr>
            <a:r>
              <a:rPr lang="en-US" dirty="0"/>
              <a:t> Face to face discussion with the team is the most efficient way to communicate ideas to the time. A tester participates in Planning/ Release of the Sprint: The design meetings are held every time before the sprint planning is done. The testers can participate in this meeting and ask questions on the stories being discussed. The tester should make a model in his mind about how the system would look and work based on the discussions.</a:t>
            </a:r>
          </a:p>
          <a:p>
            <a:r>
              <a:rPr lang="en-US" b="1" dirty="0"/>
              <a:t>Capability to find ambiguity:</a:t>
            </a:r>
          </a:p>
          <a:p>
            <a:pPr marL="0" indent="0" fontAlgn="base">
              <a:buNone/>
            </a:pPr>
            <a:r>
              <a:rPr lang="en-US" dirty="0"/>
              <a:t>The tester would work collaboratively and productively with the product owner and the customer to form acceptance criteria. An agile tester would be able to describe the feature well. Before any user story is sent for development the tester and other team members would discuss the complete user story with the team member to find out what the customer wants.</a:t>
            </a:r>
          </a:p>
          <a:p>
            <a:r>
              <a:rPr lang="en-US" b="1" dirty="0"/>
              <a:t>Absolute Role:</a:t>
            </a:r>
          </a:p>
          <a:p>
            <a:pPr marL="0" indent="0" fontAlgn="base">
              <a:buNone/>
            </a:pPr>
            <a:r>
              <a:rPr lang="en-US" dirty="0"/>
              <a:t>The tester should have good interpersonal skills .</a:t>
            </a:r>
            <a:r>
              <a:rPr lang="en-US" b="1" u="sng" dirty="0">
                <a:hlinkClick r:id="rId2"/>
              </a:rPr>
              <a:t>Tester should have Technical skills</a:t>
            </a:r>
            <a:r>
              <a:rPr lang="en-US" dirty="0"/>
              <a:t> apart from that he should have good communication skills to deliver the project to the client . This shows that the tester should have a broader range of functionality.</a:t>
            </a:r>
          </a:p>
          <a:p>
            <a:endParaRPr lang="en-US" dirty="0"/>
          </a:p>
        </p:txBody>
      </p:sp>
    </p:spTree>
    <p:extLst>
      <p:ext uri="{BB962C8B-B14F-4D97-AF65-F5344CB8AC3E}">
        <p14:creationId xmlns:p14="http://schemas.microsoft.com/office/powerpoint/2010/main" val="2612465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8662"/>
            <a:ext cx="9601200" cy="1152938"/>
          </a:xfrm>
        </p:spPr>
        <p:txBody>
          <a:bodyPr>
            <a:normAutofit fontScale="90000"/>
          </a:bodyPr>
          <a:lstStyle/>
          <a:p>
            <a:r>
              <a:rPr lang="en-US" b="1" dirty="0"/>
              <a:t>What is the role of a QA tester on a Scrum team?</a:t>
            </a:r>
            <a:endParaRPr lang="en-US" dirty="0"/>
          </a:p>
        </p:txBody>
      </p:sp>
      <p:sp>
        <p:nvSpPr>
          <p:cNvPr id="3" name="Content Placeholder 2"/>
          <p:cNvSpPr>
            <a:spLocks noGrp="1"/>
          </p:cNvSpPr>
          <p:nvPr>
            <p:ph idx="1"/>
          </p:nvPr>
        </p:nvSpPr>
        <p:spPr>
          <a:xfrm>
            <a:off x="1371600" y="1570383"/>
            <a:ext cx="9601200" cy="5049078"/>
          </a:xfrm>
        </p:spPr>
        <p:txBody>
          <a:bodyPr>
            <a:normAutofit fontScale="92500" lnSpcReduction="20000"/>
          </a:bodyPr>
          <a:lstStyle/>
          <a:p>
            <a:r>
              <a:rPr lang="en-US" b="1" dirty="0"/>
              <a:t>Technical Skills:</a:t>
            </a:r>
          </a:p>
          <a:p>
            <a:pPr marL="0" indent="0" fontAlgn="base">
              <a:buNone/>
            </a:pPr>
            <a:r>
              <a:rPr lang="en-US" dirty="0"/>
              <a:t>An agile tester understands the relevance of technical skills. </a:t>
            </a:r>
            <a:r>
              <a:rPr lang="en-US" dirty="0" err="1"/>
              <a:t>He/She</a:t>
            </a:r>
            <a:r>
              <a:rPr lang="en-US" dirty="0"/>
              <a:t> is always prepared to contribute to the technical discussions of the team. His contribution may extend up to code reviews, user stories grooming, requirements understanding. The Agile Software Tester would work with the developers when they are </a:t>
            </a:r>
            <a:r>
              <a:rPr lang="en-US" b="1" u="sng" dirty="0">
                <a:hlinkClick r:id="rId2"/>
              </a:rPr>
              <a:t>performing unit testing</a:t>
            </a:r>
            <a:r>
              <a:rPr lang="en-US" dirty="0"/>
              <a:t> and share the perspective of testing from a tester point of view instead of developer point.</a:t>
            </a:r>
          </a:p>
          <a:p>
            <a:r>
              <a:rPr lang="en-US" b="1" dirty="0"/>
              <a:t>Automation:</a:t>
            </a:r>
          </a:p>
          <a:p>
            <a:pPr marL="0" indent="0" fontAlgn="base">
              <a:buNone/>
            </a:pPr>
            <a:r>
              <a:rPr lang="en-US" dirty="0"/>
              <a:t>Agile testing involves automation at the time of unit testing and integration testing. For automation There are many </a:t>
            </a:r>
            <a:r>
              <a:rPr lang="en-US" b="1" u="sng" dirty="0">
                <a:hlinkClick r:id="rId3"/>
              </a:rPr>
              <a:t>tools available for automation</a:t>
            </a:r>
            <a:r>
              <a:rPr lang="en-US" dirty="0"/>
              <a:t> which does not require prior training for language.</a:t>
            </a:r>
          </a:p>
          <a:p>
            <a:r>
              <a:rPr lang="en-US" b="1" dirty="0"/>
              <a:t>Exploratory Tester:</a:t>
            </a:r>
          </a:p>
          <a:p>
            <a:pPr marL="0" indent="0" fontAlgn="base">
              <a:buNone/>
            </a:pPr>
            <a:r>
              <a:rPr lang="en-US" dirty="0"/>
              <a:t>The skill of exploratory testing is a very useful and powerful method sometimes in the agile process. An exploratory tester can utilize his skills to perform testing avoiding risks and uncertainty in the product. The tester can get ideas from the initial design discussions and the meetings with the team to uncover the system and explore more in the system. Once the tester is able to find out the areas of ambiguity the tester can work more systematically and efficiently in the product. An agile tester should share their knowledge and information with the rest of the scrum team.</a:t>
            </a:r>
          </a:p>
          <a:p>
            <a:endParaRPr lang="en-US" dirty="0"/>
          </a:p>
        </p:txBody>
      </p:sp>
    </p:spTree>
    <p:extLst>
      <p:ext uri="{BB962C8B-B14F-4D97-AF65-F5344CB8AC3E}">
        <p14:creationId xmlns:p14="http://schemas.microsoft.com/office/powerpoint/2010/main" val="31111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12 principles of agile?</a:t>
            </a:r>
            <a:br>
              <a:rPr lang="en-US" b="1" dirty="0"/>
            </a:br>
            <a:endParaRPr lang="en-US" dirty="0"/>
          </a:p>
        </p:txBody>
      </p:sp>
      <p:sp>
        <p:nvSpPr>
          <p:cNvPr id="3" name="Content Placeholder 2"/>
          <p:cNvSpPr>
            <a:spLocks noGrp="1"/>
          </p:cNvSpPr>
          <p:nvPr>
            <p:ph idx="1"/>
          </p:nvPr>
        </p:nvSpPr>
        <p:spPr>
          <a:xfrm>
            <a:off x="1371600" y="2286000"/>
            <a:ext cx="9601200" cy="4164496"/>
          </a:xfrm>
        </p:spPr>
        <p:txBody>
          <a:bodyPr>
            <a:normAutofit fontScale="85000" lnSpcReduction="20000"/>
          </a:bodyPr>
          <a:lstStyle/>
          <a:p>
            <a:pPr lvl="0"/>
            <a:r>
              <a:rPr lang="en-US" dirty="0"/>
              <a:t>Customer satisfaction</a:t>
            </a:r>
          </a:p>
          <a:p>
            <a:pPr lvl="0"/>
            <a:r>
              <a:rPr lang="en-US" dirty="0"/>
              <a:t>Early and continuous delivery</a:t>
            </a:r>
          </a:p>
          <a:p>
            <a:pPr lvl="0"/>
            <a:r>
              <a:rPr lang="en-US" dirty="0"/>
              <a:t>Embrace change</a:t>
            </a:r>
          </a:p>
          <a:p>
            <a:pPr lvl="0"/>
            <a:r>
              <a:rPr lang="en-US" dirty="0"/>
              <a:t>Frequent delivery</a:t>
            </a:r>
          </a:p>
          <a:p>
            <a:pPr lvl="0"/>
            <a:r>
              <a:rPr lang="en-US" dirty="0"/>
              <a:t>Collaboration of businesses and developers</a:t>
            </a:r>
          </a:p>
          <a:p>
            <a:pPr lvl="0"/>
            <a:r>
              <a:rPr lang="en-US" dirty="0"/>
              <a:t>Motivated individuals</a:t>
            </a:r>
          </a:p>
          <a:p>
            <a:pPr lvl="0"/>
            <a:r>
              <a:rPr lang="en-US" dirty="0"/>
              <a:t>Face-to-face conversation</a:t>
            </a:r>
          </a:p>
          <a:p>
            <a:pPr lvl="0"/>
            <a:r>
              <a:rPr lang="en-US" dirty="0"/>
              <a:t>Functional products</a:t>
            </a:r>
          </a:p>
          <a:p>
            <a:pPr lvl="0"/>
            <a:r>
              <a:rPr lang="en-US" dirty="0"/>
              <a:t>Technical excellence</a:t>
            </a:r>
          </a:p>
          <a:p>
            <a:pPr lvl="0"/>
            <a:r>
              <a:rPr lang="en-US" dirty="0"/>
              <a:t>Simplicity</a:t>
            </a:r>
          </a:p>
          <a:p>
            <a:pPr lvl="0"/>
            <a:r>
              <a:rPr lang="en-US" dirty="0"/>
              <a:t>Self-organized teams</a:t>
            </a:r>
          </a:p>
          <a:p>
            <a:pPr lvl="0"/>
            <a:r>
              <a:rPr lang="en-US" dirty="0"/>
              <a:t>Regulation, reflection and adjustment</a:t>
            </a:r>
          </a:p>
          <a:p>
            <a:endParaRPr lang="en-US" dirty="0"/>
          </a:p>
        </p:txBody>
      </p:sp>
    </p:spTree>
    <p:extLst>
      <p:ext uri="{BB962C8B-B14F-4D97-AF65-F5344CB8AC3E}">
        <p14:creationId xmlns:p14="http://schemas.microsoft.com/office/powerpoint/2010/main" val="2659281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the various testing activity on scrum process</a:t>
            </a:r>
            <a:br>
              <a:rPr lang="en-US" b="1" dirty="0"/>
            </a:br>
            <a:endParaRPr lang="en-US" dirty="0"/>
          </a:p>
        </p:txBody>
      </p:sp>
      <p:sp>
        <p:nvSpPr>
          <p:cNvPr id="3" name="Content Placeholder 2"/>
          <p:cNvSpPr>
            <a:spLocks noGrp="1"/>
          </p:cNvSpPr>
          <p:nvPr>
            <p:ph idx="1"/>
          </p:nvPr>
        </p:nvSpPr>
        <p:spPr/>
        <p:txBody>
          <a:bodyPr/>
          <a:lstStyle/>
          <a:p>
            <a:pPr lvl="0" fontAlgn="base"/>
            <a:r>
              <a:rPr lang="en-US" dirty="0"/>
              <a:t>sprint meeting : Which Item should be picked from backlogs and estimated time for developing the component. It should also on the prioritizing the work.</a:t>
            </a:r>
          </a:p>
          <a:p>
            <a:pPr lvl="0" fontAlgn="base"/>
            <a:r>
              <a:rPr lang="en-US" dirty="0"/>
              <a:t>Daily scrum : In daily scrum meeting tester should get the information about previously done tasks and also do plan for next task to deliver the developer.</a:t>
            </a:r>
          </a:p>
          <a:p>
            <a:pPr lvl="0" fontAlgn="base"/>
            <a:r>
              <a:rPr lang="en-US" dirty="0"/>
              <a:t>Daily work : Tester should perform acceptance test ,system test and on the unit test and integration test tester should perform Automation test on the Daily work of the current sprint</a:t>
            </a:r>
          </a:p>
          <a:p>
            <a:endParaRPr lang="en-US" dirty="0"/>
          </a:p>
        </p:txBody>
      </p:sp>
    </p:spTree>
    <p:extLst>
      <p:ext uri="{BB962C8B-B14F-4D97-AF65-F5344CB8AC3E}">
        <p14:creationId xmlns:p14="http://schemas.microsoft.com/office/powerpoint/2010/main" val="2087176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 Review and Retrospection meeting</a:t>
            </a:r>
            <a:br>
              <a:rPr lang="en-US" b="1" dirty="0"/>
            </a:br>
            <a:endParaRPr lang="en-US" dirty="0"/>
          </a:p>
        </p:txBody>
      </p:sp>
      <p:sp>
        <p:nvSpPr>
          <p:cNvPr id="3" name="Content Placeholder 2"/>
          <p:cNvSpPr>
            <a:spLocks noGrp="1"/>
          </p:cNvSpPr>
          <p:nvPr>
            <p:ph idx="1"/>
          </p:nvPr>
        </p:nvSpPr>
        <p:spPr/>
        <p:txBody>
          <a:bodyPr/>
          <a:lstStyle/>
          <a:p>
            <a:pPr lvl="0" fontAlgn="base"/>
            <a:r>
              <a:rPr lang="en-US" dirty="0"/>
              <a:t>The tester needs to identify what went wrong and what went right in the current sprint</a:t>
            </a:r>
          </a:p>
          <a:p>
            <a:pPr lvl="0" fontAlgn="base"/>
            <a:r>
              <a:rPr lang="en-US" dirty="0"/>
              <a:t>He needs to learn new lessons and best practices from the current sprint</a:t>
            </a:r>
          </a:p>
          <a:p>
            <a:pPr lvl="0" fontAlgn="base"/>
            <a:r>
              <a:rPr lang="en-US" dirty="0"/>
              <a:t>The tester is encouraged to write new user stories that would help in testing and also user stories that would help the customer</a:t>
            </a:r>
          </a:p>
          <a:p>
            <a:pPr lvl="0" fontAlgn="base"/>
            <a:r>
              <a:rPr lang="en-US" dirty="0"/>
              <a:t>The tester will discuss like if any user story was not covered in current sprint.</a:t>
            </a:r>
          </a:p>
          <a:p>
            <a:pPr lvl="0" fontAlgn="base"/>
            <a:r>
              <a:rPr lang="en-US" dirty="0"/>
              <a:t>Any obstructions in the project will be put under consideration of Scrum Master.</a:t>
            </a:r>
          </a:p>
          <a:p>
            <a:endParaRPr lang="en-US" dirty="0"/>
          </a:p>
        </p:txBody>
      </p:sp>
    </p:spTree>
    <p:extLst>
      <p:ext uri="{BB962C8B-B14F-4D97-AF65-F5344CB8AC3E}">
        <p14:creationId xmlns:p14="http://schemas.microsoft.com/office/powerpoint/2010/main" val="16149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hlinkClick r:id="rId2"/>
              </a:rPr>
              <a:t>Agile methodology</a:t>
            </a:r>
            <a:r>
              <a:rPr lang="en-US" dirty="0"/>
              <a:t> </a:t>
            </a:r>
          </a:p>
        </p:txBody>
      </p:sp>
      <p:sp>
        <p:nvSpPr>
          <p:cNvPr id="3" name="Content Placeholder 2"/>
          <p:cNvSpPr>
            <a:spLocks noGrp="1"/>
          </p:cNvSpPr>
          <p:nvPr>
            <p:ph idx="1"/>
          </p:nvPr>
        </p:nvSpPr>
        <p:spPr/>
        <p:txBody>
          <a:bodyPr>
            <a:normAutofit fontScale="92500"/>
          </a:bodyPr>
          <a:lstStyle/>
          <a:p>
            <a:r>
              <a:rPr lang="en-US" u="sng" dirty="0">
                <a:hlinkClick r:id="rId2"/>
              </a:rPr>
              <a:t>Agile methodology</a:t>
            </a:r>
            <a:r>
              <a:rPr lang="en-US" dirty="0"/>
              <a:t> is a type of project management process, mainly used for software development, where demands and solutions evolve through the collaborative effort of self-organizing and cross-functional teams and their customers.</a:t>
            </a:r>
          </a:p>
          <a:p>
            <a:r>
              <a:rPr lang="en-US" dirty="0"/>
              <a:t>Agile software development refers to a group of software development methodologies based on iterative development, where requirements and solutions evolve through collaboration between self-organizing cross-functional teams. Agile methods or Agile processes generally promote a disciplined project management process that encourages frequent inspection and adaptation, a leadership philosophy that encourages teamwork, self-organization and accountability, a set of engineering best practices intended to allow for rapid delivery of high-quality software, and a business approach that aligns development with customer needs and company goals. </a:t>
            </a:r>
          </a:p>
          <a:p>
            <a:endParaRPr lang="en-US" dirty="0"/>
          </a:p>
        </p:txBody>
      </p:sp>
    </p:spTree>
    <p:extLst>
      <p:ext uri="{BB962C8B-B14F-4D97-AF65-F5344CB8AC3E}">
        <p14:creationId xmlns:p14="http://schemas.microsoft.com/office/powerpoint/2010/main" val="151428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Examples</a:t>
            </a:r>
            <a:r>
              <a:rPr lang="en-US" dirty="0"/>
              <a:t> of </a:t>
            </a:r>
            <a:r>
              <a:rPr lang="en-US" b="1" dirty="0"/>
              <a:t>Agile Methodology</a:t>
            </a:r>
            <a:br>
              <a:rPr lang="en-US" dirty="0"/>
            </a:br>
            <a:endParaRPr lang="en-US" dirty="0"/>
          </a:p>
        </p:txBody>
      </p:sp>
      <p:sp>
        <p:nvSpPr>
          <p:cNvPr id="3" name="Content Placeholder 2"/>
          <p:cNvSpPr>
            <a:spLocks noGrp="1"/>
          </p:cNvSpPr>
          <p:nvPr>
            <p:ph idx="1"/>
          </p:nvPr>
        </p:nvSpPr>
        <p:spPr/>
        <p:txBody>
          <a:bodyPr/>
          <a:lstStyle/>
          <a:p>
            <a:r>
              <a:rPr lang="en-US" dirty="0"/>
              <a:t>Agile </a:t>
            </a:r>
            <a:r>
              <a:rPr lang="en-US" b="1" dirty="0"/>
              <a:t>Scrum Methodology</a:t>
            </a:r>
            <a:r>
              <a:rPr lang="en-US" dirty="0"/>
              <a:t>.</a:t>
            </a:r>
          </a:p>
          <a:p>
            <a:r>
              <a:rPr lang="en-US" b="1" dirty="0"/>
              <a:t>Lean Software Development</a:t>
            </a:r>
            <a:r>
              <a:rPr lang="en-US" dirty="0"/>
              <a:t>.</a:t>
            </a:r>
          </a:p>
          <a:p>
            <a:r>
              <a:rPr lang="en-US" b="1" dirty="0"/>
              <a:t>Kanban</a:t>
            </a:r>
            <a:r>
              <a:rPr lang="en-US" dirty="0"/>
              <a:t>.</a:t>
            </a:r>
          </a:p>
          <a:p>
            <a:r>
              <a:rPr lang="en-US" b="1" dirty="0"/>
              <a:t>Extreme Programming (XP</a:t>
            </a:r>
            <a:r>
              <a:rPr lang="en-US" dirty="0"/>
              <a:t>)</a:t>
            </a:r>
          </a:p>
          <a:p>
            <a:r>
              <a:rPr lang="en-US" b="1" dirty="0"/>
              <a:t>Crystal</a:t>
            </a:r>
            <a:r>
              <a:rPr lang="en-US" dirty="0"/>
              <a:t>.</a:t>
            </a:r>
          </a:p>
          <a:p>
            <a:r>
              <a:rPr lang="en-US" b="1" dirty="0"/>
              <a:t>Dynamic Systems Development Method</a:t>
            </a:r>
            <a:r>
              <a:rPr lang="en-US" dirty="0"/>
              <a:t> (</a:t>
            </a:r>
            <a:r>
              <a:rPr lang="en-US" b="1" dirty="0"/>
              <a:t>DSDM</a:t>
            </a:r>
            <a:r>
              <a:rPr lang="en-US" dirty="0"/>
              <a:t>)</a:t>
            </a:r>
          </a:p>
          <a:p>
            <a:r>
              <a:rPr lang="en-US" b="1" dirty="0"/>
              <a:t>Feature Driven Development</a:t>
            </a:r>
            <a:r>
              <a:rPr lang="en-US" dirty="0"/>
              <a:t> (FDD)</a:t>
            </a:r>
          </a:p>
          <a:p>
            <a:endParaRPr lang="en-US" dirty="0"/>
          </a:p>
        </p:txBody>
      </p:sp>
    </p:spTree>
    <p:extLst>
      <p:ext uri="{BB962C8B-B14F-4D97-AF65-F5344CB8AC3E}">
        <p14:creationId xmlns:p14="http://schemas.microsoft.com/office/powerpoint/2010/main" val="3721839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a:t>The software development term </a:t>
            </a:r>
            <a:r>
              <a:rPr lang="en-US" b="1" dirty="0"/>
              <a:t>scrum</a:t>
            </a:r>
            <a:r>
              <a:rPr lang="en-US" dirty="0"/>
              <a:t> was first used in a 1986 paper titled "The New  Product Development Game". The term is borrowed from rugby, where a </a:t>
            </a:r>
            <a:r>
              <a:rPr lang="en-US" b="1" dirty="0"/>
              <a:t>scrum</a:t>
            </a:r>
            <a:r>
              <a:rPr lang="en-US" dirty="0"/>
              <a:t> is a formation of players. The term </a:t>
            </a:r>
            <a:r>
              <a:rPr lang="en-US" b="1" dirty="0"/>
              <a:t>scrum</a:t>
            </a:r>
            <a:r>
              <a:rPr lang="en-US" dirty="0"/>
              <a:t> was chosen by the paper's authors because it emphasizes teamwork.</a:t>
            </a:r>
          </a:p>
          <a:p>
            <a:r>
              <a:rPr lang="en-US" dirty="0"/>
              <a:t>Scrum is a subset of Agile. It is a lightweight process framework for agile development, and the most widely-used one.</a:t>
            </a:r>
          </a:p>
          <a:p>
            <a:r>
              <a:rPr lang="en-US" b="1" dirty="0"/>
              <a:t>Scrum</a:t>
            </a:r>
            <a:r>
              <a:rPr lang="en-US" dirty="0"/>
              <a:t> is an </a:t>
            </a:r>
            <a:r>
              <a:rPr lang="en-US" b="1" dirty="0"/>
              <a:t>agile</a:t>
            </a:r>
            <a:r>
              <a:rPr lang="en-US" dirty="0"/>
              <a:t> project management </a:t>
            </a:r>
            <a:r>
              <a:rPr lang="en-US" b="1" dirty="0"/>
              <a:t>methodology</a:t>
            </a:r>
            <a:r>
              <a:rPr lang="en-US" dirty="0"/>
              <a:t> or framework used primarily for </a:t>
            </a:r>
            <a:r>
              <a:rPr lang="en-US" b="1" dirty="0"/>
              <a:t>software</a:t>
            </a:r>
            <a:r>
              <a:rPr lang="en-US" dirty="0"/>
              <a:t> development projects with the goal of delivering new </a:t>
            </a:r>
            <a:r>
              <a:rPr lang="en-US" b="1" dirty="0"/>
              <a:t>software</a:t>
            </a:r>
            <a:r>
              <a:rPr lang="en-US" dirty="0"/>
              <a:t> capability every 2-4 weeks.</a:t>
            </a:r>
          </a:p>
          <a:p>
            <a:pPr marL="0" indent="0">
              <a:buNone/>
            </a:pPr>
            <a:endParaRPr lang="en-US" dirty="0"/>
          </a:p>
          <a:p>
            <a:r>
              <a:rPr lang="en-US" dirty="0"/>
              <a:t>Scrum is an agile framework for developing, delivering, and sustaining complex products, with an initial emphasis on software development, although it has been used in other fields including research, sales, marketing and advanced technologies.</a:t>
            </a:r>
          </a:p>
          <a:p>
            <a:endParaRPr lang="en-US" dirty="0"/>
          </a:p>
        </p:txBody>
      </p:sp>
    </p:spTree>
    <p:extLst>
      <p:ext uri="{BB962C8B-B14F-4D97-AF65-F5344CB8AC3E}">
        <p14:creationId xmlns:p14="http://schemas.microsoft.com/office/powerpoint/2010/main" val="286542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scrum methodology</a:t>
            </a:r>
          </a:p>
        </p:txBody>
      </p:sp>
      <p:sp>
        <p:nvSpPr>
          <p:cNvPr id="3" name="Content Placeholder 2"/>
          <p:cNvSpPr>
            <a:spLocks noGrp="1"/>
          </p:cNvSpPr>
          <p:nvPr>
            <p:ph idx="1"/>
          </p:nvPr>
        </p:nvSpPr>
        <p:spPr/>
        <p:txBody>
          <a:bodyPr>
            <a:normAutofit fontScale="92500" lnSpcReduction="20000"/>
          </a:bodyPr>
          <a:lstStyle/>
          <a:p>
            <a:r>
              <a:rPr lang="en-US" dirty="0"/>
              <a:t>Agile scrum methodology is a</a:t>
            </a:r>
            <a:r>
              <a:rPr lang="en-US" dirty="0">
                <a:hlinkClick r:id="rId2"/>
              </a:rPr>
              <a:t> project management system</a:t>
            </a:r>
            <a:r>
              <a:rPr lang="en-US" dirty="0"/>
              <a:t> that relies on incremental development. Each iteration consists of two- to four-week sprints, where each sprint's goal is to build the most important features first and come out with a potentially deliverable product. More features are built into the product in subsequent sprints and are adjusted based on stakeholder and customer feedback between sprints.</a:t>
            </a:r>
          </a:p>
          <a:p>
            <a:r>
              <a:rPr lang="en-US" dirty="0"/>
              <a:t>Whereas other project management methods emphasize building an entire product in one iteration from start to finish, agile scrum methodology focuses on delivering several iterations of a product to provide stakeholders with the highest business value in the least amount of time.</a:t>
            </a:r>
          </a:p>
          <a:p>
            <a:r>
              <a:rPr lang="en-US" dirty="0">
                <a:hlinkClick r:id="rId3"/>
              </a:rPr>
              <a:t>Agile scrum methodology</a:t>
            </a:r>
            <a:r>
              <a:rPr lang="en-US" dirty="0"/>
              <a:t> has several benefits. First, it encourages products to be built faster, since each set of goals must be completed within each sprint's time frame. It also requires frequent planning and goal setting, which helps the scrum team focus on the current sprint's objectives and increase productivity.</a:t>
            </a:r>
          </a:p>
          <a:p>
            <a:endParaRPr lang="en-US" dirty="0"/>
          </a:p>
        </p:txBody>
      </p:sp>
    </p:spTree>
    <p:extLst>
      <p:ext uri="{BB962C8B-B14F-4D97-AF65-F5344CB8AC3E}">
        <p14:creationId xmlns:p14="http://schemas.microsoft.com/office/powerpoint/2010/main" val="210489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Lifecycle of Scrum:</a:t>
            </a:r>
            <a:br>
              <a:rPr lang="en-US" dirty="0"/>
            </a:br>
            <a:endParaRPr lang="en-US" dirty="0"/>
          </a:p>
        </p:txBody>
      </p:sp>
      <p:sp>
        <p:nvSpPr>
          <p:cNvPr id="3" name="Content Placeholder 2"/>
          <p:cNvSpPr>
            <a:spLocks noGrp="1"/>
          </p:cNvSpPr>
          <p:nvPr>
            <p:ph idx="1"/>
          </p:nvPr>
        </p:nvSpPr>
        <p:spPr>
          <a:xfrm>
            <a:off x="1371600" y="2286000"/>
            <a:ext cx="5635487" cy="3581400"/>
          </a:xfrm>
        </p:spPr>
        <p:txBody>
          <a:bodyPr>
            <a:normAutofit fontScale="70000" lnSpcReduction="20000"/>
          </a:bodyPr>
          <a:lstStyle/>
          <a:p>
            <a:r>
              <a:rPr lang="en-US" b="1" dirty="0"/>
              <a:t>Sprint:</a:t>
            </a:r>
            <a:br>
              <a:rPr lang="en-US" dirty="0"/>
            </a:br>
            <a:r>
              <a:rPr lang="en-US" dirty="0"/>
              <a:t>A Sprint is a time-box of one month or less. A new Sprint starts immediately after the completion of the previous Sprint.</a:t>
            </a:r>
          </a:p>
          <a:p>
            <a:pPr fontAlgn="base"/>
            <a:r>
              <a:rPr lang="en-US" b="1" dirty="0"/>
              <a:t>Release:</a:t>
            </a:r>
            <a:br>
              <a:rPr lang="en-US" dirty="0"/>
            </a:br>
            <a:r>
              <a:rPr lang="en-US" dirty="0"/>
              <a:t>When the product is completed then it goes to the Release stage.</a:t>
            </a:r>
          </a:p>
          <a:p>
            <a:pPr fontAlgn="base"/>
            <a:r>
              <a:rPr lang="en-US" b="1" dirty="0"/>
              <a:t>Sprint Review:</a:t>
            </a:r>
            <a:br>
              <a:rPr lang="en-US" dirty="0"/>
            </a:br>
            <a:r>
              <a:rPr lang="en-US" dirty="0"/>
              <a:t>If the product still have some non-achievable features then it will be checked in this stage and then the product is passed to the Sprint Retrospective stage.</a:t>
            </a:r>
          </a:p>
          <a:p>
            <a:pPr fontAlgn="base"/>
            <a:r>
              <a:rPr lang="en-US" b="1" dirty="0"/>
              <a:t>Sprint Retrospective:</a:t>
            </a:r>
            <a:br>
              <a:rPr lang="en-US" dirty="0"/>
            </a:br>
            <a:r>
              <a:rPr lang="en-US" dirty="0"/>
              <a:t>In this stage quality or status of the product is checked.</a:t>
            </a:r>
          </a:p>
          <a:p>
            <a:pPr fontAlgn="base"/>
            <a:r>
              <a:rPr lang="en-US" b="1" dirty="0"/>
              <a:t>Product Backlog:</a:t>
            </a:r>
            <a:br>
              <a:rPr lang="en-US" dirty="0"/>
            </a:br>
            <a:r>
              <a:rPr lang="en-US" dirty="0"/>
              <a:t>According to the prioritize features the product is organized.</a:t>
            </a:r>
          </a:p>
          <a:p>
            <a:r>
              <a:rPr lang="en-US" b="1" dirty="0"/>
              <a:t>Sprint Backlog:</a:t>
            </a:r>
            <a:br>
              <a:rPr lang="en-US" dirty="0"/>
            </a:br>
            <a:r>
              <a:rPr lang="en-US" dirty="0"/>
              <a:t>Sprint Backlog is divided into two parts Product assigned features to sprint and Sprint planning meeting.</a:t>
            </a:r>
          </a:p>
          <a:p>
            <a:endParaRPr lang="en-US" dirty="0"/>
          </a:p>
        </p:txBody>
      </p:sp>
      <p:pic>
        <p:nvPicPr>
          <p:cNvPr id="4" name="Picture 3" descr="https://media.geeksforgeeks.org/wp-content/uploads/20190607191430/442.jpg"/>
          <p:cNvPicPr/>
          <p:nvPr/>
        </p:nvPicPr>
        <p:blipFill>
          <a:blip r:embed="rId2">
            <a:extLst>
              <a:ext uri="{28A0092B-C50C-407E-A947-70E740481C1C}">
                <a14:useLocalDpi xmlns:a14="http://schemas.microsoft.com/office/drawing/2010/main" val="0"/>
              </a:ext>
            </a:extLst>
          </a:blip>
          <a:srcRect/>
          <a:stretch>
            <a:fillRect/>
          </a:stretch>
        </p:blipFill>
        <p:spPr bwMode="auto">
          <a:xfrm>
            <a:off x="7007086" y="2286000"/>
            <a:ext cx="5184913" cy="3581400"/>
          </a:xfrm>
          <a:prstGeom prst="rect">
            <a:avLst/>
          </a:prstGeom>
          <a:noFill/>
          <a:ln>
            <a:noFill/>
          </a:ln>
        </p:spPr>
      </p:pic>
    </p:spTree>
    <p:extLst>
      <p:ext uri="{BB962C8B-B14F-4D97-AF65-F5344CB8AC3E}">
        <p14:creationId xmlns:p14="http://schemas.microsoft.com/office/powerpoint/2010/main" val="119064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331843"/>
          </a:xfrm>
        </p:spPr>
        <p:txBody>
          <a:bodyPr/>
          <a:lstStyle/>
          <a:p>
            <a:r>
              <a:rPr lang="en-US" dirty="0"/>
              <a:t>How Scrum Works</a:t>
            </a:r>
            <a:br>
              <a:rPr lang="en-US" b="1" dirty="0"/>
            </a:br>
            <a:endParaRPr lang="en-US" dirty="0"/>
          </a:p>
        </p:txBody>
      </p:sp>
      <p:sp>
        <p:nvSpPr>
          <p:cNvPr id="3" name="Content Placeholder 2"/>
          <p:cNvSpPr>
            <a:spLocks noGrp="1"/>
          </p:cNvSpPr>
          <p:nvPr>
            <p:ph idx="1"/>
          </p:nvPr>
        </p:nvSpPr>
        <p:spPr>
          <a:xfrm>
            <a:off x="1371600" y="1510748"/>
            <a:ext cx="9601200" cy="5347252"/>
          </a:xfrm>
        </p:spPr>
        <p:txBody>
          <a:bodyPr>
            <a:normAutofit fontScale="77500" lnSpcReduction="20000"/>
          </a:bodyPr>
          <a:lstStyle/>
          <a:p>
            <a:r>
              <a:rPr lang="en-US" dirty="0"/>
              <a:t>In a rugby scrum, all the players literally put their heads together. When it comes to software development, a scrum can be characterized by </a:t>
            </a:r>
            <a:r>
              <a:rPr lang="en-US" u="sng" dirty="0">
                <a:hlinkClick r:id="rId2"/>
              </a:rPr>
              <a:t>developers putting their heads together to address complex problems</a:t>
            </a:r>
            <a:r>
              <a:rPr lang="en-US" dirty="0"/>
              <a:t>.</a:t>
            </a:r>
            <a:endParaRPr lang="en-US" sz="1600" dirty="0"/>
          </a:p>
          <a:p>
            <a:pPr lvl="0"/>
            <a:r>
              <a:rPr lang="en-US" dirty="0"/>
              <a:t>Scrum software development starts with a wish list of features — a.k.a. a product backlog. The team meets to discuss:</a:t>
            </a:r>
            <a:endParaRPr lang="en-US" sz="1400" dirty="0"/>
          </a:p>
          <a:p>
            <a:pPr lvl="1"/>
            <a:r>
              <a:rPr lang="en-US" dirty="0"/>
              <a:t>The backlog.</a:t>
            </a:r>
            <a:endParaRPr lang="en-US" sz="1400" dirty="0"/>
          </a:p>
          <a:p>
            <a:pPr lvl="1"/>
            <a:r>
              <a:rPr lang="en-US" dirty="0"/>
              <a:t>What still needs to be completed.</a:t>
            </a:r>
            <a:endParaRPr lang="en-US" sz="1400" dirty="0"/>
          </a:p>
          <a:p>
            <a:pPr lvl="1"/>
            <a:r>
              <a:rPr lang="en-US" dirty="0"/>
              <a:t>How long it will take.</a:t>
            </a:r>
            <a:endParaRPr lang="en-US" sz="1400" dirty="0"/>
          </a:p>
          <a:p>
            <a:pPr lvl="0"/>
            <a:r>
              <a:rPr lang="en-US" dirty="0"/>
              <a:t>Scrum relies on an agile software development concept called sprints:</a:t>
            </a:r>
            <a:endParaRPr lang="en-US" sz="1400" dirty="0"/>
          </a:p>
          <a:p>
            <a:pPr lvl="1"/>
            <a:r>
              <a:rPr lang="en-US" dirty="0"/>
              <a:t>Sprints are periods of time when software development is actually done.</a:t>
            </a:r>
            <a:endParaRPr lang="en-US" sz="1400" dirty="0"/>
          </a:p>
          <a:p>
            <a:pPr lvl="1"/>
            <a:r>
              <a:rPr lang="en-US" dirty="0"/>
              <a:t>A sprint usually lasts from one week to one month to complete an item from the backlog.</a:t>
            </a:r>
            <a:endParaRPr lang="en-US" sz="1400" dirty="0"/>
          </a:p>
          <a:p>
            <a:pPr lvl="1"/>
            <a:r>
              <a:rPr lang="en-US" dirty="0"/>
              <a:t>The goal of each sprint is to create a saleable product.</a:t>
            </a:r>
            <a:endParaRPr lang="en-US" sz="1400" dirty="0"/>
          </a:p>
          <a:p>
            <a:pPr lvl="1"/>
            <a:r>
              <a:rPr lang="en-US" dirty="0"/>
              <a:t>Each sprint ends with a sprint review.</a:t>
            </a:r>
            <a:endParaRPr lang="en-US" sz="1400" dirty="0"/>
          </a:p>
          <a:p>
            <a:pPr lvl="1"/>
            <a:r>
              <a:rPr lang="en-US" dirty="0"/>
              <a:t>Then the team chooses another piece of backlog to develop — which starts a new sprint.</a:t>
            </a:r>
            <a:endParaRPr lang="en-US" sz="1400" dirty="0"/>
          </a:p>
          <a:p>
            <a:pPr lvl="1"/>
            <a:r>
              <a:rPr lang="en-US" dirty="0"/>
              <a:t>Sprints continue until the project deadline or the project budget is spent.</a:t>
            </a:r>
            <a:endParaRPr lang="en-US" sz="1400" dirty="0"/>
          </a:p>
          <a:p>
            <a:pPr lvl="0"/>
            <a:r>
              <a:rPr lang="en-US" dirty="0"/>
              <a:t>In daily scrums, teams meet to discuss their progress since the previous meeting and make plans for that day.</a:t>
            </a:r>
            <a:endParaRPr lang="en-US" sz="1400" dirty="0"/>
          </a:p>
          <a:p>
            <a:pPr lvl="1"/>
            <a:r>
              <a:rPr lang="en-US" dirty="0"/>
              <a:t>The meetings should be brief — no longer than 15 minutes.</a:t>
            </a:r>
            <a:endParaRPr lang="en-US" sz="1400" dirty="0"/>
          </a:p>
          <a:p>
            <a:pPr lvl="1"/>
            <a:r>
              <a:rPr lang="en-US" dirty="0"/>
              <a:t>Each team member needs to be present and prepared.</a:t>
            </a:r>
            <a:endParaRPr lang="en-US" sz="1400" dirty="0"/>
          </a:p>
          <a:p>
            <a:r>
              <a:rPr lang="en-US" dirty="0"/>
              <a:t>The </a:t>
            </a:r>
            <a:r>
              <a:rPr lang="en-US" dirty="0" err="1"/>
              <a:t>ScrumMaster</a:t>
            </a:r>
            <a:r>
              <a:rPr lang="en-US" dirty="0"/>
              <a:t> keeps the team focused on the goal.</a:t>
            </a:r>
            <a:r>
              <a:rPr lang="en-US" sz="1400" dirty="0"/>
              <a:t> </a:t>
            </a:r>
            <a:endParaRPr lang="en-US" dirty="0"/>
          </a:p>
        </p:txBody>
      </p:sp>
    </p:spTree>
    <p:extLst>
      <p:ext uri="{BB962C8B-B14F-4D97-AF65-F5344CB8AC3E}">
        <p14:creationId xmlns:p14="http://schemas.microsoft.com/office/powerpoint/2010/main" val="5553212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182</TotalTime>
  <Words>3725</Words>
  <Application>Microsoft Office PowerPoint</Application>
  <PresentationFormat>Widescreen</PresentationFormat>
  <Paragraphs>191</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Franklin Gothic Book</vt:lpstr>
      <vt:lpstr>Crop</vt:lpstr>
      <vt:lpstr>What is agile? </vt:lpstr>
      <vt:lpstr>Some of the real life examples of agile model:</vt:lpstr>
      <vt:lpstr>What are the 12 principles of agile? </vt:lpstr>
      <vt:lpstr>Agile methodology </vt:lpstr>
      <vt:lpstr>Examples of Agile Methodology </vt:lpstr>
      <vt:lpstr>scrum </vt:lpstr>
      <vt:lpstr>Agile scrum methodology</vt:lpstr>
      <vt:lpstr>Lifecycle of Scrum: </vt:lpstr>
      <vt:lpstr>How Scrum Works </vt:lpstr>
      <vt:lpstr>How Scrum Works </vt:lpstr>
      <vt:lpstr>Introduction to Scrum Terms</vt:lpstr>
      <vt:lpstr>Who is in the Scrum?/Scrum Terms</vt:lpstr>
      <vt:lpstr>PowerPoint Presentation</vt:lpstr>
      <vt:lpstr>A Visual Introduction to Scrum </vt:lpstr>
      <vt:lpstr>PowerPoint Presentation</vt:lpstr>
      <vt:lpstr>Key Features of Scrum Methodology </vt:lpstr>
      <vt:lpstr>Who can benefit from scrum? </vt:lpstr>
      <vt:lpstr>What are the benefits of agile scrum methodology? </vt:lpstr>
      <vt:lpstr>Benefits of Scrum </vt:lpstr>
      <vt:lpstr>Disadvantages of Scrum </vt:lpstr>
      <vt:lpstr>Scrum Best Practices </vt:lpstr>
      <vt:lpstr>Role of test engineer in scrum team</vt:lpstr>
      <vt:lpstr>Scrum in Software Testing </vt:lpstr>
      <vt:lpstr>Scrum Testing </vt:lpstr>
      <vt:lpstr>Role of test engineer in scrum team</vt:lpstr>
      <vt:lpstr>The Role of a Tester in an Agile Team </vt:lpstr>
      <vt:lpstr>What is the role of a QA tester on a Scrum team? </vt:lpstr>
      <vt:lpstr>What is the role of a QA tester on a Scrum team?</vt:lpstr>
      <vt:lpstr>What is the role of a QA tester on a Scrum team?</vt:lpstr>
      <vt:lpstr>What are the various testing activity on scrum process </vt:lpstr>
      <vt:lpstr>In Review and Retrospection meeting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 c</dc:creator>
  <cp:lastModifiedBy>jass singh</cp:lastModifiedBy>
  <cp:revision>16</cp:revision>
  <dcterms:created xsi:type="dcterms:W3CDTF">2021-01-12T11:12:20Z</dcterms:created>
  <dcterms:modified xsi:type="dcterms:W3CDTF">2024-07-01T04:24:45Z</dcterms:modified>
</cp:coreProperties>
</file>