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Arimo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387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194673"/>
            <a:ext cx="7468553" cy="211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What is Carding? A Growing Threat in Pakistan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3665696"/>
            <a:ext cx="7468553" cy="2681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This presentation will delve into the increasing threat of carding in Pakistan, a fraudulent activity that exploits stolen credit and debit card data. As digital payments surge across the nation, understanding how these crimes occur, how to protect yourself, and the real-world impact becomes crucial for every digital user. We will cover the methods used by fraudsters, recent cases, and actionable steps to safeguard your financial information.</a:t>
            </a: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6324124" y="6825496"/>
            <a:ext cx="2492931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4400" b="1" dirty="0">
                <a:solidFill>
                  <a:srgbClr val="D9E1FF"/>
                </a:solidFill>
                <a:latin typeface="Arimo Bold" pitchFamily="34" charset="0"/>
                <a:ea typeface="Arimo Bold" pitchFamily="34" charset="-122"/>
                <a:cs typeface="Arimo Bold" pitchFamily="34" charset="-120"/>
              </a:rPr>
              <a:t>Mansoor Bukhari</a:t>
            </a:r>
            <a:endParaRPr 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3412" y="558641"/>
            <a:ext cx="5494973" cy="532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335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How to Protect Yourself</a:t>
            </a:r>
            <a:endParaRPr lang="en-US" sz="3350" dirty="0"/>
          </a:p>
        </p:txBody>
      </p:sp>
      <p:sp>
        <p:nvSpPr>
          <p:cNvPr id="3" name="Shape 1"/>
          <p:cNvSpPr/>
          <p:nvPr/>
        </p:nvSpPr>
        <p:spPr>
          <a:xfrm>
            <a:off x="633412" y="1452920"/>
            <a:ext cx="13363575" cy="6217920"/>
          </a:xfrm>
          <a:prstGeom prst="roundRect">
            <a:avLst>
              <a:gd name="adj" fmla="val 437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41033" y="1460540"/>
            <a:ext cx="13348335" cy="52197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822008" y="1576745"/>
            <a:ext cx="6308408" cy="2895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Action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7499985" y="1576745"/>
            <a:ext cx="6308408" cy="2895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Description</a:t>
            </a:r>
            <a:endParaRPr lang="en-US" sz="1400" dirty="0"/>
          </a:p>
        </p:txBody>
      </p:sp>
      <p:sp>
        <p:nvSpPr>
          <p:cNvPr id="7" name="Shape 5"/>
          <p:cNvSpPr/>
          <p:nvPr/>
        </p:nvSpPr>
        <p:spPr>
          <a:xfrm>
            <a:off x="641033" y="1982510"/>
            <a:ext cx="13348335" cy="81153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822008" y="2098715"/>
            <a:ext cx="6308408" cy="2895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Strong Passwords &amp; 2FA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7499985" y="2098715"/>
            <a:ext cx="6308408" cy="579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Use complex, unique passwords and enable two-factor authentication on all accounts to add an extra layer of security.</a:t>
            </a:r>
            <a:endParaRPr lang="en-US" sz="1400" dirty="0"/>
          </a:p>
        </p:txBody>
      </p:sp>
      <p:sp>
        <p:nvSpPr>
          <p:cNvPr id="10" name="Shape 8"/>
          <p:cNvSpPr/>
          <p:nvPr/>
        </p:nvSpPr>
        <p:spPr>
          <a:xfrm>
            <a:off x="641033" y="2794040"/>
            <a:ext cx="13348335" cy="81153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822008" y="2910245"/>
            <a:ext cx="6308408" cy="2895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Suspicious Emails/Links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7499985" y="2910245"/>
            <a:ext cx="6308408" cy="579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Be vigilant about unsolicited emails or links; never click on them if they seem suspicious or request personal information.</a:t>
            </a:r>
            <a:endParaRPr lang="en-US" sz="1400" dirty="0"/>
          </a:p>
        </p:txBody>
      </p:sp>
      <p:sp>
        <p:nvSpPr>
          <p:cNvPr id="13" name="Shape 11"/>
          <p:cNvSpPr/>
          <p:nvPr/>
        </p:nvSpPr>
        <p:spPr>
          <a:xfrm>
            <a:off x="641033" y="3605570"/>
            <a:ext cx="13348335" cy="81153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822008" y="3721775"/>
            <a:ext cx="6308408" cy="2895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Monitor Bank Statements</a:t>
            </a: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7499985" y="3721775"/>
            <a:ext cx="6308408" cy="579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Regularly review your bank and card statements for any unauthorized transactions and report discrepancies immediately.</a:t>
            </a:r>
            <a:endParaRPr lang="en-US" sz="1400" dirty="0"/>
          </a:p>
        </p:txBody>
      </p:sp>
      <p:sp>
        <p:nvSpPr>
          <p:cNvPr id="16" name="Shape 14"/>
          <p:cNvSpPr/>
          <p:nvPr/>
        </p:nvSpPr>
        <p:spPr>
          <a:xfrm>
            <a:off x="641033" y="4417100"/>
            <a:ext cx="13348335" cy="81153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822008" y="4533305"/>
            <a:ext cx="6308408" cy="2895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Report Fraud Immediately</a:t>
            </a:r>
            <a:endParaRPr lang="en-US" sz="1400" dirty="0"/>
          </a:p>
        </p:txBody>
      </p:sp>
      <p:sp>
        <p:nvSpPr>
          <p:cNvPr id="18" name="Text 16"/>
          <p:cNvSpPr/>
          <p:nvPr/>
        </p:nvSpPr>
        <p:spPr>
          <a:xfrm>
            <a:off x="7499985" y="4533305"/>
            <a:ext cx="6308408" cy="579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If you suspect card fraud, contact your bank and the FIA Cyber Crime Reporting Center at 1991 without delay.</a:t>
            </a:r>
            <a:endParaRPr lang="en-US" sz="1400" dirty="0"/>
          </a:p>
        </p:txBody>
      </p:sp>
      <p:sp>
        <p:nvSpPr>
          <p:cNvPr id="19" name="Shape 17"/>
          <p:cNvSpPr/>
          <p:nvPr/>
        </p:nvSpPr>
        <p:spPr>
          <a:xfrm>
            <a:off x="641033" y="5228630"/>
            <a:ext cx="13348335" cy="81153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0" name="Text 18"/>
          <p:cNvSpPr/>
          <p:nvPr/>
        </p:nvSpPr>
        <p:spPr>
          <a:xfrm>
            <a:off x="822008" y="5344835"/>
            <a:ext cx="6308408" cy="2895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Anti-Malware Software</a:t>
            </a:r>
            <a:endParaRPr lang="en-US" sz="1400" dirty="0"/>
          </a:p>
        </p:txBody>
      </p:sp>
      <p:sp>
        <p:nvSpPr>
          <p:cNvPr id="21" name="Text 19"/>
          <p:cNvSpPr/>
          <p:nvPr/>
        </p:nvSpPr>
        <p:spPr>
          <a:xfrm>
            <a:off x="7499985" y="5344835"/>
            <a:ext cx="6308408" cy="579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Install and regularly update reputable anti-malware and antivirus software on all your devices to protect against malicious attacks.</a:t>
            </a:r>
            <a:endParaRPr lang="en-US" sz="1400" dirty="0"/>
          </a:p>
        </p:txBody>
      </p:sp>
      <p:sp>
        <p:nvSpPr>
          <p:cNvPr id="22" name="Shape 20"/>
          <p:cNvSpPr/>
          <p:nvPr/>
        </p:nvSpPr>
        <p:spPr>
          <a:xfrm>
            <a:off x="641033" y="6040160"/>
            <a:ext cx="13348335" cy="81153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3" name="Text 21"/>
          <p:cNvSpPr/>
          <p:nvPr/>
        </p:nvSpPr>
        <p:spPr>
          <a:xfrm>
            <a:off x="822008" y="6156365"/>
            <a:ext cx="6308408" cy="2895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Secure Websites</a:t>
            </a:r>
            <a:endParaRPr lang="en-US" sz="1400" dirty="0"/>
          </a:p>
        </p:txBody>
      </p:sp>
      <p:sp>
        <p:nvSpPr>
          <p:cNvPr id="24" name="Text 22"/>
          <p:cNvSpPr/>
          <p:nvPr/>
        </p:nvSpPr>
        <p:spPr>
          <a:xfrm>
            <a:off x="7499985" y="6156365"/>
            <a:ext cx="6308408" cy="579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Only conduct online transactions on secure websites (look for "https://" in the URL and a padlock icon in your browser).</a:t>
            </a:r>
            <a:endParaRPr lang="en-US" sz="1400" dirty="0"/>
          </a:p>
        </p:txBody>
      </p:sp>
      <p:sp>
        <p:nvSpPr>
          <p:cNvPr id="25" name="Shape 23"/>
          <p:cNvSpPr/>
          <p:nvPr/>
        </p:nvSpPr>
        <p:spPr>
          <a:xfrm>
            <a:off x="641033" y="6851690"/>
            <a:ext cx="13348335" cy="81153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6" name="Text 24"/>
          <p:cNvSpPr/>
          <p:nvPr/>
        </p:nvSpPr>
        <p:spPr>
          <a:xfrm>
            <a:off x="822008" y="6967895"/>
            <a:ext cx="6308408" cy="2895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Educate Family</a:t>
            </a:r>
            <a:endParaRPr lang="en-US" sz="1400" dirty="0"/>
          </a:p>
        </p:txBody>
      </p:sp>
      <p:sp>
        <p:nvSpPr>
          <p:cNvPr id="27" name="Text 25"/>
          <p:cNvSpPr/>
          <p:nvPr/>
        </p:nvSpPr>
        <p:spPr>
          <a:xfrm>
            <a:off x="7499985" y="6967895"/>
            <a:ext cx="6308408" cy="579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Share knowledge about carding risks with family members, especially the elderly and children, to help them stay safe online.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174075"/>
            <a:ext cx="951476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The Rise of Carding in Pakistan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2356842"/>
            <a:ext cx="538520" cy="538520"/>
          </a:xfrm>
          <a:prstGeom prst="roundRect">
            <a:avLst>
              <a:gd name="adj" fmla="val 6668"/>
            </a:avLst>
          </a:prstGeom>
          <a:solidFill>
            <a:srgbClr val="2B295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74" y="2414826"/>
            <a:ext cx="337899" cy="42243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615559" y="2439114"/>
            <a:ext cx="503741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Carding: Illicit Use of Stolen Data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615559" y="2934653"/>
            <a:ext cx="5550098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Carding refers to the unauthorized use of stolen credit or debit card information, often for online purchases or cash withdrawals. It's a significant component of cybercrime globally.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7464862" y="2356842"/>
            <a:ext cx="538520" cy="538520"/>
          </a:xfrm>
          <a:prstGeom prst="roundRect">
            <a:avLst>
              <a:gd name="adj" fmla="val 6668"/>
            </a:avLst>
          </a:prstGeom>
          <a:solidFill>
            <a:srgbClr val="2B2952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112" y="2414826"/>
            <a:ext cx="337899" cy="42243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8242697" y="2439114"/>
            <a:ext cx="512468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Pakistan's Digital Payment Boom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8242697" y="2934653"/>
            <a:ext cx="5550098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With rapid growth in digital payments, Pakistan has become a larger target for carding. The convenience of online transactions also introduces new vulnerabilities for consumers.</a:t>
            </a:r>
            <a:endParaRPr lang="en-US" sz="1850" dirty="0"/>
          </a:p>
        </p:txBody>
      </p:sp>
      <p:sp>
        <p:nvSpPr>
          <p:cNvPr id="11" name="Shape 7"/>
          <p:cNvSpPr/>
          <p:nvPr/>
        </p:nvSpPr>
        <p:spPr>
          <a:xfrm>
            <a:off x="837724" y="4945499"/>
            <a:ext cx="538520" cy="538520"/>
          </a:xfrm>
          <a:prstGeom prst="roundRect">
            <a:avLst>
              <a:gd name="adj" fmla="val 6668"/>
            </a:avLst>
          </a:prstGeom>
          <a:solidFill>
            <a:srgbClr val="2B2952"/>
          </a:solidFill>
          <a:ln/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974" y="5003483"/>
            <a:ext cx="337899" cy="422434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615559" y="5027771"/>
            <a:ext cx="418123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E-commerce Fuels Activity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1615559" y="5523309"/>
            <a:ext cx="5550098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surge in e-commerce platforms has provided a fertile ground for carding activities, as fraudsters leverage online shopping to convert stolen data into tangible goods or cash.</a:t>
            </a:r>
            <a:endParaRPr lang="en-US" sz="1850" dirty="0"/>
          </a:p>
        </p:txBody>
      </p:sp>
      <p:sp>
        <p:nvSpPr>
          <p:cNvPr id="15" name="Shape 10"/>
          <p:cNvSpPr/>
          <p:nvPr/>
        </p:nvSpPr>
        <p:spPr>
          <a:xfrm>
            <a:off x="7464862" y="4945499"/>
            <a:ext cx="538520" cy="538520"/>
          </a:xfrm>
          <a:prstGeom prst="roundRect">
            <a:avLst>
              <a:gd name="adj" fmla="val 6668"/>
            </a:avLst>
          </a:prstGeom>
          <a:solidFill>
            <a:srgbClr val="2B2952"/>
          </a:solidFill>
          <a:ln/>
        </p:spPr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5112" y="5003483"/>
            <a:ext cx="337899" cy="422434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8242697" y="5027771"/>
            <a:ext cx="327183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Millions Lost to Fraud</a:t>
            </a:r>
            <a:endParaRPr lang="en-US" sz="2200" dirty="0"/>
          </a:p>
        </p:txBody>
      </p:sp>
      <p:sp>
        <p:nvSpPr>
          <p:cNvPr id="18" name="Text 12"/>
          <p:cNvSpPr/>
          <p:nvPr/>
        </p:nvSpPr>
        <p:spPr>
          <a:xfrm>
            <a:off x="8242697" y="5523309"/>
            <a:ext cx="5550098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In 2023 alone, an estimated $50 million was lost to card fraud in Pakistan, highlighting the severe financial impact on individuals and the economy.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07839" y="634960"/>
            <a:ext cx="7242096" cy="678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5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How Card Data is Stolen</a:t>
            </a:r>
            <a:endParaRPr lang="en-US" sz="4250" dirty="0"/>
          </a:p>
        </p:txBody>
      </p:sp>
      <p:sp>
        <p:nvSpPr>
          <p:cNvPr id="3" name="Text 1"/>
          <p:cNvSpPr/>
          <p:nvPr/>
        </p:nvSpPr>
        <p:spPr>
          <a:xfrm>
            <a:off x="807839" y="1890832"/>
            <a:ext cx="2715578" cy="339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Phishing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807839" y="2461022"/>
            <a:ext cx="6225778" cy="11079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Deceptive emails or fake websites trick users into revealing sensitive card details, often disguised as legitimate communications from banks or popular services.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807839" y="3799761"/>
            <a:ext cx="2715578" cy="339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Malware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807839" y="4369951"/>
            <a:ext cx="6225778" cy="11079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Harmful software like keyloggers and spyware can be installed on a victim's device to covertly harvest card data, passwords, and other personal information.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7604403" y="1890832"/>
            <a:ext cx="2715578" cy="339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Skimming</a:t>
            </a:r>
            <a:endParaRPr lang="en-US" sz="2100" dirty="0"/>
          </a:p>
        </p:txBody>
      </p:sp>
      <p:sp>
        <p:nvSpPr>
          <p:cNvPr id="8" name="Text 6"/>
          <p:cNvSpPr/>
          <p:nvPr/>
        </p:nvSpPr>
        <p:spPr>
          <a:xfrm>
            <a:off x="7604403" y="2461022"/>
            <a:ext cx="6225778" cy="11079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Illicit devices attached to ATMs or Point-of-Sale (POS) terminals capture card information as it's swiped or inserted, often without the cardholder's knowledge.</a:t>
            </a:r>
            <a:endParaRPr lang="en-US" sz="1800" dirty="0"/>
          </a:p>
        </p:txBody>
      </p:sp>
      <p:sp>
        <p:nvSpPr>
          <p:cNvPr id="9" name="Text 7"/>
          <p:cNvSpPr/>
          <p:nvPr/>
        </p:nvSpPr>
        <p:spPr>
          <a:xfrm>
            <a:off x="7604403" y="3799761"/>
            <a:ext cx="2715578" cy="339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Data Breaches</a:t>
            </a:r>
            <a:endParaRPr lang="en-US" sz="2100" dirty="0"/>
          </a:p>
        </p:txBody>
      </p:sp>
      <p:sp>
        <p:nvSpPr>
          <p:cNvPr id="10" name="Text 8"/>
          <p:cNvSpPr/>
          <p:nvPr/>
        </p:nvSpPr>
        <p:spPr>
          <a:xfrm>
            <a:off x="7604403" y="4369951"/>
            <a:ext cx="6225778" cy="11079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Hackers frequently target company databases that store customer payment information, leading to large-scale data breaches that expose millions of card details.</a:t>
            </a: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7604403" y="5708690"/>
            <a:ext cx="2715578" cy="339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Dumpster Diving</a:t>
            </a:r>
            <a:endParaRPr lang="en-US" sz="2100" dirty="0"/>
          </a:p>
        </p:txBody>
      </p:sp>
      <p:sp>
        <p:nvSpPr>
          <p:cNvPr id="12" name="Text 10"/>
          <p:cNvSpPr/>
          <p:nvPr/>
        </p:nvSpPr>
        <p:spPr>
          <a:xfrm>
            <a:off x="7604403" y="6278880"/>
            <a:ext cx="6225778" cy="11079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Less common but still a threat, fraudsters physically retrieve discarded card statements or receipts from trash bins to obtain sensitive account numbers.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20765" y="932498"/>
            <a:ext cx="5445562" cy="533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335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Validating Stolen Cards</a:t>
            </a:r>
            <a:endParaRPr lang="en-US" sz="33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765" y="1737360"/>
            <a:ext cx="906185" cy="131742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298769" y="1918573"/>
            <a:ext cx="2132290" cy="2664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Small Purchases</a:t>
            </a:r>
            <a:endParaRPr lang="en-US" sz="1650" dirty="0"/>
          </a:p>
        </p:txBody>
      </p:sp>
      <p:sp>
        <p:nvSpPr>
          <p:cNvPr id="6" name="Text 2"/>
          <p:cNvSpPr/>
          <p:nvPr/>
        </p:nvSpPr>
        <p:spPr>
          <a:xfrm>
            <a:off x="7298769" y="2293739"/>
            <a:ext cx="6697266" cy="579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Carders test the validity of stolen cards by making small, inconspicuous online purchases, typically ranging from $1-2, to avoid raising immediate suspicion.</a:t>
            </a:r>
            <a:endParaRPr lang="en-US" sz="1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765" y="3054787"/>
            <a:ext cx="906185" cy="131742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298769" y="3236000"/>
            <a:ext cx="2508052" cy="2664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Automated Checkers</a:t>
            </a:r>
            <a:endParaRPr lang="en-US" sz="1650" dirty="0"/>
          </a:p>
        </p:txBody>
      </p:sp>
      <p:sp>
        <p:nvSpPr>
          <p:cNvPr id="9" name="Text 4"/>
          <p:cNvSpPr/>
          <p:nvPr/>
        </p:nvSpPr>
        <p:spPr>
          <a:xfrm>
            <a:off x="7298769" y="3611166"/>
            <a:ext cx="6697266" cy="579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Sophisticated automated tools, known as "checkers," are used to quickly verify card usability and balance by simulating transactions on various payment gateways.</a:t>
            </a:r>
            <a:endParaRPr lang="en-US" sz="1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0765" y="4372213"/>
            <a:ext cx="906185" cy="160734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298769" y="4553426"/>
            <a:ext cx="2133600" cy="2664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Trial Subscriptions</a:t>
            </a:r>
            <a:endParaRPr lang="en-US" sz="1650" dirty="0"/>
          </a:p>
        </p:txBody>
      </p:sp>
      <p:sp>
        <p:nvSpPr>
          <p:cNvPr id="12" name="Text 6"/>
          <p:cNvSpPr/>
          <p:nvPr/>
        </p:nvSpPr>
        <p:spPr>
          <a:xfrm>
            <a:off x="7298769" y="4928592"/>
            <a:ext cx="6697266" cy="869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Exploiting free trial subscriptions for streaming services or software is another common method to confirm a card's active status and bypass larger transaction alerts.</a:t>
            </a:r>
            <a:endParaRPr lang="en-US" sz="14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0765" y="5979557"/>
            <a:ext cx="906185" cy="1317427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298769" y="6160770"/>
            <a:ext cx="2132290" cy="2664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BIN Databases</a:t>
            </a:r>
            <a:endParaRPr lang="en-US" sz="1650" dirty="0"/>
          </a:p>
        </p:txBody>
      </p:sp>
      <p:sp>
        <p:nvSpPr>
          <p:cNvPr id="15" name="Text 8"/>
          <p:cNvSpPr/>
          <p:nvPr/>
        </p:nvSpPr>
        <p:spPr>
          <a:xfrm>
            <a:off x="7298769" y="6535936"/>
            <a:ext cx="6697266" cy="579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Fraudsters utilize BIN (Bank Identification Number) databases to verify card types, issuing banks, and other details, helping them target specific card vulnerabilities.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39577" y="557689"/>
            <a:ext cx="5857280" cy="548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00"/>
              </a:lnSpc>
              <a:buNone/>
            </a:pPr>
            <a:r>
              <a:rPr lang="en-US" sz="345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Fraudulent Use of Cards</a:t>
            </a:r>
            <a:endParaRPr lang="en-US" sz="3450" dirty="0"/>
          </a:p>
        </p:txBody>
      </p:sp>
      <p:sp>
        <p:nvSpPr>
          <p:cNvPr id="4" name="Shape 1"/>
          <p:cNvSpPr/>
          <p:nvPr/>
        </p:nvSpPr>
        <p:spPr>
          <a:xfrm>
            <a:off x="6139577" y="1386602"/>
            <a:ext cx="7837646" cy="1356717"/>
          </a:xfrm>
          <a:prstGeom prst="roundRect">
            <a:avLst>
              <a:gd name="adj" fmla="val 2064"/>
            </a:avLst>
          </a:prstGeom>
          <a:solidFill>
            <a:srgbClr val="2B2952"/>
          </a:solidFill>
          <a:ln/>
        </p:spPr>
      </p:sp>
      <p:sp>
        <p:nvSpPr>
          <p:cNvPr id="5" name="Text 2"/>
          <p:cNvSpPr/>
          <p:nvPr/>
        </p:nvSpPr>
        <p:spPr>
          <a:xfrm>
            <a:off x="6326148" y="1573173"/>
            <a:ext cx="3805237" cy="274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Unauthorized Online Purchases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6326148" y="1959531"/>
            <a:ext cx="7464504" cy="5972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Stolen cards are frequently used to buy high-value electronics, designer clothes, and other easily resalable items from e-commerce sites.</a:t>
            </a:r>
            <a:endParaRPr lang="en-US" sz="1450" dirty="0"/>
          </a:p>
        </p:txBody>
      </p:sp>
      <p:sp>
        <p:nvSpPr>
          <p:cNvPr id="7" name="Shape 4"/>
          <p:cNvSpPr/>
          <p:nvPr/>
        </p:nvSpPr>
        <p:spPr>
          <a:xfrm>
            <a:off x="6139577" y="2929890"/>
            <a:ext cx="7837646" cy="1356717"/>
          </a:xfrm>
          <a:prstGeom prst="roundRect">
            <a:avLst>
              <a:gd name="adj" fmla="val 2064"/>
            </a:avLst>
          </a:prstGeom>
          <a:solidFill>
            <a:srgbClr val="2B2952"/>
          </a:solidFill>
          <a:ln/>
        </p:spPr>
      </p:sp>
      <p:sp>
        <p:nvSpPr>
          <p:cNvPr id="8" name="Text 5"/>
          <p:cNvSpPr/>
          <p:nvPr/>
        </p:nvSpPr>
        <p:spPr>
          <a:xfrm>
            <a:off x="6326148" y="3116461"/>
            <a:ext cx="2895957" cy="274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Creating Fake Accounts</a:t>
            </a:r>
            <a:endParaRPr lang="en-US" sz="1700" dirty="0"/>
          </a:p>
        </p:txBody>
      </p:sp>
      <p:sp>
        <p:nvSpPr>
          <p:cNvPr id="9" name="Text 6"/>
          <p:cNvSpPr/>
          <p:nvPr/>
        </p:nvSpPr>
        <p:spPr>
          <a:xfrm>
            <a:off x="6326148" y="3502819"/>
            <a:ext cx="7464504" cy="5972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Carders set up fake accounts for various online services, including streaming platforms, VPNs, and gaming sites, often for personal use or to sell access.</a:t>
            </a:r>
            <a:endParaRPr lang="en-US" sz="1450" dirty="0"/>
          </a:p>
        </p:txBody>
      </p:sp>
      <p:sp>
        <p:nvSpPr>
          <p:cNvPr id="10" name="Shape 7"/>
          <p:cNvSpPr/>
          <p:nvPr/>
        </p:nvSpPr>
        <p:spPr>
          <a:xfrm>
            <a:off x="6139577" y="4473178"/>
            <a:ext cx="7837646" cy="1356717"/>
          </a:xfrm>
          <a:prstGeom prst="roundRect">
            <a:avLst>
              <a:gd name="adj" fmla="val 2064"/>
            </a:avLst>
          </a:prstGeom>
          <a:solidFill>
            <a:srgbClr val="2B2952"/>
          </a:solidFill>
          <a:ln/>
        </p:spPr>
      </p:sp>
      <p:sp>
        <p:nvSpPr>
          <p:cNvPr id="11" name="Text 8"/>
          <p:cNvSpPr/>
          <p:nvPr/>
        </p:nvSpPr>
        <p:spPr>
          <a:xfrm>
            <a:off x="6326148" y="4659749"/>
            <a:ext cx="3876080" cy="274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Buying Prepaid/Virtual Currency</a:t>
            </a:r>
            <a:endParaRPr lang="en-US" sz="1700" dirty="0"/>
          </a:p>
        </p:txBody>
      </p:sp>
      <p:sp>
        <p:nvSpPr>
          <p:cNvPr id="12" name="Text 9"/>
          <p:cNvSpPr/>
          <p:nvPr/>
        </p:nvSpPr>
        <p:spPr>
          <a:xfrm>
            <a:off x="6326148" y="5046107"/>
            <a:ext cx="7464504" cy="5972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Stolen funds are converted into prepaid gift cards or virtual currencies, which are harder to trace and can be quickly liquidated or used for further illicit transactions.</a:t>
            </a:r>
            <a:endParaRPr lang="en-US" sz="1450" dirty="0"/>
          </a:p>
        </p:txBody>
      </p:sp>
      <p:sp>
        <p:nvSpPr>
          <p:cNvPr id="13" name="Shape 10"/>
          <p:cNvSpPr/>
          <p:nvPr/>
        </p:nvSpPr>
        <p:spPr>
          <a:xfrm>
            <a:off x="6139577" y="6016466"/>
            <a:ext cx="7837646" cy="1655326"/>
          </a:xfrm>
          <a:prstGeom prst="roundRect">
            <a:avLst>
              <a:gd name="adj" fmla="val 1691"/>
            </a:avLst>
          </a:prstGeom>
          <a:solidFill>
            <a:srgbClr val="2B2952"/>
          </a:solidFill>
          <a:ln/>
        </p:spPr>
      </p:sp>
      <p:sp>
        <p:nvSpPr>
          <p:cNvPr id="14" name="Text 11"/>
          <p:cNvSpPr/>
          <p:nvPr/>
        </p:nvSpPr>
        <p:spPr>
          <a:xfrm>
            <a:off x="6326148" y="6203037"/>
            <a:ext cx="2738080" cy="274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Funding Illicit Activities</a:t>
            </a:r>
            <a:endParaRPr lang="en-US" sz="1700" dirty="0"/>
          </a:p>
        </p:txBody>
      </p:sp>
      <p:sp>
        <p:nvSpPr>
          <p:cNvPr id="15" name="Text 12"/>
          <p:cNvSpPr/>
          <p:nvPr/>
        </p:nvSpPr>
        <p:spPr>
          <a:xfrm>
            <a:off x="6326148" y="6589395"/>
            <a:ext cx="7464504" cy="8958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In more organized criminal networks, carding proceeds are used to fund a range of other illegal activities, from drug trafficking to cyber extortion, expanding their criminal enterprise.</a:t>
            </a:r>
            <a:endParaRPr lang="en-US" sz="14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5918" y="531019"/>
            <a:ext cx="6532602" cy="5680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Cashing Out Stolen Goods</a:t>
            </a:r>
            <a:endParaRPr lang="en-US" sz="3550" dirty="0"/>
          </a:p>
        </p:txBody>
      </p:sp>
      <p:sp>
        <p:nvSpPr>
          <p:cNvPr id="3" name="Shape 1"/>
          <p:cNvSpPr/>
          <p:nvPr/>
        </p:nvSpPr>
        <p:spPr>
          <a:xfrm>
            <a:off x="675918" y="1485305"/>
            <a:ext cx="1659731" cy="1403985"/>
          </a:xfrm>
          <a:prstGeom prst="roundRect">
            <a:avLst>
              <a:gd name="adj" fmla="val 2063"/>
            </a:avLst>
          </a:prstGeom>
          <a:solidFill>
            <a:srgbClr val="2B295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933" y="2017514"/>
            <a:ext cx="271582" cy="33944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28768" y="1678424"/>
            <a:ext cx="3267313" cy="2839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Reselling on Marketplaces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528768" y="2078236"/>
            <a:ext cx="11232594" cy="6179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Fraudsters resell goods purchased with stolen cards on popular online marketplaces like OLX or Daraz, often at a discounted price for a quick sale.</a:t>
            </a:r>
            <a:endParaRPr lang="en-US" sz="1500" dirty="0"/>
          </a:p>
        </p:txBody>
      </p:sp>
      <p:sp>
        <p:nvSpPr>
          <p:cNvPr id="7" name="Shape 4"/>
          <p:cNvSpPr/>
          <p:nvPr/>
        </p:nvSpPr>
        <p:spPr>
          <a:xfrm>
            <a:off x="2432209" y="2879765"/>
            <a:ext cx="11425714" cy="11430"/>
          </a:xfrm>
          <a:prstGeom prst="roundRect">
            <a:avLst>
              <a:gd name="adj" fmla="val 253451"/>
            </a:avLst>
          </a:prstGeom>
          <a:solidFill>
            <a:srgbClr val="44426B"/>
          </a:solidFill>
          <a:ln/>
        </p:spPr>
      </p:sp>
      <p:sp>
        <p:nvSpPr>
          <p:cNvPr id="8" name="Shape 5"/>
          <p:cNvSpPr/>
          <p:nvPr/>
        </p:nvSpPr>
        <p:spPr>
          <a:xfrm>
            <a:off x="675918" y="2985849"/>
            <a:ext cx="3319582" cy="1403985"/>
          </a:xfrm>
          <a:prstGeom prst="roundRect">
            <a:avLst>
              <a:gd name="adj" fmla="val 2063"/>
            </a:avLst>
          </a:prstGeom>
          <a:solidFill>
            <a:srgbClr val="2B2952"/>
          </a:solidFill>
          <a:ln/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918" y="3518059"/>
            <a:ext cx="271582" cy="339447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4188619" y="3178969"/>
            <a:ext cx="2698790" cy="2839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Converting Gift Cards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4188619" y="3578781"/>
            <a:ext cx="9572744" cy="6179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Prepaid gift cards obtained fraudulently are converted into cash through online exchangers or by selling them to unsuspecting individuals for a reduced value.</a:t>
            </a:r>
            <a:endParaRPr lang="en-US" sz="1500" dirty="0"/>
          </a:p>
        </p:txBody>
      </p:sp>
      <p:sp>
        <p:nvSpPr>
          <p:cNvPr id="12" name="Shape 8"/>
          <p:cNvSpPr/>
          <p:nvPr/>
        </p:nvSpPr>
        <p:spPr>
          <a:xfrm>
            <a:off x="4092059" y="4380309"/>
            <a:ext cx="9765863" cy="11430"/>
          </a:xfrm>
          <a:prstGeom prst="roundRect">
            <a:avLst>
              <a:gd name="adj" fmla="val 253451"/>
            </a:avLst>
          </a:prstGeom>
          <a:solidFill>
            <a:srgbClr val="44426B"/>
          </a:solidFill>
          <a:ln/>
        </p:spPr>
      </p:sp>
      <p:sp>
        <p:nvSpPr>
          <p:cNvPr id="13" name="Shape 9"/>
          <p:cNvSpPr/>
          <p:nvPr/>
        </p:nvSpPr>
        <p:spPr>
          <a:xfrm>
            <a:off x="675918" y="4486394"/>
            <a:ext cx="4979432" cy="1403985"/>
          </a:xfrm>
          <a:prstGeom prst="roundRect">
            <a:avLst>
              <a:gd name="adj" fmla="val 2063"/>
            </a:avLst>
          </a:prstGeom>
          <a:solidFill>
            <a:srgbClr val="2B2952"/>
          </a:solidFill>
          <a:ln/>
        </p:spPr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783" y="5018603"/>
            <a:ext cx="271582" cy="339447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5848469" y="4679513"/>
            <a:ext cx="2272070" cy="2839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ATM Withdrawals</a:t>
            </a:r>
            <a:endParaRPr lang="en-US" sz="1750" dirty="0"/>
          </a:p>
        </p:txBody>
      </p:sp>
      <p:sp>
        <p:nvSpPr>
          <p:cNvPr id="16" name="Text 11"/>
          <p:cNvSpPr/>
          <p:nvPr/>
        </p:nvSpPr>
        <p:spPr>
          <a:xfrm>
            <a:off x="5848469" y="5079325"/>
            <a:ext cx="7912894" cy="6179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Using cloned cards, carders attempt high-risk ATM withdrawals. This method is often riskier due to surveillance and increased security measures at financial institutions.</a:t>
            </a:r>
            <a:endParaRPr lang="en-US" sz="1500" dirty="0"/>
          </a:p>
        </p:txBody>
      </p:sp>
      <p:sp>
        <p:nvSpPr>
          <p:cNvPr id="17" name="Shape 12"/>
          <p:cNvSpPr/>
          <p:nvPr/>
        </p:nvSpPr>
        <p:spPr>
          <a:xfrm>
            <a:off x="5751909" y="5880854"/>
            <a:ext cx="8106013" cy="11430"/>
          </a:xfrm>
          <a:prstGeom prst="roundRect">
            <a:avLst>
              <a:gd name="adj" fmla="val 253451"/>
            </a:avLst>
          </a:prstGeom>
          <a:solidFill>
            <a:srgbClr val="44426B"/>
          </a:solidFill>
          <a:ln/>
        </p:spPr>
      </p:sp>
      <p:sp>
        <p:nvSpPr>
          <p:cNvPr id="18" name="Shape 13"/>
          <p:cNvSpPr/>
          <p:nvPr/>
        </p:nvSpPr>
        <p:spPr>
          <a:xfrm>
            <a:off x="675918" y="5986939"/>
            <a:ext cx="6639282" cy="1712952"/>
          </a:xfrm>
          <a:prstGeom prst="roundRect">
            <a:avLst>
              <a:gd name="adj" fmla="val 1691"/>
            </a:avLst>
          </a:prstGeom>
          <a:solidFill>
            <a:srgbClr val="2B2952"/>
          </a:solidFill>
          <a:ln/>
        </p:spPr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9768" y="6673691"/>
            <a:ext cx="271582" cy="339447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7508319" y="6180058"/>
            <a:ext cx="2272070" cy="2839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Money Mules</a:t>
            </a:r>
            <a:endParaRPr lang="en-US" sz="1750" dirty="0"/>
          </a:p>
        </p:txBody>
      </p:sp>
      <p:sp>
        <p:nvSpPr>
          <p:cNvPr id="21" name="Text 15"/>
          <p:cNvSpPr/>
          <p:nvPr/>
        </p:nvSpPr>
        <p:spPr>
          <a:xfrm>
            <a:off x="7508319" y="6579870"/>
            <a:ext cx="6253043" cy="9269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Complex schemes involve recruiting "money mules" to transfer illicit funds through bank accounts, adding layers to obscure the money's origins and making it harder for authorities to trace.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741759"/>
            <a:ext cx="7835384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How Carders Hide Tracks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1872972" y="192452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VPNs &amp; Proxies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2420064"/>
            <a:ext cx="3851434" cy="2298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Using Virtual Private Networks (VPNs) and proxy servers allows carders to mask their true IP addresses and locations, making it difficult to trace their online activities.</a:t>
            </a:r>
            <a:endParaRPr lang="en-US" sz="18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31" y="2439114"/>
            <a:ext cx="4534138" cy="4534138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516" y="3183969"/>
            <a:ext cx="358140" cy="4476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41243" y="1924526"/>
            <a:ext cx="335899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Encrypted Messaging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41243" y="2420064"/>
            <a:ext cx="3851434" cy="2298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Communication within carding networks often takes place on encrypted messaging apps like Telegram or Signal, ensuring conversations remain private and untraceable.</a:t>
            </a:r>
            <a:endParaRPr lang="en-US" sz="18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131" y="2439114"/>
            <a:ext cx="4534138" cy="4534138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4388" y="3569732"/>
            <a:ext cx="358140" cy="44767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41243" y="507718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Burner Phones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41243" y="5572720"/>
            <a:ext cx="3851434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Carders frequently use disposable "burner phones" with fake or unregistered SIM cards to avoid leaving a digital trail tied to their real identity.</a:t>
            </a:r>
            <a:endParaRPr lang="en-US" sz="18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8131" y="2439114"/>
            <a:ext cx="4534138" cy="4534138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8625" y="5780603"/>
            <a:ext cx="358140" cy="44767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872972" y="507718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Cryptocurrency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837724" y="5572720"/>
            <a:ext cx="3851434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Utilizing cryptocurrencies for transactions provides a layer of anonymity, as these digital assets are decentralized and harder to track than traditional fiat currencies.</a:t>
            </a:r>
            <a:endParaRPr lang="en-US" sz="18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8131" y="2439114"/>
            <a:ext cx="4534138" cy="4534138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7753" y="5394841"/>
            <a:ext cx="358140" cy="4476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150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78512" y="375880"/>
            <a:ext cx="3990023" cy="4020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Real Cases in Pakistan</a:t>
            </a:r>
            <a:endParaRPr lang="en-US" sz="2500" dirty="0"/>
          </a:p>
        </p:txBody>
      </p:sp>
      <p:sp>
        <p:nvSpPr>
          <p:cNvPr id="4" name="Text 1"/>
          <p:cNvSpPr/>
          <p:nvPr/>
        </p:nvSpPr>
        <p:spPr>
          <a:xfrm>
            <a:off x="478512" y="1051322"/>
            <a:ext cx="8186976" cy="4511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35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2024</a:t>
            </a:r>
            <a:endParaRPr lang="en-US" sz="3550" dirty="0"/>
          </a:p>
        </p:txBody>
      </p:sp>
      <p:sp>
        <p:nvSpPr>
          <p:cNvPr id="5" name="Text 2"/>
          <p:cNvSpPr/>
          <p:nvPr/>
        </p:nvSpPr>
        <p:spPr>
          <a:xfrm>
            <a:off x="3603308" y="1673304"/>
            <a:ext cx="1937266" cy="2009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50"/>
              </a:lnSpc>
              <a:buNone/>
            </a:pPr>
            <a:r>
              <a:rPr lang="en-US" sz="12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Multan Gang Arrested</a:t>
            </a:r>
            <a:endParaRPr lang="en-US" sz="1250" dirty="0"/>
          </a:p>
        </p:txBody>
      </p:sp>
      <p:sp>
        <p:nvSpPr>
          <p:cNvPr id="6" name="Text 3"/>
          <p:cNvSpPr/>
          <p:nvPr/>
        </p:nvSpPr>
        <p:spPr>
          <a:xfrm>
            <a:off x="478512" y="1956316"/>
            <a:ext cx="8186976" cy="437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700"/>
              </a:lnSpc>
              <a:buNone/>
            </a:pPr>
            <a:r>
              <a:rPr lang="en-US" sz="10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An 18-member gang was apprehended in Multan for online fraud, defrauding victims of over $200,000, showcasing the scale of local carding operations.</a:t>
            </a:r>
            <a:endParaRPr lang="en-US" sz="1050" dirty="0"/>
          </a:p>
        </p:txBody>
      </p:sp>
      <p:sp>
        <p:nvSpPr>
          <p:cNvPr id="7" name="Text 4"/>
          <p:cNvSpPr/>
          <p:nvPr/>
        </p:nvSpPr>
        <p:spPr>
          <a:xfrm>
            <a:off x="478512" y="2872026"/>
            <a:ext cx="8186976" cy="4511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35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2019</a:t>
            </a:r>
            <a:endParaRPr lang="en-US" sz="3550" dirty="0"/>
          </a:p>
        </p:txBody>
      </p:sp>
      <p:sp>
        <p:nvSpPr>
          <p:cNvPr id="8" name="Text 5"/>
          <p:cNvSpPr/>
          <p:nvPr/>
        </p:nvSpPr>
        <p:spPr>
          <a:xfrm>
            <a:off x="3767733" y="3494008"/>
            <a:ext cx="1608534" cy="2009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50"/>
              </a:lnSpc>
              <a:buNone/>
            </a:pPr>
            <a:r>
              <a:rPr lang="en-US" sz="12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FIA Bust</a:t>
            </a:r>
            <a:endParaRPr lang="en-US" sz="1250" dirty="0"/>
          </a:p>
        </p:txBody>
      </p:sp>
      <p:sp>
        <p:nvSpPr>
          <p:cNvPr id="9" name="Text 6"/>
          <p:cNvSpPr/>
          <p:nvPr/>
        </p:nvSpPr>
        <p:spPr>
          <a:xfrm>
            <a:off x="478512" y="3777020"/>
            <a:ext cx="8186976" cy="437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700"/>
              </a:lnSpc>
              <a:buNone/>
            </a:pPr>
            <a:r>
              <a:rPr lang="en-US" sz="10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Federal Investigation Agency (FIA) busted an international credit card scam, which notably implicated several bank employees, highlighting insider threats.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478512" y="4692729"/>
            <a:ext cx="8186976" cy="4511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35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2023</a:t>
            </a:r>
            <a:endParaRPr lang="en-US" sz="3550" dirty="0"/>
          </a:p>
        </p:txBody>
      </p:sp>
      <p:sp>
        <p:nvSpPr>
          <p:cNvPr id="11" name="Text 8"/>
          <p:cNvSpPr/>
          <p:nvPr/>
        </p:nvSpPr>
        <p:spPr>
          <a:xfrm>
            <a:off x="3767733" y="5314712"/>
            <a:ext cx="1608534" cy="2009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50"/>
              </a:lnSpc>
              <a:buNone/>
            </a:pPr>
            <a:r>
              <a:rPr lang="en-US" sz="12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Rawalpindi Scam</a:t>
            </a:r>
            <a:endParaRPr lang="en-US" sz="1250" dirty="0"/>
          </a:p>
        </p:txBody>
      </p:sp>
      <p:sp>
        <p:nvSpPr>
          <p:cNvPr id="12" name="Text 9"/>
          <p:cNvSpPr/>
          <p:nvPr/>
        </p:nvSpPr>
        <p:spPr>
          <a:xfrm>
            <a:off x="478512" y="5597723"/>
            <a:ext cx="8186976" cy="437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700"/>
              </a:lnSpc>
              <a:buNone/>
            </a:pPr>
            <a:r>
              <a:rPr lang="en-US" sz="10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Arrests were made in Rawalpindi involving a scam where fraudsters impersonated bank officials to trick unsuspecting individuals, particularly the elderly, into divulging card details.</a:t>
            </a:r>
            <a:endParaRPr lang="en-US" sz="1050" dirty="0"/>
          </a:p>
        </p:txBody>
      </p:sp>
      <p:sp>
        <p:nvSpPr>
          <p:cNvPr id="13" name="Text 10"/>
          <p:cNvSpPr/>
          <p:nvPr/>
        </p:nvSpPr>
        <p:spPr>
          <a:xfrm>
            <a:off x="478512" y="6513433"/>
            <a:ext cx="8186976" cy="4511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35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7K+</a:t>
            </a:r>
            <a:endParaRPr lang="en-US" sz="3550" dirty="0"/>
          </a:p>
        </p:txBody>
      </p:sp>
      <p:sp>
        <p:nvSpPr>
          <p:cNvPr id="14" name="Text 11"/>
          <p:cNvSpPr/>
          <p:nvPr/>
        </p:nvSpPr>
        <p:spPr>
          <a:xfrm>
            <a:off x="3767733" y="7135416"/>
            <a:ext cx="1608534" cy="2009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50"/>
              </a:lnSpc>
              <a:buNone/>
            </a:pPr>
            <a:r>
              <a:rPr lang="en-US" sz="12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Fraud Complaints</a:t>
            </a:r>
            <a:endParaRPr lang="en-US" sz="1250" dirty="0"/>
          </a:p>
        </p:txBody>
      </p:sp>
      <p:sp>
        <p:nvSpPr>
          <p:cNvPr id="15" name="Text 12"/>
          <p:cNvSpPr/>
          <p:nvPr/>
        </p:nvSpPr>
        <p:spPr>
          <a:xfrm>
            <a:off x="478512" y="7418427"/>
            <a:ext cx="8186976" cy="437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700"/>
              </a:lnSpc>
              <a:buNone/>
            </a:pPr>
            <a:r>
              <a:rPr lang="en-US" sz="10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FIA data from 2022 indicates over 7,000 card fraud complaints were filed, underscoring the pervasive nature of this crime across Pakistan.</a:t>
            </a:r>
            <a:endParaRPr lang="en-US" sz="10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85775" y="1180267"/>
            <a:ext cx="5477232" cy="4081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55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Why Pakistanis Are Vulnerable</a:t>
            </a:r>
            <a:endParaRPr lang="en-US" sz="25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332" y="1865948"/>
            <a:ext cx="1352193" cy="1008936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737" y="2378869"/>
            <a:ext cx="195143" cy="24395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715232" y="2115622"/>
            <a:ext cx="1705332" cy="2041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Limited Awareness</a:t>
            </a:r>
            <a:endParaRPr lang="en-US" sz="1250" dirty="0"/>
          </a:p>
        </p:txBody>
      </p:sp>
      <p:sp>
        <p:nvSpPr>
          <p:cNvPr id="6" name="Text 2"/>
          <p:cNvSpPr/>
          <p:nvPr/>
        </p:nvSpPr>
        <p:spPr>
          <a:xfrm>
            <a:off x="4715232" y="2403038"/>
            <a:ext cx="8789194" cy="2220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Many Pakistanis lack awareness of sophisticated carding tactics, making them susceptible to phishing, malware, and social engineering scams.</a:t>
            </a:r>
            <a:endParaRPr lang="en-US" sz="1050" dirty="0"/>
          </a:p>
        </p:txBody>
      </p:sp>
      <p:sp>
        <p:nvSpPr>
          <p:cNvPr id="7" name="Shape 3"/>
          <p:cNvSpPr/>
          <p:nvPr/>
        </p:nvSpPr>
        <p:spPr>
          <a:xfrm>
            <a:off x="4611172" y="2888337"/>
            <a:ext cx="9498806" cy="7620"/>
          </a:xfrm>
          <a:prstGeom prst="roundRect">
            <a:avLst>
              <a:gd name="adj" fmla="val 273245"/>
            </a:avLst>
          </a:prstGeom>
          <a:solidFill>
            <a:srgbClr val="44426B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8176" y="2909530"/>
            <a:ext cx="2704386" cy="1008936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2737" y="3291959"/>
            <a:ext cx="195143" cy="243959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391269" y="3159204"/>
            <a:ext cx="1834039" cy="2041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Weak Cybersecurity</a:t>
            </a:r>
            <a:endParaRPr lang="en-US" sz="1250" dirty="0"/>
          </a:p>
        </p:txBody>
      </p:sp>
      <p:sp>
        <p:nvSpPr>
          <p:cNvPr id="11" name="Text 5"/>
          <p:cNvSpPr/>
          <p:nvPr/>
        </p:nvSpPr>
        <p:spPr>
          <a:xfrm>
            <a:off x="5391269" y="3446621"/>
            <a:ext cx="7508796" cy="2220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Poor cybersecurity practices, such as reusing passwords across multiple platforms, create easy entry points for fraudsters.</a:t>
            </a:r>
            <a:endParaRPr lang="en-US" sz="1050" dirty="0"/>
          </a:p>
        </p:txBody>
      </p:sp>
      <p:sp>
        <p:nvSpPr>
          <p:cNvPr id="12" name="Shape 6"/>
          <p:cNvSpPr/>
          <p:nvPr/>
        </p:nvSpPr>
        <p:spPr>
          <a:xfrm>
            <a:off x="5287208" y="3931920"/>
            <a:ext cx="8822769" cy="7620"/>
          </a:xfrm>
          <a:prstGeom prst="roundRect">
            <a:avLst>
              <a:gd name="adj" fmla="val 273245"/>
            </a:avLst>
          </a:prstGeom>
          <a:solidFill>
            <a:srgbClr val="44426B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2139" y="3953113"/>
            <a:ext cx="4056578" cy="1008936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2856" y="4335542"/>
            <a:ext cx="195143" cy="243959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067425" y="4202787"/>
            <a:ext cx="1651278" cy="2041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2FA Non-Adoption</a:t>
            </a:r>
            <a:endParaRPr lang="en-US" sz="1250" dirty="0"/>
          </a:p>
        </p:txBody>
      </p:sp>
      <p:sp>
        <p:nvSpPr>
          <p:cNvPr id="16" name="Text 8"/>
          <p:cNvSpPr/>
          <p:nvPr/>
        </p:nvSpPr>
        <p:spPr>
          <a:xfrm>
            <a:off x="6067425" y="4490204"/>
            <a:ext cx="7625596" cy="2220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lack of widespread adoption of two-factor authentication (2FA) leaves accounts vulnerable even if passwords are stolen.</a:t>
            </a:r>
            <a:endParaRPr lang="en-US" sz="1050" dirty="0"/>
          </a:p>
        </p:txBody>
      </p:sp>
      <p:sp>
        <p:nvSpPr>
          <p:cNvPr id="17" name="Shape 9"/>
          <p:cNvSpPr/>
          <p:nvPr/>
        </p:nvSpPr>
        <p:spPr>
          <a:xfrm>
            <a:off x="5963364" y="4975503"/>
            <a:ext cx="8146613" cy="7620"/>
          </a:xfrm>
          <a:prstGeom prst="roundRect">
            <a:avLst>
              <a:gd name="adj" fmla="val 273245"/>
            </a:avLst>
          </a:prstGeom>
          <a:solidFill>
            <a:srgbClr val="44426B"/>
          </a:solidFill>
          <a:ln/>
        </p:spPr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5983" y="4996696"/>
            <a:ext cx="5408890" cy="1008936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02737" y="5379125"/>
            <a:ext cx="195143" cy="243959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6743581" y="5135404"/>
            <a:ext cx="1632942" cy="2041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Online Reliance</a:t>
            </a:r>
            <a:endParaRPr lang="en-US" sz="1250" dirty="0"/>
          </a:p>
        </p:txBody>
      </p:sp>
      <p:sp>
        <p:nvSpPr>
          <p:cNvPr id="21" name="Text 11"/>
          <p:cNvSpPr/>
          <p:nvPr/>
        </p:nvSpPr>
        <p:spPr>
          <a:xfrm>
            <a:off x="6743581" y="5422821"/>
            <a:ext cx="7262336" cy="4441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Increasing reliance on online transactions for daily activities expands the attack surface, creating more opportunities for carding.</a:t>
            </a:r>
            <a:endParaRPr lang="en-US" sz="1050" dirty="0"/>
          </a:p>
        </p:txBody>
      </p:sp>
      <p:sp>
        <p:nvSpPr>
          <p:cNvPr id="22" name="Shape 12"/>
          <p:cNvSpPr/>
          <p:nvPr/>
        </p:nvSpPr>
        <p:spPr>
          <a:xfrm>
            <a:off x="6639520" y="6019086"/>
            <a:ext cx="7470458" cy="7620"/>
          </a:xfrm>
          <a:prstGeom prst="roundRect">
            <a:avLst>
              <a:gd name="adj" fmla="val 273245"/>
            </a:avLst>
          </a:prstGeom>
          <a:solidFill>
            <a:srgbClr val="44426B"/>
          </a:solidFill>
          <a:ln/>
        </p:spPr>
      </p:sp>
      <p:pic>
        <p:nvPicPr>
          <p:cNvPr id="23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9827" y="6040279"/>
            <a:ext cx="6761083" cy="1008936"/>
          </a:xfrm>
          <a:prstGeom prst="rect">
            <a:avLst/>
          </a:prstGeom>
        </p:spPr>
      </p:pic>
      <p:pic>
        <p:nvPicPr>
          <p:cNvPr id="24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02737" y="6422708"/>
            <a:ext cx="195143" cy="243959"/>
          </a:xfrm>
          <a:prstGeom prst="rect">
            <a:avLst/>
          </a:prstGeom>
        </p:spPr>
      </p:pic>
      <p:sp>
        <p:nvSpPr>
          <p:cNvPr id="25" name="Text 13"/>
          <p:cNvSpPr/>
          <p:nvPr/>
        </p:nvSpPr>
        <p:spPr>
          <a:xfrm>
            <a:off x="7419618" y="6178987"/>
            <a:ext cx="1632942" cy="2041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Education Gap</a:t>
            </a:r>
            <a:endParaRPr lang="en-US" sz="1250" dirty="0"/>
          </a:p>
        </p:txBody>
      </p:sp>
      <p:sp>
        <p:nvSpPr>
          <p:cNvPr id="26" name="Text 14"/>
          <p:cNvSpPr/>
          <p:nvPr/>
        </p:nvSpPr>
        <p:spPr>
          <a:xfrm>
            <a:off x="7419618" y="6466403"/>
            <a:ext cx="6586299" cy="4441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 significant education gap exists, with 85% of Pakistani adults lacking formal cybersecurity education, hindering their ability to identify and protect themselves from threats.</a:t>
            </a:r>
            <a:endParaRPr 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1265</Words>
  <Application>Microsoft Office PowerPoint</Application>
  <PresentationFormat>Custom</PresentationFormat>
  <Paragraphs>110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Syne Bold</vt:lpstr>
      <vt:lpstr>Arimo</vt:lpstr>
      <vt:lpstr>Arial</vt:lpstr>
      <vt:lpstr>Arimo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Mansoor</cp:lastModifiedBy>
  <cp:revision>2</cp:revision>
  <dcterms:created xsi:type="dcterms:W3CDTF">2025-06-02T19:07:48Z</dcterms:created>
  <dcterms:modified xsi:type="dcterms:W3CDTF">2025-06-03T15:08:02Z</dcterms:modified>
</cp:coreProperties>
</file>