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64" r:id="rId5"/>
    <p:sldId id="262" r:id="rId6"/>
    <p:sldId id="265" r:id="rId7"/>
    <p:sldId id="266" r:id="rId8"/>
    <p:sldId id="271" r:id="rId9"/>
    <p:sldId id="280" r:id="rId10"/>
    <p:sldId id="270" r:id="rId11"/>
    <p:sldId id="267" r:id="rId12"/>
    <p:sldId id="268" r:id="rId13"/>
    <p:sldId id="273" r:id="rId14"/>
    <p:sldId id="274" r:id="rId15"/>
    <p:sldId id="276" r:id="rId16"/>
    <p:sldId id="277" r:id="rId17"/>
    <p:sldId id="278" r:id="rId18"/>
    <p:sldId id="27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7" autoAdjust="0"/>
    <p:restoredTop sz="93275" autoAdjust="0"/>
  </p:normalViewPr>
  <p:slideViewPr>
    <p:cSldViewPr snapToGrid="0">
      <p:cViewPr varScale="1">
        <p:scale>
          <a:sx n="66" d="100"/>
          <a:sy n="66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1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78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216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61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83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59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74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6062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658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53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47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44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79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599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62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273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60D58F-436F-4902-BA83-EAB8EDC74AF6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7DD77B-98D0-483D-94AF-EA85DA5ACC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488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eb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ebp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ebp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eb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eb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FD9EB-F4AF-9EF4-2920-C5B194C5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7138988" cy="4572001"/>
          </a:xfrm>
        </p:spPr>
        <p:txBody>
          <a:bodyPr>
            <a:normAutofit/>
          </a:bodyPr>
          <a:lstStyle/>
          <a:p>
            <a:r>
              <a:rPr lang="es-MX" b="1" dirty="0"/>
              <a:t>Programación Orientada a Objetos</a:t>
            </a:r>
            <a:br>
              <a:rPr lang="es-MX" b="1" dirty="0"/>
            </a:br>
            <a:br>
              <a:rPr lang="es-MX" b="1" dirty="0"/>
            </a:br>
            <a:br>
              <a:rPr lang="es-MX" b="1" dirty="0"/>
            </a:br>
            <a:r>
              <a:rPr lang="es-MX" b="1" dirty="0"/>
              <a:t>Modo:</a:t>
            </a:r>
            <a:br>
              <a:rPr lang="es-MX" b="1" dirty="0"/>
            </a:br>
            <a:r>
              <a:rPr lang="es-MX" b="1" dirty="0"/>
              <a:t>YU-GI-OH!</a:t>
            </a:r>
            <a:endParaRPr lang="es-AR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6D1FBF-8830-EC92-DA8E-F6571AFD95CF}"/>
              </a:ext>
            </a:extLst>
          </p:cNvPr>
          <p:cNvSpPr txBox="1"/>
          <p:nvPr/>
        </p:nvSpPr>
        <p:spPr>
          <a:xfrm>
            <a:off x="208547" y="6208295"/>
            <a:ext cx="702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Información recopilada de: https://yugioh.fandom.com/es/wiki/Portada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160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EB74-CD50-640B-A2E4-97DEBF01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4" y="685800"/>
            <a:ext cx="8459787" cy="499533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COMPARAMOS todas las opciones…</a:t>
            </a:r>
            <a:endParaRPr lang="es-AR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ADDFCC-585E-C1F0-168A-C8EF174BA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4" y="2557463"/>
            <a:ext cx="2487875" cy="361473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E0BA9E-04B6-157C-7BCF-F5F889D01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54" y="2557462"/>
            <a:ext cx="2531737" cy="36147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AACED7-FFA2-06CD-6300-ABD4EBBB2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98" y="2557462"/>
            <a:ext cx="2430945" cy="36147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B90912A-62C5-456B-919A-43DA8E5760CE}"/>
              </a:ext>
            </a:extLst>
          </p:cNvPr>
          <p:cNvSpPr txBox="1"/>
          <p:nvPr/>
        </p:nvSpPr>
        <p:spPr>
          <a:xfrm>
            <a:off x="947824" y="218813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Cartas Monstruos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185F1-201E-2ACD-D997-DC9D53AE73F2}"/>
              </a:ext>
            </a:extLst>
          </p:cNvPr>
          <p:cNvSpPr txBox="1"/>
          <p:nvPr/>
        </p:nvSpPr>
        <p:spPr>
          <a:xfrm>
            <a:off x="3690585" y="218813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Cartas de Trampa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29A612-65E7-B3D2-ED85-6CDC928B23A9}"/>
              </a:ext>
            </a:extLst>
          </p:cNvPr>
          <p:cNvSpPr txBox="1"/>
          <p:nvPr/>
        </p:nvSpPr>
        <p:spPr>
          <a:xfrm>
            <a:off x="6761433" y="218813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Cartas Mágicas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CDBD34-AFEB-95B4-7E1B-D9DA2E2954BE}"/>
              </a:ext>
            </a:extLst>
          </p:cNvPr>
          <p:cNvSpPr txBox="1"/>
          <p:nvPr/>
        </p:nvSpPr>
        <p:spPr>
          <a:xfrm>
            <a:off x="3479654" y="5972145"/>
            <a:ext cx="5552189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NO POSEEN NIVEL, ATAQUE NI DEFENSA…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76486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ABB7D-70C6-AC24-29DE-7D952D3D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s-MX" dirty="0"/>
              <a:t>HAGAMOS UNA CLASE DE CLASES…</a:t>
            </a:r>
            <a:br>
              <a:rPr lang="es-MX" dirty="0"/>
            </a:br>
            <a:r>
              <a:rPr lang="es-MX" dirty="0"/>
              <a:t>Clase padre o </a:t>
            </a:r>
            <a:r>
              <a:rPr lang="es-MX" b="1" dirty="0"/>
              <a:t>“superclase”</a:t>
            </a: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0B306-1D84-5ADE-D8FE-CF4D950D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84" y="2382762"/>
            <a:ext cx="6689045" cy="3615267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800" dirty="0">
                <a:solidFill>
                  <a:schemeClr val="tx1"/>
                </a:solidFill>
              </a:rPr>
              <a:t>Es una clase que vamos a crear para contemplar</a:t>
            </a:r>
            <a:r>
              <a:rPr lang="es-MX" sz="2800" b="1" dirty="0">
                <a:solidFill>
                  <a:schemeClr val="tx1"/>
                </a:solidFill>
              </a:rPr>
              <a:t> lo que poseen en común</a:t>
            </a:r>
            <a:r>
              <a:rPr lang="es-MX" sz="2800" dirty="0">
                <a:solidFill>
                  <a:schemeClr val="tx1"/>
                </a:solidFill>
              </a:rPr>
              <a:t> todas las cartas.</a:t>
            </a:r>
          </a:p>
          <a:p>
            <a:pPr algn="just"/>
            <a:r>
              <a:rPr lang="es-MX" sz="2800" dirty="0">
                <a:solidFill>
                  <a:schemeClr val="tx1"/>
                </a:solidFill>
              </a:rPr>
              <a:t>Permite evitar escribir código de manera repetitiva, haciendo uso de la </a:t>
            </a:r>
            <a:r>
              <a:rPr lang="es-MX" sz="2800" b="1" dirty="0">
                <a:solidFill>
                  <a:schemeClr val="tx1"/>
                </a:solidFill>
              </a:rPr>
              <a:t>herencia</a:t>
            </a:r>
            <a:r>
              <a:rPr lang="es-MX" sz="2800" dirty="0">
                <a:solidFill>
                  <a:schemeClr val="tx1"/>
                </a:solidFill>
              </a:rPr>
              <a:t> y permite la </a:t>
            </a:r>
            <a:r>
              <a:rPr lang="es-MX" sz="2800" b="1" dirty="0">
                <a:solidFill>
                  <a:schemeClr val="tx1"/>
                </a:solidFill>
              </a:rPr>
              <a:t>especialización</a:t>
            </a:r>
            <a:r>
              <a:rPr lang="es-MX" sz="2800" dirty="0">
                <a:solidFill>
                  <a:schemeClr val="tx1"/>
                </a:solidFill>
              </a:rPr>
              <a:t> de cada clase por Tipo de Carta.</a:t>
            </a:r>
            <a:endParaRPr lang="es-A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2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ACF641-678A-21B7-07CC-0D994C59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58" y="0"/>
            <a:ext cx="1969595" cy="287492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473F5D-6C09-DAB6-1368-04B780F10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19" y="3689085"/>
            <a:ext cx="2176681" cy="31689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823293-BE3C-0DB6-4DD0-53800407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36" y="3689085"/>
            <a:ext cx="2176680" cy="31689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B919D3F-EE80-7AF2-8B16-690E4B57AA3F}"/>
              </a:ext>
            </a:extLst>
          </p:cNvPr>
          <p:cNvSpPr txBox="1"/>
          <p:nvPr/>
        </p:nvSpPr>
        <p:spPr>
          <a:xfrm>
            <a:off x="6343650" y="285750"/>
            <a:ext cx="17219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</a:t>
            </a:r>
            <a:endParaRPr lang="es-AR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745328-35ED-3B17-8CC0-5A6E5E9A5E07}"/>
              </a:ext>
            </a:extLst>
          </p:cNvPr>
          <p:cNvSpPr txBox="1"/>
          <p:nvPr/>
        </p:nvSpPr>
        <p:spPr>
          <a:xfrm>
            <a:off x="114207" y="3244334"/>
            <a:ext cx="301717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DE TRAMPA</a:t>
            </a:r>
            <a:endParaRPr lang="es-AR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646A7-F6C6-E1DD-DF94-982362477D72}"/>
              </a:ext>
            </a:extLst>
          </p:cNvPr>
          <p:cNvSpPr txBox="1"/>
          <p:nvPr/>
        </p:nvSpPr>
        <p:spPr>
          <a:xfrm>
            <a:off x="3680322" y="3244334"/>
            <a:ext cx="274786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MÁGICA</a:t>
            </a:r>
            <a:endParaRPr lang="es-AR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59AEFE-73A4-61AB-62BB-09F955D3A524}"/>
              </a:ext>
            </a:extLst>
          </p:cNvPr>
          <p:cNvSpPr txBox="1"/>
          <p:nvPr/>
        </p:nvSpPr>
        <p:spPr>
          <a:xfrm>
            <a:off x="7306824" y="3244334"/>
            <a:ext cx="3025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MONSTRUO</a:t>
            </a:r>
            <a:endParaRPr lang="es-AR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40D93F-5DB5-58F1-4A0B-F3F83A26E026}"/>
              </a:ext>
            </a:extLst>
          </p:cNvPr>
          <p:cNvCxnSpPr>
            <a:stCxn id="13" idx="0"/>
            <a:endCxn id="5" idx="1"/>
          </p:cNvCxnSpPr>
          <p:nvPr/>
        </p:nvCxnSpPr>
        <p:spPr>
          <a:xfrm flipV="1">
            <a:off x="1622794" y="1437464"/>
            <a:ext cx="2446664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3F331F7-E705-4F93-9FA9-EB3D1A24272A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5054256" y="2874928"/>
            <a:ext cx="0" cy="3694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CCC5CCB-D364-37EA-5B82-4CED4B620DA0}"/>
              </a:ext>
            </a:extLst>
          </p:cNvPr>
          <p:cNvCxnSpPr>
            <a:cxnSpLocks/>
            <a:stCxn id="15" idx="0"/>
            <a:endCxn id="5" idx="3"/>
          </p:cNvCxnSpPr>
          <p:nvPr/>
        </p:nvCxnSpPr>
        <p:spPr>
          <a:xfrm flipH="1" flipV="1">
            <a:off x="6039053" y="1437464"/>
            <a:ext cx="2780365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1C613837-7B30-3E61-E84A-AD1DB0EDA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6" y="3689085"/>
            <a:ext cx="2342600" cy="31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0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ACF641-678A-21B7-07CC-0D994C59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58" y="0"/>
            <a:ext cx="1969595" cy="287492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473F5D-6C09-DAB6-1368-04B780F10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19" y="3689085"/>
            <a:ext cx="2176681" cy="31689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823293-BE3C-0DB6-4DD0-53800407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36" y="3689085"/>
            <a:ext cx="2176680" cy="31689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B919D3F-EE80-7AF2-8B16-690E4B57AA3F}"/>
              </a:ext>
            </a:extLst>
          </p:cNvPr>
          <p:cNvSpPr txBox="1"/>
          <p:nvPr/>
        </p:nvSpPr>
        <p:spPr>
          <a:xfrm>
            <a:off x="6343650" y="285750"/>
            <a:ext cx="17219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</a:t>
            </a:r>
            <a:endParaRPr lang="es-AR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745328-35ED-3B17-8CC0-5A6E5E9A5E07}"/>
              </a:ext>
            </a:extLst>
          </p:cNvPr>
          <p:cNvSpPr txBox="1"/>
          <p:nvPr/>
        </p:nvSpPr>
        <p:spPr>
          <a:xfrm>
            <a:off x="114207" y="3244334"/>
            <a:ext cx="301717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DE TRAMPA</a:t>
            </a:r>
            <a:endParaRPr lang="es-AR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646A7-F6C6-E1DD-DF94-982362477D72}"/>
              </a:ext>
            </a:extLst>
          </p:cNvPr>
          <p:cNvSpPr txBox="1"/>
          <p:nvPr/>
        </p:nvSpPr>
        <p:spPr>
          <a:xfrm>
            <a:off x="3680322" y="3244334"/>
            <a:ext cx="274786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MÁGICA</a:t>
            </a:r>
            <a:endParaRPr lang="es-AR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59AEFE-73A4-61AB-62BB-09F955D3A524}"/>
              </a:ext>
            </a:extLst>
          </p:cNvPr>
          <p:cNvSpPr txBox="1"/>
          <p:nvPr/>
        </p:nvSpPr>
        <p:spPr>
          <a:xfrm>
            <a:off x="7306824" y="3244334"/>
            <a:ext cx="3025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MONSTRUO</a:t>
            </a:r>
            <a:endParaRPr lang="es-AR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40D93F-5DB5-58F1-4A0B-F3F83A26E026}"/>
              </a:ext>
            </a:extLst>
          </p:cNvPr>
          <p:cNvCxnSpPr>
            <a:stCxn id="13" idx="0"/>
            <a:endCxn id="5" idx="1"/>
          </p:cNvCxnSpPr>
          <p:nvPr/>
        </p:nvCxnSpPr>
        <p:spPr>
          <a:xfrm flipV="1">
            <a:off x="1622794" y="1437464"/>
            <a:ext cx="2446664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3F331F7-E705-4F93-9FA9-EB3D1A24272A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5054256" y="2874928"/>
            <a:ext cx="0" cy="3694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CCC5CCB-D364-37EA-5B82-4CED4B620DA0}"/>
              </a:ext>
            </a:extLst>
          </p:cNvPr>
          <p:cNvCxnSpPr>
            <a:cxnSpLocks/>
            <a:stCxn id="15" idx="0"/>
            <a:endCxn id="5" idx="3"/>
          </p:cNvCxnSpPr>
          <p:nvPr/>
        </p:nvCxnSpPr>
        <p:spPr>
          <a:xfrm flipH="1" flipV="1">
            <a:off x="6039053" y="1437464"/>
            <a:ext cx="2780365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442EE1BE-2C05-4108-021D-0146A12EC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6" y="3689085"/>
            <a:ext cx="2342600" cy="31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5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9473F5D-6C09-DAB6-1368-04B780F1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19" y="3689085"/>
            <a:ext cx="2176681" cy="31689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823293-BE3C-0DB6-4DD0-538004075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36" y="3689085"/>
            <a:ext cx="2176680" cy="31689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B919D3F-EE80-7AF2-8B16-690E4B57AA3F}"/>
              </a:ext>
            </a:extLst>
          </p:cNvPr>
          <p:cNvSpPr txBox="1"/>
          <p:nvPr/>
        </p:nvSpPr>
        <p:spPr>
          <a:xfrm>
            <a:off x="6343650" y="285750"/>
            <a:ext cx="17219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</a:t>
            </a:r>
            <a:endParaRPr lang="es-AR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745328-35ED-3B17-8CC0-5A6E5E9A5E07}"/>
              </a:ext>
            </a:extLst>
          </p:cNvPr>
          <p:cNvSpPr txBox="1"/>
          <p:nvPr/>
        </p:nvSpPr>
        <p:spPr>
          <a:xfrm>
            <a:off x="114207" y="3244334"/>
            <a:ext cx="301717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DE TRAMPA</a:t>
            </a:r>
            <a:endParaRPr lang="es-AR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646A7-F6C6-E1DD-DF94-982362477D72}"/>
              </a:ext>
            </a:extLst>
          </p:cNvPr>
          <p:cNvSpPr txBox="1"/>
          <p:nvPr/>
        </p:nvSpPr>
        <p:spPr>
          <a:xfrm>
            <a:off x="3680322" y="3244334"/>
            <a:ext cx="274786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MÁGICA</a:t>
            </a:r>
            <a:endParaRPr lang="es-AR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59AEFE-73A4-61AB-62BB-09F955D3A524}"/>
              </a:ext>
            </a:extLst>
          </p:cNvPr>
          <p:cNvSpPr txBox="1"/>
          <p:nvPr/>
        </p:nvSpPr>
        <p:spPr>
          <a:xfrm>
            <a:off x="7306824" y="3244334"/>
            <a:ext cx="3025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MONSTRUO</a:t>
            </a:r>
            <a:endParaRPr lang="es-AR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40D93F-5DB5-58F1-4A0B-F3F83A26E02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22794" y="1437464"/>
            <a:ext cx="2446664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3F331F7-E705-4F93-9FA9-EB3D1A24272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054256" y="2874928"/>
            <a:ext cx="0" cy="3694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CCC5CCB-D364-37EA-5B82-4CED4B620DA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39053" y="1437464"/>
            <a:ext cx="2780365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FED8E48-8D72-A798-53B3-C1547A8C6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6" y="3689085"/>
            <a:ext cx="2342600" cy="31689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E18A4E-FF01-E605-CEEB-CD0BA1BD73E0}"/>
              </a:ext>
            </a:extLst>
          </p:cNvPr>
          <p:cNvSpPr txBox="1"/>
          <p:nvPr/>
        </p:nvSpPr>
        <p:spPr>
          <a:xfrm>
            <a:off x="4069459" y="251895"/>
            <a:ext cx="1969594" cy="25853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dirty="0"/>
              <a:t>CLASE CARTA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 Color;</a:t>
            </a:r>
          </a:p>
          <a:p>
            <a:r>
              <a:rPr lang="es-MX" dirty="0" err="1"/>
              <a:t>String</a:t>
            </a:r>
            <a:r>
              <a:rPr lang="es-MX" dirty="0"/>
              <a:t> Titulo;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Ilustracion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TipoCarta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Descrip</a:t>
            </a:r>
            <a:endParaRPr lang="es-AR" dirty="0"/>
          </a:p>
          <a:p>
            <a:endParaRPr lang="es-AR" dirty="0"/>
          </a:p>
          <a:p>
            <a:r>
              <a:rPr lang="es-AR" dirty="0"/>
              <a:t>Jugar()</a:t>
            </a:r>
          </a:p>
        </p:txBody>
      </p:sp>
    </p:spTree>
    <p:extLst>
      <p:ext uri="{BB962C8B-B14F-4D97-AF65-F5344CB8AC3E}">
        <p14:creationId xmlns:p14="http://schemas.microsoft.com/office/powerpoint/2010/main" val="253234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9473F5D-6C09-DAB6-1368-04B780F1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19" y="3689085"/>
            <a:ext cx="2176681" cy="31689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823293-BE3C-0DB6-4DD0-538004075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36" y="3689085"/>
            <a:ext cx="2176680" cy="31689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B919D3F-EE80-7AF2-8B16-690E4B57AA3F}"/>
              </a:ext>
            </a:extLst>
          </p:cNvPr>
          <p:cNvSpPr txBox="1"/>
          <p:nvPr/>
        </p:nvSpPr>
        <p:spPr>
          <a:xfrm>
            <a:off x="6343650" y="285750"/>
            <a:ext cx="17219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</a:t>
            </a:r>
            <a:endParaRPr lang="es-AR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745328-35ED-3B17-8CC0-5A6E5E9A5E07}"/>
              </a:ext>
            </a:extLst>
          </p:cNvPr>
          <p:cNvSpPr txBox="1"/>
          <p:nvPr/>
        </p:nvSpPr>
        <p:spPr>
          <a:xfrm>
            <a:off x="114207" y="3244334"/>
            <a:ext cx="301717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DE TRAMPA</a:t>
            </a:r>
            <a:endParaRPr lang="es-AR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646A7-F6C6-E1DD-DF94-982362477D72}"/>
              </a:ext>
            </a:extLst>
          </p:cNvPr>
          <p:cNvSpPr txBox="1"/>
          <p:nvPr/>
        </p:nvSpPr>
        <p:spPr>
          <a:xfrm>
            <a:off x="3680322" y="3244334"/>
            <a:ext cx="274786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MÁGICA</a:t>
            </a:r>
            <a:endParaRPr lang="es-AR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59AEFE-73A4-61AB-62BB-09F955D3A524}"/>
              </a:ext>
            </a:extLst>
          </p:cNvPr>
          <p:cNvSpPr txBox="1"/>
          <p:nvPr/>
        </p:nvSpPr>
        <p:spPr>
          <a:xfrm>
            <a:off x="7306824" y="3244334"/>
            <a:ext cx="3025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MONSTRUO</a:t>
            </a:r>
            <a:endParaRPr lang="es-AR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40D93F-5DB5-58F1-4A0B-F3F83A26E02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22794" y="1437464"/>
            <a:ext cx="2446664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3F331F7-E705-4F93-9FA9-EB3D1A24272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054256" y="2874928"/>
            <a:ext cx="0" cy="3694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CCC5CCB-D364-37EA-5B82-4CED4B620DA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39053" y="1437464"/>
            <a:ext cx="2780365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55727B9-7C82-ABD7-E7AB-8CEB92D238FD}"/>
              </a:ext>
            </a:extLst>
          </p:cNvPr>
          <p:cNvSpPr txBox="1"/>
          <p:nvPr/>
        </p:nvSpPr>
        <p:spPr>
          <a:xfrm>
            <a:off x="580484" y="3879810"/>
            <a:ext cx="2084618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b="1" dirty="0"/>
              <a:t>CLASE </a:t>
            </a:r>
            <a:r>
              <a:rPr lang="es-MX" b="1" dirty="0" err="1"/>
              <a:t>CartaTrampa</a:t>
            </a:r>
            <a:endParaRPr lang="es-MX" b="1" dirty="0"/>
          </a:p>
          <a:p>
            <a:endParaRPr lang="es-MX" dirty="0"/>
          </a:p>
          <a:p>
            <a:r>
              <a:rPr lang="es-MX" dirty="0"/>
              <a:t>Activar()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F79A02-176A-2EEC-F1F8-B444B486C38E}"/>
              </a:ext>
            </a:extLst>
          </p:cNvPr>
          <p:cNvSpPr txBox="1"/>
          <p:nvPr/>
        </p:nvSpPr>
        <p:spPr>
          <a:xfrm>
            <a:off x="4069459" y="251895"/>
            <a:ext cx="1969594" cy="25853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dirty="0"/>
              <a:t>CLASE CARTA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 Color;</a:t>
            </a:r>
          </a:p>
          <a:p>
            <a:r>
              <a:rPr lang="es-MX" dirty="0" err="1"/>
              <a:t>String</a:t>
            </a:r>
            <a:r>
              <a:rPr lang="es-MX" dirty="0"/>
              <a:t> Titulo;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Ilustracion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TipoCarta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Descrip</a:t>
            </a:r>
            <a:endParaRPr lang="es-AR" dirty="0"/>
          </a:p>
          <a:p>
            <a:endParaRPr lang="es-AR" dirty="0"/>
          </a:p>
          <a:p>
            <a:r>
              <a:rPr lang="es-AR" dirty="0"/>
              <a:t>Jugar()</a:t>
            </a:r>
          </a:p>
        </p:txBody>
      </p:sp>
    </p:spTree>
    <p:extLst>
      <p:ext uri="{BB962C8B-B14F-4D97-AF65-F5344CB8AC3E}">
        <p14:creationId xmlns:p14="http://schemas.microsoft.com/office/powerpoint/2010/main" val="292280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B919D3F-EE80-7AF2-8B16-690E4B57AA3F}"/>
              </a:ext>
            </a:extLst>
          </p:cNvPr>
          <p:cNvSpPr txBox="1"/>
          <p:nvPr/>
        </p:nvSpPr>
        <p:spPr>
          <a:xfrm>
            <a:off x="6343650" y="285750"/>
            <a:ext cx="17219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</a:t>
            </a:r>
            <a:endParaRPr lang="es-AR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745328-35ED-3B17-8CC0-5A6E5E9A5E07}"/>
              </a:ext>
            </a:extLst>
          </p:cNvPr>
          <p:cNvSpPr txBox="1"/>
          <p:nvPr/>
        </p:nvSpPr>
        <p:spPr>
          <a:xfrm>
            <a:off x="114207" y="3244334"/>
            <a:ext cx="301717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DE TRAMPA</a:t>
            </a:r>
            <a:endParaRPr lang="es-AR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646A7-F6C6-E1DD-DF94-982362477D72}"/>
              </a:ext>
            </a:extLst>
          </p:cNvPr>
          <p:cNvSpPr txBox="1"/>
          <p:nvPr/>
        </p:nvSpPr>
        <p:spPr>
          <a:xfrm>
            <a:off x="3680322" y="3244334"/>
            <a:ext cx="274786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MÁGICA</a:t>
            </a:r>
            <a:endParaRPr lang="es-AR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59AEFE-73A4-61AB-62BB-09F955D3A524}"/>
              </a:ext>
            </a:extLst>
          </p:cNvPr>
          <p:cNvSpPr txBox="1"/>
          <p:nvPr/>
        </p:nvSpPr>
        <p:spPr>
          <a:xfrm>
            <a:off x="7306824" y="3244334"/>
            <a:ext cx="3025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MONSTRUO</a:t>
            </a:r>
            <a:endParaRPr lang="es-AR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40D93F-5DB5-58F1-4A0B-F3F83A26E02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22794" y="1437464"/>
            <a:ext cx="2446664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3F331F7-E705-4F93-9FA9-EB3D1A24272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054256" y="2874928"/>
            <a:ext cx="0" cy="3694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CCC5CCB-D364-37EA-5B82-4CED4B620DA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39053" y="1437464"/>
            <a:ext cx="2780365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DA009429-FB64-70E6-2D09-1462E2A0BD0F}"/>
              </a:ext>
            </a:extLst>
          </p:cNvPr>
          <p:cNvSpPr txBox="1"/>
          <p:nvPr/>
        </p:nvSpPr>
        <p:spPr>
          <a:xfrm>
            <a:off x="4069459" y="251895"/>
            <a:ext cx="1969594" cy="25853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dirty="0"/>
              <a:t>CLASE CARTA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 Color;</a:t>
            </a:r>
          </a:p>
          <a:p>
            <a:r>
              <a:rPr lang="es-MX" dirty="0" err="1"/>
              <a:t>String</a:t>
            </a:r>
            <a:r>
              <a:rPr lang="es-MX" dirty="0"/>
              <a:t> Titulo;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Ilustracion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TipoCarta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Descrip</a:t>
            </a:r>
            <a:endParaRPr lang="es-AR" dirty="0"/>
          </a:p>
          <a:p>
            <a:endParaRPr lang="es-AR" dirty="0"/>
          </a:p>
          <a:p>
            <a:r>
              <a:rPr lang="es-AR" dirty="0"/>
              <a:t>Jugar()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905A10-A253-4633-D8B9-E3274E3CAFB1}"/>
              </a:ext>
            </a:extLst>
          </p:cNvPr>
          <p:cNvSpPr txBox="1"/>
          <p:nvPr/>
        </p:nvSpPr>
        <p:spPr>
          <a:xfrm>
            <a:off x="580484" y="3879810"/>
            <a:ext cx="2084618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b="1" dirty="0"/>
              <a:t>CLASE </a:t>
            </a:r>
            <a:r>
              <a:rPr lang="es-MX" b="1" dirty="0" err="1"/>
              <a:t>CartaTrampa</a:t>
            </a:r>
            <a:endParaRPr lang="es-MX" b="1" dirty="0"/>
          </a:p>
          <a:p>
            <a:endParaRPr lang="es-MX" dirty="0"/>
          </a:p>
          <a:p>
            <a:r>
              <a:rPr lang="es-MX" dirty="0"/>
              <a:t>Activar()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DA9678-B3B6-2CB9-BA5F-69A38F4F054B}"/>
              </a:ext>
            </a:extLst>
          </p:cNvPr>
          <p:cNvSpPr txBox="1"/>
          <p:nvPr/>
        </p:nvSpPr>
        <p:spPr>
          <a:xfrm>
            <a:off x="3706719" y="3897042"/>
            <a:ext cx="2389281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b="1" dirty="0"/>
              <a:t>CLASE </a:t>
            </a:r>
            <a:r>
              <a:rPr lang="es-MX" b="1" dirty="0" err="1"/>
              <a:t>CartaMagica</a:t>
            </a:r>
            <a:endParaRPr lang="es-MX" b="1" dirty="0"/>
          </a:p>
          <a:p>
            <a:endParaRPr lang="es-AR" dirty="0"/>
          </a:p>
          <a:p>
            <a:r>
              <a:rPr lang="es-AR" dirty="0"/>
              <a:t>Activar()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711D7A-919A-8519-2CE9-5C10B259E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36" y="3689085"/>
            <a:ext cx="2176680" cy="31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7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B919D3F-EE80-7AF2-8B16-690E4B57AA3F}"/>
              </a:ext>
            </a:extLst>
          </p:cNvPr>
          <p:cNvSpPr txBox="1"/>
          <p:nvPr/>
        </p:nvSpPr>
        <p:spPr>
          <a:xfrm>
            <a:off x="6343650" y="285750"/>
            <a:ext cx="17219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</a:t>
            </a:r>
            <a:endParaRPr lang="es-AR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745328-35ED-3B17-8CC0-5A6E5E9A5E07}"/>
              </a:ext>
            </a:extLst>
          </p:cNvPr>
          <p:cNvSpPr txBox="1"/>
          <p:nvPr/>
        </p:nvSpPr>
        <p:spPr>
          <a:xfrm>
            <a:off x="114207" y="3244334"/>
            <a:ext cx="301717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DE TRAMPA</a:t>
            </a:r>
            <a:endParaRPr lang="es-AR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646A7-F6C6-E1DD-DF94-982362477D72}"/>
              </a:ext>
            </a:extLst>
          </p:cNvPr>
          <p:cNvSpPr txBox="1"/>
          <p:nvPr/>
        </p:nvSpPr>
        <p:spPr>
          <a:xfrm>
            <a:off x="3680322" y="3244334"/>
            <a:ext cx="274786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MÁGICA</a:t>
            </a:r>
            <a:endParaRPr lang="es-AR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59AEFE-73A4-61AB-62BB-09F955D3A524}"/>
              </a:ext>
            </a:extLst>
          </p:cNvPr>
          <p:cNvSpPr txBox="1"/>
          <p:nvPr/>
        </p:nvSpPr>
        <p:spPr>
          <a:xfrm>
            <a:off x="7306824" y="3244334"/>
            <a:ext cx="3025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MONSTRUO</a:t>
            </a:r>
            <a:endParaRPr lang="es-AR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40D93F-5DB5-58F1-4A0B-F3F83A26E02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22794" y="1437464"/>
            <a:ext cx="2446664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3F331F7-E705-4F93-9FA9-EB3D1A24272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054256" y="2874928"/>
            <a:ext cx="0" cy="3694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CCC5CCB-D364-37EA-5B82-4CED4B620DA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39053" y="1437464"/>
            <a:ext cx="2780365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DA009429-FB64-70E6-2D09-1462E2A0BD0F}"/>
              </a:ext>
            </a:extLst>
          </p:cNvPr>
          <p:cNvSpPr txBox="1"/>
          <p:nvPr/>
        </p:nvSpPr>
        <p:spPr>
          <a:xfrm>
            <a:off x="4069459" y="251895"/>
            <a:ext cx="1969594" cy="25853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dirty="0"/>
              <a:t>CLASE CARTA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 Color;</a:t>
            </a:r>
          </a:p>
          <a:p>
            <a:r>
              <a:rPr lang="es-MX" dirty="0" err="1"/>
              <a:t>String</a:t>
            </a:r>
            <a:r>
              <a:rPr lang="es-MX" dirty="0"/>
              <a:t> Titulo;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Ilustracion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TipoCarta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Descrip</a:t>
            </a:r>
            <a:endParaRPr lang="es-AR" dirty="0"/>
          </a:p>
          <a:p>
            <a:endParaRPr lang="es-AR" dirty="0"/>
          </a:p>
          <a:p>
            <a:r>
              <a:rPr lang="es-AR" dirty="0"/>
              <a:t>Jugar()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905A10-A253-4633-D8B9-E3274E3CAFB1}"/>
              </a:ext>
            </a:extLst>
          </p:cNvPr>
          <p:cNvSpPr txBox="1"/>
          <p:nvPr/>
        </p:nvSpPr>
        <p:spPr>
          <a:xfrm>
            <a:off x="580484" y="3879810"/>
            <a:ext cx="2084618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b="1" dirty="0"/>
              <a:t>CLASE </a:t>
            </a:r>
            <a:r>
              <a:rPr lang="es-MX" b="1" dirty="0" err="1"/>
              <a:t>CartaTrampa</a:t>
            </a:r>
            <a:endParaRPr lang="es-MX" b="1" dirty="0"/>
          </a:p>
          <a:p>
            <a:endParaRPr lang="es-MX" dirty="0"/>
          </a:p>
          <a:p>
            <a:r>
              <a:rPr lang="es-MX" dirty="0"/>
              <a:t>Activar()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DA9678-B3B6-2CB9-BA5F-69A38F4F054B}"/>
              </a:ext>
            </a:extLst>
          </p:cNvPr>
          <p:cNvSpPr txBox="1"/>
          <p:nvPr/>
        </p:nvSpPr>
        <p:spPr>
          <a:xfrm>
            <a:off x="3706719" y="3897042"/>
            <a:ext cx="2389281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b="1" dirty="0"/>
              <a:t>CLASE </a:t>
            </a:r>
            <a:r>
              <a:rPr lang="es-MX" b="1" dirty="0" err="1"/>
              <a:t>CartaMagica</a:t>
            </a:r>
            <a:endParaRPr lang="es-MX" b="1" dirty="0"/>
          </a:p>
          <a:p>
            <a:endParaRPr lang="es-AR" dirty="0"/>
          </a:p>
          <a:p>
            <a:r>
              <a:rPr lang="es-AR" dirty="0"/>
              <a:t>Activar()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0D3C57-7A1B-2315-B85D-2B2CC8F8C892}"/>
              </a:ext>
            </a:extLst>
          </p:cNvPr>
          <p:cNvSpPr txBox="1"/>
          <p:nvPr/>
        </p:nvSpPr>
        <p:spPr>
          <a:xfrm>
            <a:off x="7624776" y="3897042"/>
            <a:ext cx="2389281" cy="25853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b="1" dirty="0"/>
              <a:t>CLASE </a:t>
            </a:r>
            <a:r>
              <a:rPr lang="es-MX" b="1" dirty="0" err="1"/>
              <a:t>CartaMonstruo</a:t>
            </a:r>
            <a:endParaRPr lang="es-MX" b="1" dirty="0"/>
          </a:p>
          <a:p>
            <a:endParaRPr lang="es-AR" dirty="0"/>
          </a:p>
          <a:p>
            <a:r>
              <a:rPr lang="es-MX" dirty="0" err="1"/>
              <a:t>Int</a:t>
            </a:r>
            <a:r>
              <a:rPr lang="es-MX" dirty="0"/>
              <a:t> Nivel;</a:t>
            </a:r>
          </a:p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Atk</a:t>
            </a:r>
            <a:r>
              <a:rPr lang="es-MX" dirty="0"/>
              <a:t>;</a:t>
            </a:r>
          </a:p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def</a:t>
            </a:r>
            <a:r>
              <a:rPr lang="es-MX" dirty="0"/>
              <a:t>;</a:t>
            </a:r>
            <a:endParaRPr lang="es-AR" dirty="0"/>
          </a:p>
          <a:p>
            <a:endParaRPr lang="es-AR" dirty="0"/>
          </a:p>
          <a:p>
            <a:r>
              <a:rPr lang="es-AR" dirty="0"/>
              <a:t>Atacar()</a:t>
            </a:r>
          </a:p>
          <a:p>
            <a:r>
              <a:rPr lang="es-AR" dirty="0"/>
              <a:t>Defender()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418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B919D3F-EE80-7AF2-8B16-690E4B57AA3F}"/>
              </a:ext>
            </a:extLst>
          </p:cNvPr>
          <p:cNvSpPr txBox="1"/>
          <p:nvPr/>
        </p:nvSpPr>
        <p:spPr>
          <a:xfrm>
            <a:off x="6343650" y="285750"/>
            <a:ext cx="17219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</a:t>
            </a:r>
            <a:endParaRPr lang="es-AR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745328-35ED-3B17-8CC0-5A6E5E9A5E07}"/>
              </a:ext>
            </a:extLst>
          </p:cNvPr>
          <p:cNvSpPr txBox="1"/>
          <p:nvPr/>
        </p:nvSpPr>
        <p:spPr>
          <a:xfrm>
            <a:off x="114207" y="3244334"/>
            <a:ext cx="276550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ESPECIAL</a:t>
            </a:r>
            <a:endParaRPr lang="es-AR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59AEFE-73A4-61AB-62BB-09F955D3A524}"/>
              </a:ext>
            </a:extLst>
          </p:cNvPr>
          <p:cNvSpPr txBox="1"/>
          <p:nvPr/>
        </p:nvSpPr>
        <p:spPr>
          <a:xfrm>
            <a:off x="7306824" y="3244334"/>
            <a:ext cx="3025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MX" b="1" dirty="0"/>
              <a:t>CLASE CARTA MONSTRUO</a:t>
            </a:r>
            <a:endParaRPr lang="es-AR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40D93F-5DB5-58F1-4A0B-F3F83A26E02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496958" y="1437464"/>
            <a:ext cx="2572500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CCC5CCB-D364-37EA-5B82-4CED4B620DA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39053" y="1437464"/>
            <a:ext cx="2780365" cy="180687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DA009429-FB64-70E6-2D09-1462E2A0BD0F}"/>
              </a:ext>
            </a:extLst>
          </p:cNvPr>
          <p:cNvSpPr txBox="1"/>
          <p:nvPr/>
        </p:nvSpPr>
        <p:spPr>
          <a:xfrm>
            <a:off x="4069459" y="251895"/>
            <a:ext cx="1969594" cy="25853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dirty="0"/>
              <a:t>CLASE CARTA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 Color;</a:t>
            </a:r>
          </a:p>
          <a:p>
            <a:r>
              <a:rPr lang="es-MX" dirty="0" err="1"/>
              <a:t>String</a:t>
            </a:r>
            <a:r>
              <a:rPr lang="es-MX" dirty="0"/>
              <a:t> Titulo;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Ilustracion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TipoCarta</a:t>
            </a:r>
            <a:endParaRPr lang="es-AR" dirty="0"/>
          </a:p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Descrip</a:t>
            </a:r>
            <a:endParaRPr lang="es-AR" dirty="0"/>
          </a:p>
          <a:p>
            <a:endParaRPr lang="es-AR" dirty="0"/>
          </a:p>
          <a:p>
            <a:r>
              <a:rPr lang="es-AR" dirty="0"/>
              <a:t>Jugar()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905A10-A253-4633-D8B9-E3274E3CAFB1}"/>
              </a:ext>
            </a:extLst>
          </p:cNvPr>
          <p:cNvSpPr txBox="1"/>
          <p:nvPr/>
        </p:nvSpPr>
        <p:spPr>
          <a:xfrm>
            <a:off x="580484" y="3879810"/>
            <a:ext cx="2084618" cy="175432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b="1" dirty="0"/>
              <a:t>CLASE </a:t>
            </a:r>
            <a:r>
              <a:rPr lang="es-MX" b="1" dirty="0" err="1"/>
              <a:t>CartaEspecial</a:t>
            </a:r>
            <a:endParaRPr lang="es-MX" b="1" dirty="0"/>
          </a:p>
          <a:p>
            <a:endParaRPr lang="es-MX" dirty="0"/>
          </a:p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TipoEspecial</a:t>
            </a:r>
            <a:r>
              <a:rPr lang="es-MX" dirty="0"/>
              <a:t>;</a:t>
            </a:r>
          </a:p>
          <a:p>
            <a:endParaRPr lang="es-MX" dirty="0"/>
          </a:p>
          <a:p>
            <a:r>
              <a:rPr lang="es-MX" dirty="0"/>
              <a:t>Activar()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0D3C57-7A1B-2315-B85D-2B2CC8F8C892}"/>
              </a:ext>
            </a:extLst>
          </p:cNvPr>
          <p:cNvSpPr txBox="1"/>
          <p:nvPr/>
        </p:nvSpPr>
        <p:spPr>
          <a:xfrm>
            <a:off x="7624776" y="3897042"/>
            <a:ext cx="2389281" cy="25853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b="1" dirty="0"/>
              <a:t>CLASE </a:t>
            </a:r>
            <a:r>
              <a:rPr lang="es-MX" b="1" dirty="0" err="1"/>
              <a:t>CartaMonstruo</a:t>
            </a:r>
            <a:endParaRPr lang="es-MX" b="1" dirty="0"/>
          </a:p>
          <a:p>
            <a:endParaRPr lang="es-AR" dirty="0"/>
          </a:p>
          <a:p>
            <a:r>
              <a:rPr lang="es-MX" dirty="0" err="1"/>
              <a:t>Int</a:t>
            </a:r>
            <a:r>
              <a:rPr lang="es-MX" dirty="0"/>
              <a:t> Nivel;</a:t>
            </a:r>
          </a:p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Atk</a:t>
            </a:r>
            <a:r>
              <a:rPr lang="es-MX" dirty="0"/>
              <a:t>;</a:t>
            </a:r>
          </a:p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def</a:t>
            </a:r>
            <a:r>
              <a:rPr lang="es-MX" dirty="0"/>
              <a:t>;</a:t>
            </a:r>
            <a:endParaRPr lang="es-AR" dirty="0"/>
          </a:p>
          <a:p>
            <a:endParaRPr lang="es-AR" dirty="0"/>
          </a:p>
          <a:p>
            <a:r>
              <a:rPr lang="es-AR" dirty="0"/>
              <a:t>Atacar()</a:t>
            </a:r>
          </a:p>
          <a:p>
            <a:r>
              <a:rPr lang="es-AR" dirty="0"/>
              <a:t>Defender()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653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A3532D-0880-21C3-CD7D-9FA6BC2272E9}"/>
              </a:ext>
            </a:extLst>
          </p:cNvPr>
          <p:cNvSpPr txBox="1"/>
          <p:nvPr/>
        </p:nvSpPr>
        <p:spPr>
          <a:xfrm>
            <a:off x="497305" y="305068"/>
            <a:ext cx="620829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PROXIMOS TEMAS:</a:t>
            </a:r>
          </a:p>
          <a:p>
            <a:endParaRPr lang="es-MX" sz="3200" dirty="0"/>
          </a:p>
          <a:p>
            <a:r>
              <a:rPr lang="es-MX" sz="3200" b="1" dirty="0"/>
              <a:t>ENCAPSULAMIENTO.</a:t>
            </a:r>
          </a:p>
          <a:p>
            <a:r>
              <a:rPr lang="es-MX" sz="3200" b="1" dirty="0"/>
              <a:t>MÉTODOS: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3200" dirty="0"/>
              <a:t>PARAMETROS.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3200" dirty="0"/>
              <a:t>CONSTRUCTORES.</a:t>
            </a:r>
          </a:p>
          <a:p>
            <a:r>
              <a:rPr lang="es-MX" sz="3200" b="1" dirty="0"/>
              <a:t>POLIMORFIMO: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3200" dirty="0"/>
              <a:t>SOBRECARGA.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3200" dirty="0"/>
              <a:t>SOBREESCRITURA.</a:t>
            </a:r>
          </a:p>
          <a:p>
            <a:r>
              <a:rPr lang="es-MX" sz="3200" b="1" dirty="0"/>
              <a:t>CLASES ABSTRACTAS.</a:t>
            </a:r>
          </a:p>
          <a:p>
            <a:r>
              <a:rPr lang="es-MX" sz="3200" b="1" dirty="0"/>
              <a:t>INTERFACES.</a:t>
            </a:r>
          </a:p>
          <a:p>
            <a:endParaRPr lang="es-MX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935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D44D6-E695-38A9-7025-5E3F21F8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45" y="524933"/>
            <a:ext cx="8534400" cy="1507067"/>
          </a:xfrm>
        </p:spPr>
        <p:txBody>
          <a:bodyPr/>
          <a:lstStyle/>
          <a:p>
            <a:r>
              <a:rPr lang="es-MX" dirty="0"/>
              <a:t>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6EC70-D7AE-2FBC-E99A-47FA6008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45" y="1278467"/>
            <a:ext cx="8534400" cy="466513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Identificar las posibles cartas.</a:t>
            </a:r>
          </a:p>
          <a:p>
            <a:r>
              <a:rPr lang="es-MX" sz="3200" dirty="0">
                <a:solidFill>
                  <a:schemeClr val="tx1"/>
                </a:solidFill>
              </a:rPr>
              <a:t>Entendiendo las Clases - Objetos</a:t>
            </a:r>
          </a:p>
          <a:p>
            <a:r>
              <a:rPr lang="es-MX" sz="3200" dirty="0">
                <a:solidFill>
                  <a:schemeClr val="tx1"/>
                </a:solidFill>
              </a:rPr>
              <a:t>Transitar la Abstracción.</a:t>
            </a:r>
          </a:p>
          <a:p>
            <a:r>
              <a:rPr lang="es-MX" sz="3200" dirty="0">
                <a:solidFill>
                  <a:schemeClr val="tx1"/>
                </a:solidFill>
              </a:rPr>
              <a:t>Aplicar la Herencia. </a:t>
            </a:r>
          </a:p>
        </p:txBody>
      </p:sp>
    </p:spTree>
    <p:extLst>
      <p:ext uri="{BB962C8B-B14F-4D97-AF65-F5344CB8AC3E}">
        <p14:creationId xmlns:p14="http://schemas.microsoft.com/office/powerpoint/2010/main" val="369754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DEBE4-118F-9D94-320C-BCA39B34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MX" dirty="0"/>
              <a:t>Cartas existente en </a:t>
            </a:r>
            <a:r>
              <a:rPr lang="es-MX" dirty="0" err="1"/>
              <a:t>yu</a:t>
            </a:r>
            <a:r>
              <a:rPr lang="es-MX" dirty="0"/>
              <a:t>-</a:t>
            </a:r>
            <a:r>
              <a:rPr lang="es-MX" dirty="0" err="1"/>
              <a:t>gi</a:t>
            </a:r>
            <a:r>
              <a:rPr lang="es-MX" dirty="0"/>
              <a:t>-oh!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4EE95-1B8D-1417-271C-EA67B9EB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857500"/>
            <a:ext cx="8534400" cy="3615267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tx1"/>
                </a:solidFill>
              </a:rPr>
              <a:t>Cartas de Monstruos</a:t>
            </a:r>
          </a:p>
          <a:p>
            <a:r>
              <a:rPr lang="es-MX" sz="3600" dirty="0">
                <a:solidFill>
                  <a:schemeClr val="tx1"/>
                </a:solidFill>
              </a:rPr>
              <a:t>Cartas Trampas</a:t>
            </a:r>
          </a:p>
          <a:p>
            <a:r>
              <a:rPr lang="es-MX" sz="3600" dirty="0">
                <a:solidFill>
                  <a:schemeClr val="tx1"/>
                </a:solidFill>
              </a:rPr>
              <a:t>Cartas Mágicas</a:t>
            </a:r>
            <a:endParaRPr lang="es-A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8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EB74-CD50-640B-A2E4-97DEBF01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4" y="685800"/>
            <a:ext cx="8459787" cy="49953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Cartas existentes</a:t>
            </a:r>
            <a:br>
              <a:rPr lang="es-MX" dirty="0"/>
            </a:b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ADDFCC-585E-C1F0-168A-C8EF174BA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4" y="2557463"/>
            <a:ext cx="2487875" cy="361473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E0BA9E-04B6-157C-7BCF-F5F889D01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54" y="2557462"/>
            <a:ext cx="2531737" cy="36147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AACED7-FFA2-06CD-6300-ABD4EBBB2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98" y="2557462"/>
            <a:ext cx="2430945" cy="36147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B90912A-62C5-456B-919A-43DA8E5760CE}"/>
              </a:ext>
            </a:extLst>
          </p:cNvPr>
          <p:cNvSpPr txBox="1"/>
          <p:nvPr/>
        </p:nvSpPr>
        <p:spPr>
          <a:xfrm>
            <a:off x="947824" y="218813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Cartas Monstruos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185F1-201E-2ACD-D997-DC9D53AE73F2}"/>
              </a:ext>
            </a:extLst>
          </p:cNvPr>
          <p:cNvSpPr txBox="1"/>
          <p:nvPr/>
        </p:nvSpPr>
        <p:spPr>
          <a:xfrm>
            <a:off x="3690585" y="218813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Cartas de Trampa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29A612-65E7-B3D2-ED85-6CDC928B23A9}"/>
              </a:ext>
            </a:extLst>
          </p:cNvPr>
          <p:cNvSpPr txBox="1"/>
          <p:nvPr/>
        </p:nvSpPr>
        <p:spPr>
          <a:xfrm>
            <a:off x="6761433" y="218813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Cartas Mágicas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97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FE911-5652-4C05-B7A3-261A61EF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MX" dirty="0"/>
              <a:t>Clases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BA6FA-54C3-ACA3-3FC5-CC99631D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396067"/>
            <a:ext cx="6580188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>
                <a:solidFill>
                  <a:schemeClr val="tx1"/>
                </a:solidFill>
              </a:rPr>
              <a:t>Las clases son la “plantilla” que dan un contorno a los objetos que van a existir… Pensemos lo siguiente:</a:t>
            </a:r>
          </a:p>
        </p:txBody>
      </p:sp>
    </p:spTree>
    <p:extLst>
      <p:ext uri="{BB962C8B-B14F-4D97-AF65-F5344CB8AC3E}">
        <p14:creationId xmlns:p14="http://schemas.microsoft.com/office/powerpoint/2010/main" val="357963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4329-052A-F933-8097-461505DE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42379"/>
            <a:ext cx="8534400" cy="1507067"/>
          </a:xfrm>
        </p:spPr>
        <p:txBody>
          <a:bodyPr>
            <a:normAutofit/>
          </a:bodyPr>
          <a:lstStyle/>
          <a:p>
            <a:r>
              <a:rPr lang="es-MX" dirty="0"/>
              <a:t>La Clase no posee datos,</a:t>
            </a:r>
            <a:br>
              <a:rPr lang="es-MX" dirty="0"/>
            </a:br>
            <a:r>
              <a:rPr lang="es-MX" dirty="0"/>
              <a:t>define atributos y métodos.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B8AD59-9657-8C85-3DA7-903DCD958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17" y="1894943"/>
            <a:ext cx="2487642" cy="3621627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C9147303-AB23-0651-EBD2-827686B0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9" y="2047350"/>
            <a:ext cx="2487875" cy="3614737"/>
          </a:xfrm>
          <a:prstGeom prst="rect">
            <a:avLst/>
          </a:prstGeom>
        </p:spPr>
      </p:pic>
      <p:sp>
        <p:nvSpPr>
          <p:cNvPr id="11" name="Flecha: a la derecha con muesca 10">
            <a:extLst>
              <a:ext uri="{FF2B5EF4-FFF2-40B4-BE49-F238E27FC236}">
                <a16:creationId xmlns:a16="http://schemas.microsoft.com/office/drawing/2014/main" id="{16260265-293C-42DD-94B5-3AF50AF80A27}"/>
              </a:ext>
            </a:extLst>
          </p:cNvPr>
          <p:cNvSpPr/>
          <p:nvPr/>
        </p:nvSpPr>
        <p:spPr>
          <a:xfrm>
            <a:off x="2905624" y="3090333"/>
            <a:ext cx="1405467" cy="677333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940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1A9C5-1D2D-BDCB-47B5-CCB938FB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79" y="198320"/>
            <a:ext cx="8534400" cy="1507067"/>
          </a:xfrm>
        </p:spPr>
        <p:txBody>
          <a:bodyPr/>
          <a:lstStyle/>
          <a:p>
            <a:r>
              <a:rPr lang="es-MX" dirty="0"/>
              <a:t>Métodos = acciones</a:t>
            </a:r>
            <a:br>
              <a:rPr lang="es-MX" dirty="0"/>
            </a:br>
            <a:r>
              <a:rPr lang="es-MX" dirty="0"/>
              <a:t>Atributos = Características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69B12C-9055-99C4-08A0-633591D3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57" y="2003401"/>
            <a:ext cx="3215776" cy="468167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615ADF-4644-6F97-B923-81B969C075AE}"/>
              </a:ext>
            </a:extLst>
          </p:cNvPr>
          <p:cNvSpPr txBox="1"/>
          <p:nvPr/>
        </p:nvSpPr>
        <p:spPr>
          <a:xfrm>
            <a:off x="4182533" y="1705387"/>
            <a:ext cx="49006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ATRIBUTOS:</a:t>
            </a:r>
          </a:p>
          <a:p>
            <a:endParaRPr lang="es-MX" sz="2000" dirty="0"/>
          </a:p>
          <a:p>
            <a:r>
              <a:rPr lang="es-MX" sz="2000" dirty="0"/>
              <a:t>TITULO CARTA</a:t>
            </a:r>
          </a:p>
          <a:p>
            <a:r>
              <a:rPr lang="es-MX" sz="2000" dirty="0"/>
              <a:t>NIVEL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ILUSTRACION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r>
              <a:rPr lang="es-AR" sz="2000" dirty="0"/>
              <a:t>DESCRIPCIÓN CARTA</a:t>
            </a:r>
          </a:p>
          <a:p>
            <a:r>
              <a:rPr lang="es-MX" sz="2000" dirty="0"/>
              <a:t>-----------------------------------</a:t>
            </a:r>
          </a:p>
          <a:p>
            <a:r>
              <a:rPr lang="es-MX" sz="2000" dirty="0"/>
              <a:t>ATAQUE Y DEFENSA</a:t>
            </a:r>
            <a:r>
              <a:rPr lang="es-MX" sz="2000" b="1" dirty="0"/>
              <a:t> (MÉTODOS)</a:t>
            </a:r>
          </a:p>
        </p:txBody>
      </p:sp>
    </p:spTree>
    <p:extLst>
      <p:ext uri="{BB962C8B-B14F-4D97-AF65-F5344CB8AC3E}">
        <p14:creationId xmlns:p14="http://schemas.microsoft.com/office/powerpoint/2010/main" val="281896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1A9C5-1D2D-BDCB-47B5-CCB938FB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79" y="198320"/>
            <a:ext cx="8534400" cy="1507067"/>
          </a:xfrm>
        </p:spPr>
        <p:txBody>
          <a:bodyPr/>
          <a:lstStyle/>
          <a:p>
            <a:r>
              <a:rPr lang="es-MX" dirty="0"/>
              <a:t>Métodos = acciones</a:t>
            </a:r>
            <a:br>
              <a:rPr lang="es-MX" dirty="0"/>
            </a:br>
            <a:r>
              <a:rPr lang="es-MX" dirty="0"/>
              <a:t>Atributos = Características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69B12C-9055-99C4-08A0-633591D3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57" y="2003401"/>
            <a:ext cx="3215776" cy="468167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615ADF-4644-6F97-B923-81B969C075AE}"/>
              </a:ext>
            </a:extLst>
          </p:cNvPr>
          <p:cNvSpPr txBox="1"/>
          <p:nvPr/>
        </p:nvSpPr>
        <p:spPr>
          <a:xfrm>
            <a:off x="4182533" y="1705387"/>
            <a:ext cx="49006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ATRIBUTOS:</a:t>
            </a:r>
          </a:p>
          <a:p>
            <a:endParaRPr lang="es-MX" sz="2000" dirty="0"/>
          </a:p>
          <a:p>
            <a:r>
              <a:rPr lang="es-MX" sz="2000" dirty="0"/>
              <a:t>TITULO CARTA</a:t>
            </a:r>
          </a:p>
          <a:p>
            <a:r>
              <a:rPr lang="es-MX" sz="2000" dirty="0"/>
              <a:t>NIVEL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ILUSTRACION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r>
              <a:rPr lang="es-AR" sz="2000" dirty="0"/>
              <a:t>DESCRIPCIÓN CARTA</a:t>
            </a:r>
          </a:p>
          <a:p>
            <a:r>
              <a:rPr lang="es-MX" sz="2000" dirty="0"/>
              <a:t>-----------------------------------</a:t>
            </a:r>
          </a:p>
          <a:p>
            <a:r>
              <a:rPr lang="es-MX" sz="2000" dirty="0"/>
              <a:t>ATAQUE Y DEFENSA</a:t>
            </a:r>
            <a:r>
              <a:rPr lang="es-MX" sz="2000" b="1" dirty="0"/>
              <a:t> (MÉTODOS)</a:t>
            </a:r>
          </a:p>
        </p:txBody>
      </p:sp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EADD6655-3AF1-A263-B31F-8726FF63E686}"/>
              </a:ext>
            </a:extLst>
          </p:cNvPr>
          <p:cNvSpPr/>
          <p:nvPr/>
        </p:nvSpPr>
        <p:spPr>
          <a:xfrm rot="20380243" flipH="1">
            <a:off x="4610456" y="183032"/>
            <a:ext cx="5146144" cy="3386129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800" b="1" dirty="0"/>
              <a:t>En la Abstracción</a:t>
            </a:r>
            <a:r>
              <a:rPr lang="es-MX" sz="1800" dirty="0"/>
              <a:t>, debemos centrarnos en lo importante para </a:t>
            </a:r>
            <a:r>
              <a:rPr lang="es-MX" sz="1800" b="1" dirty="0"/>
              <a:t>NUESTRO</a:t>
            </a:r>
            <a:r>
              <a:rPr lang="es-MX" sz="1800" dirty="0"/>
              <a:t> desarrollo.</a:t>
            </a:r>
          </a:p>
          <a:p>
            <a:endParaRPr lang="es-MX" sz="1800" dirty="0"/>
          </a:p>
          <a:p>
            <a:r>
              <a:rPr lang="es-MX" sz="1800" dirty="0"/>
              <a:t>Por ejemplo </a:t>
            </a:r>
            <a:r>
              <a:rPr lang="es-MX" sz="1800" b="1" dirty="0"/>
              <a:t>¿Es importante contemplar la textura de la carta?</a:t>
            </a:r>
            <a:endParaRPr lang="es-AR" sz="1800" b="1" dirty="0"/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401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4329-052A-F933-8097-461505DE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42379"/>
            <a:ext cx="8534400" cy="1507067"/>
          </a:xfrm>
        </p:spPr>
        <p:txBody>
          <a:bodyPr>
            <a:normAutofit/>
          </a:bodyPr>
          <a:lstStyle/>
          <a:p>
            <a:r>
              <a:rPr lang="es-MX" dirty="0"/>
              <a:t>¿Crear un objeto?</a:t>
            </a:r>
            <a:br>
              <a:rPr lang="es-MX" dirty="0"/>
            </a:br>
            <a:r>
              <a:rPr lang="es-MX" dirty="0"/>
              <a:t>Instanciar una clase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B8AD59-9657-8C85-3DA7-903DCD958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3" y="1949446"/>
            <a:ext cx="2487642" cy="3621627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C9147303-AB23-0651-EBD2-827686B0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40" y="1949446"/>
            <a:ext cx="2487875" cy="3614737"/>
          </a:xfrm>
          <a:prstGeom prst="rect">
            <a:avLst/>
          </a:prstGeom>
        </p:spPr>
      </p:pic>
      <p:sp>
        <p:nvSpPr>
          <p:cNvPr id="11" name="Flecha: a la derecha con muesca 10">
            <a:extLst>
              <a:ext uri="{FF2B5EF4-FFF2-40B4-BE49-F238E27FC236}">
                <a16:creationId xmlns:a16="http://schemas.microsoft.com/office/drawing/2014/main" id="{16260265-293C-42DD-94B5-3AF50AF80A27}"/>
              </a:ext>
            </a:extLst>
          </p:cNvPr>
          <p:cNvSpPr/>
          <p:nvPr/>
        </p:nvSpPr>
        <p:spPr>
          <a:xfrm>
            <a:off x="2905624" y="3090333"/>
            <a:ext cx="1405467" cy="677333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4EAF70-9647-8F5D-B111-F944428771C5}"/>
              </a:ext>
            </a:extLst>
          </p:cNvPr>
          <p:cNvSpPr txBox="1"/>
          <p:nvPr/>
        </p:nvSpPr>
        <p:spPr>
          <a:xfrm>
            <a:off x="1090864" y="5770372"/>
            <a:ext cx="5309936" cy="1015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</a:rPr>
              <a:t>Carta obj1= new Carta();</a:t>
            </a:r>
          </a:p>
          <a:p>
            <a:r>
              <a:rPr lang="es-MX" sz="2000" b="1" dirty="0">
                <a:solidFill>
                  <a:schemeClr val="bg1"/>
                </a:solidFill>
              </a:rPr>
              <a:t>obj1.titulo= “Mago Oscuro”;</a:t>
            </a:r>
          </a:p>
          <a:p>
            <a:r>
              <a:rPr lang="es-MX" sz="2000" b="1" dirty="0">
                <a:solidFill>
                  <a:schemeClr val="bg1"/>
                </a:solidFill>
              </a:rPr>
              <a:t>obj1.descrip= “El más grande…”;</a:t>
            </a:r>
            <a:endParaRPr lang="es-A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3906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320</TotalTime>
  <Words>522</Words>
  <Application>Microsoft Office PowerPoint</Application>
  <PresentationFormat>Panorámica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Sector</vt:lpstr>
      <vt:lpstr>Programación Orientada a Objetos   Modo: YU-GI-OH!</vt:lpstr>
      <vt:lpstr>OBJETIVO</vt:lpstr>
      <vt:lpstr>Cartas existente en yu-gi-oh!</vt:lpstr>
      <vt:lpstr>Cartas existentes </vt:lpstr>
      <vt:lpstr>Clases</vt:lpstr>
      <vt:lpstr>La Clase no posee datos, define atributos y métodos.</vt:lpstr>
      <vt:lpstr>Métodos = acciones Atributos = Características</vt:lpstr>
      <vt:lpstr>Métodos = acciones Atributos = Características</vt:lpstr>
      <vt:lpstr>¿Crear un objeto? Instanciar una clase</vt:lpstr>
      <vt:lpstr>COMPARAMOS todas las opciones…</vt:lpstr>
      <vt:lpstr>HAGAMOS UNA CLASE DE CLASES… Clase padre o “superclase”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Jesi</dc:creator>
  <cp:lastModifiedBy>Jesi</cp:lastModifiedBy>
  <cp:revision>4</cp:revision>
  <dcterms:created xsi:type="dcterms:W3CDTF">2024-06-20T20:01:35Z</dcterms:created>
  <dcterms:modified xsi:type="dcterms:W3CDTF">2024-06-21T01:22:35Z</dcterms:modified>
</cp:coreProperties>
</file>