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06" r:id="rId3"/>
    <p:sldId id="307" r:id="rId4"/>
    <p:sldId id="308" r:id="rId5"/>
    <p:sldId id="309" r:id="rId6"/>
    <p:sldId id="310" r:id="rId7"/>
    <p:sldId id="315" r:id="rId8"/>
    <p:sldId id="311" r:id="rId9"/>
    <p:sldId id="312" r:id="rId10"/>
    <p:sldId id="31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A27"/>
    <a:srgbClr val="13294B"/>
    <a:srgbClr val="E84A27"/>
    <a:srgbClr val="FF4C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33"/>
    <p:restoredTop sz="86058" autoAdjust="0"/>
  </p:normalViewPr>
  <p:slideViewPr>
    <p:cSldViewPr snapToGrid="0" snapToObjects="1">
      <p:cViewPr varScale="1">
        <p:scale>
          <a:sx n="124" d="100"/>
          <a:sy n="124" d="100"/>
        </p:scale>
        <p:origin x="15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3FD92-E912-A744-9D4C-4D4DBA7F3CCB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735D1-7C0C-E443-AD6B-69D293E3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7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F133-46AD-7745-B19A-4A536409B21C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F4AA-8A94-F949-AE36-D4FA0D38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1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F133-46AD-7745-B19A-4A536409B21C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F4AA-8A94-F949-AE36-D4FA0D38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6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F133-46AD-7745-B19A-4A536409B21C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F4AA-8A94-F949-AE36-D4FA0D38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9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F133-46AD-7745-B19A-4A536409B21C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356350"/>
            <a:ext cx="381000" cy="365125"/>
          </a:xfrm>
        </p:spPr>
        <p:txBody>
          <a:bodyPr/>
          <a:lstStyle/>
          <a:p>
            <a:fld id="{20A5F4AA-8A94-F949-AE36-D4FA0D384E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0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F133-46AD-7745-B19A-4A536409B21C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F4AA-8A94-F949-AE36-D4FA0D38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F133-46AD-7745-B19A-4A536409B21C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F4AA-8A94-F949-AE36-D4FA0D38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8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F133-46AD-7745-B19A-4A536409B21C}" type="datetimeFigureOut">
              <a:rPr lang="en-US" smtClean="0"/>
              <a:t>3/14/22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F4AA-8A94-F949-AE36-D4FA0D38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F133-46AD-7745-B19A-4A536409B21C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F4AA-8A94-F949-AE36-D4FA0D38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6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F133-46AD-7745-B19A-4A536409B21C}" type="datetimeFigureOut">
              <a:rPr lang="en-US" smtClean="0"/>
              <a:t>3/14/22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F4AA-8A94-F949-AE36-D4FA0D38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3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F133-46AD-7745-B19A-4A536409B21C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F4AA-8A94-F949-AE36-D4FA0D38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3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F133-46AD-7745-B19A-4A536409B21C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F4AA-8A94-F949-AE36-D4FA0D38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0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64064"/>
            <a:ext cx="8229600" cy="1028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16443"/>
            <a:ext cx="8229600" cy="430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3F133-46AD-7745-B19A-4A536409B21C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356350"/>
            <a:ext cx="364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5F4AA-8A94-F949-AE36-D4FA0D384E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45ABD9-4382-6D4C-868B-771EC2B985B2}"/>
              </a:ext>
            </a:extLst>
          </p:cNvPr>
          <p:cNvSpPr txBox="1"/>
          <p:nvPr userDrawn="1"/>
        </p:nvSpPr>
        <p:spPr>
          <a:xfrm>
            <a:off x="1" y="2991"/>
            <a:ext cx="9144000" cy="430887"/>
          </a:xfrm>
          <a:prstGeom prst="rect">
            <a:avLst/>
          </a:prstGeom>
          <a:solidFill>
            <a:srgbClr val="13294B"/>
          </a:solidFill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E84A27"/>
                </a:solidFill>
              </a:rPr>
              <a:t>                  CyberGIS Center for Advanced Digital and Spatial Studies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0C4ED4-A1AF-D84F-A07E-6CCF8ADDBFA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1"/>
            <a:ext cx="392724" cy="56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1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id.usace.army.mil/viewer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ifld-geoplatform.opendata.arcgis.com/search?q=power%20plan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" y="780353"/>
            <a:ext cx="8851900" cy="1470025"/>
          </a:xfrm>
        </p:spPr>
        <p:txBody>
          <a:bodyPr>
            <a:noAutofit/>
          </a:bodyPr>
          <a:lstStyle/>
          <a:p>
            <a:r>
              <a:rPr lang="en-US" i="1" dirty="0"/>
              <a:t>Data Wrangling: Risk assessments of potential failure of aging dams 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632" y="2912165"/>
            <a:ext cx="8452022" cy="338924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800" b="1" dirty="0">
                <a:solidFill>
                  <a:schemeClr val="tx1"/>
                </a:solidFill>
                <a:cs typeface="Arial"/>
              </a:rPr>
              <a:t>Jinwoo Park, </a:t>
            </a:r>
            <a:r>
              <a:rPr lang="en-US" sz="2800" b="1" dirty="0" err="1">
                <a:solidFill>
                  <a:schemeClr val="tx1"/>
                </a:solidFill>
                <a:cs typeface="Arial"/>
              </a:rPr>
              <a:t>Zhiyu</a:t>
            </a:r>
            <a:r>
              <a:rPr lang="en-US" sz="2800" b="1" dirty="0">
                <a:solidFill>
                  <a:schemeClr val="tx1"/>
                </a:solidFill>
                <a:cs typeface="Arial"/>
              </a:rPr>
              <a:t> Li, Anand Padmanabhan</a:t>
            </a:r>
          </a:p>
          <a:p>
            <a:pPr>
              <a:lnSpc>
                <a:spcPct val="80000"/>
              </a:lnSpc>
              <a:defRPr/>
            </a:pPr>
            <a:endParaRPr lang="en-US" sz="2400" b="1" dirty="0">
              <a:solidFill>
                <a:schemeClr val="tx1"/>
              </a:solidFill>
              <a:cs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dirty="0">
                <a:solidFill>
                  <a:schemeClr val="tx1"/>
                </a:solidFill>
                <a:cs typeface="Arial"/>
              </a:rPr>
              <a:t>Department of Geography and Geographic Information Science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dirty="0">
                <a:solidFill>
                  <a:schemeClr val="tx1"/>
                </a:solidFill>
              </a:rPr>
              <a:t>CyberGIS Center for Advanced Digital and Spatial Studies </a:t>
            </a:r>
            <a:endParaRPr lang="en-US" sz="2400" dirty="0">
              <a:solidFill>
                <a:schemeClr val="tx1"/>
              </a:solidFill>
              <a:cs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dirty="0">
                <a:solidFill>
                  <a:schemeClr val="tx1"/>
                </a:solidFill>
                <a:cs typeface="Arial"/>
              </a:rPr>
              <a:t>CyberInfrastructure and Geospatial Information Laboratory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>
                <a:solidFill>
                  <a:schemeClr val="tx1"/>
                </a:solidFill>
                <a:cs typeface="Arial"/>
              </a:rPr>
              <a:t>University of Illinois at Urbana-Champaign</a:t>
            </a:r>
          </a:p>
          <a:p>
            <a:pPr>
              <a:lnSpc>
                <a:spcPct val="80000"/>
              </a:lnSpc>
              <a:defRPr/>
            </a:pPr>
            <a:endParaRPr lang="en-US" sz="2400" i="1" dirty="0">
              <a:solidFill>
                <a:schemeClr val="tx1"/>
              </a:solidFill>
              <a:cs typeface="Arial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i="1" dirty="0">
                <a:solidFill>
                  <a:schemeClr val="tx1"/>
                </a:solidFill>
                <a:cs typeface="Arial"/>
              </a:rPr>
              <a:t>Mar 14, 2022</a:t>
            </a:r>
          </a:p>
        </p:txBody>
      </p:sp>
    </p:spTree>
    <p:extLst>
      <p:ext uri="{BB962C8B-B14F-4D97-AF65-F5344CB8AC3E}">
        <p14:creationId xmlns:p14="http://schemas.microsoft.com/office/powerpoint/2010/main" val="2763067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D962-2457-BE42-93E0-845CF594D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your attention. </a:t>
            </a:r>
            <a:br>
              <a:rPr lang="en-US" dirty="0"/>
            </a:br>
            <a:r>
              <a:rPr lang="en-US" dirty="0"/>
              <a:t>Q &amp;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2B1FB-D608-AB41-A286-E5E6C4358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jparkgeo@illinois.edu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9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5F15-3098-9840-9F4B-F4C42FE7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6A190-9F46-024B-96CF-0645FF434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I-GUIDE (collaboration with Drs. </a:t>
            </a:r>
            <a:r>
              <a:rPr lang="en-US" sz="2800" dirty="0" err="1"/>
              <a:t>Lall</a:t>
            </a:r>
            <a:r>
              <a:rPr lang="en-US" sz="2800" dirty="0"/>
              <a:t> and </a:t>
            </a:r>
            <a:r>
              <a:rPr lang="en-US" sz="2800" dirty="0" err="1"/>
              <a:t>Kalyanam</a:t>
            </a:r>
            <a:r>
              <a:rPr lang="en-US" sz="2800" dirty="0"/>
              <a:t>) </a:t>
            </a:r>
          </a:p>
          <a:p>
            <a:pPr lvl="1"/>
            <a:r>
              <a:rPr lang="en-US" sz="2400" dirty="0"/>
              <a:t>Numerous dams in the US are in a risky situation.</a:t>
            </a:r>
          </a:p>
          <a:p>
            <a:pPr lvl="1"/>
            <a:r>
              <a:rPr lang="en-US" sz="2400" dirty="0"/>
              <a:t>Understand the hydro dynamics in the case of dam failure</a:t>
            </a:r>
          </a:p>
          <a:p>
            <a:pPr lvl="1"/>
            <a:r>
              <a:rPr lang="en-US" sz="2400" dirty="0"/>
              <a:t>Project communities at risk, critical infrastructure, and economic and ecological impacts of dam failure. </a:t>
            </a:r>
          </a:p>
        </p:txBody>
      </p:sp>
    </p:spTree>
    <p:extLst>
      <p:ext uri="{BB962C8B-B14F-4D97-AF65-F5344CB8AC3E}">
        <p14:creationId xmlns:p14="http://schemas.microsoft.com/office/powerpoint/2010/main" val="373412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24DC-016A-B448-88ED-7E0695D6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E9C0-6E27-A248-AE47-E3985A2F3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National inventory of dams </a:t>
            </a:r>
            <a:endParaRPr lang="en-US" dirty="0"/>
          </a:p>
          <a:p>
            <a:pPr lvl="1"/>
            <a:r>
              <a:rPr lang="en-US" dirty="0"/>
              <a:t>HIFLD (Jinwoo)</a:t>
            </a:r>
          </a:p>
          <a:p>
            <a:pPr lvl="2"/>
            <a:r>
              <a:rPr lang="en-US" sz="2000" dirty="0"/>
              <a:t>Airports and Heliports; Colleges &amp; Universities; Communication Facilities; Correctional Facilities; Electrical Substations; Emergency Medical; Fire Stations; Hospitals; Power Plants; Natural Gas Storage; Petroleum Bulk Stations; Police Stations; Railway Lines; Schools; Wastewater Plants</a:t>
            </a:r>
          </a:p>
          <a:p>
            <a:pPr lvl="1"/>
            <a:r>
              <a:rPr lang="en-US" dirty="0"/>
              <a:t>National Levee Databases (</a:t>
            </a:r>
            <a:r>
              <a:rPr lang="en-US" dirty="0" err="1"/>
              <a:t>Zhiyu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National Flood Hazard Layers (Rajesh, Purdue)</a:t>
            </a:r>
          </a:p>
        </p:txBody>
      </p:sp>
    </p:spTree>
    <p:extLst>
      <p:ext uri="{BB962C8B-B14F-4D97-AF65-F5344CB8AC3E}">
        <p14:creationId xmlns:p14="http://schemas.microsoft.com/office/powerpoint/2010/main" val="249012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3E1A-FF48-1B42-84A9-4E4F423C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Homeland Infrastructure Foundation-Level Data (HIFLD)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2B7DA-4356-E341-8969-7608E7EE1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53" y="2111918"/>
            <a:ext cx="8450494" cy="408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7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8FC3-2759-3F4F-BCA8-7C3D85E7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Power plants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4FED880B-4AD4-DF40-B24C-8DE6AC065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63" y="1829987"/>
            <a:ext cx="7694488" cy="461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B079-DD6F-C241-B6CD-4FBC11BF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Power plants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3B1FF-75D5-904D-998A-E51C2579A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data in various formats (e.g., file </a:t>
            </a:r>
            <a:r>
              <a:rPr lang="en-US" dirty="0" err="1"/>
              <a:t>gdb</a:t>
            </a:r>
            <a:r>
              <a:rPr lang="en-US" dirty="0"/>
              <a:t>, shapefile, csv, etc.)</a:t>
            </a:r>
          </a:p>
          <a:p>
            <a:r>
              <a:rPr lang="en-US" dirty="0"/>
              <a:t>Provides online service via ArcGIS API.</a:t>
            </a:r>
          </a:p>
          <a:p>
            <a:r>
              <a:rPr lang="en-US" dirty="0"/>
              <a:t>NO METADATA IS AVAILABLE. </a:t>
            </a:r>
          </a:p>
        </p:txBody>
      </p:sp>
    </p:spTree>
    <p:extLst>
      <p:ext uri="{BB962C8B-B14F-4D97-AF65-F5344CB8AC3E}">
        <p14:creationId xmlns:p14="http://schemas.microsoft.com/office/powerpoint/2010/main" val="55029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9355-2489-2444-AF79-C28BDE75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repo on Keeling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FE13-F32F-D44D-AA75-7E2137B4E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/data/</a:t>
            </a:r>
            <a:r>
              <a:rPr lang="en-US" sz="2000" dirty="0" err="1"/>
              <a:t>cigi</a:t>
            </a:r>
            <a:r>
              <a:rPr lang="en-US" sz="2000" dirty="0"/>
              <a:t>/</a:t>
            </a:r>
            <a:r>
              <a:rPr lang="en-US" sz="2000" dirty="0" err="1"/>
              <a:t>cybergis-jupyter</a:t>
            </a:r>
            <a:r>
              <a:rPr lang="en-US" sz="2000" dirty="0"/>
              <a:t>/</a:t>
            </a:r>
            <a:r>
              <a:rPr lang="en-US" sz="2000" dirty="0" err="1"/>
              <a:t>production_data</a:t>
            </a:r>
            <a:r>
              <a:rPr lang="en-US" sz="2000" dirty="0"/>
              <a:t>/</a:t>
            </a:r>
            <a:r>
              <a:rPr lang="en-US" sz="2000" dirty="0" err="1"/>
              <a:t>notebook_shared_data</a:t>
            </a:r>
            <a:r>
              <a:rPr lang="en-US" sz="2000" dirty="0"/>
              <a:t>/data/</a:t>
            </a:r>
            <a:r>
              <a:rPr lang="en-US" sz="2000" dirty="0" err="1"/>
              <a:t>iguide</a:t>
            </a:r>
            <a:r>
              <a:rPr lang="en-US" sz="2000" dirty="0"/>
              <a:t>/</a:t>
            </a:r>
            <a:r>
              <a:rPr lang="en-US" sz="2000" dirty="0" err="1"/>
              <a:t>agingdam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44317-9BB1-594D-81E1-4B2C3A980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57" y="2631615"/>
            <a:ext cx="8594333" cy="405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9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89F6-F775-4D4B-A369-8594749B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48B8D-5F67-7549-9477-7333C4AC1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00" y="1692875"/>
            <a:ext cx="7787811" cy="473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8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AF29-6D9C-5348-B6C4-CC57BDA1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 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A7B77A-87D2-3C48-A45F-208F8F8AA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995" y="1628662"/>
            <a:ext cx="6596009" cy="48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36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63A6C5B2-453C-0642-AB71-82DFDAB81D94}" vid="{FF5E59F6-F0C6-6C4F-ADBC-F9E346C3CB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257</Words>
  <Application>Microsoft Macintosh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Data Wrangling: Risk assessments of potential failure of aging dams </vt:lpstr>
      <vt:lpstr>Background</vt:lpstr>
      <vt:lpstr>Datasets</vt:lpstr>
      <vt:lpstr>Homeland Infrastructure Foundation-Level Data (HIFLD)</vt:lpstr>
      <vt:lpstr>Example: Power plants</vt:lpstr>
      <vt:lpstr>Example: Power plants</vt:lpstr>
      <vt:lpstr>Data repo on Keeling</vt:lpstr>
      <vt:lpstr>Demonstration</vt:lpstr>
      <vt:lpstr>Risk assessment example</vt:lpstr>
      <vt:lpstr>Thanks for your attention.  Q &amp; 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>Park, Jinwoo</dc:creator>
  <cp:keywords/>
  <dc:description/>
  <cp:lastModifiedBy>Park, Jinwoo</cp:lastModifiedBy>
  <cp:revision>9</cp:revision>
  <dcterms:created xsi:type="dcterms:W3CDTF">2022-01-12T22:12:39Z</dcterms:created>
  <dcterms:modified xsi:type="dcterms:W3CDTF">2022-03-14T14:24:09Z</dcterms:modified>
  <cp:category/>
</cp:coreProperties>
</file>