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648998-2D3B-7EA2-D041-D022570821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0CE3E3-C57E-CB32-8ECB-203FE94A54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256AE-8CCE-4BED-8420-DE18105ABBDA}" type="datetimeFigureOut">
              <a:rPr lang="en-US" smtClean="0"/>
              <a:t>10/30/2022</a:t>
            </a:fld>
            <a:endParaRPr lang="en-US"/>
          </a:p>
        </p:txBody>
      </p:sp>
      <p:sp>
        <p:nvSpPr>
          <p:cNvPr id="4" name="Footer Placeholder 3">
            <a:extLst>
              <a:ext uri="{FF2B5EF4-FFF2-40B4-BE49-F238E27FC236}">
                <a16:creationId xmlns:a16="http://schemas.microsoft.com/office/drawing/2014/main" id="{A2CDAA18-C879-0DF8-8248-A51190857E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Gokul Kurunthasalam, University of Essex, M.Sc in Cyber Security</a:t>
            </a:r>
          </a:p>
        </p:txBody>
      </p:sp>
      <p:sp>
        <p:nvSpPr>
          <p:cNvPr id="5" name="Slide Number Placeholder 4">
            <a:extLst>
              <a:ext uri="{FF2B5EF4-FFF2-40B4-BE49-F238E27FC236}">
                <a16:creationId xmlns:a16="http://schemas.microsoft.com/office/drawing/2014/main" id="{F993E3F6-AD81-9F8D-B56C-CD2B234AB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546388-E2C7-435B-A678-75F278948F80}" type="slidenum">
              <a:rPr lang="en-US" smtClean="0"/>
              <a:t>‹#›</a:t>
            </a:fld>
            <a:endParaRPr lang="en-US"/>
          </a:p>
        </p:txBody>
      </p:sp>
    </p:spTree>
    <p:extLst>
      <p:ext uri="{BB962C8B-B14F-4D97-AF65-F5344CB8AC3E}">
        <p14:creationId xmlns:p14="http://schemas.microsoft.com/office/powerpoint/2010/main" val="2196693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16F7C-6E9C-4A94-A698-1EF3A90BC446}"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Gokul Kurunthasalam, University of Essex, M.Sc in Cyber Security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5799D-A84C-4C80-8478-6C7875158CCC}" type="slidenum">
              <a:rPr lang="en-US" smtClean="0"/>
              <a:t>‹#›</a:t>
            </a:fld>
            <a:endParaRPr lang="en-US"/>
          </a:p>
        </p:txBody>
      </p:sp>
    </p:spTree>
    <p:extLst>
      <p:ext uri="{BB962C8B-B14F-4D97-AF65-F5344CB8AC3E}">
        <p14:creationId xmlns:p14="http://schemas.microsoft.com/office/powerpoint/2010/main" val="27105742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DD34BE50-59B4-49B3-BDAB-615B847B4F7A}" type="datetime1">
              <a:rPr lang="en-US" smtClean="0"/>
              <a:t>10/30/2022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62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2A200363-2BD4-4315-9504-C2AF3A760D3C}" type="datetime1">
              <a:rPr lang="en-US" smtClean="0"/>
              <a:t>10/30/2022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802823AF-2068-4774-9C87-933493E5BCE5}" type="datetime1">
              <a:rPr lang="en-US" smtClean="0"/>
              <a:t>10/30/2022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39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E28A269F-1402-4DBA-A9BB-7FB8C03FA88C}" type="datetime1">
              <a:rPr lang="en-US" smtClean="0"/>
              <a:t>10/30/2022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2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362064C1-1838-42F7-BD1F-60AC638DB270}" type="datetime1">
              <a:rPr lang="en-US" smtClean="0"/>
              <a:t>10/30/2022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55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AC7D81CF-310D-43E4-A1DB-B418219D2F16}" type="datetime1">
              <a:rPr lang="en-US" smtClean="0"/>
              <a:t>10/30/2022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r>
              <a:rPr lang="en-US"/>
              <a:t>By Gokul Kurunthasalam; University of Essex; M.Sc. in Cyber Security</a:t>
            </a:r>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14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3CAF6FD0-D4C7-4D4D-903E-26C9E70FCADE}" type="datetime1">
              <a:rPr lang="en-US" smtClean="0"/>
              <a:t>10/30/2022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By Gokul Kurunthasalam; University of Essex; M.Sc. in Cyber Security</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32879B9D-394A-4769-BCDD-A00643110848}" type="datetime1">
              <a:rPr lang="en-US" smtClean="0"/>
              <a:t>10/30/2022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By Gokul Kurunthasalam; University of Essex; M.Sc. in Cyber Security</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5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3CBBA580-5B93-4D91-BEF6-894F5C6B926A}" type="datetime1">
              <a:rPr lang="en-US" smtClean="0"/>
              <a:t>10/30/2022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By Gokul Kurunthasalam; University of Essex; M.Sc. in Cyber Security</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00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23700AEA-4B5C-4714-90DC-5F4E4B537C2C}" type="datetime1">
              <a:rPr lang="en-US" smtClean="0"/>
              <a:t>10/30/2022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By Gokul Kurunthasalam; University of Essex; M.Sc. in Cyber Security</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0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44015980-7031-491E-8A91-979F8333F857}" type="datetime1">
              <a:rPr lang="en-US" smtClean="0"/>
              <a:t>10/30/2022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By Gokul Kurunthasalam; University of Essex; M.Sc. in Cyber Security</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5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F952A78B-D101-421C-947D-1916830BE687}" type="datetime1">
              <a:rPr lang="en-US" smtClean="0"/>
              <a:t>10/30/2022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By Gokul Kurunthasalam; University of Essex; M.Sc. in Cyber Security</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4451516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blogs/architecture/disaster-recovery-dr-architecture-on-aws-part-i-strategies-for-recovery-in-the-cloud/"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design of flower petals in pastel">
            <a:extLst>
              <a:ext uri="{FF2B5EF4-FFF2-40B4-BE49-F238E27FC236}">
                <a16:creationId xmlns:a16="http://schemas.microsoft.com/office/drawing/2014/main" id="{61D80A3D-263A-8B4E-FE2B-04DED010444F}"/>
              </a:ext>
            </a:extLst>
          </p:cNvPr>
          <p:cNvPicPr>
            <a:picLocks noChangeAspect="1"/>
          </p:cNvPicPr>
          <p:nvPr/>
        </p:nvPicPr>
        <p:blipFill rotWithShape="1">
          <a:blip r:embed="rId2">
            <a:duotone>
              <a:schemeClr val="accent1">
                <a:shade val="45000"/>
                <a:satMod val="135000"/>
              </a:schemeClr>
              <a:prstClr val="white"/>
            </a:duotone>
            <a:alphaModFix amt="35000"/>
          </a:blip>
          <a:srcRect t="1412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DABB9C89-1B76-00EE-22EC-F8DDD882B74C}"/>
              </a:ext>
            </a:extLst>
          </p:cNvPr>
          <p:cNvSpPr>
            <a:spLocks noGrp="1"/>
          </p:cNvSpPr>
          <p:nvPr>
            <p:ph type="ctrTitle"/>
          </p:nvPr>
        </p:nvSpPr>
        <p:spPr>
          <a:xfrm>
            <a:off x="1208229" y="583344"/>
            <a:ext cx="9441818" cy="3346089"/>
          </a:xfrm>
        </p:spPr>
        <p:txBody>
          <a:bodyPr anchor="t">
            <a:normAutofit/>
          </a:bodyPr>
          <a:lstStyle/>
          <a:p>
            <a:pPr algn="ctr"/>
            <a:r>
              <a:rPr lang="en-US" sz="2800" u="sng" dirty="0">
                <a:latin typeface="Calibri" panose="020F0502020204030204" pitchFamily="34" charset="0"/>
                <a:cs typeface="Calibri" panose="020F0502020204030204" pitchFamily="34" charset="0"/>
              </a:rPr>
              <a:t>Module -3</a:t>
            </a:r>
            <a:br>
              <a:rPr lang="en-US" sz="2800" u="sng" dirty="0">
                <a:latin typeface="Calibri" panose="020F0502020204030204" pitchFamily="34" charset="0"/>
                <a:cs typeface="Calibri" panose="020F0502020204030204" pitchFamily="34" charset="0"/>
              </a:rPr>
            </a:br>
            <a:br>
              <a:rPr lang="en-US" sz="2800" u="sng" dirty="0">
                <a:latin typeface="Calibri" panose="020F0502020204030204" pitchFamily="34" charset="0"/>
                <a:cs typeface="Calibri" panose="020F0502020204030204" pitchFamily="34" charset="0"/>
              </a:rPr>
            </a:br>
            <a:br>
              <a:rPr lang="en-US" sz="2800" u="sng" dirty="0">
                <a:latin typeface="Calibri" panose="020F0502020204030204" pitchFamily="34" charset="0"/>
                <a:cs typeface="Calibri" panose="020F0502020204030204" pitchFamily="34" charset="0"/>
              </a:rPr>
            </a:br>
            <a:r>
              <a:rPr lang="en-US" sz="2800" u="sng" dirty="0">
                <a:latin typeface="Calibri" panose="020F0502020204030204" pitchFamily="34" charset="0"/>
                <a:cs typeface="Calibri" panose="020F0502020204030204" pitchFamily="34" charset="0"/>
              </a:rPr>
              <a:t>Security and Risk Management August 2022</a:t>
            </a:r>
            <a:br>
              <a:rPr lang="en-US" sz="2800" u="sng" dirty="0">
                <a:latin typeface="Calibri" panose="020F0502020204030204" pitchFamily="34" charset="0"/>
                <a:cs typeface="Calibri" panose="020F0502020204030204" pitchFamily="34" charset="0"/>
              </a:rPr>
            </a:br>
            <a:br>
              <a:rPr lang="en-US" sz="2800" u="sng" dirty="0">
                <a:latin typeface="Calibri" panose="020F0502020204030204" pitchFamily="34" charset="0"/>
                <a:cs typeface="Calibri" panose="020F0502020204030204" pitchFamily="34" charset="0"/>
              </a:rPr>
            </a:br>
            <a:br>
              <a:rPr lang="en-US" sz="2800" u="sng" dirty="0">
                <a:latin typeface="Calibri" panose="020F0502020204030204" pitchFamily="34" charset="0"/>
                <a:cs typeface="Calibri" panose="020F0502020204030204" pitchFamily="34" charset="0"/>
              </a:rPr>
            </a:br>
            <a:r>
              <a:rPr lang="en-US" sz="2400" u="sng" dirty="0">
                <a:latin typeface="Calibri" panose="020F0502020204030204" pitchFamily="34" charset="0"/>
                <a:cs typeface="Calibri" panose="020F0502020204030204" pitchFamily="34" charset="0"/>
              </a:rPr>
              <a:t>Unit 10 Seminar Preparation</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endParaRPr lang="en-US" sz="2000" u="sng" dirty="0">
              <a:latin typeface="Calibri" panose="020F0502020204030204" pitchFamily="34" charset="0"/>
              <a:cs typeface="Calibri" panose="020F0502020204030204" pitchFamily="34" charset="0"/>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 name="Footer Placeholder 4">
            <a:extLst>
              <a:ext uri="{FF2B5EF4-FFF2-40B4-BE49-F238E27FC236}">
                <a16:creationId xmlns:a16="http://schemas.microsoft.com/office/drawing/2014/main" id="{0B6A74CA-04F3-B6F5-68F8-55CAE08E253C}"/>
              </a:ext>
            </a:extLst>
          </p:cNvPr>
          <p:cNvSpPr>
            <a:spLocks noGrp="1"/>
          </p:cNvSpPr>
          <p:nvPr>
            <p:ph type="ftr" sz="quarter" idx="11"/>
          </p:nvPr>
        </p:nvSpPr>
        <p:spPr>
          <a:xfrm>
            <a:off x="2755935" y="6347473"/>
            <a:ext cx="6945173" cy="365125"/>
          </a:xfrm>
        </p:spPr>
        <p:txBody>
          <a:bodyPr/>
          <a:lstStyle/>
          <a:p>
            <a:r>
              <a:rPr lang="en-US" sz="1400" dirty="0">
                <a:solidFill>
                  <a:schemeClr val="tx1"/>
                </a:solidFill>
                <a:latin typeface="Aparajita" panose="02020603050405020304" pitchFamily="18" charset="0"/>
                <a:cs typeface="Aparajita" panose="02020603050405020304" pitchFamily="18" charset="0"/>
              </a:rPr>
              <a:t>By Gokul Kurunthasalam; University of Essex; M.Sc. in Cyber Security</a:t>
            </a:r>
          </a:p>
        </p:txBody>
      </p:sp>
      <p:sp>
        <p:nvSpPr>
          <p:cNvPr id="6" name="Slide Number Placeholder 5">
            <a:extLst>
              <a:ext uri="{FF2B5EF4-FFF2-40B4-BE49-F238E27FC236}">
                <a16:creationId xmlns:a16="http://schemas.microsoft.com/office/drawing/2014/main" id="{079884C9-6B6A-2E3E-2554-83FF271F66D8}"/>
              </a:ext>
            </a:extLst>
          </p:cNvPr>
          <p:cNvSpPr>
            <a:spLocks noGrp="1"/>
          </p:cNvSpPr>
          <p:nvPr>
            <p:ph type="sldNum" sz="quarter" idx="12"/>
          </p:nvPr>
        </p:nvSpPr>
        <p:spPr/>
        <p:txBody>
          <a:bodyPr/>
          <a:lstStyle/>
          <a:p>
            <a:fld id="{27CE633F-9882-4A5C-83A2-1109D0C73261}" type="slidenum">
              <a:rPr lang="en-US" smtClean="0"/>
              <a:t>1</a:t>
            </a:fld>
            <a:endParaRPr lang="en-US"/>
          </a:p>
        </p:txBody>
      </p:sp>
      <p:sp>
        <p:nvSpPr>
          <p:cNvPr id="8" name="Subtitle 7">
            <a:extLst>
              <a:ext uri="{FF2B5EF4-FFF2-40B4-BE49-F238E27FC236}">
                <a16:creationId xmlns:a16="http://schemas.microsoft.com/office/drawing/2014/main" id="{9F563911-7777-A48A-B56A-B388AD1D2324}"/>
              </a:ext>
            </a:extLst>
          </p:cNvPr>
          <p:cNvSpPr>
            <a:spLocks noGrp="1"/>
          </p:cNvSpPr>
          <p:nvPr>
            <p:ph type="subTitle" idx="1"/>
          </p:nvPr>
        </p:nvSpPr>
        <p:spPr>
          <a:xfrm>
            <a:off x="1524000" y="4810539"/>
            <a:ext cx="9130748" cy="463825"/>
          </a:xfrm>
        </p:spPr>
        <p:txBody>
          <a:bodyPr/>
          <a:lstStyle/>
          <a:p>
            <a:pPr algn="ctr"/>
            <a:r>
              <a:rPr lang="en-US" sz="2400" b="1" u="sng" dirty="0">
                <a:latin typeface="Calibri" panose="020F0502020204030204" pitchFamily="34" charset="0"/>
                <a:cs typeface="Calibri" panose="020F0502020204030204" pitchFamily="34" charset="0"/>
              </a:rPr>
              <a:t>Seminar 5: DR Solutions Design and Review</a:t>
            </a:r>
            <a:endParaRPr lang="en-US" b="1" dirty="0"/>
          </a:p>
        </p:txBody>
      </p:sp>
    </p:spTree>
    <p:extLst>
      <p:ext uri="{BB962C8B-B14F-4D97-AF65-F5344CB8AC3E}">
        <p14:creationId xmlns:p14="http://schemas.microsoft.com/office/powerpoint/2010/main" val="385244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design of flower petals in pastel">
            <a:extLst>
              <a:ext uri="{FF2B5EF4-FFF2-40B4-BE49-F238E27FC236}">
                <a16:creationId xmlns:a16="http://schemas.microsoft.com/office/drawing/2014/main" id="{61D80A3D-263A-8B4E-FE2B-04DED010444F}"/>
              </a:ext>
            </a:extLst>
          </p:cNvPr>
          <p:cNvPicPr>
            <a:picLocks noChangeAspect="1"/>
          </p:cNvPicPr>
          <p:nvPr/>
        </p:nvPicPr>
        <p:blipFill rotWithShape="1">
          <a:blip r:embed="rId2">
            <a:duotone>
              <a:schemeClr val="accent1">
                <a:shade val="45000"/>
                <a:satMod val="135000"/>
              </a:schemeClr>
              <a:prstClr val="white"/>
            </a:duotone>
            <a:alphaModFix amt="35000"/>
          </a:blip>
          <a:srcRect t="14122"/>
          <a:stretch/>
        </p:blipFill>
        <p:spPr>
          <a:xfrm>
            <a:off x="20" y="-8877"/>
            <a:ext cx="12191980" cy="6858000"/>
          </a:xfrm>
          <a:prstGeom prst="rect">
            <a:avLst/>
          </a:prstGeom>
        </p:spPr>
      </p:pic>
      <p:sp>
        <p:nvSpPr>
          <p:cNvPr id="3" name="Subtitle 2">
            <a:extLst>
              <a:ext uri="{FF2B5EF4-FFF2-40B4-BE49-F238E27FC236}">
                <a16:creationId xmlns:a16="http://schemas.microsoft.com/office/drawing/2014/main" id="{E2A093D4-F211-1873-1694-3E1C75D50809}"/>
              </a:ext>
            </a:extLst>
          </p:cNvPr>
          <p:cNvSpPr>
            <a:spLocks noGrp="1"/>
          </p:cNvSpPr>
          <p:nvPr>
            <p:ph type="subTitle" idx="1"/>
          </p:nvPr>
        </p:nvSpPr>
        <p:spPr>
          <a:xfrm>
            <a:off x="1208228" y="812639"/>
            <a:ext cx="10490442" cy="5425389"/>
          </a:xfrm>
        </p:spPr>
        <p:txBody>
          <a:bodyPr>
            <a:normAutofit/>
          </a:bodyPr>
          <a:lstStyle/>
          <a:p>
            <a:r>
              <a:rPr lang="en-US" dirty="0">
                <a:latin typeface="Calibri" panose="020F0502020204030204" pitchFamily="34" charset="0"/>
                <a:cs typeface="Calibri" panose="020F0502020204030204" pitchFamily="34" charset="0"/>
              </a:rPr>
              <a:t>What are some of the main vendor lock-in issues the authors identify? </a:t>
            </a:r>
          </a:p>
          <a:p>
            <a:r>
              <a:rPr lang="en-US" dirty="0">
                <a:latin typeface="Calibri" panose="020F0502020204030204" pitchFamily="34" charset="0"/>
                <a:cs typeface="Calibri" panose="020F0502020204030204" pitchFamily="34" charset="0"/>
              </a:rPr>
              <a:t>How would you mitigate them?  </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Customers who are dependent (i.e. locked-in) on a single cloud provider's technological implementation and unable to switch vendors in the future without high costs, legal restrictions, or technical incompatibilities are said to be experiencing vendor lock-in problems in cloud computing.</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From the perspective of a software developer, the lock-in situation is further supported by the fact that users are exposed to any changes made by their providers because applications created for cloud platforms (such as Amazon EC2 and Microsoft Azure) cannot easily be migrated to other cloud platforms.</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It is frequently suggested to develop standards tailored to the cloud in order to reduce vendor lock-in and ensure portability and interoperability. OASIS CAMP for PaaS and TOSCA for IaaS are two distinct examples of such cloud-specific standards. (</a:t>
            </a:r>
            <a:r>
              <a:rPr lang="da-DK" sz="1800" dirty="0">
                <a:latin typeface="Calibri" panose="020F0502020204030204" pitchFamily="34" charset="0"/>
                <a:cs typeface="Calibri" panose="020F0502020204030204" pitchFamily="34" charset="0"/>
              </a:rPr>
              <a:t>Opara-Martins et al (2014) and Morrow et al (2021)).</a:t>
            </a:r>
            <a:endParaRPr lang="en-US" sz="1800" dirty="0">
              <a:latin typeface="Calibri" panose="020F0502020204030204" pitchFamily="34" charset="0"/>
              <a:cs typeface="Calibri" panose="020F0502020204030204" pitchFamily="34" charset="0"/>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 name="Footer Placeholder 4">
            <a:extLst>
              <a:ext uri="{FF2B5EF4-FFF2-40B4-BE49-F238E27FC236}">
                <a16:creationId xmlns:a16="http://schemas.microsoft.com/office/drawing/2014/main" id="{0B6A74CA-04F3-B6F5-68F8-55CAE08E253C}"/>
              </a:ext>
            </a:extLst>
          </p:cNvPr>
          <p:cNvSpPr>
            <a:spLocks noGrp="1"/>
          </p:cNvSpPr>
          <p:nvPr>
            <p:ph type="ftr" sz="quarter" idx="11"/>
          </p:nvPr>
        </p:nvSpPr>
        <p:spPr>
          <a:xfrm>
            <a:off x="1208227" y="6356350"/>
            <a:ext cx="6945173" cy="365125"/>
          </a:xfrm>
        </p:spPr>
        <p:txBody>
          <a:bodyPr/>
          <a:lstStyle/>
          <a:p>
            <a:r>
              <a:rPr lang="en-US" sz="1400" dirty="0">
                <a:solidFill>
                  <a:schemeClr val="tx1"/>
                </a:solidFill>
                <a:latin typeface="Aparajita" panose="02020603050405020304" pitchFamily="18" charset="0"/>
                <a:cs typeface="Aparajita" panose="02020603050405020304" pitchFamily="18" charset="0"/>
              </a:rPr>
              <a:t>By Gokul Kurunthasalam; University of Essex; M.Sc. in Cyber Security</a:t>
            </a:r>
          </a:p>
        </p:txBody>
      </p:sp>
      <p:sp>
        <p:nvSpPr>
          <p:cNvPr id="6" name="Slide Number Placeholder 5">
            <a:extLst>
              <a:ext uri="{FF2B5EF4-FFF2-40B4-BE49-F238E27FC236}">
                <a16:creationId xmlns:a16="http://schemas.microsoft.com/office/drawing/2014/main" id="{079884C9-6B6A-2E3E-2554-83FF271F66D8}"/>
              </a:ext>
            </a:extLst>
          </p:cNvPr>
          <p:cNvSpPr>
            <a:spLocks noGrp="1"/>
          </p:cNvSpPr>
          <p:nvPr>
            <p:ph type="sldNum" sz="quarter" idx="12"/>
          </p:nvPr>
        </p:nvSpPr>
        <p:spPr/>
        <p:txBody>
          <a:bodyPr/>
          <a:lstStyle/>
          <a:p>
            <a:fld id="{27CE633F-9882-4A5C-83A2-1109D0C73261}" type="slidenum">
              <a:rPr lang="en-US" smtClean="0"/>
              <a:t>2</a:t>
            </a:fld>
            <a:endParaRPr lang="en-US"/>
          </a:p>
        </p:txBody>
      </p:sp>
      <p:sp>
        <p:nvSpPr>
          <p:cNvPr id="8" name="Title 7">
            <a:extLst>
              <a:ext uri="{FF2B5EF4-FFF2-40B4-BE49-F238E27FC236}">
                <a16:creationId xmlns:a16="http://schemas.microsoft.com/office/drawing/2014/main" id="{B1ACAB79-4EDC-6EA0-F0B9-196F9BEE41E8}"/>
              </a:ext>
            </a:extLst>
          </p:cNvPr>
          <p:cNvSpPr>
            <a:spLocks noGrp="1"/>
          </p:cNvSpPr>
          <p:nvPr>
            <p:ph type="ctrTitle"/>
          </p:nvPr>
        </p:nvSpPr>
        <p:spPr>
          <a:xfrm>
            <a:off x="6096000" y="1122363"/>
            <a:ext cx="4572000" cy="534159"/>
          </a:xfrm>
        </p:spPr>
        <p:txBody>
          <a:bodyPr>
            <a:normAutofit/>
          </a:bodyPr>
          <a:lstStyle/>
          <a:p>
            <a:r>
              <a:rPr lang="en-US" sz="800" dirty="0"/>
              <a:t>.</a:t>
            </a:r>
          </a:p>
        </p:txBody>
      </p:sp>
    </p:spTree>
    <p:extLst>
      <p:ext uri="{BB962C8B-B14F-4D97-AF65-F5344CB8AC3E}">
        <p14:creationId xmlns:p14="http://schemas.microsoft.com/office/powerpoint/2010/main" val="38531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design of flower petals in pastel">
            <a:extLst>
              <a:ext uri="{FF2B5EF4-FFF2-40B4-BE49-F238E27FC236}">
                <a16:creationId xmlns:a16="http://schemas.microsoft.com/office/drawing/2014/main" id="{61D80A3D-263A-8B4E-FE2B-04DED010444F}"/>
              </a:ext>
            </a:extLst>
          </p:cNvPr>
          <p:cNvPicPr>
            <a:picLocks noChangeAspect="1"/>
          </p:cNvPicPr>
          <p:nvPr/>
        </p:nvPicPr>
        <p:blipFill rotWithShape="1">
          <a:blip r:embed="rId2">
            <a:duotone>
              <a:schemeClr val="accent1">
                <a:shade val="45000"/>
                <a:satMod val="135000"/>
              </a:schemeClr>
              <a:prstClr val="white"/>
            </a:duotone>
            <a:alphaModFix amt="35000"/>
          </a:blip>
          <a:srcRect t="14122"/>
          <a:stretch/>
        </p:blipFill>
        <p:spPr>
          <a:xfrm>
            <a:off x="20" y="-8877"/>
            <a:ext cx="12191980" cy="6858000"/>
          </a:xfrm>
          <a:prstGeom prst="rect">
            <a:avLst/>
          </a:prstGeom>
        </p:spPr>
      </p:pic>
      <p:sp>
        <p:nvSpPr>
          <p:cNvPr id="3" name="Subtitle 2">
            <a:extLst>
              <a:ext uri="{FF2B5EF4-FFF2-40B4-BE49-F238E27FC236}">
                <a16:creationId xmlns:a16="http://schemas.microsoft.com/office/drawing/2014/main" id="{E2A093D4-F211-1873-1694-3E1C75D50809}"/>
              </a:ext>
            </a:extLst>
          </p:cNvPr>
          <p:cNvSpPr>
            <a:spLocks noGrp="1"/>
          </p:cNvSpPr>
          <p:nvPr>
            <p:ph type="subTitle" idx="1"/>
          </p:nvPr>
        </p:nvSpPr>
        <p:spPr>
          <a:xfrm>
            <a:off x="1208228" y="699352"/>
            <a:ext cx="8578699" cy="5777649"/>
          </a:xfrm>
        </p:spPr>
        <p:txBody>
          <a:bodyPr>
            <a:normAutofit/>
          </a:bodyPr>
          <a:lstStyle/>
          <a:p>
            <a:pPr marL="285750" indent="-285750">
              <a:buFont typeface="Arial" panose="020B0604020202020204" pitchFamily="34" charset="0"/>
              <a:buChar char="•"/>
            </a:pPr>
            <a:r>
              <a:rPr lang="en-US" sz="1600" b="0" i="0" dirty="0">
                <a:solidFill>
                  <a:srgbClr val="373A3C"/>
                </a:solidFill>
                <a:effectLst/>
                <a:latin typeface="Calibri" panose="020F0502020204030204" pitchFamily="34" charset="0"/>
                <a:cs typeface="Calibri" panose="020F0502020204030204" pitchFamily="34" charset="0"/>
              </a:rPr>
              <a:t>Create a high-level diagram of a DR solution for each of the following requirements. They should be created in PowerPoint, and you should include a basic description of each design</a:t>
            </a:r>
            <a:endParaRPr lang="en-US" sz="1600" dirty="0">
              <a:latin typeface="Calibri" panose="020F0502020204030204" pitchFamily="34" charset="0"/>
              <a:cs typeface="Calibri" panose="020F0502020204030204" pitchFamily="34" charset="0"/>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6" name="Picture 5">
            <a:extLst>
              <a:ext uri="{FF2B5EF4-FFF2-40B4-BE49-F238E27FC236}">
                <a16:creationId xmlns:a16="http://schemas.microsoft.com/office/drawing/2014/main" id="{F3F644C2-C8A3-3FEA-48E8-62D47779E2F8}"/>
              </a:ext>
            </a:extLst>
          </p:cNvPr>
          <p:cNvPicPr>
            <a:picLocks noChangeAspect="1"/>
          </p:cNvPicPr>
          <p:nvPr/>
        </p:nvPicPr>
        <p:blipFill>
          <a:blip r:embed="rId3"/>
          <a:stretch>
            <a:fillRect/>
          </a:stretch>
        </p:blipFill>
        <p:spPr>
          <a:xfrm>
            <a:off x="2885838" y="1272275"/>
            <a:ext cx="5612503" cy="4886373"/>
          </a:xfrm>
          <a:prstGeom prst="rect">
            <a:avLst/>
          </a:prstGeom>
        </p:spPr>
      </p:pic>
      <p:sp>
        <p:nvSpPr>
          <p:cNvPr id="8" name="Title 7">
            <a:extLst>
              <a:ext uri="{FF2B5EF4-FFF2-40B4-BE49-F238E27FC236}">
                <a16:creationId xmlns:a16="http://schemas.microsoft.com/office/drawing/2014/main" id="{9C90D11E-CF76-D20A-3777-3D0E9541838D}"/>
              </a:ext>
            </a:extLst>
          </p:cNvPr>
          <p:cNvSpPr>
            <a:spLocks noGrp="1"/>
          </p:cNvSpPr>
          <p:nvPr>
            <p:ph type="ctrTitle"/>
          </p:nvPr>
        </p:nvSpPr>
        <p:spPr>
          <a:xfrm>
            <a:off x="1208228" y="136525"/>
            <a:ext cx="5674458" cy="431641"/>
          </a:xfrm>
        </p:spPr>
        <p:txBody>
          <a:bodyPr>
            <a:noAutofit/>
          </a:bodyPr>
          <a:lstStyle/>
          <a:p>
            <a:r>
              <a:rPr lang="en-US" sz="1800" u="sng" dirty="0">
                <a:latin typeface="Calibri" panose="020F0502020204030204" pitchFamily="34" charset="0"/>
                <a:cs typeface="Calibri" panose="020F0502020204030204" pitchFamily="34" charset="0"/>
              </a:rPr>
              <a:t>HIGH LEVEL DR Solution:</a:t>
            </a:r>
          </a:p>
        </p:txBody>
      </p:sp>
      <p:sp>
        <p:nvSpPr>
          <p:cNvPr id="2" name="Footer Placeholder 1">
            <a:extLst>
              <a:ext uri="{FF2B5EF4-FFF2-40B4-BE49-F238E27FC236}">
                <a16:creationId xmlns:a16="http://schemas.microsoft.com/office/drawing/2014/main" id="{EE8BE2FD-9D06-C5D3-8F0B-DD3D5DD6EF99}"/>
              </a:ext>
            </a:extLst>
          </p:cNvPr>
          <p:cNvSpPr>
            <a:spLocks noGrp="1"/>
          </p:cNvSpPr>
          <p:nvPr>
            <p:ph type="ftr" sz="quarter" idx="11"/>
          </p:nvPr>
        </p:nvSpPr>
        <p:spPr>
          <a:xfrm>
            <a:off x="1073427" y="6356350"/>
            <a:ext cx="7079973" cy="365125"/>
          </a:xfrm>
        </p:spPr>
        <p:txBody>
          <a:bodyPr/>
          <a:lstStyle/>
          <a:p>
            <a:r>
              <a:rPr lang="en-US" sz="1400" dirty="0">
                <a:solidFill>
                  <a:schemeClr val="tx1"/>
                </a:solidFill>
                <a:latin typeface="Aparajita" panose="02020603050405020304" pitchFamily="18" charset="0"/>
                <a:cs typeface="Aparajita" panose="02020603050405020304" pitchFamily="18" charset="0"/>
              </a:rPr>
              <a:t>By Gokul Kurunthasalam; University of Essex; M.Sc. in Cyber Security</a:t>
            </a:r>
          </a:p>
        </p:txBody>
      </p:sp>
      <p:sp>
        <p:nvSpPr>
          <p:cNvPr id="5" name="Slide Number Placeholder 4">
            <a:extLst>
              <a:ext uri="{FF2B5EF4-FFF2-40B4-BE49-F238E27FC236}">
                <a16:creationId xmlns:a16="http://schemas.microsoft.com/office/drawing/2014/main" id="{E4F7E3EA-949E-B90B-FE60-1398C63B1823}"/>
              </a:ext>
            </a:extLst>
          </p:cNvPr>
          <p:cNvSpPr>
            <a:spLocks noGrp="1"/>
          </p:cNvSpPr>
          <p:nvPr>
            <p:ph type="sldNum" sz="quarter" idx="12"/>
          </p:nvPr>
        </p:nvSpPr>
        <p:spPr/>
        <p:txBody>
          <a:bodyPr/>
          <a:lstStyle/>
          <a:p>
            <a:fld id="{27CE633F-9882-4A5C-83A2-1109D0C73261}" type="slidenum">
              <a:rPr lang="en-US" smtClean="0"/>
              <a:t>3</a:t>
            </a:fld>
            <a:endParaRPr lang="en-US"/>
          </a:p>
        </p:txBody>
      </p:sp>
    </p:spTree>
    <p:extLst>
      <p:ext uri="{BB962C8B-B14F-4D97-AF65-F5344CB8AC3E}">
        <p14:creationId xmlns:p14="http://schemas.microsoft.com/office/powerpoint/2010/main" val="166201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design of flower petals in pastel">
            <a:extLst>
              <a:ext uri="{FF2B5EF4-FFF2-40B4-BE49-F238E27FC236}">
                <a16:creationId xmlns:a16="http://schemas.microsoft.com/office/drawing/2014/main" id="{61D80A3D-263A-8B4E-FE2B-04DED010444F}"/>
              </a:ext>
            </a:extLst>
          </p:cNvPr>
          <p:cNvPicPr>
            <a:picLocks noChangeAspect="1"/>
          </p:cNvPicPr>
          <p:nvPr/>
        </p:nvPicPr>
        <p:blipFill rotWithShape="1">
          <a:blip r:embed="rId2">
            <a:duotone>
              <a:schemeClr val="accent1">
                <a:shade val="45000"/>
                <a:satMod val="135000"/>
              </a:schemeClr>
              <a:prstClr val="white"/>
            </a:duotone>
            <a:alphaModFix amt="35000"/>
          </a:blip>
          <a:srcRect t="14122"/>
          <a:stretch/>
        </p:blipFill>
        <p:spPr>
          <a:xfrm>
            <a:off x="20" y="-8877"/>
            <a:ext cx="12191980" cy="6858000"/>
          </a:xfrm>
          <a:prstGeom prst="rect">
            <a:avLst/>
          </a:prstGeom>
        </p:spPr>
      </p:pic>
      <p:sp>
        <p:nvSpPr>
          <p:cNvPr id="3" name="Subtitle 2">
            <a:extLst>
              <a:ext uri="{FF2B5EF4-FFF2-40B4-BE49-F238E27FC236}">
                <a16:creationId xmlns:a16="http://schemas.microsoft.com/office/drawing/2014/main" id="{E2A093D4-F211-1873-1694-3E1C75D50809}"/>
              </a:ext>
            </a:extLst>
          </p:cNvPr>
          <p:cNvSpPr>
            <a:spLocks noGrp="1"/>
          </p:cNvSpPr>
          <p:nvPr>
            <p:ph type="subTitle" idx="1"/>
          </p:nvPr>
        </p:nvSpPr>
        <p:spPr>
          <a:xfrm>
            <a:off x="1208228" y="1266361"/>
            <a:ext cx="8578699" cy="5210640"/>
          </a:xfrm>
        </p:spPr>
        <p:txBody>
          <a:bodyPr>
            <a:normAutofit/>
          </a:bodyPr>
          <a:lstStyle/>
          <a:p>
            <a:pPr marL="285750" indent="-285750">
              <a:buFont typeface="Wingdings" panose="05000000000000000000" pitchFamily="2" charset="2"/>
              <a:buChar char="ü"/>
            </a:pPr>
            <a:r>
              <a:rPr lang="en-US" sz="1800" b="0" i="0" dirty="0">
                <a:solidFill>
                  <a:srgbClr val="373A3C"/>
                </a:solidFill>
                <a:effectLst/>
                <a:latin typeface="Calibri" panose="020F0502020204030204" pitchFamily="34" charset="0"/>
                <a:cs typeface="Calibri" panose="020F0502020204030204" pitchFamily="34" charset="0"/>
              </a:rPr>
              <a:t>Disaster occurrences put your workload's availability at risk, but you may reduce or eliminate these risks by adopting AWS Cloud services. </a:t>
            </a:r>
          </a:p>
          <a:p>
            <a:pPr marL="285750" indent="-285750">
              <a:buFont typeface="Wingdings" panose="05000000000000000000" pitchFamily="2" charset="2"/>
              <a:buChar char="ü"/>
            </a:pPr>
            <a:r>
              <a:rPr lang="en-US" sz="1800" b="0" i="0" dirty="0">
                <a:solidFill>
                  <a:srgbClr val="373A3C"/>
                </a:solidFill>
                <a:effectLst/>
                <a:latin typeface="Calibri" panose="020F0502020204030204" pitchFamily="34" charset="0"/>
                <a:cs typeface="Calibri" panose="020F0502020204030204" pitchFamily="34" charset="0"/>
              </a:rPr>
              <a:t>Choose a suitable DR plan by first analyzing the business needs for your workload. </a:t>
            </a:r>
          </a:p>
          <a:p>
            <a:pPr marL="285750" indent="-285750">
              <a:buFont typeface="Wingdings" panose="05000000000000000000" pitchFamily="2" charset="2"/>
              <a:buChar char="ü"/>
            </a:pPr>
            <a:r>
              <a:rPr lang="en-US" sz="1800" b="0" i="0" dirty="0">
                <a:solidFill>
                  <a:srgbClr val="373A3C"/>
                </a:solidFill>
                <a:effectLst/>
                <a:latin typeface="Calibri" panose="020F0502020204030204" pitchFamily="34" charset="0"/>
                <a:cs typeface="Calibri" panose="020F0502020204030204" pitchFamily="34" charset="0"/>
              </a:rPr>
              <a:t>Then, you may create an architecture that meets the recovery time and recovery point goals your organization requires by utilizing AWS services.</a:t>
            </a:r>
          </a:p>
          <a:p>
            <a:pPr marL="285750" indent="-285750">
              <a:buFont typeface="Wingdings" panose="05000000000000000000" pitchFamily="2" charset="2"/>
              <a:buChar char="ü"/>
            </a:pPr>
            <a:endParaRPr lang="en-US" sz="1800" dirty="0">
              <a:solidFill>
                <a:srgbClr val="373A3C"/>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 name="Title 7">
            <a:extLst>
              <a:ext uri="{FF2B5EF4-FFF2-40B4-BE49-F238E27FC236}">
                <a16:creationId xmlns:a16="http://schemas.microsoft.com/office/drawing/2014/main" id="{9C90D11E-CF76-D20A-3777-3D0E9541838D}"/>
              </a:ext>
            </a:extLst>
          </p:cNvPr>
          <p:cNvSpPr>
            <a:spLocks noGrp="1"/>
          </p:cNvSpPr>
          <p:nvPr>
            <p:ph type="ctrTitle"/>
          </p:nvPr>
        </p:nvSpPr>
        <p:spPr>
          <a:xfrm>
            <a:off x="1208228" y="574468"/>
            <a:ext cx="5674458" cy="453721"/>
          </a:xfrm>
        </p:spPr>
        <p:txBody>
          <a:bodyPr>
            <a:noAutofit/>
          </a:bodyPr>
          <a:lstStyle/>
          <a:p>
            <a:r>
              <a:rPr lang="en-US" sz="1800" u="sng" dirty="0">
                <a:latin typeface="Calibri" panose="020F0502020204030204" pitchFamily="34" charset="0"/>
                <a:cs typeface="Calibri" panose="020F0502020204030204" pitchFamily="34" charset="0"/>
              </a:rPr>
              <a:t>HIGH LEVEL DR Solution (Contd.):</a:t>
            </a:r>
          </a:p>
        </p:txBody>
      </p:sp>
      <p:sp>
        <p:nvSpPr>
          <p:cNvPr id="2" name="Footer Placeholder 1">
            <a:extLst>
              <a:ext uri="{FF2B5EF4-FFF2-40B4-BE49-F238E27FC236}">
                <a16:creationId xmlns:a16="http://schemas.microsoft.com/office/drawing/2014/main" id="{6432A613-1778-0C04-557C-30797F9794AE}"/>
              </a:ext>
            </a:extLst>
          </p:cNvPr>
          <p:cNvSpPr>
            <a:spLocks noGrp="1"/>
          </p:cNvSpPr>
          <p:nvPr>
            <p:ph type="ftr" sz="quarter" idx="11"/>
          </p:nvPr>
        </p:nvSpPr>
        <p:spPr>
          <a:xfrm>
            <a:off x="1166191" y="6356350"/>
            <a:ext cx="6987209" cy="365125"/>
          </a:xfrm>
        </p:spPr>
        <p:txBody>
          <a:bodyPr/>
          <a:lstStyle/>
          <a:p>
            <a:r>
              <a:rPr lang="en-US" sz="1400" dirty="0">
                <a:solidFill>
                  <a:schemeClr val="tx1"/>
                </a:solidFill>
                <a:latin typeface="Aparajita" panose="02020603050405020304" pitchFamily="18" charset="0"/>
                <a:cs typeface="Aparajita" panose="02020603050405020304" pitchFamily="18" charset="0"/>
              </a:rPr>
              <a:t>By Gokul Kurunthasalam; University of Essex; M.Sc. in Cyber Security</a:t>
            </a:r>
          </a:p>
        </p:txBody>
      </p:sp>
      <p:sp>
        <p:nvSpPr>
          <p:cNvPr id="5" name="Slide Number Placeholder 4">
            <a:extLst>
              <a:ext uri="{FF2B5EF4-FFF2-40B4-BE49-F238E27FC236}">
                <a16:creationId xmlns:a16="http://schemas.microsoft.com/office/drawing/2014/main" id="{3ABFA4AB-7014-1EF0-B865-A364AC8422E3}"/>
              </a:ext>
            </a:extLst>
          </p:cNvPr>
          <p:cNvSpPr>
            <a:spLocks noGrp="1"/>
          </p:cNvSpPr>
          <p:nvPr>
            <p:ph type="sldNum" sz="quarter" idx="12"/>
          </p:nvPr>
        </p:nvSpPr>
        <p:spPr/>
        <p:txBody>
          <a:bodyPr/>
          <a:lstStyle/>
          <a:p>
            <a:fld id="{27CE633F-9882-4A5C-83A2-1109D0C73261}" type="slidenum">
              <a:rPr lang="en-US" smtClean="0"/>
              <a:t>4</a:t>
            </a:fld>
            <a:endParaRPr lang="en-US"/>
          </a:p>
        </p:txBody>
      </p:sp>
    </p:spTree>
    <p:extLst>
      <p:ext uri="{BB962C8B-B14F-4D97-AF65-F5344CB8AC3E}">
        <p14:creationId xmlns:p14="http://schemas.microsoft.com/office/powerpoint/2010/main" val="281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design of flower petals in pastel">
            <a:extLst>
              <a:ext uri="{FF2B5EF4-FFF2-40B4-BE49-F238E27FC236}">
                <a16:creationId xmlns:a16="http://schemas.microsoft.com/office/drawing/2014/main" id="{61D80A3D-263A-8B4E-FE2B-04DED010444F}"/>
              </a:ext>
            </a:extLst>
          </p:cNvPr>
          <p:cNvPicPr>
            <a:picLocks noChangeAspect="1"/>
          </p:cNvPicPr>
          <p:nvPr/>
        </p:nvPicPr>
        <p:blipFill rotWithShape="1">
          <a:blip r:embed="rId2">
            <a:duotone>
              <a:schemeClr val="accent1">
                <a:shade val="45000"/>
                <a:satMod val="135000"/>
              </a:schemeClr>
              <a:prstClr val="white"/>
            </a:duotone>
            <a:alphaModFix amt="35000"/>
          </a:blip>
          <a:srcRect t="14122"/>
          <a:stretch/>
        </p:blipFill>
        <p:spPr>
          <a:xfrm>
            <a:off x="20" y="-8877"/>
            <a:ext cx="12191980" cy="6858000"/>
          </a:xfrm>
          <a:prstGeom prst="rect">
            <a:avLst/>
          </a:prstGeom>
        </p:spPr>
      </p:pic>
      <p:sp>
        <p:nvSpPr>
          <p:cNvPr id="3" name="Subtitle 2">
            <a:extLst>
              <a:ext uri="{FF2B5EF4-FFF2-40B4-BE49-F238E27FC236}">
                <a16:creationId xmlns:a16="http://schemas.microsoft.com/office/drawing/2014/main" id="{E2A093D4-F211-1873-1694-3E1C75D50809}"/>
              </a:ext>
            </a:extLst>
          </p:cNvPr>
          <p:cNvSpPr>
            <a:spLocks noGrp="1"/>
          </p:cNvSpPr>
          <p:nvPr>
            <p:ph type="subTitle" idx="1"/>
          </p:nvPr>
        </p:nvSpPr>
        <p:spPr>
          <a:xfrm>
            <a:off x="1208228" y="1266361"/>
            <a:ext cx="8578699" cy="5210640"/>
          </a:xfrm>
        </p:spPr>
        <p:txBody>
          <a:bodyPr>
            <a:normAutofit/>
          </a:bodyPr>
          <a:lstStyle/>
          <a:p>
            <a:endParaRPr lang="en-US" sz="1800" b="0" i="0" dirty="0">
              <a:solidFill>
                <a:srgbClr val="373A3C"/>
              </a:solidFill>
              <a:effectLst/>
              <a:latin typeface="Calibri" panose="020F0502020204030204" pitchFamily="34" charset="0"/>
              <a:cs typeface="Calibri" panose="020F0502020204030204" pitchFamily="34" charset="0"/>
            </a:endParaRPr>
          </a:p>
          <a:p>
            <a:r>
              <a:rPr lang="en-US" sz="1800" b="0" i="0" dirty="0">
                <a:solidFill>
                  <a:srgbClr val="373A3C"/>
                </a:solidFill>
                <a:effectLst/>
                <a:latin typeface="Calibri" panose="020F0502020204030204" pitchFamily="34" charset="0"/>
                <a:cs typeface="Calibri" panose="020F0502020204030204" pitchFamily="34" charset="0"/>
              </a:rPr>
              <a:t>"Disaster Recovery (DR) Architecture on AWS, Part I: Strategies for Recovery in the Cloud" by Seth Eliot | on 05 APR 2021. </a:t>
            </a:r>
            <a:r>
              <a:rPr lang="en-US" sz="1800" b="0" i="0" dirty="0">
                <a:solidFill>
                  <a:srgbClr val="373A3C"/>
                </a:solidFill>
                <a:effectLst/>
                <a:latin typeface="Calibri" panose="020F0502020204030204" pitchFamily="34" charset="0"/>
                <a:cs typeface="Calibri" panose="020F0502020204030204" pitchFamily="34" charset="0"/>
                <a:hlinkClick r:id="rId3"/>
              </a:rPr>
              <a:t>https://aws.amazon.com/blogs/architecture/disaster-recovery-dr-architecture-on-aws-part-i-strategies-for-recovery-in-the-cloud/</a:t>
            </a:r>
            <a:endParaRPr lang="en-US" sz="1800" b="0" i="0" dirty="0">
              <a:solidFill>
                <a:srgbClr val="373A3C"/>
              </a:solidFill>
              <a:effectLst/>
              <a:latin typeface="Calibri" panose="020F0502020204030204" pitchFamily="34" charset="0"/>
              <a:cs typeface="Calibri" panose="020F0502020204030204" pitchFamily="34" charset="0"/>
            </a:endParaRPr>
          </a:p>
          <a:p>
            <a:endParaRPr lang="en-US" sz="1800" b="0" i="0" dirty="0">
              <a:solidFill>
                <a:srgbClr val="373A3C"/>
              </a:solidFill>
              <a:effectLst/>
              <a:latin typeface="Calibri" panose="020F0502020204030204" pitchFamily="34" charset="0"/>
              <a:cs typeface="Calibri" panose="020F0502020204030204" pitchFamily="34" charset="0"/>
            </a:endParaRPr>
          </a:p>
          <a:p>
            <a:r>
              <a:rPr lang="en-US" sz="1800" b="0" i="0" dirty="0">
                <a:solidFill>
                  <a:srgbClr val="373A3C"/>
                </a:solidFill>
                <a:effectLst/>
                <a:latin typeface="Calibri" panose="020F0502020204030204" pitchFamily="34" charset="0"/>
                <a:cs typeface="Calibri" panose="020F0502020204030204" pitchFamily="34" charset="0"/>
              </a:rPr>
              <a:t>Justice </a:t>
            </a:r>
            <a:r>
              <a:rPr lang="en-US" sz="1800" b="0" i="0" dirty="0" err="1">
                <a:solidFill>
                  <a:srgbClr val="373A3C"/>
                </a:solidFill>
                <a:effectLst/>
                <a:latin typeface="Calibri" panose="020F0502020204030204" pitchFamily="34" charset="0"/>
                <a:cs typeface="Calibri" panose="020F0502020204030204" pitchFamily="34" charset="0"/>
              </a:rPr>
              <a:t>Opara</a:t>
            </a:r>
            <a:r>
              <a:rPr lang="en-US" sz="1800" b="0" i="0" dirty="0">
                <a:solidFill>
                  <a:srgbClr val="373A3C"/>
                </a:solidFill>
                <a:effectLst/>
                <a:latin typeface="Calibri" panose="020F0502020204030204" pitchFamily="34" charset="0"/>
                <a:cs typeface="Calibri" panose="020F0502020204030204" pitchFamily="34" charset="0"/>
              </a:rPr>
              <a:t>-Martins, Reza </a:t>
            </a:r>
            <a:r>
              <a:rPr lang="en-US" sz="1800" b="0" i="0" dirty="0" err="1">
                <a:solidFill>
                  <a:srgbClr val="373A3C"/>
                </a:solidFill>
                <a:effectLst/>
                <a:latin typeface="Calibri" panose="020F0502020204030204" pitchFamily="34" charset="0"/>
                <a:cs typeface="Calibri" panose="020F0502020204030204" pitchFamily="34" charset="0"/>
              </a:rPr>
              <a:t>Sahandi</a:t>
            </a:r>
            <a:r>
              <a:rPr lang="en-US" sz="1800" b="0" i="0" dirty="0">
                <a:solidFill>
                  <a:srgbClr val="373A3C"/>
                </a:solidFill>
                <a:effectLst/>
                <a:latin typeface="Calibri" panose="020F0502020204030204" pitchFamily="34" charset="0"/>
                <a:cs typeface="Calibri" panose="020F0502020204030204" pitchFamily="34" charset="0"/>
              </a:rPr>
              <a:t> and Feng Tian "Critical analysis of vendor lock-in and its impact on cloud computing migration: a business perspective" </a:t>
            </a:r>
            <a:r>
              <a:rPr lang="en-US" sz="1800" b="0" i="0" dirty="0" err="1">
                <a:solidFill>
                  <a:srgbClr val="373A3C"/>
                </a:solidFill>
                <a:effectLst/>
                <a:latin typeface="Calibri" panose="020F0502020204030204" pitchFamily="34" charset="0"/>
                <a:cs typeface="Calibri" panose="020F0502020204030204" pitchFamily="34" charset="0"/>
              </a:rPr>
              <a:t>Opara</a:t>
            </a:r>
            <a:r>
              <a:rPr lang="en-US" sz="1800" b="0" i="0" dirty="0">
                <a:solidFill>
                  <a:srgbClr val="373A3C"/>
                </a:solidFill>
                <a:effectLst/>
                <a:latin typeface="Calibri" panose="020F0502020204030204" pitchFamily="34" charset="0"/>
                <a:cs typeface="Calibri" panose="020F0502020204030204" pitchFamily="34" charset="0"/>
              </a:rPr>
              <a:t>-Martins et al. Journal of Cloud Computing: Advances, Systems and Applications (2016) 5:4 DOI 10.1186/s13677-016-0054-z</a:t>
            </a:r>
            <a:endParaRPr lang="en-US" sz="1800" dirty="0">
              <a:latin typeface="Calibri" panose="020F0502020204030204" pitchFamily="34" charset="0"/>
              <a:cs typeface="Calibri" panose="020F0502020204030204" pitchFamily="34" charset="0"/>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 name="Title 7">
            <a:extLst>
              <a:ext uri="{FF2B5EF4-FFF2-40B4-BE49-F238E27FC236}">
                <a16:creationId xmlns:a16="http://schemas.microsoft.com/office/drawing/2014/main" id="{9C90D11E-CF76-D20A-3777-3D0E9541838D}"/>
              </a:ext>
            </a:extLst>
          </p:cNvPr>
          <p:cNvSpPr>
            <a:spLocks noGrp="1"/>
          </p:cNvSpPr>
          <p:nvPr>
            <p:ph type="ctrTitle"/>
          </p:nvPr>
        </p:nvSpPr>
        <p:spPr>
          <a:xfrm>
            <a:off x="1208228" y="574468"/>
            <a:ext cx="5674458" cy="453721"/>
          </a:xfrm>
        </p:spPr>
        <p:txBody>
          <a:bodyPr>
            <a:noAutofit/>
          </a:bodyPr>
          <a:lstStyle/>
          <a:p>
            <a:r>
              <a:rPr lang="en-US" sz="1800" u="sng" dirty="0">
                <a:latin typeface="Calibri" panose="020F0502020204030204" pitchFamily="34" charset="0"/>
                <a:cs typeface="Calibri" panose="020F0502020204030204" pitchFamily="34" charset="0"/>
              </a:rPr>
              <a:t>REFERENCES:</a:t>
            </a:r>
          </a:p>
        </p:txBody>
      </p:sp>
      <p:sp>
        <p:nvSpPr>
          <p:cNvPr id="2" name="Footer Placeholder 1">
            <a:extLst>
              <a:ext uri="{FF2B5EF4-FFF2-40B4-BE49-F238E27FC236}">
                <a16:creationId xmlns:a16="http://schemas.microsoft.com/office/drawing/2014/main" id="{6F8828DA-5963-5524-8E99-62F54918DE26}"/>
              </a:ext>
            </a:extLst>
          </p:cNvPr>
          <p:cNvSpPr>
            <a:spLocks noGrp="1"/>
          </p:cNvSpPr>
          <p:nvPr>
            <p:ph type="ftr" sz="quarter" idx="11"/>
          </p:nvPr>
        </p:nvSpPr>
        <p:spPr>
          <a:xfrm>
            <a:off x="856114" y="6356350"/>
            <a:ext cx="7297287" cy="365125"/>
          </a:xfrm>
        </p:spPr>
        <p:txBody>
          <a:bodyPr/>
          <a:lstStyle/>
          <a:p>
            <a:r>
              <a:rPr lang="en-US" sz="1400" dirty="0">
                <a:solidFill>
                  <a:schemeClr val="tx1"/>
                </a:solidFill>
                <a:latin typeface="Aparajita" panose="020B0502040204020203" pitchFamily="18" charset="0"/>
                <a:cs typeface="Aparajita" panose="020B0502040204020203" pitchFamily="18" charset="0"/>
              </a:rPr>
              <a:t>By Gokul Kurunthasalam; University of Essex; M.Sc. in Cyber Security</a:t>
            </a:r>
          </a:p>
        </p:txBody>
      </p:sp>
      <p:sp>
        <p:nvSpPr>
          <p:cNvPr id="5" name="Slide Number Placeholder 4">
            <a:extLst>
              <a:ext uri="{FF2B5EF4-FFF2-40B4-BE49-F238E27FC236}">
                <a16:creationId xmlns:a16="http://schemas.microsoft.com/office/drawing/2014/main" id="{456E90BD-634E-3473-C8DD-D314ABC7708C}"/>
              </a:ext>
            </a:extLst>
          </p:cNvPr>
          <p:cNvSpPr>
            <a:spLocks noGrp="1"/>
          </p:cNvSpPr>
          <p:nvPr>
            <p:ph type="sldNum" sz="quarter" idx="12"/>
          </p:nvPr>
        </p:nvSpPr>
        <p:spPr/>
        <p:txBody>
          <a:bodyPr/>
          <a:lstStyle/>
          <a:p>
            <a:fld id="{27CE633F-9882-4A5C-83A2-1109D0C73261}" type="slidenum">
              <a:rPr lang="en-US" smtClean="0"/>
              <a:t>5</a:t>
            </a:fld>
            <a:endParaRPr lang="en-US"/>
          </a:p>
        </p:txBody>
      </p:sp>
    </p:spTree>
    <p:extLst>
      <p:ext uri="{BB962C8B-B14F-4D97-AF65-F5344CB8AC3E}">
        <p14:creationId xmlns:p14="http://schemas.microsoft.com/office/powerpoint/2010/main" val="2822835472"/>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482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Aparajita</vt:lpstr>
      <vt:lpstr>Arial</vt:lpstr>
      <vt:lpstr>Calibri</vt:lpstr>
      <vt:lpstr>Gill Sans Nova</vt:lpstr>
      <vt:lpstr>Univers</vt:lpstr>
      <vt:lpstr>Wingdings</vt:lpstr>
      <vt:lpstr>GradientVTI</vt:lpstr>
      <vt:lpstr>Module -3   Security and Risk Management August 2022   Unit 10 Seminar Preparation  </vt:lpstr>
      <vt:lpstr>.</vt:lpstr>
      <vt:lpstr>HIGH LEVEL DR Solution:</vt:lpstr>
      <vt:lpstr>HIGH LEVEL DR Solution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Seminar Preparation  Seminar 5: DR Solutions Design and Review</dc:title>
  <dc:creator>gokul k</dc:creator>
  <cp:lastModifiedBy>gokul k</cp:lastModifiedBy>
  <cp:revision>3</cp:revision>
  <dcterms:created xsi:type="dcterms:W3CDTF">2022-10-30T16:56:30Z</dcterms:created>
  <dcterms:modified xsi:type="dcterms:W3CDTF">2022-10-30T17:45:08Z</dcterms:modified>
</cp:coreProperties>
</file>