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8" r:id="rId2"/>
    <p:sldId id="276" r:id="rId3"/>
    <p:sldId id="273" r:id="rId4"/>
    <p:sldId id="269" r:id="rId5"/>
    <p:sldId id="277" r:id="rId6"/>
    <p:sldId id="267" r:id="rId7"/>
    <p:sldId id="281" r:id="rId8"/>
    <p:sldId id="275" r:id="rId9"/>
    <p:sldId id="272" r:id="rId10"/>
    <p:sldId id="279" r:id="rId11"/>
    <p:sldId id="274" r:id="rId12"/>
    <p:sldId id="278" r:id="rId13"/>
    <p:sldId id="280" r:id="rId14"/>
    <p:sldId id="268" r:id="rId15"/>
  </p:sldIdLst>
  <p:sldSz cx="9144000" cy="5143500" type="screen16x9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Тишков М.В." initials="М.Т.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3" autoAdjust="0"/>
    <p:restoredTop sz="94598" autoAdjust="0"/>
  </p:normalViewPr>
  <p:slideViewPr>
    <p:cSldViewPr>
      <p:cViewPr varScale="1">
        <p:scale>
          <a:sx n="107" d="100"/>
          <a:sy n="107" d="100"/>
        </p:scale>
        <p:origin x="25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106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EFDA80-5E2A-4141-9FFE-3C07B8DFF3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E371294-63C8-4F27-96C6-C5EAF078828A}" type="pres">
      <dgm:prSet presAssocID="{67EFDA80-5E2A-4141-9FFE-3C07B8DFF3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3A617C43-38AC-44D4-A3C5-0229D5C81174}" type="presOf" srcId="{67EFDA80-5E2A-4141-9FFE-3C07B8DFF377}" destId="{6E371294-63C8-4F27-96C6-C5EAF078828A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8B748C7-56A6-4A48-8736-6B6AEFFB569E}" type="datetimeFigureOut">
              <a:rPr lang="ru-RU"/>
              <a:pPr>
                <a:defRPr/>
              </a:pPr>
              <a:t>28.09.2017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9C4AAB6-3687-44D1-AEFC-D461F7E958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2B86501-AC87-427A-88F0-40F1D9B20506}" type="datetimeFigureOut">
              <a:rPr lang="ru-RU"/>
              <a:pPr>
                <a:defRPr/>
              </a:pPr>
              <a:t>28.09.2017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7B1AFD4-EEC6-4712-8619-2275C08C01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890588" y="2517775"/>
            <a:ext cx="5513387" cy="565150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9pPr>
          </a:lstStyle>
          <a:p>
            <a:pPr>
              <a:defRPr/>
            </a:pPr>
            <a:r>
              <a:rPr lang="ru-RU" sz="2200">
                <a:solidFill>
                  <a:srgbClr val="FFFFFF"/>
                </a:solidFill>
                <a:latin typeface="Verdana" charset="0"/>
              </a:rPr>
              <a:t>Образец заголовка</a:t>
            </a:r>
            <a:endParaRPr lang="en-US" sz="2200">
              <a:solidFill>
                <a:srgbClr val="FFFFFF"/>
              </a:solidFill>
              <a:latin typeface="Verdana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02401" y="4521200"/>
            <a:ext cx="4193157" cy="381396"/>
          </a:xfrm>
        </p:spPr>
        <p:txBody>
          <a:bodyPr anchor="b">
            <a:normAutofit/>
          </a:bodyPr>
          <a:lstStyle>
            <a:lvl1pPr>
              <a:buNone/>
              <a:defRPr sz="1000" baseline="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890030" y="2625757"/>
            <a:ext cx="5514509" cy="564404"/>
          </a:xfrm>
        </p:spPr>
        <p:txBody>
          <a:bodyPr/>
          <a:lstStyle>
            <a:lvl1pPr marL="0" marR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898321" y="3437382"/>
            <a:ext cx="5514509" cy="84873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/>
          <p:cNvSpPr/>
          <p:nvPr userDrawn="1"/>
        </p:nvSpPr>
        <p:spPr>
          <a:xfrm>
            <a:off x="0" y="0"/>
            <a:ext cx="9144000" cy="4865688"/>
          </a:xfrm>
          <a:prstGeom prst="rect">
            <a:avLst/>
          </a:prstGeom>
          <a:solidFill>
            <a:srgbClr val="BFC5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22"/>
          <p:cNvSpPr/>
          <p:nvPr userDrawn="1"/>
        </p:nvSpPr>
        <p:spPr>
          <a:xfrm>
            <a:off x="0" y="4875213"/>
            <a:ext cx="9144000" cy="2682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Группа 10"/>
          <p:cNvGrpSpPr>
            <a:grpSpLocks noChangeAspect="1"/>
          </p:cNvGrpSpPr>
          <p:nvPr userDrawn="1"/>
        </p:nvGrpSpPr>
        <p:grpSpPr bwMode="auto">
          <a:xfrm>
            <a:off x="8496300" y="4948238"/>
            <a:ext cx="306388" cy="136525"/>
            <a:chOff x="5385680" y="6487509"/>
            <a:chExt cx="1039813" cy="461962"/>
          </a:xfrm>
        </p:grpSpPr>
        <p:sp>
          <p:nvSpPr>
            <p:cNvPr id="6" name="Freeform 27"/>
            <p:cNvSpPr>
              <a:spLocks/>
            </p:cNvSpPr>
            <p:nvPr userDrawn="1"/>
          </p:nvSpPr>
          <p:spPr bwMode="auto">
            <a:xfrm>
              <a:off x="6048359" y="6487509"/>
              <a:ext cx="377134" cy="343786"/>
            </a:xfrm>
            <a:custGeom>
              <a:avLst/>
              <a:gdLst>
                <a:gd name="T0" fmla="*/ 2147483647 w 1195"/>
                <a:gd name="T1" fmla="*/ 2147483647 h 1091"/>
                <a:gd name="T2" fmla="*/ 2147483647 w 1195"/>
                <a:gd name="T3" fmla="*/ 2147483647 h 1091"/>
                <a:gd name="T4" fmla="*/ 2147483647 w 1195"/>
                <a:gd name="T5" fmla="*/ 2147483647 h 1091"/>
                <a:gd name="T6" fmla="*/ 2147483647 w 1195"/>
                <a:gd name="T7" fmla="*/ 2147483647 h 1091"/>
                <a:gd name="T8" fmla="*/ 2147483647 w 1195"/>
                <a:gd name="T9" fmla="*/ 2147483647 h 1091"/>
                <a:gd name="T10" fmla="*/ 2147483647 w 1195"/>
                <a:gd name="T11" fmla="*/ 2147483647 h 1091"/>
                <a:gd name="T12" fmla="*/ 2147483647 w 1195"/>
                <a:gd name="T13" fmla="*/ 2147483647 h 1091"/>
                <a:gd name="T14" fmla="*/ 2147483647 w 1195"/>
                <a:gd name="T15" fmla="*/ 2147483647 h 1091"/>
                <a:gd name="T16" fmla="*/ 2147483647 w 1195"/>
                <a:gd name="T17" fmla="*/ 2147483647 h 1091"/>
                <a:gd name="T18" fmla="*/ 2147483647 w 1195"/>
                <a:gd name="T19" fmla="*/ 2147483647 h 1091"/>
                <a:gd name="T20" fmla="*/ 2147483647 w 1195"/>
                <a:gd name="T21" fmla="*/ 2147483647 h 1091"/>
                <a:gd name="T22" fmla="*/ 2147483647 w 1195"/>
                <a:gd name="T23" fmla="*/ 2147483647 h 1091"/>
                <a:gd name="T24" fmla="*/ 2147483647 w 1195"/>
                <a:gd name="T25" fmla="*/ 2147483647 h 1091"/>
                <a:gd name="T26" fmla="*/ 2147483647 w 1195"/>
                <a:gd name="T27" fmla="*/ 2147483647 h 1091"/>
                <a:gd name="T28" fmla="*/ 2147483647 w 1195"/>
                <a:gd name="T29" fmla="*/ 2147483647 h 1091"/>
                <a:gd name="T30" fmla="*/ 2147483647 w 1195"/>
                <a:gd name="T31" fmla="*/ 2147483647 h 1091"/>
                <a:gd name="T32" fmla="*/ 2147483647 w 1195"/>
                <a:gd name="T33" fmla="*/ 2147483647 h 1091"/>
                <a:gd name="T34" fmla="*/ 2147483647 w 1195"/>
                <a:gd name="T35" fmla="*/ 2147483647 h 1091"/>
                <a:gd name="T36" fmla="*/ 2147483647 w 1195"/>
                <a:gd name="T37" fmla="*/ 2147483647 h 1091"/>
                <a:gd name="T38" fmla="*/ 2147483647 w 1195"/>
                <a:gd name="T39" fmla="*/ 2147483647 h 1091"/>
                <a:gd name="T40" fmla="*/ 2147483647 w 1195"/>
                <a:gd name="T41" fmla="*/ 2147483647 h 1091"/>
                <a:gd name="T42" fmla="*/ 2147483647 w 1195"/>
                <a:gd name="T43" fmla="*/ 2147483647 h 1091"/>
                <a:gd name="T44" fmla="*/ 2147483647 w 1195"/>
                <a:gd name="T45" fmla="*/ 2147483647 h 1091"/>
                <a:gd name="T46" fmla="*/ 2147483647 w 1195"/>
                <a:gd name="T47" fmla="*/ 2147483647 h 1091"/>
                <a:gd name="T48" fmla="*/ 2147483647 w 1195"/>
                <a:gd name="T49" fmla="*/ 2147483647 h 1091"/>
                <a:gd name="T50" fmla="*/ 2147483647 w 1195"/>
                <a:gd name="T51" fmla="*/ 2147483647 h 1091"/>
                <a:gd name="T52" fmla="*/ 2147483647 w 1195"/>
                <a:gd name="T53" fmla="*/ 2147483647 h 1091"/>
                <a:gd name="T54" fmla="*/ 2147483647 w 1195"/>
                <a:gd name="T55" fmla="*/ 2147483647 h 1091"/>
                <a:gd name="T56" fmla="*/ 2147483647 w 1195"/>
                <a:gd name="T57" fmla="*/ 2147483647 h 1091"/>
                <a:gd name="T58" fmla="*/ 2147483647 w 1195"/>
                <a:gd name="T59" fmla="*/ 2147483647 h 1091"/>
                <a:gd name="T60" fmla="*/ 2147483647 w 1195"/>
                <a:gd name="T61" fmla="*/ 2147483647 h 1091"/>
                <a:gd name="T62" fmla="*/ 2147483647 w 1195"/>
                <a:gd name="T63" fmla="*/ 2147483647 h 1091"/>
                <a:gd name="T64" fmla="*/ 2147483647 w 1195"/>
                <a:gd name="T65" fmla="*/ 2147483647 h 1091"/>
                <a:gd name="T66" fmla="*/ 2147483647 w 1195"/>
                <a:gd name="T67" fmla="*/ 2147483647 h 1091"/>
                <a:gd name="T68" fmla="*/ 2147483647 w 1195"/>
                <a:gd name="T69" fmla="*/ 2147483647 h 1091"/>
                <a:gd name="T70" fmla="*/ 2147483647 w 1195"/>
                <a:gd name="T71" fmla="*/ 2147483647 h 1091"/>
                <a:gd name="T72" fmla="*/ 2147483647 w 1195"/>
                <a:gd name="T73" fmla="*/ 2147483647 h 1091"/>
                <a:gd name="T74" fmla="*/ 2147483647 w 1195"/>
                <a:gd name="T75" fmla="*/ 2147483647 h 1091"/>
                <a:gd name="T76" fmla="*/ 2147483647 w 1195"/>
                <a:gd name="T77" fmla="*/ 2147483647 h 1091"/>
                <a:gd name="T78" fmla="*/ 2147483647 w 1195"/>
                <a:gd name="T79" fmla="*/ 2147483647 h 1091"/>
                <a:gd name="T80" fmla="*/ 2147483647 w 1195"/>
                <a:gd name="T81" fmla="*/ 2147483647 h 1091"/>
                <a:gd name="T82" fmla="*/ 2147483647 w 1195"/>
                <a:gd name="T83" fmla="*/ 2147483647 h 1091"/>
                <a:gd name="T84" fmla="*/ 2147483647 w 1195"/>
                <a:gd name="T85" fmla="*/ 2147483647 h 1091"/>
                <a:gd name="T86" fmla="*/ 2147483647 w 1195"/>
                <a:gd name="T87" fmla="*/ 2147483647 h 1091"/>
                <a:gd name="T88" fmla="*/ 2147483647 w 1195"/>
                <a:gd name="T89" fmla="*/ 2147483647 h 1091"/>
                <a:gd name="T90" fmla="*/ 2147483647 w 1195"/>
                <a:gd name="T91" fmla="*/ 0 h 1091"/>
                <a:gd name="T92" fmla="*/ 2147483647 w 1195"/>
                <a:gd name="T93" fmla="*/ 2147483647 h 1091"/>
                <a:gd name="T94" fmla="*/ 2147483647 w 1195"/>
                <a:gd name="T95" fmla="*/ 2147483647 h 1091"/>
                <a:gd name="T96" fmla="*/ 2147483647 w 1195"/>
                <a:gd name="T97" fmla="*/ 2147483647 h 1091"/>
                <a:gd name="T98" fmla="*/ 2147483647 w 1195"/>
                <a:gd name="T99" fmla="*/ 2147483647 h 10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cs typeface="Arial" pitchFamily="34" charset="0"/>
              </a:endParaRPr>
            </a:p>
          </p:txBody>
        </p:sp>
        <p:sp>
          <p:nvSpPr>
            <p:cNvPr id="7" name="Freeform 28"/>
            <p:cNvSpPr>
              <a:spLocks/>
            </p:cNvSpPr>
            <p:nvPr userDrawn="1"/>
          </p:nvSpPr>
          <p:spPr bwMode="auto">
            <a:xfrm>
              <a:off x="5773589" y="6605685"/>
              <a:ext cx="317871" cy="225609"/>
            </a:xfrm>
            <a:custGeom>
              <a:avLst/>
              <a:gdLst>
                <a:gd name="T0" fmla="*/ 2147483647 w 1002"/>
                <a:gd name="T1" fmla="*/ 0 h 727"/>
                <a:gd name="T2" fmla="*/ 2147483647 w 1002"/>
                <a:gd name="T3" fmla="*/ 0 h 727"/>
                <a:gd name="T4" fmla="*/ 2147483647 w 1002"/>
                <a:gd name="T5" fmla="*/ 2147483647 h 727"/>
                <a:gd name="T6" fmla="*/ 0 w 1002"/>
                <a:gd name="T7" fmla="*/ 2147483647 h 727"/>
                <a:gd name="T8" fmla="*/ 2147483647 w 1002"/>
                <a:gd name="T9" fmla="*/ 0 h 7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cs typeface="Arial" pitchFamily="34" charset="0"/>
              </a:endParaRPr>
            </a:p>
          </p:txBody>
        </p:sp>
        <p:sp>
          <p:nvSpPr>
            <p:cNvPr id="8" name="Freeform 29"/>
            <p:cNvSpPr>
              <a:spLocks/>
            </p:cNvSpPr>
            <p:nvPr userDrawn="1"/>
          </p:nvSpPr>
          <p:spPr bwMode="auto">
            <a:xfrm>
              <a:off x="5385680" y="6605685"/>
              <a:ext cx="436399" cy="343786"/>
            </a:xfrm>
            <a:custGeom>
              <a:avLst/>
              <a:gdLst>
                <a:gd name="T0" fmla="*/ 0 w 1377"/>
                <a:gd name="T1" fmla="*/ 2147483647 h 1091"/>
                <a:gd name="T2" fmla="*/ 2147483647 w 1377"/>
                <a:gd name="T3" fmla="*/ 2147483647 h 1091"/>
                <a:gd name="T4" fmla="*/ 2147483647 w 1377"/>
                <a:gd name="T5" fmla="*/ 2147483647 h 1091"/>
                <a:gd name="T6" fmla="*/ 2147483647 w 1377"/>
                <a:gd name="T7" fmla="*/ 2147483647 h 1091"/>
                <a:gd name="T8" fmla="*/ 2147483647 w 1377"/>
                <a:gd name="T9" fmla="*/ 2147483647 h 1091"/>
                <a:gd name="T10" fmla="*/ 2147483647 w 1377"/>
                <a:gd name="T11" fmla="*/ 0 h 1091"/>
                <a:gd name="T12" fmla="*/ 2147483647 w 1377"/>
                <a:gd name="T13" fmla="*/ 0 h 1091"/>
                <a:gd name="T14" fmla="*/ 2147483647 w 1377"/>
                <a:gd name="T15" fmla="*/ 0 h 1091"/>
                <a:gd name="T16" fmla="*/ 2147483647 w 1377"/>
                <a:gd name="T17" fmla="*/ 2147483647 h 1091"/>
                <a:gd name="T18" fmla="*/ 2147483647 w 1377"/>
                <a:gd name="T19" fmla="*/ 2147483647 h 1091"/>
                <a:gd name="T20" fmla="*/ 2147483647 w 1377"/>
                <a:gd name="T21" fmla="*/ 2147483647 h 1091"/>
                <a:gd name="T22" fmla="*/ 2147483647 w 1377"/>
                <a:gd name="T23" fmla="*/ 2147483647 h 1091"/>
                <a:gd name="T24" fmla="*/ 2147483647 w 1377"/>
                <a:gd name="T25" fmla="*/ 2147483647 h 1091"/>
                <a:gd name="T26" fmla="*/ 2147483647 w 1377"/>
                <a:gd name="T27" fmla="*/ 2147483647 h 1091"/>
                <a:gd name="T28" fmla="*/ 2147483647 w 1377"/>
                <a:gd name="T29" fmla="*/ 2147483647 h 1091"/>
                <a:gd name="T30" fmla="*/ 2147483647 w 1377"/>
                <a:gd name="T31" fmla="*/ 2147483647 h 1091"/>
                <a:gd name="T32" fmla="*/ 2147483647 w 1377"/>
                <a:gd name="T33" fmla="*/ 2147483647 h 1091"/>
                <a:gd name="T34" fmla="*/ 2147483647 w 1377"/>
                <a:gd name="T35" fmla="*/ 2147483647 h 1091"/>
                <a:gd name="T36" fmla="*/ 2147483647 w 1377"/>
                <a:gd name="T37" fmla="*/ 2147483647 h 1091"/>
                <a:gd name="T38" fmla="*/ 2147483647 w 1377"/>
                <a:gd name="T39" fmla="*/ 2147483647 h 1091"/>
                <a:gd name="T40" fmla="*/ 2147483647 w 1377"/>
                <a:gd name="T41" fmla="*/ 2147483647 h 1091"/>
                <a:gd name="T42" fmla="*/ 2147483647 w 1377"/>
                <a:gd name="T43" fmla="*/ 2147483647 h 1091"/>
                <a:gd name="T44" fmla="*/ 2147483647 w 1377"/>
                <a:gd name="T45" fmla="*/ 2147483647 h 1091"/>
                <a:gd name="T46" fmla="*/ 2147483647 w 1377"/>
                <a:gd name="T47" fmla="*/ 2147483647 h 1091"/>
                <a:gd name="T48" fmla="*/ 2147483647 w 1377"/>
                <a:gd name="T49" fmla="*/ 2147483647 h 1091"/>
                <a:gd name="T50" fmla="*/ 2147483647 w 1377"/>
                <a:gd name="T51" fmla="*/ 2147483647 h 1091"/>
                <a:gd name="T52" fmla="*/ 2147483647 w 1377"/>
                <a:gd name="T53" fmla="*/ 2147483647 h 1091"/>
                <a:gd name="T54" fmla="*/ 2147483647 w 1377"/>
                <a:gd name="T55" fmla="*/ 2147483647 h 1091"/>
                <a:gd name="T56" fmla="*/ 2147483647 w 1377"/>
                <a:gd name="T57" fmla="*/ 2147483647 h 1091"/>
                <a:gd name="T58" fmla="*/ 2147483647 w 1377"/>
                <a:gd name="T59" fmla="*/ 2147483647 h 1091"/>
                <a:gd name="T60" fmla="*/ 2147483647 w 1377"/>
                <a:gd name="T61" fmla="*/ 2147483647 h 1091"/>
                <a:gd name="T62" fmla="*/ 2147483647 w 1377"/>
                <a:gd name="T63" fmla="*/ 2147483647 h 1091"/>
                <a:gd name="T64" fmla="*/ 2147483647 w 1377"/>
                <a:gd name="T65" fmla="*/ 2147483647 h 1091"/>
                <a:gd name="T66" fmla="*/ 2147483647 w 1377"/>
                <a:gd name="T67" fmla="*/ 2147483647 h 1091"/>
                <a:gd name="T68" fmla="*/ 0 w 1377"/>
                <a:gd name="T69" fmla="*/ 2147483647 h 10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cs typeface="Arial" pitchFamily="34" charset="0"/>
              </a:endParaRPr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19573" y="1809637"/>
            <a:ext cx="7772400" cy="112514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8568952" cy="8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44224" y="1354836"/>
            <a:ext cx="8529889" cy="3295634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395537" y="1437625"/>
            <a:ext cx="8529889" cy="329563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8543382" cy="76742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44224" y="1354836"/>
            <a:ext cx="7094790" cy="3295634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655" y="1383619"/>
            <a:ext cx="1316459" cy="32668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8229600" cy="8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4224" y="1354836"/>
            <a:ext cx="7094790" cy="32956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655" y="1408859"/>
            <a:ext cx="1316459" cy="324161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8229600" cy="8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44224" y="1354836"/>
            <a:ext cx="8529889" cy="3295634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36700" y="1352278"/>
            <a:ext cx="4206713" cy="327925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577640" y="1352278"/>
            <a:ext cx="4196473" cy="327925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0731" y="258893"/>
            <a:ext cx="8543382" cy="76742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327026" y="1284685"/>
            <a:ext cx="7013575" cy="3348037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655" y="1289803"/>
            <a:ext cx="1316459" cy="3342920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0066A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30731" y="258893"/>
            <a:ext cx="8543382" cy="76742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327026" y="1284685"/>
            <a:ext cx="4125913" cy="283368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dirty="0"/>
              <a:t>Вставка рисунка</a:t>
            </a:r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/>
          </p:nvPr>
        </p:nvSpPr>
        <p:spPr>
          <a:xfrm>
            <a:off x="4667250" y="1285875"/>
            <a:ext cx="4125913" cy="283368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30731" y="258893"/>
            <a:ext cx="8543382" cy="76742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 userDrawn="1"/>
        </p:nvSpPr>
        <p:spPr>
          <a:xfrm>
            <a:off x="-17463" y="-33338"/>
            <a:ext cx="9161463" cy="755651"/>
          </a:xfrm>
          <a:prstGeom prst="rect">
            <a:avLst/>
          </a:prstGeom>
          <a:solidFill>
            <a:srgbClr val="BFC5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166688"/>
            <a:ext cx="822960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br>
              <a:rPr lang="en-US" altLang="ru-RU"/>
            </a:br>
            <a:br>
              <a:rPr lang="en-US" altLang="ru-RU"/>
            </a:br>
            <a:endParaRPr lang="ru-RU" altLang="ru-RU"/>
          </a:p>
        </p:txBody>
      </p:sp>
      <p:sp>
        <p:nvSpPr>
          <p:cNvPr id="1028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Нажмите для редактирования</a:t>
            </a:r>
          </a:p>
          <a:p>
            <a:pPr lvl="0"/>
            <a:r>
              <a:rPr lang="ru-RU" altLang="ru-RU"/>
              <a:t>Нажмите для ввода текста</a:t>
            </a:r>
            <a:endParaRPr lang="en-US" altLang="ru-RU"/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4879975"/>
            <a:ext cx="9144000" cy="263525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201613" y="4929188"/>
            <a:ext cx="2301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59F3922E-9E6D-4441-8D03-2A43837E6757}" type="slidenum">
              <a:rPr lang="en-US" sz="1000" smtClean="0">
                <a:latin typeface="Verdana" charset="0"/>
                <a:cs typeface="+mn-cs"/>
              </a:rPr>
              <a:pPr algn="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>
              <a:latin typeface="Verdana" charset="0"/>
              <a:cs typeface="+mn-cs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 userDrawn="1"/>
        </p:nvSpPr>
        <p:spPr bwMode="auto">
          <a:xfrm>
            <a:off x="487363" y="4941888"/>
            <a:ext cx="3733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dirty="0">
                <a:latin typeface="Verdana" pitchFamily="34" charset="0"/>
                <a:ea typeface="MS PGothic" pitchFamily="34" charset="-128"/>
                <a:cs typeface="Arial" pitchFamily="34" charset="0"/>
              </a:rPr>
              <a:t>| </a:t>
            </a:r>
            <a:r>
              <a:rPr lang="ru-RU" sz="1000" dirty="0">
                <a:latin typeface="Verdana" pitchFamily="34" charset="0"/>
                <a:ea typeface="MS PGothic" pitchFamily="34" charset="-128"/>
                <a:cs typeface="Arial" pitchFamily="34" charset="0"/>
              </a:rPr>
              <a:t>Строительство нового флота</a:t>
            </a:r>
            <a:r>
              <a:rPr lang="en-US" sz="1000" dirty="0">
                <a:latin typeface="Verdana" pitchFamily="34" charset="0"/>
                <a:ea typeface="MS PGothic" pitchFamily="34" charset="-128"/>
                <a:cs typeface="Arial" pitchFamily="34" charset="0"/>
              </a:rPr>
              <a:t>| </a:t>
            </a:r>
            <a:r>
              <a:rPr lang="ru-RU" sz="1000" dirty="0">
                <a:latin typeface="Verdana" pitchFamily="34" charset="0"/>
                <a:ea typeface="MS PGothic" pitchFamily="34" charset="-128"/>
                <a:cs typeface="Arial" pitchFamily="34" charset="0"/>
              </a:rPr>
              <a:t>Август 2017 </a:t>
            </a:r>
            <a:endParaRPr lang="en-US" sz="1000" dirty="0">
              <a:latin typeface="Verdana" pitchFamily="34" charset="0"/>
              <a:ea typeface="MS PGothic" pitchFamily="34" charset="-128"/>
              <a:cs typeface="Arial" pitchFamily="34" charset="0"/>
            </a:endParaRPr>
          </a:p>
        </p:txBody>
      </p:sp>
      <p:grpSp>
        <p:nvGrpSpPr>
          <p:cNvPr id="1032" name="Группа 10"/>
          <p:cNvGrpSpPr>
            <a:grpSpLocks noChangeAspect="1"/>
          </p:cNvGrpSpPr>
          <p:nvPr userDrawn="1"/>
        </p:nvGrpSpPr>
        <p:grpSpPr bwMode="auto">
          <a:xfrm>
            <a:off x="8496300" y="4948238"/>
            <a:ext cx="306388" cy="136525"/>
            <a:chOff x="5385680" y="6487509"/>
            <a:chExt cx="1039813" cy="461962"/>
          </a:xfrm>
        </p:grpSpPr>
        <p:sp>
          <p:nvSpPr>
            <p:cNvPr id="1044" name="Freeform 27"/>
            <p:cNvSpPr>
              <a:spLocks/>
            </p:cNvSpPr>
            <p:nvPr userDrawn="1"/>
          </p:nvSpPr>
          <p:spPr bwMode="auto">
            <a:xfrm>
              <a:off x="6048359" y="6487509"/>
              <a:ext cx="377134" cy="343786"/>
            </a:xfrm>
            <a:custGeom>
              <a:avLst/>
              <a:gdLst>
                <a:gd name="T0" fmla="*/ 2147483647 w 1195"/>
                <a:gd name="T1" fmla="*/ 2147483647 h 1091"/>
                <a:gd name="T2" fmla="*/ 2147483647 w 1195"/>
                <a:gd name="T3" fmla="*/ 2147483647 h 1091"/>
                <a:gd name="T4" fmla="*/ 2147483647 w 1195"/>
                <a:gd name="T5" fmla="*/ 2147483647 h 1091"/>
                <a:gd name="T6" fmla="*/ 2147483647 w 1195"/>
                <a:gd name="T7" fmla="*/ 2147483647 h 1091"/>
                <a:gd name="T8" fmla="*/ 2147483647 w 1195"/>
                <a:gd name="T9" fmla="*/ 2147483647 h 1091"/>
                <a:gd name="T10" fmla="*/ 2147483647 w 1195"/>
                <a:gd name="T11" fmla="*/ 2147483647 h 1091"/>
                <a:gd name="T12" fmla="*/ 2147483647 w 1195"/>
                <a:gd name="T13" fmla="*/ 2147483647 h 1091"/>
                <a:gd name="T14" fmla="*/ 2147483647 w 1195"/>
                <a:gd name="T15" fmla="*/ 2147483647 h 1091"/>
                <a:gd name="T16" fmla="*/ 2147483647 w 1195"/>
                <a:gd name="T17" fmla="*/ 2147483647 h 1091"/>
                <a:gd name="T18" fmla="*/ 2147483647 w 1195"/>
                <a:gd name="T19" fmla="*/ 2147483647 h 1091"/>
                <a:gd name="T20" fmla="*/ 2147483647 w 1195"/>
                <a:gd name="T21" fmla="*/ 2147483647 h 1091"/>
                <a:gd name="T22" fmla="*/ 2147483647 w 1195"/>
                <a:gd name="T23" fmla="*/ 2147483647 h 1091"/>
                <a:gd name="T24" fmla="*/ 2147483647 w 1195"/>
                <a:gd name="T25" fmla="*/ 2147483647 h 1091"/>
                <a:gd name="T26" fmla="*/ 2147483647 w 1195"/>
                <a:gd name="T27" fmla="*/ 2147483647 h 1091"/>
                <a:gd name="T28" fmla="*/ 2147483647 w 1195"/>
                <a:gd name="T29" fmla="*/ 2147483647 h 1091"/>
                <a:gd name="T30" fmla="*/ 2147483647 w 1195"/>
                <a:gd name="T31" fmla="*/ 2147483647 h 1091"/>
                <a:gd name="T32" fmla="*/ 2147483647 w 1195"/>
                <a:gd name="T33" fmla="*/ 2147483647 h 1091"/>
                <a:gd name="T34" fmla="*/ 2147483647 w 1195"/>
                <a:gd name="T35" fmla="*/ 2147483647 h 1091"/>
                <a:gd name="T36" fmla="*/ 2147483647 w 1195"/>
                <a:gd name="T37" fmla="*/ 2147483647 h 1091"/>
                <a:gd name="T38" fmla="*/ 2147483647 w 1195"/>
                <a:gd name="T39" fmla="*/ 2147483647 h 1091"/>
                <a:gd name="T40" fmla="*/ 2147483647 w 1195"/>
                <a:gd name="T41" fmla="*/ 2147483647 h 1091"/>
                <a:gd name="T42" fmla="*/ 2147483647 w 1195"/>
                <a:gd name="T43" fmla="*/ 2147483647 h 1091"/>
                <a:gd name="T44" fmla="*/ 2147483647 w 1195"/>
                <a:gd name="T45" fmla="*/ 2147483647 h 1091"/>
                <a:gd name="T46" fmla="*/ 2147483647 w 1195"/>
                <a:gd name="T47" fmla="*/ 2147483647 h 1091"/>
                <a:gd name="T48" fmla="*/ 2147483647 w 1195"/>
                <a:gd name="T49" fmla="*/ 2147483647 h 1091"/>
                <a:gd name="T50" fmla="*/ 2147483647 w 1195"/>
                <a:gd name="T51" fmla="*/ 2147483647 h 1091"/>
                <a:gd name="T52" fmla="*/ 2147483647 w 1195"/>
                <a:gd name="T53" fmla="*/ 2147483647 h 1091"/>
                <a:gd name="T54" fmla="*/ 2147483647 w 1195"/>
                <a:gd name="T55" fmla="*/ 2147483647 h 1091"/>
                <a:gd name="T56" fmla="*/ 2147483647 w 1195"/>
                <a:gd name="T57" fmla="*/ 2147483647 h 1091"/>
                <a:gd name="T58" fmla="*/ 2147483647 w 1195"/>
                <a:gd name="T59" fmla="*/ 2147483647 h 1091"/>
                <a:gd name="T60" fmla="*/ 2147483647 w 1195"/>
                <a:gd name="T61" fmla="*/ 2147483647 h 1091"/>
                <a:gd name="T62" fmla="*/ 2147483647 w 1195"/>
                <a:gd name="T63" fmla="*/ 2147483647 h 1091"/>
                <a:gd name="T64" fmla="*/ 2147483647 w 1195"/>
                <a:gd name="T65" fmla="*/ 2147483647 h 1091"/>
                <a:gd name="T66" fmla="*/ 2147483647 w 1195"/>
                <a:gd name="T67" fmla="*/ 2147483647 h 1091"/>
                <a:gd name="T68" fmla="*/ 2147483647 w 1195"/>
                <a:gd name="T69" fmla="*/ 2147483647 h 1091"/>
                <a:gd name="T70" fmla="*/ 2147483647 w 1195"/>
                <a:gd name="T71" fmla="*/ 2147483647 h 1091"/>
                <a:gd name="T72" fmla="*/ 2147483647 w 1195"/>
                <a:gd name="T73" fmla="*/ 2147483647 h 1091"/>
                <a:gd name="T74" fmla="*/ 2147483647 w 1195"/>
                <a:gd name="T75" fmla="*/ 2147483647 h 1091"/>
                <a:gd name="T76" fmla="*/ 2147483647 w 1195"/>
                <a:gd name="T77" fmla="*/ 2147483647 h 1091"/>
                <a:gd name="T78" fmla="*/ 2147483647 w 1195"/>
                <a:gd name="T79" fmla="*/ 2147483647 h 1091"/>
                <a:gd name="T80" fmla="*/ 2147483647 w 1195"/>
                <a:gd name="T81" fmla="*/ 2147483647 h 1091"/>
                <a:gd name="T82" fmla="*/ 2147483647 w 1195"/>
                <a:gd name="T83" fmla="*/ 2147483647 h 1091"/>
                <a:gd name="T84" fmla="*/ 2147483647 w 1195"/>
                <a:gd name="T85" fmla="*/ 2147483647 h 1091"/>
                <a:gd name="T86" fmla="*/ 2147483647 w 1195"/>
                <a:gd name="T87" fmla="*/ 2147483647 h 1091"/>
                <a:gd name="T88" fmla="*/ 2147483647 w 1195"/>
                <a:gd name="T89" fmla="*/ 2147483647 h 1091"/>
                <a:gd name="T90" fmla="*/ 2147483647 w 1195"/>
                <a:gd name="T91" fmla="*/ 0 h 1091"/>
                <a:gd name="T92" fmla="*/ 2147483647 w 1195"/>
                <a:gd name="T93" fmla="*/ 2147483647 h 1091"/>
                <a:gd name="T94" fmla="*/ 2147483647 w 1195"/>
                <a:gd name="T95" fmla="*/ 2147483647 h 1091"/>
                <a:gd name="T96" fmla="*/ 2147483647 w 1195"/>
                <a:gd name="T97" fmla="*/ 2147483647 h 1091"/>
                <a:gd name="T98" fmla="*/ 2147483647 w 1195"/>
                <a:gd name="T99" fmla="*/ 2147483647 h 10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195" h="1091">
                  <a:moveTo>
                    <a:pt x="239" y="127"/>
                  </a:moveTo>
                  <a:lnTo>
                    <a:pt x="239" y="181"/>
                  </a:lnTo>
                  <a:lnTo>
                    <a:pt x="693" y="181"/>
                  </a:lnTo>
                  <a:lnTo>
                    <a:pt x="719" y="181"/>
                  </a:lnTo>
                  <a:lnTo>
                    <a:pt x="747" y="185"/>
                  </a:lnTo>
                  <a:lnTo>
                    <a:pt x="762" y="188"/>
                  </a:lnTo>
                  <a:lnTo>
                    <a:pt x="775" y="194"/>
                  </a:lnTo>
                  <a:lnTo>
                    <a:pt x="789" y="202"/>
                  </a:lnTo>
                  <a:lnTo>
                    <a:pt x="801" y="212"/>
                  </a:lnTo>
                  <a:lnTo>
                    <a:pt x="809" y="224"/>
                  </a:lnTo>
                  <a:lnTo>
                    <a:pt x="817" y="236"/>
                  </a:lnTo>
                  <a:lnTo>
                    <a:pt x="823" y="251"/>
                  </a:lnTo>
                  <a:lnTo>
                    <a:pt x="827" y="264"/>
                  </a:lnTo>
                  <a:lnTo>
                    <a:pt x="830" y="293"/>
                  </a:lnTo>
                  <a:lnTo>
                    <a:pt x="830" y="318"/>
                  </a:lnTo>
                  <a:lnTo>
                    <a:pt x="830" y="773"/>
                  </a:lnTo>
                  <a:lnTo>
                    <a:pt x="830" y="798"/>
                  </a:lnTo>
                  <a:lnTo>
                    <a:pt x="827" y="825"/>
                  </a:lnTo>
                  <a:lnTo>
                    <a:pt x="823" y="840"/>
                  </a:lnTo>
                  <a:lnTo>
                    <a:pt x="817" y="853"/>
                  </a:lnTo>
                  <a:lnTo>
                    <a:pt x="809" y="867"/>
                  </a:lnTo>
                  <a:lnTo>
                    <a:pt x="801" y="878"/>
                  </a:lnTo>
                  <a:lnTo>
                    <a:pt x="789" y="889"/>
                  </a:lnTo>
                  <a:lnTo>
                    <a:pt x="775" y="896"/>
                  </a:lnTo>
                  <a:lnTo>
                    <a:pt x="762" y="902"/>
                  </a:lnTo>
                  <a:lnTo>
                    <a:pt x="747" y="905"/>
                  </a:lnTo>
                  <a:lnTo>
                    <a:pt x="719" y="908"/>
                  </a:lnTo>
                  <a:lnTo>
                    <a:pt x="693" y="910"/>
                  </a:lnTo>
                  <a:lnTo>
                    <a:pt x="475" y="910"/>
                  </a:lnTo>
                  <a:lnTo>
                    <a:pt x="460" y="908"/>
                  </a:lnTo>
                  <a:lnTo>
                    <a:pt x="443" y="908"/>
                  </a:lnTo>
                  <a:lnTo>
                    <a:pt x="428" y="907"/>
                  </a:lnTo>
                  <a:lnTo>
                    <a:pt x="413" y="904"/>
                  </a:lnTo>
                  <a:lnTo>
                    <a:pt x="400" y="899"/>
                  </a:lnTo>
                  <a:lnTo>
                    <a:pt x="387" y="892"/>
                  </a:lnTo>
                  <a:lnTo>
                    <a:pt x="381" y="886"/>
                  </a:lnTo>
                  <a:lnTo>
                    <a:pt x="376" y="881"/>
                  </a:lnTo>
                  <a:lnTo>
                    <a:pt x="372" y="874"/>
                  </a:lnTo>
                  <a:lnTo>
                    <a:pt x="367" y="867"/>
                  </a:lnTo>
                  <a:lnTo>
                    <a:pt x="364" y="859"/>
                  </a:lnTo>
                  <a:lnTo>
                    <a:pt x="363" y="852"/>
                  </a:lnTo>
                  <a:lnTo>
                    <a:pt x="361" y="844"/>
                  </a:lnTo>
                  <a:lnTo>
                    <a:pt x="361" y="837"/>
                  </a:lnTo>
                  <a:lnTo>
                    <a:pt x="363" y="822"/>
                  </a:lnTo>
                  <a:lnTo>
                    <a:pt x="367" y="809"/>
                  </a:lnTo>
                  <a:lnTo>
                    <a:pt x="373" y="795"/>
                  </a:lnTo>
                  <a:lnTo>
                    <a:pt x="381" y="782"/>
                  </a:lnTo>
                  <a:lnTo>
                    <a:pt x="390" y="768"/>
                  </a:lnTo>
                  <a:lnTo>
                    <a:pt x="399" y="758"/>
                  </a:lnTo>
                  <a:lnTo>
                    <a:pt x="693" y="364"/>
                  </a:lnTo>
                  <a:lnTo>
                    <a:pt x="239" y="364"/>
                  </a:lnTo>
                  <a:lnTo>
                    <a:pt x="56" y="606"/>
                  </a:lnTo>
                  <a:lnTo>
                    <a:pt x="35" y="636"/>
                  </a:lnTo>
                  <a:lnTo>
                    <a:pt x="16" y="664"/>
                  </a:lnTo>
                  <a:lnTo>
                    <a:pt x="10" y="679"/>
                  </a:lnTo>
                  <a:lnTo>
                    <a:pt x="4" y="694"/>
                  </a:lnTo>
                  <a:lnTo>
                    <a:pt x="1" y="710"/>
                  </a:lnTo>
                  <a:lnTo>
                    <a:pt x="0" y="727"/>
                  </a:lnTo>
                  <a:lnTo>
                    <a:pt x="1" y="743"/>
                  </a:lnTo>
                  <a:lnTo>
                    <a:pt x="4" y="759"/>
                  </a:lnTo>
                  <a:lnTo>
                    <a:pt x="9" y="774"/>
                  </a:lnTo>
                  <a:lnTo>
                    <a:pt x="16" y="789"/>
                  </a:lnTo>
                  <a:lnTo>
                    <a:pt x="34" y="817"/>
                  </a:lnTo>
                  <a:lnTo>
                    <a:pt x="56" y="849"/>
                  </a:lnTo>
                  <a:lnTo>
                    <a:pt x="102" y="910"/>
                  </a:lnTo>
                  <a:lnTo>
                    <a:pt x="137" y="954"/>
                  </a:lnTo>
                  <a:lnTo>
                    <a:pt x="172" y="996"/>
                  </a:lnTo>
                  <a:lnTo>
                    <a:pt x="192" y="1015"/>
                  </a:lnTo>
                  <a:lnTo>
                    <a:pt x="211" y="1033"/>
                  </a:lnTo>
                  <a:lnTo>
                    <a:pt x="232" y="1048"/>
                  </a:lnTo>
                  <a:lnTo>
                    <a:pt x="254" y="1061"/>
                  </a:lnTo>
                  <a:lnTo>
                    <a:pt x="277" y="1070"/>
                  </a:lnTo>
                  <a:lnTo>
                    <a:pt x="302" y="1078"/>
                  </a:lnTo>
                  <a:lnTo>
                    <a:pt x="327" y="1084"/>
                  </a:lnTo>
                  <a:lnTo>
                    <a:pt x="355" y="1087"/>
                  </a:lnTo>
                  <a:lnTo>
                    <a:pt x="385" y="1090"/>
                  </a:lnTo>
                  <a:lnTo>
                    <a:pt x="416" y="1091"/>
                  </a:lnTo>
                  <a:lnTo>
                    <a:pt x="449" y="1091"/>
                  </a:lnTo>
                  <a:lnTo>
                    <a:pt x="485" y="1091"/>
                  </a:lnTo>
                  <a:lnTo>
                    <a:pt x="683" y="1091"/>
                  </a:lnTo>
                  <a:lnTo>
                    <a:pt x="728" y="1091"/>
                  </a:lnTo>
                  <a:lnTo>
                    <a:pt x="777" y="1090"/>
                  </a:lnTo>
                  <a:lnTo>
                    <a:pt x="802" y="1088"/>
                  </a:lnTo>
                  <a:lnTo>
                    <a:pt x="829" y="1085"/>
                  </a:lnTo>
                  <a:lnTo>
                    <a:pt x="856" y="1081"/>
                  </a:lnTo>
                  <a:lnTo>
                    <a:pt x="882" y="1076"/>
                  </a:lnTo>
                  <a:lnTo>
                    <a:pt x="908" y="1070"/>
                  </a:lnTo>
                  <a:lnTo>
                    <a:pt x="935" y="1063"/>
                  </a:lnTo>
                  <a:lnTo>
                    <a:pt x="961" y="1054"/>
                  </a:lnTo>
                  <a:lnTo>
                    <a:pt x="987" y="1043"/>
                  </a:lnTo>
                  <a:lnTo>
                    <a:pt x="1012" y="1030"/>
                  </a:lnTo>
                  <a:lnTo>
                    <a:pt x="1036" y="1015"/>
                  </a:lnTo>
                  <a:lnTo>
                    <a:pt x="1060" y="997"/>
                  </a:lnTo>
                  <a:lnTo>
                    <a:pt x="1080" y="977"/>
                  </a:lnTo>
                  <a:lnTo>
                    <a:pt x="1101" y="956"/>
                  </a:lnTo>
                  <a:lnTo>
                    <a:pt x="1119" y="932"/>
                  </a:lnTo>
                  <a:lnTo>
                    <a:pt x="1134" y="908"/>
                  </a:lnTo>
                  <a:lnTo>
                    <a:pt x="1147" y="884"/>
                  </a:lnTo>
                  <a:lnTo>
                    <a:pt x="1158" y="861"/>
                  </a:lnTo>
                  <a:lnTo>
                    <a:pt x="1167" y="835"/>
                  </a:lnTo>
                  <a:lnTo>
                    <a:pt x="1174" y="811"/>
                  </a:lnTo>
                  <a:lnTo>
                    <a:pt x="1180" y="786"/>
                  </a:lnTo>
                  <a:lnTo>
                    <a:pt x="1185" y="764"/>
                  </a:lnTo>
                  <a:lnTo>
                    <a:pt x="1189" y="740"/>
                  </a:lnTo>
                  <a:lnTo>
                    <a:pt x="1191" y="719"/>
                  </a:lnTo>
                  <a:lnTo>
                    <a:pt x="1194" y="698"/>
                  </a:lnTo>
                  <a:lnTo>
                    <a:pt x="1195" y="663"/>
                  </a:lnTo>
                  <a:lnTo>
                    <a:pt x="1195" y="636"/>
                  </a:lnTo>
                  <a:lnTo>
                    <a:pt x="1195" y="455"/>
                  </a:lnTo>
                  <a:lnTo>
                    <a:pt x="1195" y="426"/>
                  </a:lnTo>
                  <a:lnTo>
                    <a:pt x="1194" y="391"/>
                  </a:lnTo>
                  <a:lnTo>
                    <a:pt x="1191" y="371"/>
                  </a:lnTo>
                  <a:lnTo>
                    <a:pt x="1189" y="349"/>
                  </a:lnTo>
                  <a:lnTo>
                    <a:pt x="1185" y="327"/>
                  </a:lnTo>
                  <a:lnTo>
                    <a:pt x="1180" y="303"/>
                  </a:lnTo>
                  <a:lnTo>
                    <a:pt x="1174" y="279"/>
                  </a:lnTo>
                  <a:lnTo>
                    <a:pt x="1167" y="255"/>
                  </a:lnTo>
                  <a:lnTo>
                    <a:pt x="1158" y="230"/>
                  </a:lnTo>
                  <a:lnTo>
                    <a:pt x="1147" y="206"/>
                  </a:lnTo>
                  <a:lnTo>
                    <a:pt x="1134" y="181"/>
                  </a:lnTo>
                  <a:lnTo>
                    <a:pt x="1119" y="157"/>
                  </a:lnTo>
                  <a:lnTo>
                    <a:pt x="1101" y="135"/>
                  </a:lnTo>
                  <a:lnTo>
                    <a:pt x="1080" y="113"/>
                  </a:lnTo>
                  <a:lnTo>
                    <a:pt x="1060" y="93"/>
                  </a:lnTo>
                  <a:lnTo>
                    <a:pt x="1036" y="75"/>
                  </a:lnTo>
                  <a:lnTo>
                    <a:pt x="1012" y="61"/>
                  </a:lnTo>
                  <a:lnTo>
                    <a:pt x="987" y="47"/>
                  </a:lnTo>
                  <a:lnTo>
                    <a:pt x="961" y="37"/>
                  </a:lnTo>
                  <a:lnTo>
                    <a:pt x="935" y="26"/>
                  </a:lnTo>
                  <a:lnTo>
                    <a:pt x="908" y="19"/>
                  </a:lnTo>
                  <a:lnTo>
                    <a:pt x="882" y="13"/>
                  </a:lnTo>
                  <a:lnTo>
                    <a:pt x="856" y="8"/>
                  </a:lnTo>
                  <a:lnTo>
                    <a:pt x="829" y="5"/>
                  </a:lnTo>
                  <a:lnTo>
                    <a:pt x="802" y="3"/>
                  </a:lnTo>
                  <a:lnTo>
                    <a:pt x="777" y="1"/>
                  </a:lnTo>
                  <a:lnTo>
                    <a:pt x="728" y="0"/>
                  </a:lnTo>
                  <a:lnTo>
                    <a:pt x="683" y="0"/>
                  </a:lnTo>
                  <a:lnTo>
                    <a:pt x="367" y="0"/>
                  </a:lnTo>
                  <a:lnTo>
                    <a:pt x="344" y="0"/>
                  </a:lnTo>
                  <a:lnTo>
                    <a:pt x="318" y="3"/>
                  </a:lnTo>
                  <a:lnTo>
                    <a:pt x="305" y="7"/>
                  </a:lnTo>
                  <a:lnTo>
                    <a:pt x="293" y="11"/>
                  </a:lnTo>
                  <a:lnTo>
                    <a:pt x="281" y="19"/>
                  </a:lnTo>
                  <a:lnTo>
                    <a:pt x="269" y="29"/>
                  </a:lnTo>
                  <a:lnTo>
                    <a:pt x="259" y="41"/>
                  </a:lnTo>
                  <a:lnTo>
                    <a:pt x="251" y="53"/>
                  </a:lnTo>
                  <a:lnTo>
                    <a:pt x="245" y="66"/>
                  </a:lnTo>
                  <a:lnTo>
                    <a:pt x="242" y="78"/>
                  </a:lnTo>
                  <a:lnTo>
                    <a:pt x="239" y="104"/>
                  </a:lnTo>
                  <a:lnTo>
                    <a:pt x="239" y="127"/>
                  </a:lnTo>
                  <a:close/>
                </a:path>
              </a:pathLst>
            </a:custGeom>
            <a:solidFill>
              <a:srgbClr val="E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cs typeface="Arial" pitchFamily="34" charset="0"/>
              </a:endParaRPr>
            </a:p>
          </p:txBody>
        </p:sp>
        <p:sp>
          <p:nvSpPr>
            <p:cNvPr id="1045" name="Freeform 28"/>
            <p:cNvSpPr>
              <a:spLocks/>
            </p:cNvSpPr>
            <p:nvPr userDrawn="1"/>
          </p:nvSpPr>
          <p:spPr bwMode="auto">
            <a:xfrm>
              <a:off x="5773589" y="6605685"/>
              <a:ext cx="317871" cy="225609"/>
            </a:xfrm>
            <a:custGeom>
              <a:avLst/>
              <a:gdLst>
                <a:gd name="T0" fmla="*/ 2147483647 w 1002"/>
                <a:gd name="T1" fmla="*/ 0 h 727"/>
                <a:gd name="T2" fmla="*/ 2147483647 w 1002"/>
                <a:gd name="T3" fmla="*/ 0 h 727"/>
                <a:gd name="T4" fmla="*/ 2147483647 w 1002"/>
                <a:gd name="T5" fmla="*/ 2147483647 h 727"/>
                <a:gd name="T6" fmla="*/ 0 w 1002"/>
                <a:gd name="T7" fmla="*/ 2147483647 h 727"/>
                <a:gd name="T8" fmla="*/ 2147483647 w 1002"/>
                <a:gd name="T9" fmla="*/ 0 h 7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2" h="727">
                  <a:moveTo>
                    <a:pt x="546" y="0"/>
                  </a:moveTo>
                  <a:lnTo>
                    <a:pt x="1002" y="0"/>
                  </a:lnTo>
                  <a:lnTo>
                    <a:pt x="456" y="727"/>
                  </a:lnTo>
                  <a:lnTo>
                    <a:pt x="0" y="72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cs typeface="Arial" pitchFamily="34" charset="0"/>
              </a:endParaRPr>
            </a:p>
          </p:txBody>
        </p:sp>
        <p:sp>
          <p:nvSpPr>
            <p:cNvPr id="1046" name="Freeform 29"/>
            <p:cNvSpPr>
              <a:spLocks/>
            </p:cNvSpPr>
            <p:nvPr userDrawn="1"/>
          </p:nvSpPr>
          <p:spPr bwMode="auto">
            <a:xfrm>
              <a:off x="5385680" y="6605685"/>
              <a:ext cx="436399" cy="343786"/>
            </a:xfrm>
            <a:custGeom>
              <a:avLst/>
              <a:gdLst>
                <a:gd name="T0" fmla="*/ 0 w 1377"/>
                <a:gd name="T1" fmla="*/ 2147483647 h 1091"/>
                <a:gd name="T2" fmla="*/ 2147483647 w 1377"/>
                <a:gd name="T3" fmla="*/ 2147483647 h 1091"/>
                <a:gd name="T4" fmla="*/ 2147483647 w 1377"/>
                <a:gd name="T5" fmla="*/ 2147483647 h 1091"/>
                <a:gd name="T6" fmla="*/ 2147483647 w 1377"/>
                <a:gd name="T7" fmla="*/ 2147483647 h 1091"/>
                <a:gd name="T8" fmla="*/ 2147483647 w 1377"/>
                <a:gd name="T9" fmla="*/ 2147483647 h 1091"/>
                <a:gd name="T10" fmla="*/ 2147483647 w 1377"/>
                <a:gd name="T11" fmla="*/ 0 h 1091"/>
                <a:gd name="T12" fmla="*/ 2147483647 w 1377"/>
                <a:gd name="T13" fmla="*/ 0 h 1091"/>
                <a:gd name="T14" fmla="*/ 2147483647 w 1377"/>
                <a:gd name="T15" fmla="*/ 0 h 1091"/>
                <a:gd name="T16" fmla="*/ 2147483647 w 1377"/>
                <a:gd name="T17" fmla="*/ 2147483647 h 1091"/>
                <a:gd name="T18" fmla="*/ 2147483647 w 1377"/>
                <a:gd name="T19" fmla="*/ 2147483647 h 1091"/>
                <a:gd name="T20" fmla="*/ 2147483647 w 1377"/>
                <a:gd name="T21" fmla="*/ 2147483647 h 1091"/>
                <a:gd name="T22" fmla="*/ 2147483647 w 1377"/>
                <a:gd name="T23" fmla="*/ 2147483647 h 1091"/>
                <a:gd name="T24" fmla="*/ 2147483647 w 1377"/>
                <a:gd name="T25" fmla="*/ 2147483647 h 1091"/>
                <a:gd name="T26" fmla="*/ 2147483647 w 1377"/>
                <a:gd name="T27" fmla="*/ 2147483647 h 1091"/>
                <a:gd name="T28" fmla="*/ 2147483647 w 1377"/>
                <a:gd name="T29" fmla="*/ 2147483647 h 1091"/>
                <a:gd name="T30" fmla="*/ 2147483647 w 1377"/>
                <a:gd name="T31" fmla="*/ 2147483647 h 1091"/>
                <a:gd name="T32" fmla="*/ 2147483647 w 1377"/>
                <a:gd name="T33" fmla="*/ 2147483647 h 1091"/>
                <a:gd name="T34" fmla="*/ 2147483647 w 1377"/>
                <a:gd name="T35" fmla="*/ 2147483647 h 1091"/>
                <a:gd name="T36" fmla="*/ 2147483647 w 1377"/>
                <a:gd name="T37" fmla="*/ 2147483647 h 1091"/>
                <a:gd name="T38" fmla="*/ 2147483647 w 1377"/>
                <a:gd name="T39" fmla="*/ 2147483647 h 1091"/>
                <a:gd name="T40" fmla="*/ 2147483647 w 1377"/>
                <a:gd name="T41" fmla="*/ 2147483647 h 1091"/>
                <a:gd name="T42" fmla="*/ 2147483647 w 1377"/>
                <a:gd name="T43" fmla="*/ 2147483647 h 1091"/>
                <a:gd name="T44" fmla="*/ 2147483647 w 1377"/>
                <a:gd name="T45" fmla="*/ 2147483647 h 1091"/>
                <a:gd name="T46" fmla="*/ 2147483647 w 1377"/>
                <a:gd name="T47" fmla="*/ 2147483647 h 1091"/>
                <a:gd name="T48" fmla="*/ 2147483647 w 1377"/>
                <a:gd name="T49" fmla="*/ 2147483647 h 1091"/>
                <a:gd name="T50" fmla="*/ 2147483647 w 1377"/>
                <a:gd name="T51" fmla="*/ 2147483647 h 1091"/>
                <a:gd name="T52" fmla="*/ 2147483647 w 1377"/>
                <a:gd name="T53" fmla="*/ 2147483647 h 1091"/>
                <a:gd name="T54" fmla="*/ 2147483647 w 1377"/>
                <a:gd name="T55" fmla="*/ 2147483647 h 1091"/>
                <a:gd name="T56" fmla="*/ 2147483647 w 1377"/>
                <a:gd name="T57" fmla="*/ 2147483647 h 1091"/>
                <a:gd name="T58" fmla="*/ 2147483647 w 1377"/>
                <a:gd name="T59" fmla="*/ 2147483647 h 1091"/>
                <a:gd name="T60" fmla="*/ 2147483647 w 1377"/>
                <a:gd name="T61" fmla="*/ 2147483647 h 1091"/>
                <a:gd name="T62" fmla="*/ 2147483647 w 1377"/>
                <a:gd name="T63" fmla="*/ 2147483647 h 1091"/>
                <a:gd name="T64" fmla="*/ 2147483647 w 1377"/>
                <a:gd name="T65" fmla="*/ 2147483647 h 1091"/>
                <a:gd name="T66" fmla="*/ 2147483647 w 1377"/>
                <a:gd name="T67" fmla="*/ 2147483647 h 1091"/>
                <a:gd name="T68" fmla="*/ 0 w 1377"/>
                <a:gd name="T69" fmla="*/ 2147483647 h 10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377" h="1091">
                  <a:moveTo>
                    <a:pt x="0" y="128"/>
                  </a:moveTo>
                  <a:lnTo>
                    <a:pt x="0" y="104"/>
                  </a:lnTo>
                  <a:lnTo>
                    <a:pt x="3" y="79"/>
                  </a:lnTo>
                  <a:lnTo>
                    <a:pt x="7" y="65"/>
                  </a:lnTo>
                  <a:lnTo>
                    <a:pt x="12" y="53"/>
                  </a:lnTo>
                  <a:lnTo>
                    <a:pt x="19" y="42"/>
                  </a:lnTo>
                  <a:lnTo>
                    <a:pt x="30" y="30"/>
                  </a:lnTo>
                  <a:lnTo>
                    <a:pt x="42" y="19"/>
                  </a:lnTo>
                  <a:lnTo>
                    <a:pt x="53" y="12"/>
                  </a:lnTo>
                  <a:lnTo>
                    <a:pt x="67" y="6"/>
                  </a:lnTo>
                  <a:lnTo>
                    <a:pt x="79" y="3"/>
                  </a:lnTo>
                  <a:lnTo>
                    <a:pt x="104" y="0"/>
                  </a:lnTo>
                  <a:lnTo>
                    <a:pt x="128" y="0"/>
                  </a:lnTo>
                  <a:lnTo>
                    <a:pt x="892" y="0"/>
                  </a:lnTo>
                  <a:lnTo>
                    <a:pt x="927" y="0"/>
                  </a:lnTo>
                  <a:lnTo>
                    <a:pt x="960" y="0"/>
                  </a:lnTo>
                  <a:lnTo>
                    <a:pt x="991" y="1"/>
                  </a:lnTo>
                  <a:lnTo>
                    <a:pt x="1021" y="3"/>
                  </a:lnTo>
                  <a:lnTo>
                    <a:pt x="1048" y="6"/>
                  </a:lnTo>
                  <a:lnTo>
                    <a:pt x="1075" y="12"/>
                  </a:lnTo>
                  <a:lnTo>
                    <a:pt x="1099" y="19"/>
                  </a:lnTo>
                  <a:lnTo>
                    <a:pt x="1122" y="30"/>
                  </a:lnTo>
                  <a:lnTo>
                    <a:pt x="1145" y="42"/>
                  </a:lnTo>
                  <a:lnTo>
                    <a:pt x="1166" y="58"/>
                  </a:lnTo>
                  <a:lnTo>
                    <a:pt x="1185" y="74"/>
                  </a:lnTo>
                  <a:lnTo>
                    <a:pt x="1204" y="94"/>
                  </a:lnTo>
                  <a:lnTo>
                    <a:pt x="1240" y="137"/>
                  </a:lnTo>
                  <a:lnTo>
                    <a:pt x="1274" y="181"/>
                  </a:lnTo>
                  <a:lnTo>
                    <a:pt x="1320" y="242"/>
                  </a:lnTo>
                  <a:lnTo>
                    <a:pt x="1343" y="272"/>
                  </a:lnTo>
                  <a:lnTo>
                    <a:pt x="1361" y="302"/>
                  </a:lnTo>
                  <a:lnTo>
                    <a:pt x="1367" y="317"/>
                  </a:lnTo>
                  <a:lnTo>
                    <a:pt x="1372" y="331"/>
                  </a:lnTo>
                  <a:lnTo>
                    <a:pt x="1375" y="346"/>
                  </a:lnTo>
                  <a:lnTo>
                    <a:pt x="1377" y="363"/>
                  </a:lnTo>
                  <a:lnTo>
                    <a:pt x="1375" y="379"/>
                  </a:lnTo>
                  <a:lnTo>
                    <a:pt x="1372" y="395"/>
                  </a:lnTo>
                  <a:lnTo>
                    <a:pt x="1367" y="410"/>
                  </a:lnTo>
                  <a:lnTo>
                    <a:pt x="1359" y="425"/>
                  </a:lnTo>
                  <a:lnTo>
                    <a:pt x="1341" y="455"/>
                  </a:lnTo>
                  <a:lnTo>
                    <a:pt x="1320" y="485"/>
                  </a:lnTo>
                  <a:lnTo>
                    <a:pt x="1137" y="727"/>
                  </a:lnTo>
                  <a:lnTo>
                    <a:pt x="682" y="727"/>
                  </a:lnTo>
                  <a:lnTo>
                    <a:pt x="978" y="333"/>
                  </a:lnTo>
                  <a:lnTo>
                    <a:pt x="987" y="321"/>
                  </a:lnTo>
                  <a:lnTo>
                    <a:pt x="996" y="309"/>
                  </a:lnTo>
                  <a:lnTo>
                    <a:pt x="1003" y="296"/>
                  </a:lnTo>
                  <a:lnTo>
                    <a:pt x="1009" y="282"/>
                  </a:lnTo>
                  <a:lnTo>
                    <a:pt x="1014" y="268"/>
                  </a:lnTo>
                  <a:lnTo>
                    <a:pt x="1015" y="253"/>
                  </a:lnTo>
                  <a:lnTo>
                    <a:pt x="1015" y="245"/>
                  </a:lnTo>
                  <a:lnTo>
                    <a:pt x="1014" y="238"/>
                  </a:lnTo>
                  <a:lnTo>
                    <a:pt x="1012" y="230"/>
                  </a:lnTo>
                  <a:lnTo>
                    <a:pt x="1009" y="223"/>
                  </a:lnTo>
                  <a:lnTo>
                    <a:pt x="1005" y="216"/>
                  </a:lnTo>
                  <a:lnTo>
                    <a:pt x="1000" y="210"/>
                  </a:lnTo>
                  <a:lnTo>
                    <a:pt x="994" y="204"/>
                  </a:lnTo>
                  <a:lnTo>
                    <a:pt x="990" y="199"/>
                  </a:lnTo>
                  <a:lnTo>
                    <a:pt x="976" y="192"/>
                  </a:lnTo>
                  <a:lnTo>
                    <a:pt x="963" y="186"/>
                  </a:lnTo>
                  <a:lnTo>
                    <a:pt x="948" y="183"/>
                  </a:lnTo>
                  <a:lnTo>
                    <a:pt x="932" y="181"/>
                  </a:lnTo>
                  <a:lnTo>
                    <a:pt x="917" y="181"/>
                  </a:lnTo>
                  <a:lnTo>
                    <a:pt x="902" y="181"/>
                  </a:lnTo>
                  <a:lnTo>
                    <a:pt x="546" y="181"/>
                  </a:lnTo>
                  <a:lnTo>
                    <a:pt x="546" y="1091"/>
                  </a:lnTo>
                  <a:lnTo>
                    <a:pt x="181" y="1091"/>
                  </a:lnTo>
                  <a:lnTo>
                    <a:pt x="181" y="181"/>
                  </a:lnTo>
                  <a:lnTo>
                    <a:pt x="0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cs typeface="Arial" pitchFamily="34" charset="0"/>
              </a:endParaRPr>
            </a:p>
          </p:txBody>
        </p:sp>
      </p:grpSp>
      <p:sp>
        <p:nvSpPr>
          <p:cNvPr id="21" name="Rectangle 6"/>
          <p:cNvSpPr>
            <a:spLocks noChangeArrowheads="1"/>
          </p:cNvSpPr>
          <p:nvPr userDrawn="1"/>
        </p:nvSpPr>
        <p:spPr bwMode="auto">
          <a:xfrm>
            <a:off x="-374650" y="-17463"/>
            <a:ext cx="366712" cy="366713"/>
          </a:xfrm>
          <a:prstGeom prst="rect">
            <a:avLst/>
          </a:prstGeom>
          <a:solidFill>
            <a:srgbClr val="CD202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auto">
          <a:xfrm>
            <a:off x="-374650" y="349250"/>
            <a:ext cx="366712" cy="366713"/>
          </a:xfrm>
          <a:prstGeom prst="rect">
            <a:avLst/>
          </a:prstGeom>
          <a:solidFill>
            <a:srgbClr val="455D7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23" name="Rectangle 8"/>
          <p:cNvSpPr>
            <a:spLocks noChangeArrowheads="1"/>
          </p:cNvSpPr>
          <p:nvPr userDrawn="1"/>
        </p:nvSpPr>
        <p:spPr bwMode="auto">
          <a:xfrm>
            <a:off x="-374650" y="715963"/>
            <a:ext cx="366712" cy="366712"/>
          </a:xfrm>
          <a:prstGeom prst="rect">
            <a:avLst/>
          </a:prstGeom>
          <a:solidFill>
            <a:srgbClr val="68798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4" name="Rectangle 9"/>
          <p:cNvSpPr>
            <a:spLocks noChangeArrowheads="1"/>
          </p:cNvSpPr>
          <p:nvPr userDrawn="1"/>
        </p:nvSpPr>
        <p:spPr bwMode="auto">
          <a:xfrm>
            <a:off x="-374650" y="1081088"/>
            <a:ext cx="366712" cy="366712"/>
          </a:xfrm>
          <a:prstGeom prst="rect">
            <a:avLst/>
          </a:prstGeom>
          <a:solidFill>
            <a:srgbClr val="909CA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5" name="Rectangle 13"/>
          <p:cNvSpPr>
            <a:spLocks noChangeArrowheads="1"/>
          </p:cNvSpPr>
          <p:nvPr userDrawn="1"/>
        </p:nvSpPr>
        <p:spPr bwMode="auto">
          <a:xfrm>
            <a:off x="-374650" y="1447800"/>
            <a:ext cx="366712" cy="366713"/>
          </a:xfrm>
          <a:prstGeom prst="rect">
            <a:avLst/>
          </a:prstGeom>
          <a:solidFill>
            <a:srgbClr val="BFC5CE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6" name="Rectangle 10"/>
          <p:cNvSpPr>
            <a:spLocks noChangeArrowheads="1"/>
          </p:cNvSpPr>
          <p:nvPr userDrawn="1"/>
        </p:nvSpPr>
        <p:spPr bwMode="auto">
          <a:xfrm>
            <a:off x="-374650" y="1814513"/>
            <a:ext cx="366712" cy="366712"/>
          </a:xfrm>
          <a:prstGeom prst="rect">
            <a:avLst/>
          </a:prstGeom>
          <a:solidFill>
            <a:srgbClr val="A3A86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7" name="Rectangle 11"/>
          <p:cNvSpPr>
            <a:spLocks noChangeArrowheads="1"/>
          </p:cNvSpPr>
          <p:nvPr userDrawn="1"/>
        </p:nvSpPr>
        <p:spPr bwMode="auto">
          <a:xfrm>
            <a:off x="-374650" y="2181225"/>
            <a:ext cx="366712" cy="366713"/>
          </a:xfrm>
          <a:prstGeom prst="rect">
            <a:avLst/>
          </a:prstGeom>
          <a:solidFill>
            <a:srgbClr val="D3D7BD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8" name="Rectangle 12"/>
          <p:cNvSpPr>
            <a:spLocks noChangeArrowheads="1"/>
          </p:cNvSpPr>
          <p:nvPr userDrawn="1"/>
        </p:nvSpPr>
        <p:spPr bwMode="auto">
          <a:xfrm>
            <a:off x="-374650" y="2546350"/>
            <a:ext cx="366712" cy="366713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9" name="Rectangle 12"/>
          <p:cNvSpPr>
            <a:spLocks noChangeArrowheads="1"/>
          </p:cNvSpPr>
          <p:nvPr userDrawn="1"/>
        </p:nvSpPr>
        <p:spPr bwMode="auto">
          <a:xfrm>
            <a:off x="-374650" y="2913063"/>
            <a:ext cx="366712" cy="366712"/>
          </a:xfrm>
          <a:prstGeom prst="rect">
            <a:avLst/>
          </a:prstGeom>
          <a:solidFill>
            <a:srgbClr val="59A0D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0" name="Rectangle 12"/>
          <p:cNvSpPr>
            <a:spLocks noChangeArrowheads="1"/>
          </p:cNvSpPr>
          <p:nvPr userDrawn="1"/>
        </p:nvSpPr>
        <p:spPr bwMode="auto">
          <a:xfrm>
            <a:off x="-374650" y="3279775"/>
            <a:ext cx="366712" cy="366713"/>
          </a:xfrm>
          <a:prstGeom prst="rect">
            <a:avLst/>
          </a:prstGeom>
          <a:solidFill>
            <a:srgbClr val="8EBF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8669F"/>
              </a:solidFill>
              <a:latin typeface="+mn-lt"/>
            </a:endParaRPr>
          </a:p>
        </p:txBody>
      </p:sp>
      <p:sp>
        <p:nvSpPr>
          <p:cNvPr id="31" name="Rectangle 12"/>
          <p:cNvSpPr>
            <a:spLocks noChangeArrowheads="1"/>
          </p:cNvSpPr>
          <p:nvPr userDrawn="1"/>
        </p:nvSpPr>
        <p:spPr bwMode="auto">
          <a:xfrm>
            <a:off x="-374650" y="3646488"/>
            <a:ext cx="366712" cy="366712"/>
          </a:xfrm>
          <a:prstGeom prst="rect">
            <a:avLst/>
          </a:prstGeom>
          <a:solidFill>
            <a:srgbClr val="D87335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18669F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Verdana" charset="0"/>
          <a:cs typeface="Verdan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Verdana" charset="0"/>
          <a:cs typeface="Verdan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Verdana" charset="0"/>
          <a:cs typeface="Verdan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http://www.cyprusprojectshipping.com/wp-content/uploads/2013/09/Limassol-por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-28575"/>
            <a:ext cx="9158288" cy="382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8" descr="C:\Natarius\RZD 2014\Август\16x9\tit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163"/>
            <a:ext cx="9144000" cy="473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Subtitle 6"/>
          <p:cNvSpPr>
            <a:spLocks noGrp="1"/>
          </p:cNvSpPr>
          <p:nvPr>
            <p:ph type="subTitle" idx="1"/>
          </p:nvPr>
        </p:nvSpPr>
        <p:spPr>
          <a:xfrm>
            <a:off x="898525" y="3725863"/>
            <a:ext cx="5514975" cy="358775"/>
          </a:xfrm>
        </p:spPr>
        <p:txBody>
          <a:bodyPr/>
          <a:lstStyle/>
          <a:p>
            <a:pPr eaLnBrk="1" hangingPunct="1"/>
            <a:r>
              <a:rPr lang="ru-RU" altLang="ru-RU" dirty="0"/>
              <a:t>Презентация к докладу</a:t>
            </a:r>
            <a:endParaRPr lang="en-US" altLang="ru-RU" dirty="0"/>
          </a:p>
        </p:txBody>
      </p:sp>
      <p:sp>
        <p:nvSpPr>
          <p:cNvPr id="4101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01700" y="4516438"/>
            <a:ext cx="2657475" cy="382587"/>
          </a:xfrm>
        </p:spPr>
        <p:txBody>
          <a:bodyPr/>
          <a:lstStyle/>
          <a:p>
            <a:pPr eaLnBrk="1" hangingPunct="1"/>
            <a:r>
              <a:rPr lang="ru-RU" altLang="ru-RU" dirty="0"/>
              <a:t>Август 2017 г.</a:t>
            </a:r>
            <a:endParaRPr lang="en-US" altLang="ru-RU" dirty="0"/>
          </a:p>
        </p:txBody>
      </p:sp>
      <p:sp>
        <p:nvSpPr>
          <p:cNvPr id="4103" name="Subtitle 6"/>
          <p:cNvSpPr txBox="1">
            <a:spLocks/>
          </p:cNvSpPr>
          <p:nvPr/>
        </p:nvSpPr>
        <p:spPr bwMode="auto">
          <a:xfrm>
            <a:off x="4859338" y="4668838"/>
            <a:ext cx="32416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ru-RU" altLang="ru-RU" sz="1000">
                <a:solidFill>
                  <a:srgbClr val="C00000"/>
                </a:solidFill>
                <a:latin typeface="Verdana" pitchFamily="34" charset="0"/>
              </a:rPr>
              <a:t>Департамент управления бизнес-проектами </a:t>
            </a:r>
            <a:r>
              <a:rPr lang="en-US" altLang="ru-RU" sz="1000">
                <a:solidFill>
                  <a:srgbClr val="C00000"/>
                </a:solidFill>
                <a:latin typeface="Verdana" pitchFamily="34" charset="0"/>
              </a:rPr>
              <a:t>|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ru-RU" sz="1600">
              <a:latin typeface="Verdana" pitchFamily="34" charset="0"/>
            </a:endParaRPr>
          </a:p>
        </p:txBody>
      </p:sp>
      <p:sp>
        <p:nvSpPr>
          <p:cNvPr id="13" name="Заголовок 2"/>
          <p:cNvSpPr>
            <a:spLocks noGrp="1"/>
          </p:cNvSpPr>
          <p:nvPr>
            <p:ph type="ctrTitle"/>
          </p:nvPr>
        </p:nvSpPr>
        <p:spPr>
          <a:xfrm>
            <a:off x="735480" y="2757506"/>
            <a:ext cx="6264696" cy="648196"/>
          </a:xfrm>
        </p:spPr>
        <p:txBody>
          <a:bodyPr/>
          <a:lstStyle/>
          <a:p>
            <a:r>
              <a:rPr lang="ru-RU" sz="1200" b="1" dirty="0"/>
              <a:t>Об участии ОАО «РЖД» в АО «Балтийская паромная компания» с долевым участием 25%+1 акция для реализации проекта строительства и эксплуатации 3 паромов для железнодорожной паромной переправы Усть-Луга – Балтийск</a:t>
            </a:r>
            <a:endParaRPr lang="ru-RU" altLang="ru-RU" sz="1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 txBox="1">
            <a:spLocks/>
          </p:cNvSpPr>
          <p:nvPr/>
        </p:nvSpPr>
        <p:spPr bwMode="auto">
          <a:xfrm>
            <a:off x="250825" y="0"/>
            <a:ext cx="8569325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ru-RU" sz="2200" dirty="0">
                <a:latin typeface="Verdana" pitchFamily="34" charset="0"/>
              </a:rPr>
              <a:t>Риски проекта</a:t>
            </a:r>
            <a:endParaRPr lang="en-US" altLang="ru-RU" sz="2200" dirty="0">
              <a:latin typeface="Verdana" pitchFamily="34" charset="0"/>
            </a:endParaRPr>
          </a:p>
        </p:txBody>
      </p:sp>
      <p:graphicFrame>
        <p:nvGraphicFramePr>
          <p:cNvPr id="35" name="Таблица 34"/>
          <p:cNvGraphicFramePr>
            <a:graphicFrameLocks noGrp="1"/>
          </p:cNvGraphicFramePr>
          <p:nvPr/>
        </p:nvGraphicFramePr>
        <p:xfrm>
          <a:off x="0" y="829743"/>
          <a:ext cx="9144000" cy="3296086"/>
        </p:xfrm>
        <a:graphic>
          <a:graphicData uri="http://schemas.openxmlformats.org/drawingml/2006/table">
            <a:tbl>
              <a:tblPr/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9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65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latin typeface="Verdana"/>
                        </a:rPr>
                        <a:t>Риск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latin typeface="Verdana"/>
                        </a:rPr>
                        <a:t>Держатель риска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latin typeface="Verdana"/>
                        </a:rPr>
                        <a:t>Меры снижения риска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981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Риски этапа строительства и проектирования</a:t>
                      </a:r>
                    </a:p>
                  </a:txBody>
                  <a:tcPr marL="79436" marR="8826" marT="88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БПК</a:t>
                      </a:r>
                    </a:p>
                  </a:txBody>
                  <a:tcPr marL="79436" marR="8826" marT="88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Гарантия судостроителя</a:t>
                      </a:r>
                    </a:p>
                  </a:txBody>
                  <a:tcPr marL="79436" marR="8826" marT="88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96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Риски эксплуатации паромов</a:t>
                      </a:r>
                    </a:p>
                  </a:txBody>
                  <a:tcPr marL="79436" marR="8826" marT="88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БПК</a:t>
                      </a:r>
                    </a:p>
                  </a:txBody>
                  <a:tcPr marL="79436" marR="8826" marT="88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- Гарантии производителей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- Вовлечение</a:t>
                      </a:r>
                      <a:r>
                        <a:rPr lang="ru-RU" sz="1000" b="0" i="0" u="none" strike="noStrike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в проект ООО «Пола Менеджмент» - компании, с морскими компетенциями 	</a:t>
                      </a:r>
                    </a:p>
                  </a:txBody>
                  <a:tcPr marL="79436" marR="8826" marT="88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10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Рост тарифов</a:t>
                      </a:r>
                    </a:p>
                  </a:txBody>
                  <a:tcPr marL="79436" marR="8826" marT="88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БПК, ОАО "РЖД"</a:t>
                      </a:r>
                    </a:p>
                  </a:txBody>
                  <a:tcPr marL="79436" marR="8826" marT="88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00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 Заключение БПК договоров «</a:t>
                      </a:r>
                      <a:r>
                        <a:rPr lang="ru-RU" sz="1000" kern="120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take-or-pay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» с якорными грузоотправителями на паромную часть перевозки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algn="l" rtl="0" fontAlgn="ctr">
                        <a:buFontTx/>
                        <a:buChar char="-"/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Фиксация предельного размера индексации железнодорожной части сквозного тарифа на уровне инфляции</a:t>
                      </a:r>
                    </a:p>
                    <a:p>
                      <a:pPr algn="l" rtl="0" fontAlgn="ctr">
                        <a:buFontTx/>
                        <a:buChar char="-"/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Долгосрочные контракты на поставку топлива</a:t>
                      </a:r>
                    </a:p>
                  </a:txBody>
                  <a:tcPr marL="79436" marR="8826" marT="88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96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Несвоевременная доставка грузов до порта</a:t>
                      </a:r>
                    </a:p>
                  </a:txBody>
                  <a:tcPr marL="79436" marR="8826" marT="88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ОАО "РЖД"</a:t>
                      </a:r>
                    </a:p>
                  </a:txBody>
                  <a:tcPr marL="79436" marR="8826" marT="88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Коммерческое</a:t>
                      </a:r>
                      <a:r>
                        <a:rPr lang="ru-RU" sz="1000" b="0" i="0" u="none" strike="noStrike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участие ОАО «РЖД» в проекте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9436" marR="8826" marT="88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96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Риски финансирования, дефолт БПК</a:t>
                      </a:r>
                    </a:p>
                  </a:txBody>
                  <a:tcPr marL="79436" marR="8826" marT="88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Государство, Газпромбанк</a:t>
                      </a:r>
                    </a:p>
                  </a:txBody>
                  <a:tcPr marL="79436" marR="8826" marT="88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Покрытие государством риска банкротства БПК в рамках</a:t>
                      </a:r>
                      <a:r>
                        <a:rPr lang="ru-RU" sz="1000" b="0" i="0" u="none" strike="noStrike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концессии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9436" marR="8826" marT="88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176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Недостаточная загрузка паромов</a:t>
                      </a:r>
                    </a:p>
                  </a:txBody>
                  <a:tcPr marL="79436" marR="8826" marT="88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БПК</a:t>
                      </a:r>
                    </a:p>
                  </a:txBody>
                  <a:tcPr marL="79436" marR="8826" marT="88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00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 Заключение БПК договоров «</a:t>
                      </a:r>
                      <a:r>
                        <a:rPr lang="ru-RU" sz="1000" kern="120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take-or-pay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» с якорными грузоотправителями на паромную часть перевозки</a:t>
                      </a:r>
                      <a:br>
                        <a:rPr lang="ru-RU" sz="100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ru-RU" sz="100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 Отмена постановления пр-ва №423 о субсидировании  грузоотправителей в ж/</a:t>
                      </a:r>
                      <a:r>
                        <a:rPr lang="ru-RU" sz="1000" kern="120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д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сообщении с Калининградской обл.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9436" marR="8826" marT="88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4237345"/>
            <a:ext cx="914400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lvl="1" algn="just"/>
            <a:r>
              <a:rPr lang="ru-RU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ВЫВОД: Риски ОАО «РЖД» ограничены за счет </a:t>
            </a:r>
            <a:r>
              <a:rPr lang="ru-RU" sz="1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миноритарного</a:t>
            </a:r>
            <a:r>
              <a:rPr lang="ru-RU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участия (предполагаемая доля в УК БПК 25%+1 акция)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 txBox="1">
            <a:spLocks/>
          </p:cNvSpPr>
          <p:nvPr/>
        </p:nvSpPr>
        <p:spPr bwMode="auto">
          <a:xfrm>
            <a:off x="250825" y="0"/>
            <a:ext cx="8569325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ru-RU" sz="2200">
                <a:latin typeface="Verdana" pitchFamily="34" charset="0"/>
              </a:rPr>
              <a:t>Этапность проекта</a:t>
            </a:r>
            <a:endParaRPr lang="en-US" altLang="ru-RU" sz="2200">
              <a:latin typeface="Verdana" pitchFamily="34" charset="0"/>
            </a:endParaRPr>
          </a:p>
        </p:txBody>
      </p:sp>
      <p:sp>
        <p:nvSpPr>
          <p:cNvPr id="14339" name="Line 47"/>
          <p:cNvSpPr>
            <a:spLocks noChangeShapeType="1"/>
          </p:cNvSpPr>
          <p:nvPr/>
        </p:nvSpPr>
        <p:spPr bwMode="auto">
          <a:xfrm>
            <a:off x="611188" y="2759075"/>
            <a:ext cx="7993062" cy="0"/>
          </a:xfrm>
          <a:prstGeom prst="line">
            <a:avLst/>
          </a:prstGeom>
          <a:noFill/>
          <a:ln w="889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340" name="Oval 48"/>
          <p:cNvSpPr>
            <a:spLocks noChangeArrowheads="1"/>
          </p:cNvSpPr>
          <p:nvPr/>
        </p:nvSpPr>
        <p:spPr bwMode="auto">
          <a:xfrm>
            <a:off x="468313" y="2640013"/>
            <a:ext cx="225425" cy="2254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341" name="Line 50"/>
          <p:cNvSpPr>
            <a:spLocks noChangeShapeType="1"/>
          </p:cNvSpPr>
          <p:nvPr/>
        </p:nvSpPr>
        <p:spPr bwMode="auto">
          <a:xfrm>
            <a:off x="1312863" y="1844675"/>
            <a:ext cx="0" cy="8556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342" name="Rectangle 77"/>
          <p:cNvSpPr>
            <a:spLocks noChangeArrowheads="1"/>
          </p:cNvSpPr>
          <p:nvPr/>
        </p:nvSpPr>
        <p:spPr bwMode="auto">
          <a:xfrm>
            <a:off x="684213" y="979488"/>
            <a:ext cx="12604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ru-RU" sz="900">
                <a:latin typeface="Verdana" pitchFamily="34" charset="0"/>
              </a:rPr>
              <a:t>Заключение </a:t>
            </a:r>
            <a:r>
              <a:rPr lang="ru-RU" sz="900" b="1">
                <a:latin typeface="Verdana" pitchFamily="34" charset="0"/>
              </a:rPr>
              <a:t>концессионного соглашения </a:t>
            </a:r>
            <a:r>
              <a:rPr lang="ru-RU" sz="900">
                <a:latin typeface="Verdana" pitchFamily="34" charset="0"/>
              </a:rPr>
              <a:t>на строительство и эксплуатацию паромов</a:t>
            </a:r>
          </a:p>
        </p:txBody>
      </p:sp>
      <p:sp>
        <p:nvSpPr>
          <p:cNvPr id="14343" name="Line 78"/>
          <p:cNvSpPr>
            <a:spLocks noChangeShapeType="1"/>
          </p:cNvSpPr>
          <p:nvPr/>
        </p:nvSpPr>
        <p:spPr bwMode="auto">
          <a:xfrm>
            <a:off x="2097088" y="2819400"/>
            <a:ext cx="0" cy="8556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344" name="Rectangle 79"/>
          <p:cNvSpPr>
            <a:spLocks noChangeArrowheads="1"/>
          </p:cNvSpPr>
          <p:nvPr/>
        </p:nvSpPr>
        <p:spPr bwMode="auto">
          <a:xfrm>
            <a:off x="1358900" y="3706813"/>
            <a:ext cx="14859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ru-RU" sz="900">
                <a:latin typeface="Verdana" pitchFamily="34" charset="0"/>
              </a:rPr>
              <a:t>Заключение </a:t>
            </a:r>
            <a:r>
              <a:rPr lang="ru-RU" sz="900" b="1">
                <a:latin typeface="Verdana" pitchFamily="34" charset="0"/>
              </a:rPr>
              <a:t>соглашения о финансировании </a:t>
            </a:r>
            <a:r>
              <a:rPr lang="ru-RU" sz="900">
                <a:latin typeface="Verdana" pitchFamily="34" charset="0"/>
              </a:rPr>
              <a:t>строительства паромов</a:t>
            </a:r>
          </a:p>
        </p:txBody>
      </p:sp>
      <p:sp>
        <p:nvSpPr>
          <p:cNvPr id="14345" name="Line 81"/>
          <p:cNvSpPr>
            <a:spLocks noChangeShapeType="1"/>
          </p:cNvSpPr>
          <p:nvPr/>
        </p:nvSpPr>
        <p:spPr bwMode="auto">
          <a:xfrm>
            <a:off x="2870200" y="1847850"/>
            <a:ext cx="0" cy="8556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346" name="Rectangle 82"/>
          <p:cNvSpPr>
            <a:spLocks noChangeArrowheads="1"/>
          </p:cNvSpPr>
          <p:nvPr/>
        </p:nvSpPr>
        <p:spPr bwMode="auto">
          <a:xfrm>
            <a:off x="2938463" y="3660775"/>
            <a:ext cx="1395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buClr>
                <a:srgbClr val="808000"/>
              </a:buClr>
              <a:buFont typeface="Wingdings" pitchFamily="2" charset="2"/>
              <a:buNone/>
            </a:pPr>
            <a:r>
              <a:rPr lang="ru-RU" sz="900" b="1">
                <a:latin typeface="Verdana" pitchFamily="34" charset="0"/>
              </a:rPr>
              <a:t>Проектирование</a:t>
            </a:r>
            <a:r>
              <a:rPr lang="ru-RU" sz="900">
                <a:latin typeface="Verdana" pitchFamily="34" charset="0"/>
              </a:rPr>
              <a:t> паромов</a:t>
            </a:r>
          </a:p>
        </p:txBody>
      </p:sp>
      <p:sp>
        <p:nvSpPr>
          <p:cNvPr id="14347" name="Line 83"/>
          <p:cNvSpPr>
            <a:spLocks noChangeShapeType="1"/>
          </p:cNvSpPr>
          <p:nvPr/>
        </p:nvSpPr>
        <p:spPr bwMode="auto">
          <a:xfrm>
            <a:off x="3646488" y="2819400"/>
            <a:ext cx="0" cy="8556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348" name="Rectangle 84"/>
          <p:cNvSpPr>
            <a:spLocks noChangeArrowheads="1"/>
          </p:cNvSpPr>
          <p:nvPr/>
        </p:nvSpPr>
        <p:spPr bwMode="auto">
          <a:xfrm>
            <a:off x="3609975" y="928688"/>
            <a:ext cx="163671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900">
                <a:latin typeface="Verdana" pitchFamily="34" charset="0"/>
              </a:rPr>
              <a:t>Проведение </a:t>
            </a:r>
            <a:r>
              <a:rPr lang="ru-RU" sz="900" b="1">
                <a:latin typeface="Verdana" pitchFamily="34" charset="0"/>
              </a:rPr>
              <a:t>технологического и ценового аудита </a:t>
            </a:r>
            <a:r>
              <a:rPr lang="ru-RU" sz="900">
                <a:latin typeface="Verdana" pitchFamily="34" charset="0"/>
              </a:rPr>
              <a:t>проектной документации на строительство паромов</a:t>
            </a:r>
          </a:p>
        </p:txBody>
      </p:sp>
      <p:sp>
        <p:nvSpPr>
          <p:cNvPr id="14349" name="Line 85"/>
          <p:cNvSpPr>
            <a:spLocks noChangeShapeType="1"/>
          </p:cNvSpPr>
          <p:nvPr/>
        </p:nvSpPr>
        <p:spPr bwMode="auto">
          <a:xfrm>
            <a:off x="4419600" y="1847850"/>
            <a:ext cx="0" cy="8556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350" name="Line 86"/>
          <p:cNvSpPr>
            <a:spLocks noChangeShapeType="1"/>
          </p:cNvSpPr>
          <p:nvPr/>
        </p:nvSpPr>
        <p:spPr bwMode="auto">
          <a:xfrm>
            <a:off x="5194300" y="2819400"/>
            <a:ext cx="0" cy="8556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351" name="Rectangle 87"/>
          <p:cNvSpPr>
            <a:spLocks noChangeArrowheads="1"/>
          </p:cNvSpPr>
          <p:nvPr/>
        </p:nvSpPr>
        <p:spPr bwMode="auto">
          <a:xfrm>
            <a:off x="4457700" y="3651250"/>
            <a:ext cx="1484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900">
                <a:latin typeface="Verdana" pitchFamily="34" charset="0"/>
              </a:rPr>
              <a:t>Строительство </a:t>
            </a:r>
            <a:r>
              <a:rPr lang="ru-RU" sz="900" b="1">
                <a:latin typeface="Verdana" pitchFamily="34" charset="0"/>
              </a:rPr>
              <a:t>первого парома</a:t>
            </a:r>
          </a:p>
        </p:txBody>
      </p:sp>
      <p:sp>
        <p:nvSpPr>
          <p:cNvPr id="14352" name="Rectangle 88"/>
          <p:cNvSpPr>
            <a:spLocks noChangeArrowheads="1"/>
          </p:cNvSpPr>
          <p:nvPr/>
        </p:nvSpPr>
        <p:spPr bwMode="auto">
          <a:xfrm>
            <a:off x="5278438" y="1433513"/>
            <a:ext cx="1349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900">
                <a:latin typeface="Verdana" pitchFamily="34" charset="0"/>
              </a:rPr>
              <a:t>Строительство </a:t>
            </a:r>
            <a:r>
              <a:rPr lang="ru-RU" sz="900" b="1">
                <a:latin typeface="Verdana" pitchFamily="34" charset="0"/>
              </a:rPr>
              <a:t>второго парома</a:t>
            </a:r>
          </a:p>
        </p:txBody>
      </p:sp>
      <p:sp>
        <p:nvSpPr>
          <p:cNvPr id="14353" name="Line 89"/>
          <p:cNvSpPr>
            <a:spLocks noChangeShapeType="1"/>
          </p:cNvSpPr>
          <p:nvPr/>
        </p:nvSpPr>
        <p:spPr bwMode="auto">
          <a:xfrm>
            <a:off x="5948363" y="1846263"/>
            <a:ext cx="0" cy="8556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354" name="Прямоугольник 49"/>
          <p:cNvSpPr>
            <a:spLocks noChangeArrowheads="1"/>
          </p:cNvSpPr>
          <p:nvPr/>
        </p:nvSpPr>
        <p:spPr bwMode="auto">
          <a:xfrm>
            <a:off x="660400" y="2806700"/>
            <a:ext cx="12985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000" b="1">
                <a:latin typeface="Verdana" pitchFamily="34" charset="0"/>
              </a:rPr>
              <a:t>Ноябрь 2017 г.</a:t>
            </a:r>
          </a:p>
        </p:txBody>
      </p:sp>
      <p:sp>
        <p:nvSpPr>
          <p:cNvPr id="14355" name="Прямоугольник 50"/>
          <p:cNvSpPr>
            <a:spLocks noChangeArrowheads="1"/>
          </p:cNvSpPr>
          <p:nvPr/>
        </p:nvSpPr>
        <p:spPr bwMode="auto">
          <a:xfrm>
            <a:off x="2124075" y="915988"/>
            <a:ext cx="15113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900">
                <a:latin typeface="Verdana" pitchFamily="34" charset="0"/>
              </a:rPr>
              <a:t>Заключение </a:t>
            </a:r>
            <a:r>
              <a:rPr lang="ru-RU" sz="900" b="1">
                <a:latin typeface="Verdana" pitchFamily="34" charset="0"/>
              </a:rPr>
              <a:t>контракта на выполнение работ по проектированию и строительству </a:t>
            </a:r>
            <a:r>
              <a:rPr lang="ru-RU" sz="900">
                <a:latin typeface="Verdana" pitchFamily="34" charset="0"/>
              </a:rPr>
              <a:t>паромов</a:t>
            </a:r>
          </a:p>
        </p:txBody>
      </p:sp>
      <p:sp>
        <p:nvSpPr>
          <p:cNvPr id="14356" name="Rectangle 82"/>
          <p:cNvSpPr>
            <a:spLocks noChangeArrowheads="1"/>
          </p:cNvSpPr>
          <p:nvPr/>
        </p:nvSpPr>
        <p:spPr bwMode="auto">
          <a:xfrm>
            <a:off x="6167438" y="3651250"/>
            <a:ext cx="1395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900">
                <a:latin typeface="Verdana" pitchFamily="34" charset="0"/>
              </a:rPr>
              <a:t>Строительство </a:t>
            </a:r>
            <a:r>
              <a:rPr lang="ru-RU" sz="900" b="1">
                <a:latin typeface="Verdana" pitchFamily="34" charset="0"/>
              </a:rPr>
              <a:t>третьего парома</a:t>
            </a:r>
          </a:p>
        </p:txBody>
      </p:sp>
      <p:sp>
        <p:nvSpPr>
          <p:cNvPr id="14357" name="Line 83"/>
          <p:cNvSpPr>
            <a:spLocks noChangeShapeType="1"/>
          </p:cNvSpPr>
          <p:nvPr/>
        </p:nvSpPr>
        <p:spPr bwMode="auto">
          <a:xfrm>
            <a:off x="6859588" y="2800350"/>
            <a:ext cx="0" cy="8556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358" name="Line 85"/>
          <p:cNvSpPr>
            <a:spLocks noChangeShapeType="1"/>
          </p:cNvSpPr>
          <p:nvPr/>
        </p:nvSpPr>
        <p:spPr bwMode="auto">
          <a:xfrm>
            <a:off x="7632700" y="1860550"/>
            <a:ext cx="0" cy="8556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359" name="Прямоугольник 55"/>
          <p:cNvSpPr>
            <a:spLocks noChangeArrowheads="1"/>
          </p:cNvSpPr>
          <p:nvPr/>
        </p:nvSpPr>
        <p:spPr bwMode="auto">
          <a:xfrm>
            <a:off x="6804025" y="1465263"/>
            <a:ext cx="16716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900" b="1">
                <a:latin typeface="Verdana" pitchFamily="34" charset="0"/>
              </a:rPr>
              <a:t>Начало эксплуатации </a:t>
            </a:r>
            <a:r>
              <a:rPr lang="ru-RU" sz="900">
                <a:latin typeface="Verdana" pitchFamily="34" charset="0"/>
              </a:rPr>
              <a:t>паромов</a:t>
            </a:r>
          </a:p>
        </p:txBody>
      </p:sp>
      <p:sp>
        <p:nvSpPr>
          <p:cNvPr id="14360" name="Прямоугольник 56"/>
          <p:cNvSpPr>
            <a:spLocks noChangeArrowheads="1"/>
          </p:cNvSpPr>
          <p:nvPr/>
        </p:nvSpPr>
        <p:spPr bwMode="auto">
          <a:xfrm>
            <a:off x="1449388" y="2470150"/>
            <a:ext cx="12985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000" b="1">
                <a:latin typeface="Verdana" pitchFamily="34" charset="0"/>
              </a:rPr>
              <a:t>Ноябрь 2017 г.</a:t>
            </a:r>
          </a:p>
        </p:txBody>
      </p:sp>
      <p:sp>
        <p:nvSpPr>
          <p:cNvPr id="14361" name="Прямоугольник 57"/>
          <p:cNvSpPr>
            <a:spLocks noChangeArrowheads="1"/>
          </p:cNvSpPr>
          <p:nvPr/>
        </p:nvSpPr>
        <p:spPr bwMode="auto">
          <a:xfrm>
            <a:off x="2227263" y="2806700"/>
            <a:ext cx="12985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000" b="1">
                <a:latin typeface="Verdana" pitchFamily="34" charset="0"/>
              </a:rPr>
              <a:t>Ноябрь 2017 г.</a:t>
            </a:r>
          </a:p>
        </p:txBody>
      </p:sp>
      <p:sp>
        <p:nvSpPr>
          <p:cNvPr id="14362" name="Прямоугольник 58"/>
          <p:cNvSpPr>
            <a:spLocks noChangeArrowheads="1"/>
          </p:cNvSpPr>
          <p:nvPr/>
        </p:nvSpPr>
        <p:spPr bwMode="auto">
          <a:xfrm>
            <a:off x="3000375" y="2284413"/>
            <a:ext cx="1355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b="1">
                <a:latin typeface="Verdana" pitchFamily="34" charset="0"/>
              </a:rPr>
              <a:t>Ноябрь 2017 г. – июнь 2018 г.</a:t>
            </a:r>
          </a:p>
        </p:txBody>
      </p:sp>
      <p:sp>
        <p:nvSpPr>
          <p:cNvPr id="14363" name="Прямоугольник 59"/>
          <p:cNvSpPr>
            <a:spLocks noChangeArrowheads="1"/>
          </p:cNvSpPr>
          <p:nvPr/>
        </p:nvSpPr>
        <p:spPr bwMode="auto">
          <a:xfrm>
            <a:off x="3830638" y="2803525"/>
            <a:ext cx="118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b="1">
                <a:latin typeface="Verdana" pitchFamily="34" charset="0"/>
              </a:rPr>
              <a:t>Июль 2018 г.</a:t>
            </a:r>
          </a:p>
        </p:txBody>
      </p:sp>
      <p:sp>
        <p:nvSpPr>
          <p:cNvPr id="14364" name="Прямоугольник 60"/>
          <p:cNvSpPr>
            <a:spLocks noChangeArrowheads="1"/>
          </p:cNvSpPr>
          <p:nvPr/>
        </p:nvSpPr>
        <p:spPr bwMode="auto">
          <a:xfrm>
            <a:off x="4614863" y="2305050"/>
            <a:ext cx="1150937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 b="1">
                <a:latin typeface="Verdana" pitchFamily="34" charset="0"/>
              </a:rPr>
              <a:t>2018–2020 годы</a:t>
            </a:r>
          </a:p>
        </p:txBody>
      </p:sp>
      <p:sp>
        <p:nvSpPr>
          <p:cNvPr id="14365" name="Прямоугольник 61"/>
          <p:cNvSpPr>
            <a:spLocks noChangeArrowheads="1"/>
          </p:cNvSpPr>
          <p:nvPr/>
        </p:nvSpPr>
        <p:spPr bwMode="auto">
          <a:xfrm>
            <a:off x="5380038" y="2805113"/>
            <a:ext cx="1150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 b="1">
                <a:latin typeface="Verdana" pitchFamily="34" charset="0"/>
              </a:rPr>
              <a:t>2018–2020 годы</a:t>
            </a:r>
          </a:p>
        </p:txBody>
      </p:sp>
      <p:sp>
        <p:nvSpPr>
          <p:cNvPr id="14366" name="Прямоугольник 62"/>
          <p:cNvSpPr>
            <a:spLocks noChangeArrowheads="1"/>
          </p:cNvSpPr>
          <p:nvPr/>
        </p:nvSpPr>
        <p:spPr bwMode="auto">
          <a:xfrm>
            <a:off x="6284913" y="2306638"/>
            <a:ext cx="1152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 b="1">
                <a:latin typeface="Verdana" pitchFamily="34" charset="0"/>
              </a:rPr>
              <a:t>2019–2020 годы</a:t>
            </a:r>
          </a:p>
        </p:txBody>
      </p:sp>
      <p:sp>
        <p:nvSpPr>
          <p:cNvPr id="14367" name="Прямоугольник 63"/>
          <p:cNvSpPr>
            <a:spLocks noChangeArrowheads="1"/>
          </p:cNvSpPr>
          <p:nvPr/>
        </p:nvSpPr>
        <p:spPr bwMode="auto">
          <a:xfrm>
            <a:off x="7061200" y="2800350"/>
            <a:ext cx="1152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 b="1">
                <a:latin typeface="Verdana" pitchFamily="34" charset="0"/>
              </a:rPr>
              <a:t>2020 год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 txBox="1">
            <a:spLocks/>
          </p:cNvSpPr>
          <p:nvPr/>
        </p:nvSpPr>
        <p:spPr bwMode="auto">
          <a:xfrm>
            <a:off x="250825" y="0"/>
            <a:ext cx="8569325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ru-RU" altLang="ru-RU" sz="2200" dirty="0">
                <a:latin typeface="Verdana" pitchFamily="34" charset="0"/>
              </a:rPr>
              <a:t>Предложения</a:t>
            </a:r>
            <a:endParaRPr lang="en-US" altLang="ru-RU" sz="2200" dirty="0">
              <a:latin typeface="Verdana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1520" y="987574"/>
            <a:ext cx="8568952" cy="30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625475" marR="0" lvl="1" indent="-271463" algn="just" defTabSz="914400" eaLnBrk="1" latinLnBrk="0" hangingPunct="1">
              <a:lnSpc>
                <a:spcPct val="100000"/>
              </a:lnSpc>
              <a:spcBef>
                <a:spcPct val="70000"/>
              </a:spcBef>
              <a:buClr>
                <a:srgbClr val="C00000"/>
              </a:buClr>
              <a:buSzPct val="140000"/>
              <a:tabLst>
                <a:tab pos="895350" algn="l"/>
              </a:tabLst>
            </a:pPr>
            <a:r>
              <a:rPr lang="ru-RU" sz="1400" dirty="0">
                <a:latin typeface="Verdana" pitchFamily="34" charset="0"/>
              </a:rPr>
              <a:t>1. На основании подпункта 13 пункта 71 устава ОАО «РЖД» принять решение об участии ОАО «РЖД» в акционерном обществе «Балтийская паромная компания», созданным во исполнение распоряжения Правительства Российской Федерации от 13 июня 2017 г. № 1227-р, путем заключения с обществом с ограниченной ответственностью «Пола Менеджмент» (ОГРН 1127746516710) договора купли-продажи 25%+1 акций акционерного общества «Балтийская паромная компания». </a:t>
            </a:r>
          </a:p>
          <a:p>
            <a:pPr marL="625475" marR="0" lvl="1" indent="-271463" algn="just" defTabSz="914400" eaLnBrk="0" latinLnBrk="0" hangingPunct="0">
              <a:lnSpc>
                <a:spcPct val="100000"/>
              </a:lnSpc>
              <a:spcBef>
                <a:spcPct val="70000"/>
              </a:spcBef>
              <a:buClr>
                <a:srgbClr val="C00000"/>
              </a:buClr>
              <a:buSzPct val="140000"/>
              <a:tabLst>
                <a:tab pos="895350" algn="l"/>
              </a:tabLst>
            </a:pPr>
            <a:r>
              <a:rPr lang="ru-RU" sz="1400" dirty="0">
                <a:latin typeface="Verdana" pitchFamily="34" charset="0"/>
              </a:rPr>
              <a:t>2. Определить, что:</a:t>
            </a:r>
          </a:p>
          <a:p>
            <a:pPr marL="625475" marR="0" lvl="1" indent="-271463" algn="just" defTabSz="914400" eaLnBrk="0" latinLnBrk="0" hangingPunct="0">
              <a:lnSpc>
                <a:spcPct val="100000"/>
              </a:lnSpc>
              <a:spcBef>
                <a:spcPct val="70000"/>
              </a:spcBef>
              <a:buClr>
                <a:srgbClr val="C00000"/>
              </a:buClr>
              <a:buSzPct val="140000"/>
              <a:tabLst>
                <a:tab pos="895350" algn="l"/>
              </a:tabLst>
            </a:pPr>
            <a:r>
              <a:rPr lang="ru-RU" sz="1400" dirty="0">
                <a:latin typeface="Verdana" pitchFamily="34" charset="0"/>
              </a:rPr>
              <a:t>	количество приобретаемых обыкновенных акций – 25001 штука; </a:t>
            </a:r>
          </a:p>
          <a:p>
            <a:pPr marL="625475" marR="0" lvl="1" indent="-271463" algn="just" defTabSz="914400" eaLnBrk="0" latinLnBrk="0" hangingPunct="0">
              <a:lnSpc>
                <a:spcPct val="100000"/>
              </a:lnSpc>
              <a:spcBef>
                <a:spcPct val="70000"/>
              </a:spcBef>
              <a:buClr>
                <a:srgbClr val="C00000"/>
              </a:buClr>
              <a:buSzPct val="140000"/>
              <a:tabLst>
                <a:tab pos="895350" algn="l"/>
              </a:tabLst>
            </a:pPr>
            <a:r>
              <a:rPr lang="ru-RU" sz="1400" dirty="0">
                <a:latin typeface="Verdana" pitchFamily="34" charset="0"/>
              </a:rPr>
              <a:t>	цена 1 акции – 1000 рублей; </a:t>
            </a:r>
          </a:p>
          <a:p>
            <a:pPr marL="625475" marR="0" lvl="1" indent="-271463" algn="just" defTabSz="914400" eaLnBrk="0" latinLnBrk="0" hangingPunct="0">
              <a:lnSpc>
                <a:spcPct val="100000"/>
              </a:lnSpc>
              <a:spcBef>
                <a:spcPct val="70000"/>
              </a:spcBef>
              <a:buClr>
                <a:srgbClr val="C00000"/>
              </a:buClr>
              <a:buSzPct val="140000"/>
              <a:tabLst>
                <a:tab pos="895350" algn="l"/>
              </a:tabLst>
            </a:pPr>
            <a:r>
              <a:rPr lang="ru-RU" sz="1400" dirty="0">
                <a:latin typeface="Verdana" pitchFamily="34" charset="0"/>
              </a:rPr>
              <a:t>	стоимость приобретаемого пакета акций – 25001000 рублей.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>
            <a:spLocks noGrp="1"/>
          </p:cNvSpPr>
          <p:nvPr>
            <p:ph type="title"/>
          </p:nvPr>
        </p:nvSpPr>
        <p:spPr>
          <a:xfrm>
            <a:off x="3203848" y="1923678"/>
            <a:ext cx="3384376" cy="870818"/>
          </a:xfrm>
        </p:spPr>
        <p:txBody>
          <a:bodyPr/>
          <a:lstStyle/>
          <a:p>
            <a:r>
              <a:rPr lang="ru-RU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Приложения</a:t>
            </a:r>
            <a:endParaRPr lang="ru-RU" b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Таблица 24"/>
          <p:cNvGraphicFramePr>
            <a:graphicFrameLocks noGrp="1"/>
          </p:cNvGraphicFramePr>
          <p:nvPr/>
        </p:nvGraphicFramePr>
        <p:xfrm>
          <a:off x="1331913" y="1203325"/>
          <a:ext cx="6096000" cy="3175435"/>
        </p:xfrm>
        <a:graphic>
          <a:graphicData uri="http://schemas.openxmlformats.org/drawingml/2006/table">
            <a:tbl>
              <a:tblPr/>
              <a:tblGrid>
                <a:gridCol w="1945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604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i="0" u="none" strike="noStrike" dirty="0">
                          <a:solidFill>
                            <a:srgbClr val="FFFFFF"/>
                          </a:solidFill>
                          <a:latin typeface="Verdana"/>
                        </a:rPr>
                        <a:t>Показатели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Verdana"/>
                        </a:rPr>
                        <a:t>ед. измерения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Verdana"/>
                        </a:rPr>
                        <a:t>1 кругорейс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Verdana"/>
                        </a:rPr>
                        <a:t>1 год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41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Кругорейсов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в период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количество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125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41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Дней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количество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2,7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338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41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Условных вагонов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шт.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132*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16 500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041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Груза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тонн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7 920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990 000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04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Verdana"/>
                        </a:rPr>
                        <a:t>Доходы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i="0" u="none" strike="noStrike" dirty="0">
                          <a:solidFill>
                            <a:srgbClr val="FFFFFF"/>
                          </a:solidFill>
                          <a:latin typeface="Verdana"/>
                        </a:rPr>
                        <a:t>ед. измерения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Verdana"/>
                        </a:rPr>
                        <a:t>1 кругорейс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Verdana"/>
                        </a:rPr>
                        <a:t>1 год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7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Итого доходы (тарифы 2017 года)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млн. руб.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6,689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836,144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4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Verdana"/>
                        </a:rPr>
                        <a:t>Расходы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Verdana"/>
                        </a:rPr>
                        <a:t>ед. измерения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Verdana"/>
                        </a:rPr>
                        <a:t>1 кругорейс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Verdana"/>
                        </a:rPr>
                        <a:t>1 год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041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Операционные расходы всего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млн. руб.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3,183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397,876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4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Verdana"/>
                        </a:rPr>
                        <a:t>Финансовый результат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Verdana"/>
                        </a:rPr>
                        <a:t>ед. измерения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Verdana"/>
                        </a:rPr>
                        <a:t>1 кругорейс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latin typeface="Verdana"/>
                        </a:rPr>
                        <a:t>1 год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41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Выручка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млн. руб.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6,689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836,144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7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Переменные расходы (портовые сборы + бункер)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млн. руб.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2,253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281,626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7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Технико-эксплуатационные расходы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млн. руб.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0,730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91,250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7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Операционная прибыль проекта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млн. руб.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3,706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463,269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41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Административные расходы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млн. руб.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0,267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25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790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Финансовый результат (операционный поток до налогов)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млн. руб. 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3,506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438,269</a:t>
                      </a:r>
                    </a:p>
                  </a:txBody>
                  <a:tcPr marL="7802" marR="7802" marT="78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2356" name="Прямоугольник 25"/>
          <p:cNvSpPr>
            <a:spLocks noChangeArrowheads="1"/>
          </p:cNvSpPr>
          <p:nvPr/>
        </p:nvSpPr>
        <p:spPr bwMode="auto">
          <a:xfrm>
            <a:off x="1331913" y="892175"/>
            <a:ext cx="4608512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36" tIns="45717" rIns="91436" bIns="45717" anchor="ctr"/>
          <a:lstStyle/>
          <a:p>
            <a:pPr marL="0" lvl="1" defTabSz="396875">
              <a:lnSpc>
                <a:spcPct val="90000"/>
              </a:lnSpc>
              <a:spcAft>
                <a:spcPts val="175"/>
              </a:spcAft>
              <a:buClr>
                <a:srgbClr val="1F497D"/>
              </a:buClr>
            </a:pPr>
            <a:r>
              <a:rPr lang="ru-RU" sz="1000" b="1">
                <a:solidFill>
                  <a:srgbClr val="104685"/>
                </a:solidFill>
                <a:latin typeface="Verdana" pitchFamily="34" charset="0"/>
              </a:rPr>
              <a:t>(НА 1 ПАРОМ, цены 2017 г.) </a:t>
            </a:r>
          </a:p>
        </p:txBody>
      </p:sp>
      <p:sp>
        <p:nvSpPr>
          <p:cNvPr id="12357" name="Title 2"/>
          <p:cNvSpPr txBox="1">
            <a:spLocks/>
          </p:cNvSpPr>
          <p:nvPr/>
        </p:nvSpPr>
        <p:spPr bwMode="auto">
          <a:xfrm>
            <a:off x="250825" y="0"/>
            <a:ext cx="8569325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ru-RU" sz="2200">
                <a:latin typeface="Verdana" pitchFamily="34" charset="0"/>
              </a:rPr>
              <a:t>Финансовые показатели проекта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4371950"/>
            <a:ext cx="811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800" i="1" dirty="0">
                <a:solidFill>
                  <a:srgbClr val="000000"/>
                </a:solidFill>
                <a:latin typeface="Verdana"/>
                <a:cs typeface="+mn-cs"/>
              </a:rPr>
              <a:t>*</a:t>
            </a:r>
            <a:r>
              <a:rPr lang="ru-RU" sz="800" i="1" dirty="0"/>
              <a:t> </a:t>
            </a:r>
            <a:r>
              <a:rPr lang="en-US" sz="800" i="1" dirty="0">
                <a:solidFill>
                  <a:srgbClr val="000000"/>
                </a:solidFill>
                <a:latin typeface="Verdana"/>
                <a:cs typeface="+mn-cs"/>
              </a:rPr>
              <a:t>66x2=132</a:t>
            </a:r>
            <a:endParaRPr lang="ru-RU" sz="800" i="1" dirty="0">
              <a:solidFill>
                <a:srgbClr val="000000"/>
              </a:solidFill>
              <a:latin typeface="Verdan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/>
          <a:lstStyle/>
          <a:p>
            <a:pPr eaLnBrk="1" hangingPunct="1"/>
            <a:r>
              <a:rPr lang="ru-RU" dirty="0"/>
              <a:t>Предпосылки для строительства нового паромного флота</a:t>
            </a:r>
            <a:endParaRPr lang="en-US" altLang="ru-RU" dirty="0"/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-15875" y="1059582"/>
            <a:ext cx="8116888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5475" lvl="1" indent="-271463" algn="just">
              <a:spcBef>
                <a:spcPct val="70000"/>
              </a:spcBef>
              <a:buClr>
                <a:srgbClr val="C00000"/>
              </a:buClr>
              <a:buSzPct val="140000"/>
              <a:buFont typeface="Wingdings" pitchFamily="2" charset="2"/>
              <a:buChar char="§"/>
              <a:tabLst>
                <a:tab pos="895350" algn="l"/>
              </a:tabLst>
            </a:pPr>
            <a:r>
              <a:rPr lang="ru-RU" dirty="0">
                <a:latin typeface="Verdana" pitchFamily="34" charset="0"/>
              </a:rPr>
              <a:t>Необходимость надёжного альтернативного маршрута доставки грузов в/из Калининградской области в целях обеспечения транспортной доступности, экономической и гуманитарной безопасности региона</a:t>
            </a:r>
          </a:p>
          <a:p>
            <a:pPr marL="625475" lvl="1" indent="-271463" algn="just">
              <a:spcBef>
                <a:spcPct val="70000"/>
              </a:spcBef>
              <a:buClr>
                <a:srgbClr val="C00000"/>
              </a:buClr>
              <a:buSzPct val="140000"/>
              <a:buFont typeface="Wingdings" pitchFamily="2" charset="2"/>
              <a:buChar char="§"/>
              <a:tabLst>
                <a:tab pos="895350" algn="l"/>
              </a:tabLst>
            </a:pPr>
            <a:r>
              <a:rPr lang="ru-RU" dirty="0">
                <a:latin typeface="Verdana" pitchFamily="34" charset="0"/>
              </a:rPr>
              <a:t>Недостаточная провозная способность действующих на линии паромов</a:t>
            </a:r>
          </a:p>
          <a:p>
            <a:pPr marL="625475" lvl="1" indent="-271463" algn="just">
              <a:spcBef>
                <a:spcPct val="70000"/>
              </a:spcBef>
              <a:buClr>
                <a:srgbClr val="C00000"/>
              </a:buClr>
              <a:buSzPct val="140000"/>
              <a:buFont typeface="Wingdings" pitchFamily="2" charset="2"/>
              <a:buChar char="§"/>
              <a:tabLst>
                <a:tab pos="895350" algn="l"/>
              </a:tabLst>
            </a:pPr>
            <a:r>
              <a:rPr lang="ru-RU" dirty="0">
                <a:latin typeface="Verdana" pitchFamily="34" charset="0"/>
              </a:rPr>
              <a:t>Высокий износ действующих паромов на линии: дорогая эксплуатация ведет к увеличенным транспортным издержкам грузоотправителей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 txBox="1">
            <a:spLocks/>
          </p:cNvSpPr>
          <p:nvPr/>
        </p:nvSpPr>
        <p:spPr bwMode="auto">
          <a:xfrm>
            <a:off x="250825" y="0"/>
            <a:ext cx="8569325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ru-RU" sz="2200">
                <a:latin typeface="Verdana" pitchFamily="34" charset="0"/>
              </a:rPr>
              <a:t>Текущее состояние и потенциал линии</a:t>
            </a:r>
            <a:endParaRPr lang="en-US" altLang="ru-RU" sz="2200">
              <a:latin typeface="Verdana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/>
          <a:srcRect/>
          <a:stretch/>
        </p:blipFill>
        <p:spPr>
          <a:xfrm>
            <a:off x="393700" y="788988"/>
            <a:ext cx="3833813" cy="255428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sp>
        <p:nvSpPr>
          <p:cNvPr id="10" name="Полилиния 9"/>
          <p:cNvSpPr/>
          <p:nvPr/>
        </p:nvSpPr>
        <p:spPr>
          <a:xfrm>
            <a:off x="1157288" y="1231900"/>
            <a:ext cx="1555750" cy="1609725"/>
          </a:xfrm>
          <a:custGeom>
            <a:avLst/>
            <a:gdLst>
              <a:gd name="connsiteX0" fmla="*/ 0 w 1345721"/>
              <a:gd name="connsiteY0" fmla="*/ 1495245 h 1495245"/>
              <a:gd name="connsiteX1" fmla="*/ 115019 w 1345721"/>
              <a:gd name="connsiteY1" fmla="*/ 885645 h 1495245"/>
              <a:gd name="connsiteX2" fmla="*/ 195532 w 1345721"/>
              <a:gd name="connsiteY2" fmla="*/ 241540 h 1495245"/>
              <a:gd name="connsiteX3" fmla="*/ 471578 w 1345721"/>
              <a:gd name="connsiteY3" fmla="*/ 166777 h 1495245"/>
              <a:gd name="connsiteX4" fmla="*/ 1046672 w 1345721"/>
              <a:gd name="connsiteY4" fmla="*/ 0 h 1495245"/>
              <a:gd name="connsiteX5" fmla="*/ 1345721 w 1345721"/>
              <a:gd name="connsiteY5" fmla="*/ 40257 h 1495245"/>
              <a:gd name="connsiteX0" fmla="*/ 0 w 1345721"/>
              <a:gd name="connsiteY0" fmla="*/ 1500530 h 1500530"/>
              <a:gd name="connsiteX1" fmla="*/ 115019 w 1345721"/>
              <a:gd name="connsiteY1" fmla="*/ 890930 h 1500530"/>
              <a:gd name="connsiteX2" fmla="*/ 195532 w 1345721"/>
              <a:gd name="connsiteY2" fmla="*/ 246825 h 1500530"/>
              <a:gd name="connsiteX3" fmla="*/ 471578 w 1345721"/>
              <a:gd name="connsiteY3" fmla="*/ 172062 h 1500530"/>
              <a:gd name="connsiteX4" fmla="*/ 1046672 w 1345721"/>
              <a:gd name="connsiteY4" fmla="*/ 5285 h 1500530"/>
              <a:gd name="connsiteX5" fmla="*/ 1345721 w 1345721"/>
              <a:gd name="connsiteY5" fmla="*/ 45542 h 1500530"/>
              <a:gd name="connsiteX0" fmla="*/ 0 w 1345721"/>
              <a:gd name="connsiteY0" fmla="*/ 1500530 h 1500530"/>
              <a:gd name="connsiteX1" fmla="*/ 115019 w 1345721"/>
              <a:gd name="connsiteY1" fmla="*/ 890930 h 1500530"/>
              <a:gd name="connsiteX2" fmla="*/ 195532 w 1345721"/>
              <a:gd name="connsiteY2" fmla="*/ 246825 h 1500530"/>
              <a:gd name="connsiteX3" fmla="*/ 471578 w 1345721"/>
              <a:gd name="connsiteY3" fmla="*/ 172062 h 1500530"/>
              <a:gd name="connsiteX4" fmla="*/ 1046672 w 1345721"/>
              <a:gd name="connsiteY4" fmla="*/ 5285 h 1500530"/>
              <a:gd name="connsiteX5" fmla="*/ 1345721 w 1345721"/>
              <a:gd name="connsiteY5" fmla="*/ 45542 h 1500530"/>
              <a:gd name="connsiteX0" fmla="*/ 0 w 1345721"/>
              <a:gd name="connsiteY0" fmla="*/ 1500530 h 1500530"/>
              <a:gd name="connsiteX1" fmla="*/ 115019 w 1345721"/>
              <a:gd name="connsiteY1" fmla="*/ 890930 h 1500530"/>
              <a:gd name="connsiteX2" fmla="*/ 195532 w 1345721"/>
              <a:gd name="connsiteY2" fmla="*/ 246825 h 1500530"/>
              <a:gd name="connsiteX3" fmla="*/ 471578 w 1345721"/>
              <a:gd name="connsiteY3" fmla="*/ 172062 h 1500530"/>
              <a:gd name="connsiteX4" fmla="*/ 1046672 w 1345721"/>
              <a:gd name="connsiteY4" fmla="*/ 5285 h 1500530"/>
              <a:gd name="connsiteX5" fmla="*/ 1345721 w 1345721"/>
              <a:gd name="connsiteY5" fmla="*/ 45542 h 1500530"/>
              <a:gd name="connsiteX0" fmla="*/ 0 w 1345721"/>
              <a:gd name="connsiteY0" fmla="*/ 1500530 h 1500530"/>
              <a:gd name="connsiteX1" fmla="*/ 115019 w 1345721"/>
              <a:gd name="connsiteY1" fmla="*/ 890930 h 1500530"/>
              <a:gd name="connsiteX2" fmla="*/ 195532 w 1345721"/>
              <a:gd name="connsiteY2" fmla="*/ 246825 h 1500530"/>
              <a:gd name="connsiteX3" fmla="*/ 1046672 w 1345721"/>
              <a:gd name="connsiteY3" fmla="*/ 5285 h 1500530"/>
              <a:gd name="connsiteX4" fmla="*/ 1345721 w 1345721"/>
              <a:gd name="connsiteY4" fmla="*/ 45542 h 1500530"/>
              <a:gd name="connsiteX0" fmla="*/ 0 w 1345721"/>
              <a:gd name="connsiteY0" fmla="*/ 1506786 h 1506786"/>
              <a:gd name="connsiteX1" fmla="*/ 115019 w 1345721"/>
              <a:gd name="connsiteY1" fmla="*/ 897186 h 1506786"/>
              <a:gd name="connsiteX2" fmla="*/ 327804 w 1345721"/>
              <a:gd name="connsiteY2" fmla="*/ 276084 h 1506786"/>
              <a:gd name="connsiteX3" fmla="*/ 1046672 w 1345721"/>
              <a:gd name="connsiteY3" fmla="*/ 11541 h 1506786"/>
              <a:gd name="connsiteX4" fmla="*/ 1345721 w 1345721"/>
              <a:gd name="connsiteY4" fmla="*/ 51798 h 1506786"/>
              <a:gd name="connsiteX0" fmla="*/ 0 w 1345721"/>
              <a:gd name="connsiteY0" fmla="*/ 1465623 h 1465623"/>
              <a:gd name="connsiteX1" fmla="*/ 115019 w 1345721"/>
              <a:gd name="connsiteY1" fmla="*/ 856023 h 1465623"/>
              <a:gd name="connsiteX2" fmla="*/ 327804 w 1345721"/>
              <a:gd name="connsiteY2" fmla="*/ 234921 h 1465623"/>
              <a:gd name="connsiteX3" fmla="*/ 828136 w 1345721"/>
              <a:gd name="connsiteY3" fmla="*/ 27887 h 1465623"/>
              <a:gd name="connsiteX4" fmla="*/ 1345721 w 1345721"/>
              <a:gd name="connsiteY4" fmla="*/ 10635 h 1465623"/>
              <a:gd name="connsiteX0" fmla="*/ 0 w 1374476"/>
              <a:gd name="connsiteY0" fmla="*/ 1465623 h 1465623"/>
              <a:gd name="connsiteX1" fmla="*/ 115019 w 1374476"/>
              <a:gd name="connsiteY1" fmla="*/ 856023 h 1465623"/>
              <a:gd name="connsiteX2" fmla="*/ 327804 w 1374476"/>
              <a:gd name="connsiteY2" fmla="*/ 234921 h 1465623"/>
              <a:gd name="connsiteX3" fmla="*/ 828136 w 1374476"/>
              <a:gd name="connsiteY3" fmla="*/ 27887 h 1465623"/>
              <a:gd name="connsiteX4" fmla="*/ 1374476 w 1374476"/>
              <a:gd name="connsiteY4" fmla="*/ 10635 h 1465623"/>
              <a:gd name="connsiteX0" fmla="*/ 0 w 1374476"/>
              <a:gd name="connsiteY0" fmla="*/ 1461101 h 1461101"/>
              <a:gd name="connsiteX1" fmla="*/ 115019 w 1374476"/>
              <a:gd name="connsiteY1" fmla="*/ 851501 h 1461101"/>
              <a:gd name="connsiteX2" fmla="*/ 327804 w 1374476"/>
              <a:gd name="connsiteY2" fmla="*/ 230399 h 1461101"/>
              <a:gd name="connsiteX3" fmla="*/ 828136 w 1374476"/>
              <a:gd name="connsiteY3" fmla="*/ 23365 h 1461101"/>
              <a:gd name="connsiteX4" fmla="*/ 1374476 w 1374476"/>
              <a:gd name="connsiteY4" fmla="*/ 6113 h 1461101"/>
              <a:gd name="connsiteX0" fmla="*/ 0 w 1328468"/>
              <a:gd name="connsiteY0" fmla="*/ 1468626 h 1468626"/>
              <a:gd name="connsiteX1" fmla="*/ 115019 w 1328468"/>
              <a:gd name="connsiteY1" fmla="*/ 859026 h 1468626"/>
              <a:gd name="connsiteX2" fmla="*/ 327804 w 1328468"/>
              <a:gd name="connsiteY2" fmla="*/ 237924 h 1468626"/>
              <a:gd name="connsiteX3" fmla="*/ 828136 w 1328468"/>
              <a:gd name="connsiteY3" fmla="*/ 30890 h 1468626"/>
              <a:gd name="connsiteX4" fmla="*/ 1328468 w 1328468"/>
              <a:gd name="connsiteY4" fmla="*/ 2136 h 1468626"/>
              <a:gd name="connsiteX0" fmla="*/ 0 w 1328468"/>
              <a:gd name="connsiteY0" fmla="*/ 1466561 h 1466561"/>
              <a:gd name="connsiteX1" fmla="*/ 115019 w 1328468"/>
              <a:gd name="connsiteY1" fmla="*/ 856961 h 1466561"/>
              <a:gd name="connsiteX2" fmla="*/ 327804 w 1328468"/>
              <a:gd name="connsiteY2" fmla="*/ 235859 h 1466561"/>
              <a:gd name="connsiteX3" fmla="*/ 736121 w 1328468"/>
              <a:gd name="connsiteY3" fmla="*/ 74832 h 1466561"/>
              <a:gd name="connsiteX4" fmla="*/ 1328468 w 1328468"/>
              <a:gd name="connsiteY4" fmla="*/ 71 h 1466561"/>
              <a:gd name="connsiteX0" fmla="*/ 0 w 1328468"/>
              <a:gd name="connsiteY0" fmla="*/ 1466615 h 1466615"/>
              <a:gd name="connsiteX1" fmla="*/ 115019 w 1328468"/>
              <a:gd name="connsiteY1" fmla="*/ 857015 h 1466615"/>
              <a:gd name="connsiteX2" fmla="*/ 327804 w 1328468"/>
              <a:gd name="connsiteY2" fmla="*/ 235913 h 1466615"/>
              <a:gd name="connsiteX3" fmla="*/ 747623 w 1328468"/>
              <a:gd name="connsiteY3" fmla="*/ 57633 h 1466615"/>
              <a:gd name="connsiteX4" fmla="*/ 1328468 w 1328468"/>
              <a:gd name="connsiteY4" fmla="*/ 125 h 1466615"/>
              <a:gd name="connsiteX0" fmla="*/ 0 w 1328468"/>
              <a:gd name="connsiteY0" fmla="*/ 1466647 h 1466647"/>
              <a:gd name="connsiteX1" fmla="*/ 115019 w 1328468"/>
              <a:gd name="connsiteY1" fmla="*/ 857047 h 1466647"/>
              <a:gd name="connsiteX2" fmla="*/ 316302 w 1328468"/>
              <a:gd name="connsiteY2" fmla="*/ 264700 h 1466647"/>
              <a:gd name="connsiteX3" fmla="*/ 747623 w 1328468"/>
              <a:gd name="connsiteY3" fmla="*/ 57665 h 1466647"/>
              <a:gd name="connsiteX4" fmla="*/ 1328468 w 1328468"/>
              <a:gd name="connsiteY4" fmla="*/ 157 h 1466647"/>
              <a:gd name="connsiteX0" fmla="*/ 0 w 1311215"/>
              <a:gd name="connsiteY0" fmla="*/ 1414889 h 1414889"/>
              <a:gd name="connsiteX1" fmla="*/ 97766 w 1311215"/>
              <a:gd name="connsiteY1" fmla="*/ 857047 h 1414889"/>
              <a:gd name="connsiteX2" fmla="*/ 299049 w 1311215"/>
              <a:gd name="connsiteY2" fmla="*/ 264700 h 1414889"/>
              <a:gd name="connsiteX3" fmla="*/ 730370 w 1311215"/>
              <a:gd name="connsiteY3" fmla="*/ 57665 h 1414889"/>
              <a:gd name="connsiteX4" fmla="*/ 1311215 w 1311215"/>
              <a:gd name="connsiteY4" fmla="*/ 157 h 1414889"/>
              <a:gd name="connsiteX0" fmla="*/ 0 w 1311215"/>
              <a:gd name="connsiteY0" fmla="*/ 1414889 h 1414889"/>
              <a:gd name="connsiteX1" fmla="*/ 97766 w 1311215"/>
              <a:gd name="connsiteY1" fmla="*/ 857047 h 1414889"/>
              <a:gd name="connsiteX2" fmla="*/ 299049 w 1311215"/>
              <a:gd name="connsiteY2" fmla="*/ 264700 h 1414889"/>
              <a:gd name="connsiteX3" fmla="*/ 730370 w 1311215"/>
              <a:gd name="connsiteY3" fmla="*/ 57665 h 1414889"/>
              <a:gd name="connsiteX4" fmla="*/ 1311215 w 1311215"/>
              <a:gd name="connsiteY4" fmla="*/ 157 h 1414889"/>
              <a:gd name="connsiteX0" fmla="*/ 0 w 1322717"/>
              <a:gd name="connsiteY0" fmla="*/ 1449395 h 1449395"/>
              <a:gd name="connsiteX1" fmla="*/ 109268 w 1322717"/>
              <a:gd name="connsiteY1" fmla="*/ 857047 h 1449395"/>
              <a:gd name="connsiteX2" fmla="*/ 310551 w 1322717"/>
              <a:gd name="connsiteY2" fmla="*/ 264700 h 1449395"/>
              <a:gd name="connsiteX3" fmla="*/ 741872 w 1322717"/>
              <a:gd name="connsiteY3" fmla="*/ 57665 h 1449395"/>
              <a:gd name="connsiteX4" fmla="*/ 1322717 w 1322717"/>
              <a:gd name="connsiteY4" fmla="*/ 157 h 1449395"/>
              <a:gd name="connsiteX0" fmla="*/ 0 w 1322717"/>
              <a:gd name="connsiteY0" fmla="*/ 1449395 h 1449395"/>
              <a:gd name="connsiteX1" fmla="*/ 132272 w 1322717"/>
              <a:gd name="connsiteY1" fmla="*/ 931810 h 1449395"/>
              <a:gd name="connsiteX2" fmla="*/ 310551 w 1322717"/>
              <a:gd name="connsiteY2" fmla="*/ 264700 h 1449395"/>
              <a:gd name="connsiteX3" fmla="*/ 741872 w 1322717"/>
              <a:gd name="connsiteY3" fmla="*/ 57665 h 1449395"/>
              <a:gd name="connsiteX4" fmla="*/ 1322717 w 1322717"/>
              <a:gd name="connsiteY4" fmla="*/ 157 h 1449395"/>
              <a:gd name="connsiteX0" fmla="*/ 0 w 1322717"/>
              <a:gd name="connsiteY0" fmla="*/ 1449395 h 1449395"/>
              <a:gd name="connsiteX1" fmla="*/ 74762 w 1322717"/>
              <a:gd name="connsiteY1" fmla="*/ 897304 h 1449395"/>
              <a:gd name="connsiteX2" fmla="*/ 310551 w 1322717"/>
              <a:gd name="connsiteY2" fmla="*/ 264700 h 1449395"/>
              <a:gd name="connsiteX3" fmla="*/ 741872 w 1322717"/>
              <a:gd name="connsiteY3" fmla="*/ 57665 h 1449395"/>
              <a:gd name="connsiteX4" fmla="*/ 1322717 w 1322717"/>
              <a:gd name="connsiteY4" fmla="*/ 157 h 1449395"/>
              <a:gd name="connsiteX0" fmla="*/ 0 w 1322717"/>
              <a:gd name="connsiteY0" fmla="*/ 1449724 h 1449724"/>
              <a:gd name="connsiteX1" fmla="*/ 74762 w 1322717"/>
              <a:gd name="connsiteY1" fmla="*/ 897633 h 1449724"/>
              <a:gd name="connsiteX2" fmla="*/ 218536 w 1322717"/>
              <a:gd name="connsiteY2" fmla="*/ 351294 h 1449724"/>
              <a:gd name="connsiteX3" fmla="*/ 741872 w 1322717"/>
              <a:gd name="connsiteY3" fmla="*/ 57994 h 1449724"/>
              <a:gd name="connsiteX4" fmla="*/ 1322717 w 1322717"/>
              <a:gd name="connsiteY4" fmla="*/ 486 h 1449724"/>
              <a:gd name="connsiteX0" fmla="*/ 0 w 1322717"/>
              <a:gd name="connsiteY0" fmla="*/ 1449436 h 1449436"/>
              <a:gd name="connsiteX1" fmla="*/ 74762 w 1322717"/>
              <a:gd name="connsiteY1" fmla="*/ 897345 h 1449436"/>
              <a:gd name="connsiteX2" fmla="*/ 304800 w 1322717"/>
              <a:gd name="connsiteY2" fmla="*/ 287746 h 1449436"/>
              <a:gd name="connsiteX3" fmla="*/ 741872 w 1322717"/>
              <a:gd name="connsiteY3" fmla="*/ 57706 h 1449436"/>
              <a:gd name="connsiteX4" fmla="*/ 1322717 w 1322717"/>
              <a:gd name="connsiteY4" fmla="*/ 198 h 1449436"/>
              <a:gd name="connsiteX0" fmla="*/ 0 w 1322717"/>
              <a:gd name="connsiteY0" fmla="*/ 1449436 h 1449436"/>
              <a:gd name="connsiteX1" fmla="*/ 28754 w 1322717"/>
              <a:gd name="connsiteY1" fmla="*/ 908847 h 1449436"/>
              <a:gd name="connsiteX2" fmla="*/ 304800 w 1322717"/>
              <a:gd name="connsiteY2" fmla="*/ 287746 h 1449436"/>
              <a:gd name="connsiteX3" fmla="*/ 741872 w 1322717"/>
              <a:gd name="connsiteY3" fmla="*/ 57706 h 1449436"/>
              <a:gd name="connsiteX4" fmla="*/ 1322717 w 1322717"/>
              <a:gd name="connsiteY4" fmla="*/ 198 h 1449436"/>
              <a:gd name="connsiteX0" fmla="*/ 0 w 1322717"/>
              <a:gd name="connsiteY0" fmla="*/ 1453818 h 1453818"/>
              <a:gd name="connsiteX1" fmla="*/ 28754 w 1322717"/>
              <a:gd name="connsiteY1" fmla="*/ 913229 h 1453818"/>
              <a:gd name="connsiteX2" fmla="*/ 304800 w 1322717"/>
              <a:gd name="connsiteY2" fmla="*/ 292128 h 1453818"/>
              <a:gd name="connsiteX3" fmla="*/ 833887 w 1322717"/>
              <a:gd name="connsiteY3" fmla="*/ 33334 h 1453818"/>
              <a:gd name="connsiteX4" fmla="*/ 1322717 w 1322717"/>
              <a:gd name="connsiteY4" fmla="*/ 4580 h 1453818"/>
              <a:gd name="connsiteX0" fmla="*/ 0 w 1322717"/>
              <a:gd name="connsiteY0" fmla="*/ 1450757 h 1450757"/>
              <a:gd name="connsiteX1" fmla="*/ 28754 w 1322717"/>
              <a:gd name="connsiteY1" fmla="*/ 910168 h 1450757"/>
              <a:gd name="connsiteX2" fmla="*/ 304800 w 1322717"/>
              <a:gd name="connsiteY2" fmla="*/ 289067 h 1450757"/>
              <a:gd name="connsiteX3" fmla="*/ 833887 w 1322717"/>
              <a:gd name="connsiteY3" fmla="*/ 30273 h 1450757"/>
              <a:gd name="connsiteX4" fmla="*/ 1322717 w 1322717"/>
              <a:gd name="connsiteY4" fmla="*/ 1519 h 1450757"/>
              <a:gd name="connsiteX0" fmla="*/ 0 w 1316966"/>
              <a:gd name="connsiteY0" fmla="*/ 1442186 h 1442186"/>
              <a:gd name="connsiteX1" fmla="*/ 28754 w 1316966"/>
              <a:gd name="connsiteY1" fmla="*/ 901597 h 1442186"/>
              <a:gd name="connsiteX2" fmla="*/ 304800 w 1316966"/>
              <a:gd name="connsiteY2" fmla="*/ 280496 h 1442186"/>
              <a:gd name="connsiteX3" fmla="*/ 833887 w 1316966"/>
              <a:gd name="connsiteY3" fmla="*/ 21702 h 1442186"/>
              <a:gd name="connsiteX4" fmla="*/ 1316966 w 1316966"/>
              <a:gd name="connsiteY4" fmla="*/ 15952 h 1442186"/>
              <a:gd name="connsiteX0" fmla="*/ 0 w 1316966"/>
              <a:gd name="connsiteY0" fmla="*/ 1447340 h 1447340"/>
              <a:gd name="connsiteX1" fmla="*/ 28754 w 1316966"/>
              <a:gd name="connsiteY1" fmla="*/ 906751 h 1447340"/>
              <a:gd name="connsiteX2" fmla="*/ 304800 w 1316966"/>
              <a:gd name="connsiteY2" fmla="*/ 285650 h 1447340"/>
              <a:gd name="connsiteX3" fmla="*/ 833887 w 1316966"/>
              <a:gd name="connsiteY3" fmla="*/ 26856 h 1447340"/>
              <a:gd name="connsiteX4" fmla="*/ 1316966 w 1316966"/>
              <a:gd name="connsiteY4" fmla="*/ 21106 h 1447340"/>
              <a:gd name="connsiteX0" fmla="*/ 0 w 1316966"/>
              <a:gd name="connsiteY0" fmla="*/ 1442776 h 1442776"/>
              <a:gd name="connsiteX1" fmla="*/ 28754 w 1316966"/>
              <a:gd name="connsiteY1" fmla="*/ 902187 h 1442776"/>
              <a:gd name="connsiteX2" fmla="*/ 304800 w 1316966"/>
              <a:gd name="connsiteY2" fmla="*/ 281086 h 1442776"/>
              <a:gd name="connsiteX3" fmla="*/ 833887 w 1316966"/>
              <a:gd name="connsiteY3" fmla="*/ 22292 h 1442776"/>
              <a:gd name="connsiteX4" fmla="*/ 1316966 w 1316966"/>
              <a:gd name="connsiteY4" fmla="*/ 16542 h 1442776"/>
              <a:gd name="connsiteX0" fmla="*/ 0 w 1316966"/>
              <a:gd name="connsiteY0" fmla="*/ 1450513 h 1450513"/>
              <a:gd name="connsiteX1" fmla="*/ 28754 w 1316966"/>
              <a:gd name="connsiteY1" fmla="*/ 909924 h 1450513"/>
              <a:gd name="connsiteX2" fmla="*/ 264544 w 1316966"/>
              <a:gd name="connsiteY2" fmla="*/ 334831 h 1450513"/>
              <a:gd name="connsiteX3" fmla="*/ 833887 w 1316966"/>
              <a:gd name="connsiteY3" fmla="*/ 30029 h 1450513"/>
              <a:gd name="connsiteX4" fmla="*/ 1316966 w 1316966"/>
              <a:gd name="connsiteY4" fmla="*/ 24279 h 1450513"/>
              <a:gd name="connsiteX0" fmla="*/ 0 w 1316966"/>
              <a:gd name="connsiteY0" fmla="*/ 1446949 h 1446949"/>
              <a:gd name="connsiteX1" fmla="*/ 28754 w 1316966"/>
              <a:gd name="connsiteY1" fmla="*/ 906360 h 1446949"/>
              <a:gd name="connsiteX2" fmla="*/ 316302 w 1316966"/>
              <a:gd name="connsiteY2" fmla="*/ 279508 h 1446949"/>
              <a:gd name="connsiteX3" fmla="*/ 833887 w 1316966"/>
              <a:gd name="connsiteY3" fmla="*/ 26465 h 1446949"/>
              <a:gd name="connsiteX4" fmla="*/ 1316966 w 1316966"/>
              <a:gd name="connsiteY4" fmla="*/ 20715 h 1446949"/>
              <a:gd name="connsiteX0" fmla="*/ 0 w 1316966"/>
              <a:gd name="connsiteY0" fmla="*/ 1434186 h 1434186"/>
              <a:gd name="connsiteX1" fmla="*/ 28754 w 1316966"/>
              <a:gd name="connsiteY1" fmla="*/ 893597 h 1434186"/>
              <a:gd name="connsiteX2" fmla="*/ 316302 w 1316966"/>
              <a:gd name="connsiteY2" fmla="*/ 266745 h 1434186"/>
              <a:gd name="connsiteX3" fmla="*/ 718868 w 1316966"/>
              <a:gd name="connsiteY3" fmla="*/ 48207 h 1434186"/>
              <a:gd name="connsiteX4" fmla="*/ 1316966 w 1316966"/>
              <a:gd name="connsiteY4" fmla="*/ 7952 h 1434186"/>
              <a:gd name="connsiteX0" fmla="*/ 0 w 1316966"/>
              <a:gd name="connsiteY0" fmla="*/ 1436245 h 1436245"/>
              <a:gd name="connsiteX1" fmla="*/ 28754 w 1316966"/>
              <a:gd name="connsiteY1" fmla="*/ 895656 h 1436245"/>
              <a:gd name="connsiteX2" fmla="*/ 253042 w 1316966"/>
              <a:gd name="connsiteY2" fmla="*/ 332065 h 1436245"/>
              <a:gd name="connsiteX3" fmla="*/ 718868 w 1316966"/>
              <a:gd name="connsiteY3" fmla="*/ 50266 h 1436245"/>
              <a:gd name="connsiteX4" fmla="*/ 1316966 w 1316966"/>
              <a:gd name="connsiteY4" fmla="*/ 10011 h 1436245"/>
              <a:gd name="connsiteX0" fmla="*/ 2169 w 1307633"/>
              <a:gd name="connsiteY0" fmla="*/ 1395988 h 1395988"/>
              <a:gd name="connsiteX1" fmla="*/ 19421 w 1307633"/>
              <a:gd name="connsiteY1" fmla="*/ 895656 h 1395988"/>
              <a:gd name="connsiteX2" fmla="*/ 243709 w 1307633"/>
              <a:gd name="connsiteY2" fmla="*/ 332065 h 1395988"/>
              <a:gd name="connsiteX3" fmla="*/ 709535 w 1307633"/>
              <a:gd name="connsiteY3" fmla="*/ 50266 h 1395988"/>
              <a:gd name="connsiteX4" fmla="*/ 1307633 w 1307633"/>
              <a:gd name="connsiteY4" fmla="*/ 10011 h 1395988"/>
              <a:gd name="connsiteX0" fmla="*/ 9120 w 1314584"/>
              <a:gd name="connsiteY0" fmla="*/ 1395988 h 1395988"/>
              <a:gd name="connsiteX1" fmla="*/ 26372 w 1314584"/>
              <a:gd name="connsiteY1" fmla="*/ 895656 h 1395988"/>
              <a:gd name="connsiteX2" fmla="*/ 250660 w 1314584"/>
              <a:gd name="connsiteY2" fmla="*/ 332065 h 1395988"/>
              <a:gd name="connsiteX3" fmla="*/ 716486 w 1314584"/>
              <a:gd name="connsiteY3" fmla="*/ 50266 h 1395988"/>
              <a:gd name="connsiteX4" fmla="*/ 1314584 w 1314584"/>
              <a:gd name="connsiteY4" fmla="*/ 10011 h 1395988"/>
              <a:gd name="connsiteX0" fmla="*/ 774 w 1473015"/>
              <a:gd name="connsiteY0" fmla="*/ 1643278 h 1643278"/>
              <a:gd name="connsiteX1" fmla="*/ 184803 w 1473015"/>
              <a:gd name="connsiteY1" fmla="*/ 895656 h 1643278"/>
              <a:gd name="connsiteX2" fmla="*/ 409091 w 1473015"/>
              <a:gd name="connsiteY2" fmla="*/ 332065 h 1643278"/>
              <a:gd name="connsiteX3" fmla="*/ 874917 w 1473015"/>
              <a:gd name="connsiteY3" fmla="*/ 50266 h 1643278"/>
              <a:gd name="connsiteX4" fmla="*/ 1473015 w 1473015"/>
              <a:gd name="connsiteY4" fmla="*/ 10011 h 1643278"/>
              <a:gd name="connsiteX0" fmla="*/ 17947 w 1490188"/>
              <a:gd name="connsiteY0" fmla="*/ 1643278 h 1643278"/>
              <a:gd name="connsiteX1" fmla="*/ 17946 w 1490188"/>
              <a:gd name="connsiteY1" fmla="*/ 935913 h 1643278"/>
              <a:gd name="connsiteX2" fmla="*/ 426264 w 1490188"/>
              <a:gd name="connsiteY2" fmla="*/ 332065 h 1643278"/>
              <a:gd name="connsiteX3" fmla="*/ 892090 w 1490188"/>
              <a:gd name="connsiteY3" fmla="*/ 50266 h 1643278"/>
              <a:gd name="connsiteX4" fmla="*/ 1490188 w 1490188"/>
              <a:gd name="connsiteY4" fmla="*/ 10011 h 1643278"/>
              <a:gd name="connsiteX0" fmla="*/ 17947 w 1490188"/>
              <a:gd name="connsiteY0" fmla="*/ 1643278 h 1643278"/>
              <a:gd name="connsiteX1" fmla="*/ 17946 w 1490188"/>
              <a:gd name="connsiteY1" fmla="*/ 935913 h 1643278"/>
              <a:gd name="connsiteX2" fmla="*/ 316996 w 1490188"/>
              <a:gd name="connsiteY2" fmla="*/ 332065 h 1643278"/>
              <a:gd name="connsiteX3" fmla="*/ 892090 w 1490188"/>
              <a:gd name="connsiteY3" fmla="*/ 50266 h 1643278"/>
              <a:gd name="connsiteX4" fmla="*/ 1490188 w 1490188"/>
              <a:gd name="connsiteY4" fmla="*/ 10011 h 1643278"/>
              <a:gd name="connsiteX0" fmla="*/ 17947 w 1490188"/>
              <a:gd name="connsiteY0" fmla="*/ 1646913 h 1646913"/>
              <a:gd name="connsiteX1" fmla="*/ 17946 w 1490188"/>
              <a:gd name="connsiteY1" fmla="*/ 939548 h 1646913"/>
              <a:gd name="connsiteX2" fmla="*/ 316996 w 1490188"/>
              <a:gd name="connsiteY2" fmla="*/ 335700 h 1646913"/>
              <a:gd name="connsiteX3" fmla="*/ 909343 w 1490188"/>
              <a:gd name="connsiteY3" fmla="*/ 42399 h 1646913"/>
              <a:gd name="connsiteX4" fmla="*/ 1490188 w 1490188"/>
              <a:gd name="connsiteY4" fmla="*/ 13646 h 1646913"/>
              <a:gd name="connsiteX0" fmla="*/ 17947 w 1553449"/>
              <a:gd name="connsiteY0" fmla="*/ 1635348 h 1635348"/>
              <a:gd name="connsiteX1" fmla="*/ 17946 w 1553449"/>
              <a:gd name="connsiteY1" fmla="*/ 927983 h 1635348"/>
              <a:gd name="connsiteX2" fmla="*/ 316996 w 1553449"/>
              <a:gd name="connsiteY2" fmla="*/ 324135 h 1635348"/>
              <a:gd name="connsiteX3" fmla="*/ 909343 w 1553449"/>
              <a:gd name="connsiteY3" fmla="*/ 30834 h 1635348"/>
              <a:gd name="connsiteX4" fmla="*/ 1553449 w 1553449"/>
              <a:gd name="connsiteY4" fmla="*/ 25085 h 1635348"/>
              <a:gd name="connsiteX0" fmla="*/ 17947 w 1553449"/>
              <a:gd name="connsiteY0" fmla="*/ 1647760 h 1647760"/>
              <a:gd name="connsiteX1" fmla="*/ 17946 w 1553449"/>
              <a:gd name="connsiteY1" fmla="*/ 940395 h 1647760"/>
              <a:gd name="connsiteX2" fmla="*/ 316996 w 1553449"/>
              <a:gd name="connsiteY2" fmla="*/ 336547 h 1647760"/>
              <a:gd name="connsiteX3" fmla="*/ 909343 w 1553449"/>
              <a:gd name="connsiteY3" fmla="*/ 43246 h 1647760"/>
              <a:gd name="connsiteX4" fmla="*/ 1553449 w 1553449"/>
              <a:gd name="connsiteY4" fmla="*/ 37497 h 1647760"/>
              <a:gd name="connsiteX0" fmla="*/ 17947 w 1553449"/>
              <a:gd name="connsiteY0" fmla="*/ 1647760 h 1647760"/>
              <a:gd name="connsiteX1" fmla="*/ 17946 w 1553449"/>
              <a:gd name="connsiteY1" fmla="*/ 940395 h 1647760"/>
              <a:gd name="connsiteX2" fmla="*/ 316996 w 1553449"/>
              <a:gd name="connsiteY2" fmla="*/ 336547 h 1647760"/>
              <a:gd name="connsiteX3" fmla="*/ 828830 w 1553449"/>
              <a:gd name="connsiteY3" fmla="*/ 43246 h 1647760"/>
              <a:gd name="connsiteX4" fmla="*/ 1553449 w 1553449"/>
              <a:gd name="connsiteY4" fmla="*/ 37497 h 1647760"/>
              <a:gd name="connsiteX0" fmla="*/ 9121 w 1544623"/>
              <a:gd name="connsiteY0" fmla="*/ 1647760 h 1647760"/>
              <a:gd name="connsiteX1" fmla="*/ 26372 w 1544623"/>
              <a:gd name="connsiteY1" fmla="*/ 940395 h 1647760"/>
              <a:gd name="connsiteX2" fmla="*/ 308170 w 1544623"/>
              <a:gd name="connsiteY2" fmla="*/ 336547 h 1647760"/>
              <a:gd name="connsiteX3" fmla="*/ 820004 w 1544623"/>
              <a:gd name="connsiteY3" fmla="*/ 43246 h 1647760"/>
              <a:gd name="connsiteX4" fmla="*/ 1544623 w 1544623"/>
              <a:gd name="connsiteY4" fmla="*/ 37497 h 1647760"/>
              <a:gd name="connsiteX0" fmla="*/ 9121 w 1550374"/>
              <a:gd name="connsiteY0" fmla="*/ 1661910 h 1661910"/>
              <a:gd name="connsiteX1" fmla="*/ 26372 w 1550374"/>
              <a:gd name="connsiteY1" fmla="*/ 954545 h 1661910"/>
              <a:gd name="connsiteX2" fmla="*/ 308170 w 1550374"/>
              <a:gd name="connsiteY2" fmla="*/ 350697 h 1661910"/>
              <a:gd name="connsiteX3" fmla="*/ 820004 w 1550374"/>
              <a:gd name="connsiteY3" fmla="*/ 57396 h 1661910"/>
              <a:gd name="connsiteX4" fmla="*/ 1550374 w 1550374"/>
              <a:gd name="connsiteY4" fmla="*/ 28643 h 1661910"/>
              <a:gd name="connsiteX0" fmla="*/ 4854 w 1563360"/>
              <a:gd name="connsiteY0" fmla="*/ 1684914 h 1684914"/>
              <a:gd name="connsiteX1" fmla="*/ 39358 w 1563360"/>
              <a:gd name="connsiteY1" fmla="*/ 954545 h 1684914"/>
              <a:gd name="connsiteX2" fmla="*/ 321156 w 1563360"/>
              <a:gd name="connsiteY2" fmla="*/ 350697 h 1684914"/>
              <a:gd name="connsiteX3" fmla="*/ 832990 w 1563360"/>
              <a:gd name="connsiteY3" fmla="*/ 57396 h 1684914"/>
              <a:gd name="connsiteX4" fmla="*/ 1563360 w 1563360"/>
              <a:gd name="connsiteY4" fmla="*/ 28643 h 1684914"/>
              <a:gd name="connsiteX0" fmla="*/ 22377 w 1580883"/>
              <a:gd name="connsiteY0" fmla="*/ 1684914 h 1684914"/>
              <a:gd name="connsiteX1" fmla="*/ 56881 w 1580883"/>
              <a:gd name="connsiteY1" fmla="*/ 954545 h 1684914"/>
              <a:gd name="connsiteX2" fmla="*/ 338679 w 1580883"/>
              <a:gd name="connsiteY2" fmla="*/ 350697 h 1684914"/>
              <a:gd name="connsiteX3" fmla="*/ 850513 w 1580883"/>
              <a:gd name="connsiteY3" fmla="*/ 57396 h 1684914"/>
              <a:gd name="connsiteX4" fmla="*/ 1580883 w 1580883"/>
              <a:gd name="connsiteY4" fmla="*/ 28643 h 1684914"/>
              <a:gd name="connsiteX0" fmla="*/ 38104 w 1596610"/>
              <a:gd name="connsiteY0" fmla="*/ 1684914 h 1684914"/>
              <a:gd name="connsiteX1" fmla="*/ 26601 w 1596610"/>
              <a:gd name="connsiteY1" fmla="*/ 1012054 h 1684914"/>
              <a:gd name="connsiteX2" fmla="*/ 354406 w 1596610"/>
              <a:gd name="connsiteY2" fmla="*/ 350697 h 1684914"/>
              <a:gd name="connsiteX3" fmla="*/ 866240 w 1596610"/>
              <a:gd name="connsiteY3" fmla="*/ 57396 h 1684914"/>
              <a:gd name="connsiteX4" fmla="*/ 1596610 w 1596610"/>
              <a:gd name="connsiteY4" fmla="*/ 28643 h 1684914"/>
              <a:gd name="connsiteX0" fmla="*/ 38104 w 1596610"/>
              <a:gd name="connsiteY0" fmla="*/ 1684914 h 1684914"/>
              <a:gd name="connsiteX1" fmla="*/ 26601 w 1596610"/>
              <a:gd name="connsiteY1" fmla="*/ 1012054 h 1684914"/>
              <a:gd name="connsiteX2" fmla="*/ 256640 w 1596610"/>
              <a:gd name="connsiteY2" fmla="*/ 425459 h 1684914"/>
              <a:gd name="connsiteX3" fmla="*/ 866240 w 1596610"/>
              <a:gd name="connsiteY3" fmla="*/ 57396 h 1684914"/>
              <a:gd name="connsiteX4" fmla="*/ 1596610 w 1596610"/>
              <a:gd name="connsiteY4" fmla="*/ 28643 h 1684914"/>
              <a:gd name="connsiteX0" fmla="*/ 38104 w 1596610"/>
              <a:gd name="connsiteY0" fmla="*/ 1684914 h 1684914"/>
              <a:gd name="connsiteX1" fmla="*/ 26601 w 1596610"/>
              <a:gd name="connsiteY1" fmla="*/ 1012054 h 1684914"/>
              <a:gd name="connsiteX2" fmla="*/ 308398 w 1596610"/>
              <a:gd name="connsiteY2" fmla="*/ 333444 h 1684914"/>
              <a:gd name="connsiteX3" fmla="*/ 866240 w 1596610"/>
              <a:gd name="connsiteY3" fmla="*/ 57396 h 1684914"/>
              <a:gd name="connsiteX4" fmla="*/ 1596610 w 1596610"/>
              <a:gd name="connsiteY4" fmla="*/ 28643 h 1684914"/>
              <a:gd name="connsiteX0" fmla="*/ 38104 w 1596610"/>
              <a:gd name="connsiteY0" fmla="*/ 1684914 h 1684914"/>
              <a:gd name="connsiteX1" fmla="*/ 26601 w 1596610"/>
              <a:gd name="connsiteY1" fmla="*/ 1012054 h 1684914"/>
              <a:gd name="connsiteX2" fmla="*/ 308398 w 1596610"/>
              <a:gd name="connsiteY2" fmla="*/ 350697 h 1684914"/>
              <a:gd name="connsiteX3" fmla="*/ 866240 w 1596610"/>
              <a:gd name="connsiteY3" fmla="*/ 57396 h 1684914"/>
              <a:gd name="connsiteX4" fmla="*/ 1596610 w 1596610"/>
              <a:gd name="connsiteY4" fmla="*/ 28643 h 1684914"/>
              <a:gd name="connsiteX0" fmla="*/ 38104 w 1596610"/>
              <a:gd name="connsiteY0" fmla="*/ 1684914 h 1684914"/>
              <a:gd name="connsiteX1" fmla="*/ 26601 w 1596610"/>
              <a:gd name="connsiteY1" fmla="*/ 1012054 h 1684914"/>
              <a:gd name="connsiteX2" fmla="*/ 354406 w 1596610"/>
              <a:gd name="connsiteY2" fmla="*/ 350697 h 1684914"/>
              <a:gd name="connsiteX3" fmla="*/ 866240 w 1596610"/>
              <a:gd name="connsiteY3" fmla="*/ 57396 h 1684914"/>
              <a:gd name="connsiteX4" fmla="*/ 1596610 w 1596610"/>
              <a:gd name="connsiteY4" fmla="*/ 28643 h 1684914"/>
              <a:gd name="connsiteX0" fmla="*/ 38104 w 1596610"/>
              <a:gd name="connsiteY0" fmla="*/ 1684914 h 1684914"/>
              <a:gd name="connsiteX1" fmla="*/ 26601 w 1596610"/>
              <a:gd name="connsiteY1" fmla="*/ 1012054 h 1684914"/>
              <a:gd name="connsiteX2" fmla="*/ 319900 w 1596610"/>
              <a:gd name="connsiteY2" fmla="*/ 408206 h 1684914"/>
              <a:gd name="connsiteX3" fmla="*/ 866240 w 1596610"/>
              <a:gd name="connsiteY3" fmla="*/ 57396 h 1684914"/>
              <a:gd name="connsiteX4" fmla="*/ 1596610 w 1596610"/>
              <a:gd name="connsiteY4" fmla="*/ 28643 h 1684914"/>
              <a:gd name="connsiteX0" fmla="*/ 38104 w 1596610"/>
              <a:gd name="connsiteY0" fmla="*/ 1684914 h 1684914"/>
              <a:gd name="connsiteX1" fmla="*/ 26601 w 1596610"/>
              <a:gd name="connsiteY1" fmla="*/ 1012054 h 1684914"/>
              <a:gd name="connsiteX2" fmla="*/ 276991 w 1596610"/>
              <a:gd name="connsiteY2" fmla="*/ 408206 h 1684914"/>
              <a:gd name="connsiteX3" fmla="*/ 866240 w 1596610"/>
              <a:gd name="connsiteY3" fmla="*/ 57396 h 1684914"/>
              <a:gd name="connsiteX4" fmla="*/ 1596610 w 1596610"/>
              <a:gd name="connsiteY4" fmla="*/ 28643 h 1684914"/>
              <a:gd name="connsiteX0" fmla="*/ 38104 w 1596610"/>
              <a:gd name="connsiteY0" fmla="*/ 1682400 h 1682400"/>
              <a:gd name="connsiteX1" fmla="*/ 26601 w 1596610"/>
              <a:gd name="connsiteY1" fmla="*/ 1009540 h 1682400"/>
              <a:gd name="connsiteX2" fmla="*/ 276991 w 1596610"/>
              <a:gd name="connsiteY2" fmla="*/ 405692 h 1682400"/>
              <a:gd name="connsiteX3" fmla="*/ 823331 w 1596610"/>
              <a:gd name="connsiteY3" fmla="*/ 63446 h 1682400"/>
              <a:gd name="connsiteX4" fmla="*/ 1596610 w 1596610"/>
              <a:gd name="connsiteY4" fmla="*/ 26129 h 1682400"/>
              <a:gd name="connsiteX0" fmla="*/ 48117 w 1606623"/>
              <a:gd name="connsiteY0" fmla="*/ 1682400 h 1682400"/>
              <a:gd name="connsiteX1" fmla="*/ 19451 w 1606623"/>
              <a:gd name="connsiteY1" fmla="*/ 1095191 h 1682400"/>
              <a:gd name="connsiteX2" fmla="*/ 287004 w 1606623"/>
              <a:gd name="connsiteY2" fmla="*/ 405692 h 1682400"/>
              <a:gd name="connsiteX3" fmla="*/ 833344 w 1606623"/>
              <a:gd name="connsiteY3" fmla="*/ 63446 h 1682400"/>
              <a:gd name="connsiteX4" fmla="*/ 1606623 w 1606623"/>
              <a:gd name="connsiteY4" fmla="*/ 26129 h 1682400"/>
              <a:gd name="connsiteX0" fmla="*/ 48117 w 1606623"/>
              <a:gd name="connsiteY0" fmla="*/ 1682400 h 1682400"/>
              <a:gd name="connsiteX1" fmla="*/ 19451 w 1606623"/>
              <a:gd name="connsiteY1" fmla="*/ 1095191 h 1682400"/>
              <a:gd name="connsiteX2" fmla="*/ 232542 w 1606623"/>
              <a:gd name="connsiteY2" fmla="*/ 478165 h 1682400"/>
              <a:gd name="connsiteX3" fmla="*/ 833344 w 1606623"/>
              <a:gd name="connsiteY3" fmla="*/ 63446 h 1682400"/>
              <a:gd name="connsiteX4" fmla="*/ 1606623 w 1606623"/>
              <a:gd name="connsiteY4" fmla="*/ 26129 h 1682400"/>
              <a:gd name="connsiteX0" fmla="*/ 48117 w 1606623"/>
              <a:gd name="connsiteY0" fmla="*/ 1682400 h 1682400"/>
              <a:gd name="connsiteX1" fmla="*/ 19451 w 1606623"/>
              <a:gd name="connsiteY1" fmla="*/ 1095191 h 1682400"/>
              <a:gd name="connsiteX2" fmla="*/ 259773 w 1606623"/>
              <a:gd name="connsiteY2" fmla="*/ 478165 h 1682400"/>
              <a:gd name="connsiteX3" fmla="*/ 833344 w 1606623"/>
              <a:gd name="connsiteY3" fmla="*/ 63446 h 1682400"/>
              <a:gd name="connsiteX4" fmla="*/ 1606623 w 1606623"/>
              <a:gd name="connsiteY4" fmla="*/ 26129 h 1682400"/>
              <a:gd name="connsiteX0" fmla="*/ 48117 w 1606623"/>
              <a:gd name="connsiteY0" fmla="*/ 1673690 h 1673690"/>
              <a:gd name="connsiteX1" fmla="*/ 19451 w 1606623"/>
              <a:gd name="connsiteY1" fmla="*/ 1086481 h 1673690"/>
              <a:gd name="connsiteX2" fmla="*/ 259773 w 1606623"/>
              <a:gd name="connsiteY2" fmla="*/ 469455 h 1673690"/>
              <a:gd name="connsiteX3" fmla="*/ 833344 w 1606623"/>
              <a:gd name="connsiteY3" fmla="*/ 100032 h 1673690"/>
              <a:gd name="connsiteX4" fmla="*/ 1606623 w 1606623"/>
              <a:gd name="connsiteY4" fmla="*/ 17419 h 1673690"/>
              <a:gd name="connsiteX0" fmla="*/ 48117 w 1606623"/>
              <a:gd name="connsiteY0" fmla="*/ 1657448 h 1657448"/>
              <a:gd name="connsiteX1" fmla="*/ 19451 w 1606623"/>
              <a:gd name="connsiteY1" fmla="*/ 1070239 h 1657448"/>
              <a:gd name="connsiteX2" fmla="*/ 259773 w 1606623"/>
              <a:gd name="connsiteY2" fmla="*/ 453213 h 1657448"/>
              <a:gd name="connsiteX3" fmla="*/ 833344 w 1606623"/>
              <a:gd name="connsiteY3" fmla="*/ 83790 h 1657448"/>
              <a:gd name="connsiteX4" fmla="*/ 1606623 w 1606623"/>
              <a:gd name="connsiteY4" fmla="*/ 1177 h 165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6623" h="1657448">
                <a:moveTo>
                  <a:pt x="48117" y="1657448"/>
                </a:moveTo>
                <a:cubicBezTo>
                  <a:pt x="-5559" y="1379487"/>
                  <a:pt x="-13138" y="1256186"/>
                  <a:pt x="19451" y="1070239"/>
                </a:cubicBezTo>
                <a:cubicBezTo>
                  <a:pt x="52040" y="861288"/>
                  <a:pt x="124124" y="617621"/>
                  <a:pt x="259773" y="453213"/>
                </a:cubicBezTo>
                <a:cubicBezTo>
                  <a:pt x="395422" y="288805"/>
                  <a:pt x="656023" y="137466"/>
                  <a:pt x="833344" y="83790"/>
                </a:cubicBezTo>
                <a:cubicBezTo>
                  <a:pt x="1010665" y="30114"/>
                  <a:pt x="1377092" y="-7203"/>
                  <a:pt x="1606623" y="1177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963" y="3049588"/>
            <a:ext cx="758825" cy="174625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8000" rIns="0" bIns="18000">
            <a:spAutoFit/>
          </a:bodyPr>
          <a:lstStyle/>
          <a:p>
            <a:pPr algn="ctr">
              <a:defRPr/>
            </a:pPr>
            <a:r>
              <a:rPr lang="ru-RU" sz="900" b="1">
                <a:solidFill>
                  <a:srgbClr val="FFFFFF"/>
                </a:solidFill>
                <a:latin typeface="Arial" charset="0"/>
                <a:cs typeface="Tahoma" pitchFamily="34" charset="0"/>
              </a:rPr>
              <a:t>БАЛТИЙСК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028950" y="1193800"/>
            <a:ext cx="801688" cy="174625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8000" rIns="0" bIns="18000">
            <a:spAutoFit/>
          </a:bodyPr>
          <a:lstStyle/>
          <a:p>
            <a:pPr algn="ctr">
              <a:defRPr/>
            </a:pPr>
            <a:r>
              <a:rPr lang="ru-RU" sz="900" b="1">
                <a:solidFill>
                  <a:srgbClr val="FFFFFF"/>
                </a:solidFill>
                <a:latin typeface="Arial" charset="0"/>
                <a:cs typeface="Tahoma" pitchFamily="34" charset="0"/>
              </a:rPr>
              <a:t>УСТЬ-ЛУГА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93700" y="777875"/>
            <a:ext cx="3840163" cy="2460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lang="ru-RU" sz="1000" b="1">
                <a:solidFill>
                  <a:srgbClr val="000000"/>
                </a:solidFill>
                <a:latin typeface="Verdana" pitchFamily="34" charset="0"/>
              </a:rPr>
              <a:t>ПАРОМНОЕ СООБЩЕНИЕ УСТЬ-ЛУГА – БАЛТИЙСК</a:t>
            </a:r>
          </a:p>
        </p:txBody>
      </p:sp>
      <p:grpSp>
        <p:nvGrpSpPr>
          <p:cNvPr id="7176" name="Группа 13"/>
          <p:cNvGrpSpPr>
            <a:grpSpLocks/>
          </p:cNvGrpSpPr>
          <p:nvPr/>
        </p:nvGrpSpPr>
        <p:grpSpPr bwMode="auto">
          <a:xfrm>
            <a:off x="395288" y="3435350"/>
            <a:ext cx="3840162" cy="1152624"/>
            <a:chOff x="764875" y="1443485"/>
            <a:chExt cx="4322717" cy="1606216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764875" y="1443485"/>
              <a:ext cx="4322717" cy="1606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36000"/>
            <a:lstStyle/>
            <a:p>
              <a:pPr>
                <a:lnSpc>
                  <a:spcPts val="1400"/>
                </a:lnSpc>
                <a:defRPr/>
              </a:pPr>
              <a:r>
                <a:rPr lang="ru-RU" sz="1400" dirty="0">
                  <a:solidFill>
                    <a:schemeClr val="tx1"/>
                  </a:solidFill>
                </a:rPr>
                <a:t>Количество паромов – </a:t>
              </a:r>
              <a:r>
                <a:rPr lang="ru-RU" sz="1400" b="1" dirty="0">
                  <a:solidFill>
                    <a:schemeClr val="tx1"/>
                  </a:solidFill>
                </a:rPr>
                <a:t>3 («Балтийск»,«</a:t>
              </a:r>
              <a:r>
                <a:rPr lang="ru-RU" sz="1400" b="1" dirty="0" err="1">
                  <a:solidFill>
                    <a:schemeClr val="tx1"/>
                  </a:solidFill>
                </a:rPr>
                <a:t>Амбал</a:t>
              </a:r>
              <a:r>
                <a:rPr lang="ru-RU" sz="1400" b="1" dirty="0">
                  <a:solidFill>
                    <a:schemeClr val="tx1"/>
                  </a:solidFill>
                </a:rPr>
                <a:t>», «Петербург»*)</a:t>
              </a:r>
            </a:p>
            <a:p>
              <a:pPr>
                <a:lnSpc>
                  <a:spcPts val="1400"/>
                </a:lnSpc>
                <a:defRPr/>
              </a:pPr>
              <a:r>
                <a:rPr lang="ru-RU" sz="1400" dirty="0">
                  <a:solidFill>
                    <a:schemeClr val="tx1"/>
                  </a:solidFill>
                </a:rPr>
                <a:t>Расстояние (миль) – </a:t>
              </a:r>
              <a:r>
                <a:rPr lang="ru-RU" sz="1400" b="1" dirty="0">
                  <a:solidFill>
                    <a:schemeClr val="tx1"/>
                  </a:solidFill>
                </a:rPr>
                <a:t>521</a:t>
              </a:r>
            </a:p>
            <a:p>
              <a:pPr>
                <a:lnSpc>
                  <a:spcPts val="1400"/>
                </a:lnSpc>
                <a:defRPr/>
              </a:pPr>
              <a:r>
                <a:rPr lang="ru-RU" sz="1400" dirty="0">
                  <a:solidFill>
                    <a:schemeClr val="tx1"/>
                  </a:solidFill>
                </a:rPr>
                <a:t>Время в пути (</a:t>
              </a:r>
              <a:r>
                <a:rPr lang="ru-RU" sz="1400" dirty="0" err="1">
                  <a:solidFill>
                    <a:schemeClr val="tx1"/>
                  </a:solidFill>
                </a:rPr>
                <a:t>кругорейс</a:t>
              </a:r>
              <a:r>
                <a:rPr lang="ru-RU" sz="1400" dirty="0">
                  <a:solidFill>
                    <a:schemeClr val="tx1"/>
                  </a:solidFill>
                </a:rPr>
                <a:t>) – </a:t>
              </a:r>
              <a:r>
                <a:rPr lang="ru-RU" sz="1400" b="1" dirty="0">
                  <a:solidFill>
                    <a:schemeClr val="tx1"/>
                  </a:solidFill>
                </a:rPr>
                <a:t>96 час.</a:t>
              </a:r>
            </a:p>
            <a:p>
              <a:pPr>
                <a:lnSpc>
                  <a:spcPts val="1400"/>
                </a:lnSpc>
                <a:defRPr/>
              </a:pPr>
              <a:r>
                <a:rPr lang="ru-RU" sz="1400" dirty="0">
                  <a:solidFill>
                    <a:schemeClr val="tx1"/>
                  </a:solidFill>
                </a:rPr>
                <a:t>Средний возраст судов </a:t>
              </a:r>
              <a:r>
                <a:rPr lang="ru-RU" sz="1400" b="1" dirty="0">
                  <a:solidFill>
                    <a:schemeClr val="tx1"/>
                  </a:solidFill>
                </a:rPr>
                <a:t>– 30 лет </a:t>
              </a:r>
              <a:r>
                <a:rPr lang="ru-RU" sz="1400" dirty="0">
                  <a:solidFill>
                    <a:schemeClr val="tx1"/>
                  </a:solidFill>
                </a:rPr>
                <a:t>(риски аварийности судов)</a:t>
              </a:r>
              <a:endParaRPr lang="ru-RU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764875" y="1443485"/>
              <a:ext cx="162392" cy="160621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17" name="Овал 16"/>
          <p:cNvSpPr/>
          <p:nvPr/>
        </p:nvSpPr>
        <p:spPr>
          <a:xfrm>
            <a:off x="2762250" y="1212850"/>
            <a:ext cx="107950" cy="1079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166813" y="2903538"/>
            <a:ext cx="107950" cy="1079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606925" y="788988"/>
            <a:ext cx="4286250" cy="16383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TextBox 24"/>
          <p:cNvSpPr txBox="1"/>
          <p:nvPr/>
        </p:nvSpPr>
        <p:spPr>
          <a:xfrm>
            <a:off x="4613274" y="790575"/>
            <a:ext cx="3991173" cy="514350"/>
          </a:xfrm>
          <a:prstGeom prst="homePlate">
            <a:avLst>
              <a:gd name="adj" fmla="val 18858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1600" dirty="0">
                <a:solidFill>
                  <a:schemeClr val="tx1"/>
                </a:solidFill>
              </a:rPr>
              <a:t>Варианты увеличения паромного тоннажа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на линии Усть-Луга </a:t>
            </a:r>
            <a:r>
              <a:rPr lang="en-US" sz="1600" dirty="0">
                <a:solidFill>
                  <a:schemeClr val="tx1"/>
                </a:solidFill>
              </a:rPr>
              <a:t>–</a:t>
            </a:r>
            <a:r>
              <a:rPr lang="ru-RU" sz="1600" dirty="0">
                <a:solidFill>
                  <a:schemeClr val="tx1"/>
                </a:solidFill>
              </a:rPr>
              <a:t> Балтийск**</a:t>
            </a:r>
          </a:p>
        </p:txBody>
      </p:sp>
      <p:sp>
        <p:nvSpPr>
          <p:cNvPr id="7181" name="TextBox 40"/>
          <p:cNvSpPr txBox="1">
            <a:spLocks noChangeArrowheads="1"/>
          </p:cNvSpPr>
          <p:nvPr/>
        </p:nvSpPr>
        <p:spPr bwMode="auto">
          <a:xfrm>
            <a:off x="4643438" y="1347788"/>
            <a:ext cx="417671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3525" indent="-177800">
              <a:buFont typeface="Arial" charset="0"/>
              <a:buChar char="•"/>
            </a:pPr>
            <a:r>
              <a:rPr lang="ru-RU" sz="1200" dirty="0">
                <a:solidFill>
                  <a:srgbClr val="000000"/>
                </a:solidFill>
                <a:latin typeface="Verdana" pitchFamily="34" charset="0"/>
              </a:rPr>
              <a:t>Строительство 3 паромов</a:t>
            </a:r>
          </a:p>
          <a:p>
            <a:pPr marL="263525" indent="-177800">
              <a:buFont typeface="Arial" charset="0"/>
              <a:buChar char="•"/>
            </a:pPr>
            <a:r>
              <a:rPr lang="ru-RU" sz="1200" dirty="0">
                <a:solidFill>
                  <a:srgbClr val="000000"/>
                </a:solidFill>
                <a:latin typeface="Verdana" pitchFamily="34" charset="0"/>
              </a:rPr>
              <a:t>Подрядчик – верфи РФ</a:t>
            </a:r>
          </a:p>
          <a:p>
            <a:pPr marL="263525" indent="-177800">
              <a:buFont typeface="Arial" charset="0"/>
              <a:buChar char="•"/>
            </a:pPr>
            <a:r>
              <a:rPr lang="ru-RU" sz="1200" dirty="0">
                <a:solidFill>
                  <a:srgbClr val="000000"/>
                </a:solidFill>
                <a:latin typeface="Verdana" pitchFamily="34" charset="0"/>
              </a:rPr>
              <a:t>Срок строительства – 2-2,2 года</a:t>
            </a:r>
          </a:p>
          <a:p>
            <a:pPr marL="263525" indent="-177800">
              <a:buFont typeface="Arial" charset="0"/>
              <a:buChar char="•"/>
            </a:pPr>
            <a:r>
              <a:rPr lang="ru-RU" sz="1200" dirty="0">
                <a:solidFill>
                  <a:srgbClr val="000000"/>
                </a:solidFill>
                <a:latin typeface="Verdana" pitchFamily="34" charset="0"/>
              </a:rPr>
              <a:t>Стоимость – 14,1 млрд. руб.</a:t>
            </a:r>
          </a:p>
          <a:p>
            <a:pPr marL="263525" indent="-177800">
              <a:buFont typeface="Arial" charset="0"/>
              <a:buChar char="•"/>
            </a:pPr>
            <a:r>
              <a:rPr lang="ru-RU" sz="1200" dirty="0">
                <a:solidFill>
                  <a:srgbClr val="000000"/>
                </a:solidFill>
                <a:latin typeface="Verdana" pitchFamily="34" charset="0"/>
              </a:rPr>
              <a:t>Мощности 3 паромов – 49,5 тыс.вагонов в год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4565650" y="2917825"/>
            <a:ext cx="4327525" cy="10940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6154" rIns="33231"/>
          <a:lstStyle/>
          <a:p>
            <a:pPr algn="ctr">
              <a:defRPr/>
            </a:pPr>
            <a:r>
              <a:rPr lang="ru-RU" sz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Объем грузов в/из Калининградской области для переключения на 3 новых парома</a:t>
            </a:r>
            <a:r>
              <a:rPr lang="ru-RU" sz="12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ru-RU" sz="1200" b="1" u="sng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5,9 млн.т.</a:t>
            </a:r>
            <a:r>
              <a:rPr lang="ru-RU" sz="12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или</a:t>
            </a:r>
            <a:r>
              <a:rPr lang="ru-RU" sz="12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ru-RU" sz="1200" b="1" u="sng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80 тыс. вагонов</a:t>
            </a:r>
            <a:r>
              <a:rPr lang="en-US" sz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endParaRPr lang="ru-RU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defRPr/>
            </a:pPr>
            <a:r>
              <a:rPr lang="ru-RU" sz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из которых  мощностями 3 новых паромов может быть перевезено </a:t>
            </a:r>
            <a:r>
              <a:rPr lang="ru-RU" sz="1200" b="1" u="sng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млн.т. </a:t>
            </a:r>
            <a:r>
              <a:rPr lang="ru-RU" sz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или  </a:t>
            </a:r>
            <a:r>
              <a:rPr lang="ru-RU" sz="1200" b="1" u="sng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49,5 тыс. вагонов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572000" y="2643188"/>
            <a:ext cx="4321175" cy="27781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Ins="0">
            <a:spAutoFit/>
          </a:bodyPr>
          <a:lstStyle/>
          <a:p>
            <a:pPr algn="ctr">
              <a:defRPr/>
            </a:pPr>
            <a:r>
              <a:rPr lang="ru-RU" sz="1200" b="1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ПЕРСПЕКТИВНАЯ ГРУЗОВАЯ БАЗА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4572000" y="416812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**емкость путей в порту Балтийск позволяет разместить одновременно более 700 вагонов (с учетом законсервированной станции Приморск), что достаточно для обработки 3-х дополнительных паромов.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95536" y="4587974"/>
            <a:ext cx="38164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*выведен на линию после ремонта в июле 2017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 txBox="1">
            <a:spLocks/>
          </p:cNvSpPr>
          <p:nvPr/>
        </p:nvSpPr>
        <p:spPr bwMode="auto">
          <a:xfrm>
            <a:off x="250825" y="0"/>
            <a:ext cx="8569325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ru-RU" sz="2200">
                <a:latin typeface="Verdana" pitchFamily="34" charset="0"/>
              </a:rPr>
              <a:t>Характеристики новых паромов</a:t>
            </a:r>
            <a:endParaRPr lang="en-US" altLang="ru-RU" sz="2200">
              <a:latin typeface="Verdana" pitchFamily="34" charset="0"/>
            </a:endParaRPr>
          </a:p>
        </p:txBody>
      </p:sp>
      <p:sp>
        <p:nvSpPr>
          <p:cNvPr id="8195" name="Прямоугольник 4"/>
          <p:cNvSpPr>
            <a:spLocks noChangeArrowheads="1"/>
          </p:cNvSpPr>
          <p:nvPr/>
        </p:nvSpPr>
        <p:spPr bwMode="auto">
          <a:xfrm>
            <a:off x="4133850" y="854075"/>
            <a:ext cx="4319588" cy="276225"/>
          </a:xfrm>
          <a:prstGeom prst="rect">
            <a:avLst/>
          </a:prstGeom>
          <a:solidFill>
            <a:schemeClr val="tx2"/>
          </a:solidFill>
          <a:ln w="3175">
            <a:noFill/>
            <a:miter lim="800000"/>
            <a:headEnd/>
            <a:tailEnd/>
          </a:ln>
        </p:spPr>
        <p:txBody>
          <a:bodyPr rIns="0">
            <a:sp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Verdana" pitchFamily="34" charset="0"/>
              </a:rPr>
              <a:t>ХАРАКТЕРИСТИКИ ПРЕДЛАГАЕМЫХ ПАРОМОВ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140200" y="1116013"/>
            <a:ext cx="4313238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6154" rIns="33231"/>
          <a:lstStyle/>
          <a:p>
            <a:pPr marL="263525" indent="-177800">
              <a:buFont typeface="Arial" charset="0"/>
              <a:buChar char="•"/>
              <a:defRPr/>
            </a:pPr>
            <a:r>
              <a:rPr lang="ru-RU" sz="1200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Вместимость – 66 условных вагонов</a:t>
            </a:r>
          </a:p>
          <a:p>
            <a:pPr marL="263525" indent="-177800">
              <a:buFont typeface="Arial" charset="0"/>
              <a:buChar char="•"/>
              <a:defRPr/>
            </a:pPr>
            <a:r>
              <a:rPr lang="ru-RU" sz="1200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Одна палуба закрытого типа</a:t>
            </a:r>
          </a:p>
          <a:p>
            <a:pPr marL="263525" indent="-177800">
              <a:buFont typeface="Arial" charset="0"/>
              <a:buChar char="•"/>
              <a:defRPr/>
            </a:pPr>
            <a:r>
              <a:rPr lang="ru-RU" sz="1200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Скорость – 18-20 узлов</a:t>
            </a:r>
          </a:p>
          <a:p>
            <a:pPr marL="263525" indent="-177800">
              <a:buFont typeface="Arial" charset="0"/>
              <a:buChar char="•"/>
              <a:defRPr/>
            </a:pPr>
            <a:r>
              <a:rPr lang="ru-RU" sz="1200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Топливо – сжиженный газ (</a:t>
            </a:r>
            <a:r>
              <a:rPr lang="en-US" sz="1200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LNG</a:t>
            </a:r>
            <a:r>
              <a:rPr lang="ru-RU" sz="1200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)</a:t>
            </a:r>
          </a:p>
          <a:p>
            <a:pPr marL="263525" indent="-177800">
              <a:buFont typeface="Arial" charset="0"/>
              <a:buChar char="•"/>
              <a:defRPr/>
            </a:pPr>
            <a:r>
              <a:rPr lang="ru-RU" sz="1200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Колея – 1520 мм</a:t>
            </a:r>
          </a:p>
          <a:p>
            <a:pPr marL="263525" indent="-177800">
              <a:buFont typeface="Arial" charset="0"/>
              <a:buChar char="•"/>
              <a:defRPr/>
            </a:pPr>
            <a:r>
              <a:rPr lang="ru-RU" sz="1200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Ледовый класс</a:t>
            </a:r>
          </a:p>
          <a:p>
            <a:pPr marL="263525" indent="-177800">
              <a:defRPr/>
            </a:pPr>
            <a:endParaRPr lang="ru-RU" sz="1200" b="1" dirty="0">
              <a:solidFill>
                <a:schemeClr val="tx1"/>
              </a:solidFill>
              <a:latin typeface="Verdana" pitchFamily="34" charset="0"/>
              <a:cs typeface="Arial" charset="0"/>
            </a:endParaRPr>
          </a:p>
        </p:txBody>
      </p:sp>
      <p:pic>
        <p:nvPicPr>
          <p:cNvPr id="8197" name="Picture 2" descr="http://www.meb.com.ua/projects/images/CNF19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842963"/>
            <a:ext cx="3529013" cy="219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3076575"/>
            <a:ext cx="7462837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4133850" y="2701925"/>
            <a:ext cx="4325938" cy="661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6154" rIns="33231"/>
          <a:lstStyle/>
          <a:p>
            <a:pPr marL="263525" indent="-177800">
              <a:buFont typeface="Arial" charset="0"/>
              <a:buChar char="•"/>
              <a:defRPr/>
            </a:pPr>
            <a:r>
              <a:rPr lang="ru-RU" sz="1200">
                <a:solidFill>
                  <a:srgbClr val="000000"/>
                </a:solidFill>
                <a:latin typeface="Verdana" pitchFamily="34" charset="0"/>
                <a:cs typeface="Arial" charset="0"/>
              </a:rPr>
              <a:t>Сокращение времени кругорейса</a:t>
            </a:r>
          </a:p>
          <a:p>
            <a:pPr marL="263525" indent="-177800">
              <a:buFont typeface="Arial" charset="0"/>
              <a:buChar char="•"/>
              <a:defRPr/>
            </a:pPr>
            <a:r>
              <a:rPr lang="ru-RU" sz="1200">
                <a:solidFill>
                  <a:srgbClr val="000000"/>
                </a:solidFill>
                <a:latin typeface="Verdana" pitchFamily="34" charset="0"/>
                <a:cs typeface="Arial" charset="0"/>
              </a:rPr>
              <a:t>Сокращение времени простоев</a:t>
            </a:r>
          </a:p>
          <a:p>
            <a:pPr marL="263525" indent="-177800">
              <a:buFont typeface="Arial" charset="0"/>
              <a:buChar char="•"/>
              <a:defRPr/>
            </a:pPr>
            <a:r>
              <a:rPr lang="ru-RU" sz="1200">
                <a:solidFill>
                  <a:srgbClr val="000000"/>
                </a:solidFill>
                <a:latin typeface="Verdana" pitchFamily="34" charset="0"/>
                <a:cs typeface="Arial" charset="0"/>
              </a:rPr>
              <a:t>Сокращение эксплуатационных затрат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140200" y="2427288"/>
            <a:ext cx="4319588" cy="27781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Ins="0">
            <a:spAutoFit/>
          </a:bodyPr>
          <a:lstStyle/>
          <a:p>
            <a:pPr algn="ctr">
              <a:defRPr/>
            </a:pPr>
            <a:r>
              <a:rPr lang="ru-RU" sz="12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ПРЕИМУЩЕСТВА НОВЫХ ПАРОМОВ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851275" y="3148013"/>
            <a:ext cx="28892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979613" y="771525"/>
            <a:ext cx="4608512" cy="28733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91436" tIns="45717" rIns="91436" bIns="45717" anchor="ctr"/>
          <a:lstStyle/>
          <a:p>
            <a:pPr marL="0" lvl="1" defTabSz="396875">
              <a:lnSpc>
                <a:spcPct val="90000"/>
              </a:lnSpc>
              <a:spcAft>
                <a:spcPts val="175"/>
              </a:spcAft>
              <a:buClr>
                <a:srgbClr val="1F497D"/>
              </a:buClr>
            </a:pPr>
            <a:r>
              <a:rPr lang="ru-RU" sz="1000" b="1">
                <a:solidFill>
                  <a:srgbClr val="104685"/>
                </a:solidFill>
                <a:latin typeface="Verdana" pitchFamily="34" charset="0"/>
              </a:rPr>
              <a:t>(НА 1 ПАРОМ) </a:t>
            </a:r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1979613" y="1058863"/>
          <a:ext cx="4584700" cy="3571875"/>
        </p:xfrm>
        <a:graphic>
          <a:graphicData uri="http://schemas.openxmlformats.org/drawingml/2006/table">
            <a:tbl>
              <a:tblPr/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latin typeface="Verdana"/>
                        </a:rPr>
                        <a:t>ПАРАМЕТР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latin typeface="Verdana"/>
                        </a:rPr>
                        <a:t>ЗНАЧЕНИЕ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СТОИМОСТЬ СТРОИТЕЛЬСТВА 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17375E"/>
                          </a:solidFill>
                          <a:latin typeface="Verdana"/>
                        </a:rPr>
                        <a:t>4 700 МЛН РУБЛЕЙ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БЮДЖЕТНЫЕ ИНВЕСТИЦИИ 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17375E"/>
                          </a:solidFill>
                          <a:latin typeface="Verdana"/>
                        </a:rPr>
                        <a:t>1 700 МЛН РУБЛЕЙ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(соотношение государственного/частного финансирования) 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17375E"/>
                          </a:solidFill>
                          <a:latin typeface="Verdana"/>
                        </a:rPr>
                        <a:t>(36/64)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СРЕДСТВА УЧРЕДИТЕЛЕЙ СПК 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17375E"/>
                          </a:solidFill>
                          <a:latin typeface="Verdana"/>
                        </a:rPr>
                        <a:t>33 МЛН РУБЛЕЙ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ЗАЕМНЫЕ СРЕДСТВА 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17375E"/>
                          </a:solidFill>
                          <a:latin typeface="Verdana"/>
                        </a:rPr>
                        <a:t>2 967 МЛН РУБЛЕЙ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СРОК КРЕДИТА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 dirty="0">
                          <a:solidFill>
                            <a:srgbClr val="17375E"/>
                          </a:solidFill>
                          <a:latin typeface="Verdana"/>
                        </a:rPr>
                        <a:t>1</a:t>
                      </a:r>
                      <a:r>
                        <a:rPr lang="en-US" sz="800" b="0" i="0" u="none" strike="noStrike" dirty="0">
                          <a:solidFill>
                            <a:srgbClr val="17375E"/>
                          </a:solidFill>
                          <a:latin typeface="Verdana"/>
                        </a:rPr>
                        <a:t>7</a:t>
                      </a:r>
                      <a:r>
                        <a:rPr lang="ru-RU" sz="800" b="0" i="0" u="none" strike="noStrike" dirty="0">
                          <a:solidFill>
                            <a:srgbClr val="17375E"/>
                          </a:solidFill>
                          <a:latin typeface="Verdana"/>
                        </a:rPr>
                        <a:t> лет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ПРОЦЕНТНАЯ</a:t>
                      </a:r>
                      <a:r>
                        <a:rPr lang="ru-RU" sz="800" b="0" i="0" u="none" strike="noStrike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СТАВКА ПО КРЕДИТУ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17375E"/>
                          </a:solidFill>
                          <a:latin typeface="Verdana"/>
                        </a:rPr>
                        <a:t>10%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ЕЖЕГОДНЫЙ АННУИТЕТНЫЙ ПЛАТЕЖ ПО</a:t>
                      </a:r>
                      <a:r>
                        <a:rPr lang="ru-RU" sz="800" b="0" i="0" u="none" strike="noStrike" baseline="0" dirty="0">
                          <a:solidFill>
                            <a:srgbClr val="000000"/>
                          </a:solidFill>
                          <a:latin typeface="Verdana"/>
                        </a:rPr>
                        <a:t> КРЕДИТУ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 dirty="0">
                          <a:solidFill>
                            <a:srgbClr val="17375E"/>
                          </a:solidFill>
                          <a:latin typeface="Verdana"/>
                        </a:rPr>
                        <a:t>42</a:t>
                      </a:r>
                      <a:r>
                        <a:rPr lang="en-US" sz="800" b="0" i="0" u="none" strike="noStrike" dirty="0">
                          <a:solidFill>
                            <a:srgbClr val="17375E"/>
                          </a:solidFill>
                          <a:latin typeface="Verdana"/>
                        </a:rPr>
                        <a:t>0</a:t>
                      </a:r>
                      <a:r>
                        <a:rPr lang="ru-RU" sz="800" b="0" i="0" u="none" strike="noStrike" dirty="0">
                          <a:solidFill>
                            <a:srgbClr val="17375E"/>
                          </a:solidFill>
                          <a:latin typeface="Verdana"/>
                        </a:rPr>
                        <a:t> МЛН РУБЛЕЙ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(с учетом капитализации процентов за время строительства) 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ОПЕРАЦИОННЫЙ ДЕНЕЖНЫЙ ПОТОК ДО НАЛОГОВ ОТ 1 ПАРОМА (цены 2017 г.) 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0" i="0" u="none" strike="noStrike">
                          <a:solidFill>
                            <a:srgbClr val="17375E"/>
                          </a:solidFill>
                          <a:latin typeface="Verdana"/>
                        </a:rPr>
                        <a:t>460 МЛН РУБЛЕЙ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РЕЗУЛЬТАТ 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i="0" u="none" strike="noStrike" dirty="0">
                          <a:solidFill>
                            <a:srgbClr val="17375E"/>
                          </a:solidFill>
                          <a:latin typeface="Verdana"/>
                        </a:rPr>
                        <a:t>Возможность обслуживать обязательства с первого года эксплуатации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300" name="Title 2"/>
          <p:cNvSpPr>
            <a:spLocks noGrp="1"/>
          </p:cNvSpPr>
          <p:nvPr>
            <p:ph type="title"/>
          </p:nvPr>
        </p:nvSpPr>
        <p:spPr>
          <a:xfrm>
            <a:off x="250825" y="0"/>
            <a:ext cx="8569325" cy="820738"/>
          </a:xfrm>
        </p:spPr>
        <p:txBody>
          <a:bodyPr/>
          <a:lstStyle/>
          <a:p>
            <a:r>
              <a:rPr lang="ru-RU" dirty="0"/>
              <a:t>Параметры финансирования проекта</a:t>
            </a:r>
            <a:endParaRPr lang="en-US" alt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250825" y="0"/>
            <a:ext cx="8569325" cy="820738"/>
          </a:xfrm>
        </p:spPr>
        <p:txBody>
          <a:bodyPr/>
          <a:lstStyle/>
          <a:p>
            <a:pPr marL="342900" indent="-342900" defTabSz="396875">
              <a:lnSpc>
                <a:spcPct val="90000"/>
              </a:lnSpc>
              <a:spcAft>
                <a:spcPts val="175"/>
              </a:spcAft>
            </a:pPr>
            <a:r>
              <a:rPr lang="ru-RU" dirty="0"/>
              <a:t>Организационная схема проекта </a:t>
            </a:r>
          </a:p>
        </p:txBody>
      </p:sp>
      <p:grpSp>
        <p:nvGrpSpPr>
          <p:cNvPr id="22" name="Группа 13"/>
          <p:cNvGrpSpPr>
            <a:grpSpLocks/>
          </p:cNvGrpSpPr>
          <p:nvPr/>
        </p:nvGrpSpPr>
        <p:grpSpPr bwMode="auto">
          <a:xfrm>
            <a:off x="2771800" y="3723878"/>
            <a:ext cx="3456384" cy="720080"/>
            <a:chOff x="764874" y="1443485"/>
            <a:chExt cx="4940247" cy="1830802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764874" y="1443485"/>
              <a:ext cx="4940247" cy="183079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36000"/>
            <a:lstStyle/>
            <a:p>
              <a:pPr>
                <a:defRPr/>
              </a:pPr>
              <a:r>
                <a:rPr lang="ru-RU" sz="10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Механизм реализации – концессия</a:t>
              </a:r>
            </a:p>
            <a:p>
              <a:pPr>
                <a:defRPr/>
              </a:pPr>
              <a:r>
                <a:rPr lang="ru-RU" sz="1000" dirty="0" err="1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Концедент</a:t>
              </a:r>
              <a:r>
                <a:rPr lang="ru-RU" sz="10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– Минтранс России</a:t>
              </a:r>
            </a:p>
            <a:p>
              <a:pPr>
                <a:defRPr/>
              </a:pPr>
              <a:r>
                <a:rPr lang="ru-RU" sz="10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Концессионер – БПК (назначается </a:t>
              </a:r>
              <a:r>
                <a:rPr lang="ru-RU" sz="1000" dirty="0" err="1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гос-вом</a:t>
              </a:r>
              <a:r>
                <a:rPr lang="ru-RU" sz="10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)</a:t>
              </a:r>
            </a:p>
            <a:p>
              <a:pPr>
                <a:defRPr/>
              </a:pPr>
              <a:r>
                <a:rPr lang="ru-RU" sz="10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Финансирующая организация – </a:t>
              </a:r>
              <a:r>
                <a:rPr lang="ru-RU" sz="1000" dirty="0" err="1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Газпромбанк</a:t>
              </a:r>
              <a:endParaRPr lang="ru-RU" sz="1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764875" y="1443485"/>
              <a:ext cx="120498" cy="183080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28" name="Прямоугольник 27"/>
          <p:cNvSpPr/>
          <p:nvPr/>
        </p:nvSpPr>
        <p:spPr>
          <a:xfrm>
            <a:off x="323528" y="4659982"/>
            <a:ext cx="18549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/>
              <a:t>*зарегистрирована 03.08.2017</a:t>
            </a:r>
          </a:p>
        </p:txBody>
      </p:sp>
      <p:sp>
        <p:nvSpPr>
          <p:cNvPr id="30" name="Прямоугольник 29"/>
          <p:cNvSpPr/>
          <p:nvPr/>
        </p:nvSpPr>
        <p:spPr bwMode="auto">
          <a:xfrm>
            <a:off x="1619672" y="951931"/>
            <a:ext cx="2636428" cy="3616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000"/>
              </a:lnSpc>
              <a:defRPr/>
            </a:pPr>
            <a:r>
              <a:rPr lang="ru-RU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ГАЗПРОМБАНК</a:t>
            </a:r>
          </a:p>
        </p:txBody>
      </p:sp>
      <p:cxnSp>
        <p:nvCxnSpPr>
          <p:cNvPr id="33" name="Прямая со стрелкой 32"/>
          <p:cNvCxnSpPr>
            <a:stCxn id="30" idx="2"/>
            <a:endCxn id="55" idx="1"/>
          </p:cNvCxnSpPr>
          <p:nvPr/>
        </p:nvCxnSpPr>
        <p:spPr bwMode="auto">
          <a:xfrm>
            <a:off x="2937886" y="1313615"/>
            <a:ext cx="916422" cy="573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55" idx="7"/>
          </p:cNvCxnSpPr>
          <p:nvPr/>
        </p:nvCxnSpPr>
        <p:spPr bwMode="auto">
          <a:xfrm flipH="1">
            <a:off x="4762738" y="1313615"/>
            <a:ext cx="858337" cy="573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1" name="Прямоугольник 36"/>
          <p:cNvSpPr>
            <a:spLocks noChangeArrowheads="1"/>
          </p:cNvSpPr>
          <p:nvPr/>
        </p:nvSpPr>
        <p:spPr bwMode="auto">
          <a:xfrm>
            <a:off x="4944454" y="1313662"/>
            <a:ext cx="2063117" cy="378105"/>
          </a:xfrm>
          <a:prstGeom prst="rect">
            <a:avLst/>
          </a:prstGeom>
          <a:solidFill>
            <a:schemeClr val="bg1">
              <a:alpha val="6705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 Субсидия/</a:t>
            </a:r>
            <a:r>
              <a:rPr lang="ru-RU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кап.грант</a:t>
            </a:r>
            <a:r>
              <a:rPr lang="ru-RU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  5,1 млрд.руб. (по 1,7 млрд.руб. на 1 паром)</a:t>
            </a:r>
          </a:p>
        </p:txBody>
      </p:sp>
      <p:sp>
        <p:nvSpPr>
          <p:cNvPr id="10252" name="Прямоугольник 37"/>
          <p:cNvSpPr>
            <a:spLocks noChangeArrowheads="1"/>
          </p:cNvSpPr>
          <p:nvPr/>
        </p:nvSpPr>
        <p:spPr bwMode="auto">
          <a:xfrm>
            <a:off x="1629337" y="1319063"/>
            <a:ext cx="2063117" cy="481226"/>
          </a:xfrm>
          <a:prstGeom prst="rect">
            <a:avLst/>
          </a:prstGeom>
          <a:solidFill>
            <a:schemeClr val="bg1">
              <a:alpha val="6705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 Кредит  8,9 млрд.руб. (по 2,97 млрд.руб. на 1 паром)</a:t>
            </a:r>
          </a:p>
          <a:p>
            <a:pPr>
              <a:buFont typeface="Wingdings" pitchFamily="2" charset="2"/>
              <a:buChar char="§"/>
            </a:pPr>
            <a:r>
              <a:rPr lang="ru-RU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 Ставка 10% годовых</a:t>
            </a:r>
          </a:p>
          <a:p>
            <a:pPr>
              <a:buFont typeface="Wingdings" pitchFamily="2" charset="2"/>
              <a:buChar char="§"/>
            </a:pPr>
            <a:r>
              <a:rPr lang="ru-RU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 Срок 17 лет</a:t>
            </a:r>
          </a:p>
        </p:txBody>
      </p:sp>
      <p:sp>
        <p:nvSpPr>
          <p:cNvPr id="10254" name="Прямоугольник 39"/>
          <p:cNvSpPr>
            <a:spLocks noChangeArrowheads="1"/>
          </p:cNvSpPr>
          <p:nvPr/>
        </p:nvSpPr>
        <p:spPr bwMode="auto">
          <a:xfrm>
            <a:off x="1625785" y="2813321"/>
            <a:ext cx="1833882" cy="377926"/>
          </a:xfrm>
          <a:prstGeom prst="rect">
            <a:avLst/>
          </a:prstGeom>
          <a:solidFill>
            <a:schemeClr val="bg1">
              <a:alpha val="6705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 Взнос в УК </a:t>
            </a:r>
          </a:p>
          <a:p>
            <a:r>
              <a:rPr lang="ru-RU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   ≈ 25 млн.руб.</a:t>
            </a:r>
          </a:p>
          <a:p>
            <a:pPr>
              <a:buFont typeface="Wingdings" pitchFamily="2" charset="2"/>
              <a:buChar char="§"/>
            </a:pPr>
            <a:r>
              <a:rPr lang="ru-RU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 Доля в УК 25%+1</a:t>
            </a:r>
          </a:p>
        </p:txBody>
      </p:sp>
      <p:sp>
        <p:nvSpPr>
          <p:cNvPr id="41" name="Прямоугольник 40"/>
          <p:cNvSpPr/>
          <p:nvPr/>
        </p:nvSpPr>
        <p:spPr bwMode="auto">
          <a:xfrm>
            <a:off x="4372375" y="954295"/>
            <a:ext cx="2750175" cy="3616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000"/>
              </a:lnSpc>
              <a:defRPr/>
            </a:pPr>
            <a:r>
              <a:rPr lang="ru-RU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ФЕД.БЮДЖЕТ</a:t>
            </a:r>
          </a:p>
        </p:txBody>
      </p:sp>
      <p:sp>
        <p:nvSpPr>
          <p:cNvPr id="37" name="Прямоугольник 36"/>
          <p:cNvSpPr/>
          <p:nvPr/>
        </p:nvSpPr>
        <p:spPr bwMode="auto">
          <a:xfrm>
            <a:off x="1621367" y="3287822"/>
            <a:ext cx="2636428" cy="3616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000"/>
              </a:lnSpc>
              <a:defRPr/>
            </a:pPr>
            <a:r>
              <a:rPr lang="ru-RU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ОАО «РЖД»</a:t>
            </a:r>
          </a:p>
        </p:txBody>
      </p:sp>
      <p:sp>
        <p:nvSpPr>
          <p:cNvPr id="38" name="Прямоугольник 37"/>
          <p:cNvSpPr/>
          <p:nvPr/>
        </p:nvSpPr>
        <p:spPr bwMode="auto">
          <a:xfrm>
            <a:off x="4374070" y="3290186"/>
            <a:ext cx="2750175" cy="3616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000"/>
              </a:lnSpc>
              <a:defRPr/>
            </a:pPr>
            <a:r>
              <a:rPr lang="ru-RU" sz="11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Пола Менеджмент</a:t>
            </a:r>
          </a:p>
        </p:txBody>
      </p:sp>
      <p:cxnSp>
        <p:nvCxnSpPr>
          <p:cNvPr id="39" name="Прямая со стрелкой 38"/>
          <p:cNvCxnSpPr>
            <a:stCxn id="37" idx="0"/>
            <a:endCxn id="55" idx="3"/>
          </p:cNvCxnSpPr>
          <p:nvPr/>
        </p:nvCxnSpPr>
        <p:spPr bwMode="auto">
          <a:xfrm flipV="1">
            <a:off x="2939581" y="2752520"/>
            <a:ext cx="914727" cy="535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8" idx="0"/>
            <a:endCxn id="55" idx="5"/>
          </p:cNvCxnSpPr>
          <p:nvPr/>
        </p:nvCxnSpPr>
        <p:spPr bwMode="auto">
          <a:xfrm flipH="1" flipV="1">
            <a:off x="4762738" y="2752520"/>
            <a:ext cx="986420" cy="537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36"/>
          <p:cNvSpPr>
            <a:spLocks noChangeArrowheads="1"/>
          </p:cNvSpPr>
          <p:nvPr/>
        </p:nvSpPr>
        <p:spPr bwMode="auto">
          <a:xfrm>
            <a:off x="4943260" y="2806824"/>
            <a:ext cx="2063117" cy="378105"/>
          </a:xfrm>
          <a:prstGeom prst="rect">
            <a:avLst/>
          </a:prstGeom>
          <a:solidFill>
            <a:schemeClr val="bg1">
              <a:alpha val="6705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 Взнос в УК </a:t>
            </a:r>
          </a:p>
          <a:p>
            <a:r>
              <a:rPr lang="ru-RU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   ≈ 50 - 75 млн.руб.</a:t>
            </a:r>
          </a:p>
          <a:p>
            <a:pPr>
              <a:buFont typeface="Wingdings" pitchFamily="2" charset="2"/>
              <a:buChar char="§"/>
            </a:pPr>
            <a:r>
              <a:rPr lang="ru-RU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 Доля в УК от 50%  до 75%-1</a:t>
            </a:r>
          </a:p>
        </p:txBody>
      </p:sp>
      <p:sp>
        <p:nvSpPr>
          <p:cNvPr id="55" name="Овал 54"/>
          <p:cNvSpPr/>
          <p:nvPr/>
        </p:nvSpPr>
        <p:spPr bwMode="auto">
          <a:xfrm>
            <a:off x="3666166" y="1707654"/>
            <a:ext cx="1284714" cy="12241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6" name="Прямоугольник 39"/>
          <p:cNvSpPr>
            <a:spLocks noChangeArrowheads="1"/>
          </p:cNvSpPr>
          <p:nvPr/>
        </p:nvSpPr>
        <p:spPr bwMode="auto">
          <a:xfrm>
            <a:off x="3666166" y="2039119"/>
            <a:ext cx="1368152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Балтийская паромная компания (БПК)*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A47AA-A8B2-4FBB-BF4C-7FC9DA5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45" y="51470"/>
            <a:ext cx="5995739" cy="576064"/>
          </a:xfrm>
        </p:spPr>
        <p:txBody>
          <a:bodyPr/>
          <a:lstStyle/>
          <a:p>
            <a:r>
              <a:rPr lang="ru-RU" dirty="0"/>
              <a:t>ООО «Пола Менеджмент»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C45D94C9-3119-47F4-A1C0-6448D6B1B2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419527"/>
              </p:ext>
            </p:extLst>
          </p:nvPr>
        </p:nvGraphicFramePr>
        <p:xfrm>
          <a:off x="199785" y="-452586"/>
          <a:ext cx="8605464" cy="4248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FFC506-50B4-4149-9048-D5674A016126}"/>
              </a:ext>
            </a:extLst>
          </p:cNvPr>
          <p:cNvSpPr txBox="1"/>
          <p:nvPr/>
        </p:nvSpPr>
        <p:spPr>
          <a:xfrm>
            <a:off x="206338" y="914636"/>
            <a:ext cx="4755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/>
              <a:t>ООО «Пола Менеджмент» </a:t>
            </a:r>
            <a:r>
              <a:rPr lang="ru-RU" sz="1000" dirty="0"/>
              <a:t>- Российская компания, выполняющая функции стратегического (проектного) управления проектами группы </a:t>
            </a:r>
            <a:r>
              <a:rPr lang="ru-RU" sz="1000" dirty="0" err="1"/>
              <a:t>Pola</a:t>
            </a:r>
            <a:r>
              <a:rPr lang="ru-RU" sz="1000" dirty="0"/>
              <a:t>. Компания обладает квалифицированным управленческим персоналом с опытом работы в стивидорном, судоходном и судостроительном бизнесе.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D16AC-925F-49B9-80A9-DDD211A74209}"/>
              </a:ext>
            </a:extLst>
          </p:cNvPr>
          <p:cNvSpPr txBox="1"/>
          <p:nvPr/>
        </p:nvSpPr>
        <p:spPr>
          <a:xfrm>
            <a:off x="5189870" y="1371740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В управлении группы на конец 2016 года находятся 79 единиц флота, в том числе:</a:t>
            </a:r>
          </a:p>
          <a:p>
            <a:r>
              <a:rPr lang="ru-RU" sz="900" dirty="0"/>
              <a:t>•19 сухогрузов судов морского класса </a:t>
            </a:r>
          </a:p>
          <a:p>
            <a:r>
              <a:rPr lang="ru-RU" sz="900" dirty="0"/>
              <a:t>•26 четырёхпалубных круизных теплоходов</a:t>
            </a:r>
          </a:p>
          <a:p>
            <a:r>
              <a:rPr lang="ru-RU" sz="900" dirty="0"/>
              <a:t>•18 пассажирских теплоходов малого флота </a:t>
            </a:r>
          </a:p>
          <a:p>
            <a:r>
              <a:rPr lang="ru-RU" sz="900" dirty="0"/>
              <a:t>•6 буксиров и 10 барж</a:t>
            </a:r>
          </a:p>
          <a:p>
            <a:r>
              <a:rPr lang="ru-RU" sz="900" dirty="0"/>
              <a:t>• Невский судостроительный и судоремонтный завод</a:t>
            </a:r>
          </a:p>
          <a:p>
            <a:endParaRPr lang="ru-RU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76BC3A-860D-457B-95C2-8A356E35EE66}"/>
              </a:ext>
            </a:extLst>
          </p:cNvPr>
          <p:cNvSpPr txBox="1"/>
          <p:nvPr/>
        </p:nvSpPr>
        <p:spPr>
          <a:xfrm>
            <a:off x="5189870" y="926329"/>
            <a:ext cx="210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Активы группы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Pola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34CD371B-92C6-43CA-A997-B7F7125A4B72}"/>
              </a:ext>
            </a:extLst>
          </p:cNvPr>
          <p:cNvCxnSpPr/>
          <p:nvPr/>
        </p:nvCxnSpPr>
        <p:spPr>
          <a:xfrm>
            <a:off x="5076056" y="926329"/>
            <a:ext cx="0" cy="3797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29E77C2-0C43-4E38-8F7F-256E0D75343F}"/>
              </a:ext>
            </a:extLst>
          </p:cNvPr>
          <p:cNvSpPr txBox="1"/>
          <p:nvPr/>
        </p:nvSpPr>
        <p:spPr>
          <a:xfrm>
            <a:off x="5181454" y="2437368"/>
            <a:ext cx="223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Клиенты группы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Pola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027F7B-29A9-47DD-B688-173B26D7F242}"/>
              </a:ext>
            </a:extLst>
          </p:cNvPr>
          <p:cNvSpPr txBox="1"/>
          <p:nvPr/>
        </p:nvSpPr>
        <p:spPr>
          <a:xfrm>
            <a:off x="193062" y="2781148"/>
            <a:ext cx="48436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•Проект «RSD-59» – проект по строительству 10-ти сухогрузов класса “река-море”</a:t>
            </a:r>
          </a:p>
          <a:p>
            <a:endParaRPr lang="ru-RU" sz="1000" dirty="0"/>
          </a:p>
          <a:p>
            <a:r>
              <a:rPr lang="ru-RU" sz="1000" dirty="0"/>
              <a:t>•Проект «</a:t>
            </a:r>
            <a:r>
              <a:rPr lang="ru-RU" sz="1000" dirty="0" err="1"/>
              <a:t>Белмакс</a:t>
            </a:r>
            <a:r>
              <a:rPr lang="ru-RU" sz="1000" dirty="0"/>
              <a:t>» – проект по строительству мелкосидящих наливных барж для перевозки нефтепродуктов группы Уфимских НПЗ</a:t>
            </a:r>
          </a:p>
          <a:p>
            <a:endParaRPr lang="ru-RU" sz="1000" dirty="0"/>
          </a:p>
          <a:p>
            <a:r>
              <a:rPr lang="ru-RU" sz="1000" dirty="0"/>
              <a:t>•Проект «Гвинея»  - проект по перевозке и перевалке 52,2 млн. тонн бокситов в Республике Гвинея (Западная Африка)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A586B7-0BBF-4127-A898-F762CDF277CC}"/>
              </a:ext>
            </a:extLst>
          </p:cNvPr>
          <p:cNvSpPr txBox="1"/>
          <p:nvPr/>
        </p:nvSpPr>
        <p:spPr>
          <a:xfrm>
            <a:off x="193062" y="1847892"/>
            <a:ext cx="444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Проекты на сопровождении у </a:t>
            </a:r>
          </a:p>
          <a:p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ООО «Пола Менеджмент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2416E0-0976-4738-8A5A-AF90572989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080" y="2806700"/>
            <a:ext cx="3384376" cy="18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6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230188" y="-36513"/>
            <a:ext cx="8543925" cy="768351"/>
          </a:xfrm>
        </p:spPr>
        <p:txBody>
          <a:bodyPr/>
          <a:lstStyle/>
          <a:p>
            <a:pPr eaLnBrk="1" hangingPunct="1"/>
            <a:r>
              <a:rPr lang="ru-RU" altLang="ru-RU" dirty="0"/>
              <a:t>Ожидаемый эффект от проекта</a:t>
            </a:r>
            <a:endParaRPr lang="en-US" altLang="ru-RU" dirty="0"/>
          </a:p>
        </p:txBody>
      </p:sp>
      <p:sp>
        <p:nvSpPr>
          <p:cNvPr id="6148" name="Rectangle 11"/>
          <p:cNvSpPr>
            <a:spLocks noChangeArrowheads="1"/>
          </p:cNvSpPr>
          <p:nvPr/>
        </p:nvSpPr>
        <p:spPr bwMode="auto">
          <a:xfrm>
            <a:off x="179389" y="910629"/>
            <a:ext cx="6696868" cy="163121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107950" lvl="1" indent="215900" eaLnBrk="0" hangingPunc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itchFamily="2" charset="2"/>
              <a:buChar char="§"/>
              <a:tabLst>
                <a:tab pos="895350" algn="l"/>
              </a:tabLst>
            </a:pPr>
            <a:r>
              <a:rPr lang="ru-RU" sz="1000" dirty="0">
                <a:latin typeface="Verdana" pitchFamily="34" charset="0"/>
              </a:rPr>
              <a:t>Участие в операторе флота с выручкой порядка 2,5 млрд. руб. в год</a:t>
            </a:r>
          </a:p>
          <a:p>
            <a:pPr marL="107950" lvl="1" indent="215900" eaLnBrk="0" hangingPunc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itchFamily="2" charset="2"/>
              <a:buChar char="§"/>
              <a:tabLst>
                <a:tab pos="895350" algn="l"/>
              </a:tabLst>
            </a:pPr>
            <a:r>
              <a:rPr lang="ru-RU" sz="1000" dirty="0">
                <a:latin typeface="Verdana" pitchFamily="34" charset="0"/>
              </a:rPr>
              <a:t>Увеличение тарифного расстояния по сети ОАО «РЖД» за счет переориентации грузовой базы на порт Усть-Луга</a:t>
            </a:r>
          </a:p>
          <a:p>
            <a:pPr marL="107950" lvl="1" indent="215900" eaLnBrk="0" hangingPunc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itchFamily="2" charset="2"/>
              <a:buChar char="§"/>
              <a:tabLst>
                <a:tab pos="895350" algn="l"/>
              </a:tabLst>
            </a:pPr>
            <a:r>
              <a:rPr lang="ru-RU" sz="1000" dirty="0">
                <a:latin typeface="Verdana" pitchFamily="34" charset="0"/>
              </a:rPr>
              <a:t>Потенциально высокая доходность на вложенный капитал (инвестиции холдинга в уставный капитал СПК минимальны при стоимости создаваемых активов СПК 14,1 млрд. руб.)</a:t>
            </a:r>
          </a:p>
          <a:p>
            <a:pPr marL="107950" lvl="1" indent="215900" eaLnBrk="0" hangingPunc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itchFamily="2" charset="2"/>
              <a:buChar char="§"/>
              <a:tabLst>
                <a:tab pos="895350" algn="l"/>
              </a:tabLst>
            </a:pPr>
            <a:r>
              <a:rPr lang="ru-RU" sz="1000" dirty="0">
                <a:latin typeface="Verdana" pitchFamily="34" charset="0"/>
              </a:rPr>
              <a:t>После погашения задолженности перед финансирующим банком (через 17 лет) дивидендный доход возрастет </a:t>
            </a:r>
          </a:p>
        </p:txBody>
      </p:sp>
      <p:sp>
        <p:nvSpPr>
          <p:cNvPr id="6150" name="Rectangle 11"/>
          <p:cNvSpPr>
            <a:spLocks noChangeArrowheads="1"/>
          </p:cNvSpPr>
          <p:nvPr/>
        </p:nvSpPr>
        <p:spPr bwMode="auto">
          <a:xfrm>
            <a:off x="179388" y="2783125"/>
            <a:ext cx="6696868" cy="209288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107950" lvl="1" indent="215900" eaLnBrk="0" hangingPunc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itchFamily="2" charset="2"/>
              <a:buChar char="§"/>
              <a:tabLst>
                <a:tab pos="895350" algn="l"/>
              </a:tabLst>
            </a:pPr>
            <a:r>
              <a:rPr lang="ru-RU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Снижение влияния геополитических рисков на транспортное сообщение с Калининградской обл. за счет переориентации на паромную линию Усть-Луга - Балтийск большей части грузопотока в/из Калининградской обл.</a:t>
            </a:r>
          </a:p>
          <a:p>
            <a:pPr marL="107950" lvl="1" indent="215900" eaLnBrk="0" hangingPunc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itchFamily="2" charset="2"/>
              <a:buChar char="§"/>
              <a:tabLst>
                <a:tab pos="895350" algn="l"/>
              </a:tabLst>
            </a:pPr>
            <a:r>
              <a:rPr lang="ru-RU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Обеспечение перевозки линией Усть-Луга - Балтийск основного объема грузов для внутреннего потребления Калининградской области</a:t>
            </a:r>
          </a:p>
          <a:p>
            <a:pPr marL="107950" lvl="1" indent="215900" eaLnBrk="0" hangingPunc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itchFamily="2" charset="2"/>
              <a:buChar char="§"/>
              <a:tabLst>
                <a:tab pos="895350" algn="l"/>
              </a:tabLst>
            </a:pPr>
            <a:r>
              <a:rPr lang="ru-RU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Обеспечение дополнительной загрузки отечественных судостроительных и смежных предприятий, что будет способствовать наращиванию компетенций в отрасли гражданского судостроения</a:t>
            </a:r>
          </a:p>
          <a:p>
            <a:pPr marL="107950" lvl="1" indent="215900" eaLnBrk="0" hangingPunc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40000"/>
              <a:buFont typeface="Wingdings" pitchFamily="2" charset="2"/>
              <a:buChar char="§"/>
              <a:tabLst>
                <a:tab pos="895350" algn="l"/>
              </a:tabLst>
            </a:pPr>
            <a:r>
              <a:rPr lang="ru-RU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Переключение денежных потоков, получаемых транспортной отраслью Литвы и Беларуси за внутренние российские грузоперевозки, на компанию-резидента России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7092950" y="1923678"/>
            <a:ext cx="1871663" cy="1439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6154" rIns="33231"/>
          <a:lstStyle/>
          <a:p>
            <a:pPr algn="ctr">
              <a:defRPr/>
            </a:pPr>
            <a:r>
              <a:rPr lang="ru-RU" sz="1400" dirty="0">
                <a:solidFill>
                  <a:srgbClr val="7F7F7F"/>
                </a:solidFill>
                <a:latin typeface="Verdana" pitchFamily="34" charset="0"/>
                <a:cs typeface="Arial" charset="0"/>
              </a:rPr>
              <a:t>Реализация проекта соответствует долгосрочным интересам РЖД и РФ</a:t>
            </a:r>
          </a:p>
        </p:txBody>
      </p:sp>
      <p:sp>
        <p:nvSpPr>
          <p:cNvPr id="26" name="Равнобедренный треугольник 25"/>
          <p:cNvSpPr/>
          <p:nvPr/>
        </p:nvSpPr>
        <p:spPr>
          <a:xfrm rot="5400000">
            <a:off x="6536531" y="2478510"/>
            <a:ext cx="1152525" cy="328612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00025" y="705693"/>
            <a:ext cx="3435350" cy="246062"/>
          </a:xfrm>
          <a:prstGeom prst="homePlate">
            <a:avLst>
              <a:gd name="adj" fmla="val 18857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>
                <a:solidFill>
                  <a:srgbClr val="FFFFFF"/>
                </a:solidFill>
                <a:latin typeface="Verdana" pitchFamily="34" charset="0"/>
                <a:cs typeface="Arial" charset="0"/>
              </a:rPr>
              <a:t>Общий эффект для холдинга</a:t>
            </a:r>
            <a:r>
              <a:rPr lang="ru-RU" sz="1200" b="1">
                <a:solidFill>
                  <a:srgbClr val="FFFFFF"/>
                </a:solidFill>
                <a:latin typeface="Verdana" pitchFamily="34" charset="0"/>
                <a:cs typeface="Arial" charset="0"/>
              </a:rPr>
              <a:t> </a:t>
            </a:r>
            <a:r>
              <a:rPr lang="ru-RU" sz="1200">
                <a:solidFill>
                  <a:srgbClr val="FFFFFF"/>
                </a:solidFill>
                <a:latin typeface="Verdana" pitchFamily="34" charset="0"/>
                <a:cs typeface="Arial" charset="0"/>
              </a:rPr>
              <a:t>«РЖД»</a:t>
            </a:r>
            <a:endParaRPr lang="ru-RU" sz="1200">
              <a:solidFill>
                <a:schemeClr val="tx1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0025" y="2580261"/>
            <a:ext cx="3435350" cy="246062"/>
          </a:xfrm>
          <a:prstGeom prst="homePlate">
            <a:avLst>
              <a:gd name="adj" fmla="val 18857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dirty="0">
                <a:solidFill>
                  <a:srgbClr val="FFFFFF"/>
                </a:solidFill>
                <a:latin typeface="Verdana" pitchFamily="34" charset="0"/>
                <a:cs typeface="Arial" charset="0"/>
              </a:rPr>
              <a:t>Выгоды для Российской Федерации</a:t>
            </a:r>
            <a:endParaRPr lang="ru-RU" sz="1200" dirty="0">
              <a:solidFill>
                <a:schemeClr val="tx1"/>
              </a:solidFill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 txBox="1">
            <a:spLocks/>
          </p:cNvSpPr>
          <p:nvPr/>
        </p:nvSpPr>
        <p:spPr bwMode="auto">
          <a:xfrm>
            <a:off x="250825" y="0"/>
            <a:ext cx="8569325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 defTabSz="396875">
              <a:lnSpc>
                <a:spcPct val="90000"/>
              </a:lnSpc>
              <a:spcAft>
                <a:spcPts val="175"/>
              </a:spcAft>
              <a:buClr>
                <a:srgbClr val="1F497D"/>
              </a:buClr>
            </a:pPr>
            <a:r>
              <a:rPr lang="ru-RU" sz="2200">
                <a:latin typeface="Verdana" pitchFamily="34" charset="0"/>
              </a:rPr>
              <a:t>Показатели эффективности проекта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899592" y="843559"/>
          <a:ext cx="6768752" cy="3178236"/>
        </p:xfrm>
        <a:graphic>
          <a:graphicData uri="http://schemas.openxmlformats.org/drawingml/2006/table">
            <a:tbl>
              <a:tblPr/>
              <a:tblGrid>
                <a:gridCol w="468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768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latin typeface="Verdana"/>
                        </a:rPr>
                        <a:t>Наименование показателей</a:t>
                      </a:r>
                    </a:p>
                  </a:txBody>
                  <a:tcPr marL="8092" marR="8092" marT="80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>
                          <a:solidFill>
                            <a:srgbClr val="FFFFFF"/>
                          </a:solidFill>
                          <a:latin typeface="Verdana"/>
                        </a:rPr>
                        <a:t>Значение</a:t>
                      </a:r>
                    </a:p>
                  </a:txBody>
                  <a:tcPr marL="8092" marR="8092" marT="80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61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Инвестиции в проектирование и строительство паромов всего , млрд.  руб., в том числе:</a:t>
                      </a:r>
                    </a:p>
                  </a:txBody>
                  <a:tcPr marL="8092" marR="8092" marT="80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14,1</a:t>
                      </a:r>
                    </a:p>
                  </a:txBody>
                  <a:tcPr marL="8092" marR="8092" marT="80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50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средства учредителей СПК</a:t>
                      </a:r>
                    </a:p>
                  </a:txBody>
                  <a:tcPr marL="72828" marR="8092" marT="80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0,1</a:t>
                      </a:r>
                    </a:p>
                  </a:txBody>
                  <a:tcPr marL="8092" marR="8092" marT="80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50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заемные средства</a:t>
                      </a:r>
                    </a:p>
                  </a:txBody>
                  <a:tcPr marL="72828" marR="8092" marT="80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8,9</a:t>
                      </a:r>
                    </a:p>
                  </a:txBody>
                  <a:tcPr marL="8092" marR="8092" marT="80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50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средства федерального бюджета*</a:t>
                      </a:r>
                    </a:p>
                  </a:txBody>
                  <a:tcPr marL="72828" marR="8092" marT="80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5,1</a:t>
                      </a:r>
                    </a:p>
                  </a:txBody>
                  <a:tcPr marL="8092" marR="8092" marT="80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61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Чистая приведенная стоимость Проекта (NPV), млрд. руб.</a:t>
                      </a:r>
                    </a:p>
                  </a:txBody>
                  <a:tcPr marL="8092" marR="8092" marT="80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1,6</a:t>
                      </a:r>
                    </a:p>
                  </a:txBody>
                  <a:tcPr marL="8092" marR="8092" marT="80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504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Простой срок окупаемости инвестиций, лет</a:t>
                      </a:r>
                    </a:p>
                  </a:txBody>
                  <a:tcPr marL="8092" marR="8092" marT="80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9,1</a:t>
                      </a:r>
                    </a:p>
                  </a:txBody>
                  <a:tcPr marL="8092" marR="8092" marT="80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61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Дисконтированный срок окупаемости инвестиций, лет</a:t>
                      </a:r>
                    </a:p>
                  </a:txBody>
                  <a:tcPr marL="8092" marR="8092" marT="80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8092" marR="8092" marT="80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61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Внутренняя норма доходности Проекта (IRR), %</a:t>
                      </a:r>
                    </a:p>
                  </a:txBody>
                  <a:tcPr marL="8092" marR="8092" marT="80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17,7</a:t>
                      </a:r>
                    </a:p>
                  </a:txBody>
                  <a:tcPr marL="8092" marR="8092" marT="80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891455" y="4003650"/>
            <a:ext cx="51927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1000" i="1" dirty="0">
                <a:solidFill>
                  <a:srgbClr val="000000"/>
                </a:solidFill>
                <a:latin typeface="Verdana"/>
                <a:cs typeface="+mn-cs"/>
              </a:rPr>
              <a:t>*</a:t>
            </a:r>
            <a:r>
              <a:rPr lang="ru-RU" i="1" dirty="0"/>
              <a:t> </a:t>
            </a:r>
            <a:r>
              <a:rPr lang="ru-RU" sz="1000" i="1" dirty="0">
                <a:solidFill>
                  <a:srgbClr val="000000"/>
                </a:solidFill>
                <a:latin typeface="Verdana"/>
                <a:cs typeface="+mn-cs"/>
              </a:rPr>
              <a:t>при расчете интегральных показателей эффективности не учитываются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2838</TotalTime>
  <Words>1358</Words>
  <Application>Microsoft Office PowerPoint</Application>
  <PresentationFormat>Экран (16:9)</PresentationFormat>
  <Paragraphs>253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MS PGothic</vt:lpstr>
      <vt:lpstr>MS PGothic</vt:lpstr>
      <vt:lpstr>Arial</vt:lpstr>
      <vt:lpstr>Calibri</vt:lpstr>
      <vt:lpstr>Tahoma</vt:lpstr>
      <vt:lpstr>Verdana</vt:lpstr>
      <vt:lpstr>Wingdings</vt:lpstr>
      <vt:lpstr>Тема Office</vt:lpstr>
      <vt:lpstr>Об участии ОАО «РЖД» в АО «Балтийская паромная компания» с долевым участием 25%+1 акция для реализации проекта строительства и эксплуатации 3 паромов для железнодорожной паромной переправы Усть-Луга – Балтийск</vt:lpstr>
      <vt:lpstr>Предпосылки для строительства нового паромного флота</vt:lpstr>
      <vt:lpstr>Презентация PowerPoint</vt:lpstr>
      <vt:lpstr>Презентация PowerPoint</vt:lpstr>
      <vt:lpstr>Параметры финансирования проекта</vt:lpstr>
      <vt:lpstr>Организационная схема проекта </vt:lpstr>
      <vt:lpstr>ООО «Пола Менеджмент»</vt:lpstr>
      <vt:lpstr>Ожидаемый эффект от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Приложения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Artur Bagautdinov</cp:lastModifiedBy>
  <cp:revision>268</cp:revision>
  <cp:lastPrinted>2017-08-30T16:38:13Z</cp:lastPrinted>
  <dcterms:created xsi:type="dcterms:W3CDTF">2011-05-23T14:04:51Z</dcterms:created>
  <dcterms:modified xsi:type="dcterms:W3CDTF">2017-09-28T15:02:33Z</dcterms:modified>
</cp:coreProperties>
</file>