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3" r:id="rId3"/>
    <p:sldId id="260" r:id="rId4"/>
    <p:sldId id="270" r:id="rId5"/>
    <p:sldId id="261" r:id="rId6"/>
    <p:sldId id="276" r:id="rId7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902" autoAdjust="0"/>
  </p:normalViewPr>
  <p:slideViewPr>
    <p:cSldViewPr snapToGrid="0">
      <p:cViewPr varScale="1">
        <p:scale>
          <a:sx n="126" d="100"/>
          <a:sy n="126" d="100"/>
        </p:scale>
        <p:origin x="756" y="12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2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B6823-E476-4AC2-BED3-C423B4E6A340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C007A-9D06-488E-AD5C-4D7BBE5B2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94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00F-2C38-4FB8-8B49-A6CAB5A646AE}" type="datetime1">
              <a:rPr lang="ru-RU" smtClean="0"/>
              <a:t>29.09.2017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EF4E-1330-4E7A-AE0D-2AC255CC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1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232C-CCA5-4BA2-9275-0C26853BEAFE}" type="datetime1">
              <a:rPr lang="ru-RU" smtClean="0"/>
              <a:t>29.09.2017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EF4E-1330-4E7A-AE0D-2AC255CC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39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2D00-F37F-4378-A057-33F693DEE2F5}" type="datetime1">
              <a:rPr lang="ru-RU" smtClean="0"/>
              <a:t>29.09.2017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EF4E-1330-4E7A-AE0D-2AC255CC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52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C6C3-AA66-4312-A8AF-6383AB3647A3}" type="datetime1">
              <a:rPr lang="ru-RU" smtClean="0"/>
              <a:t>29.09.2017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EF4E-1330-4E7A-AE0D-2AC255CC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29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6638-0BBB-43AD-A57A-52E871402CDA}" type="datetime1">
              <a:rPr lang="ru-RU" smtClean="0"/>
              <a:t>29.09.2017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EF4E-1330-4E7A-AE0D-2AC255CC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1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6E8A-24CB-44D2-B2D7-0D3BD45F10EF}" type="datetime1">
              <a:rPr lang="ru-RU" smtClean="0"/>
              <a:t>29.09.2017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EF4E-1330-4E7A-AE0D-2AC255CC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28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58A4-E2EF-4EA5-93DE-B0D8D90CCC96}" type="datetime1">
              <a:rPr lang="ru-RU" smtClean="0"/>
              <a:t>29.09.2017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EF4E-1330-4E7A-AE0D-2AC255CC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45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4C71-F227-4D82-9A12-572CE483750F}" type="datetime1">
              <a:rPr lang="ru-RU" smtClean="0"/>
              <a:t>29.09.2017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EF4E-1330-4E7A-AE0D-2AC255CC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93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5C8A-5FD8-4A10-82F4-028567A39757}" type="datetime1">
              <a:rPr lang="ru-RU" smtClean="0"/>
              <a:t>29.09.2017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EF4E-1330-4E7A-AE0D-2AC255CC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40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8F41-8000-43FA-A28D-DF4D6E5D6A82}" type="datetime1">
              <a:rPr lang="ru-RU" smtClean="0"/>
              <a:t>29.09.2017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EF4E-1330-4E7A-AE0D-2AC255CC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33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DDB-36D9-4E78-9EDD-4F562D031174}" type="datetime1">
              <a:rPr lang="ru-RU" smtClean="0"/>
              <a:t>29.09.2017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EF4E-1330-4E7A-AE0D-2AC255CC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02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89A3-99A1-465F-9CC8-966D99C07556}" type="datetime1">
              <a:rPr lang="ru-RU" smtClean="0"/>
              <a:t>29.09.2017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EEF4E-1330-4E7A-AE0D-2AC255CCE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28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8947" y="1109873"/>
            <a:ext cx="7429500" cy="19399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Концепция</a:t>
            </a:r>
            <a:r>
              <a:rPr lang="ru-RU" dirty="0"/>
              <a:t> </a:t>
            </a:r>
            <a:br>
              <a:rPr lang="en-US" dirty="0"/>
            </a:br>
            <a:r>
              <a:rPr lang="ru-RU" sz="3600" dirty="0"/>
              <a:t>реализации проекта </a:t>
            </a:r>
            <a:r>
              <a:rPr lang="en-US" sz="3575" dirty="0"/>
              <a:t>“</a:t>
            </a:r>
            <a:r>
              <a:rPr lang="ru-RU" sz="3575" dirty="0"/>
              <a:t>Гвинея</a:t>
            </a:r>
            <a:r>
              <a:rPr lang="en-US" sz="3575" dirty="0"/>
              <a:t>”</a:t>
            </a:r>
            <a:r>
              <a:rPr lang="ru-RU" sz="3575" dirty="0"/>
              <a:t> (Республика Гвинея, Западная Африка)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6" y="0"/>
            <a:ext cx="1052513" cy="8203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9472" y="684405"/>
            <a:ext cx="1114425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3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Logistics Ltd</a:t>
            </a:r>
            <a:endParaRPr lang="ru-RU" sz="1463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77866" y="984487"/>
            <a:ext cx="9432496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89" y="3624115"/>
            <a:ext cx="2245325" cy="130790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5" y="3624115"/>
            <a:ext cx="2305175" cy="130790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114" y="3624115"/>
            <a:ext cx="2292184" cy="130790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297" y="3624115"/>
            <a:ext cx="2108924" cy="130818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2050" name="Picture 2" descr="375889.jpg (944×944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451" y="5506334"/>
            <a:ext cx="874514" cy="87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280px-Rusal_Logo.svg.png (1280×690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8" y="5755797"/>
            <a:ext cx="944166" cy="50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18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76200" y="410170"/>
            <a:ext cx="9928860" cy="389659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1600" b="1" dirty="0">
                <a:latin typeface="+mn-lt"/>
              </a:rPr>
              <a:t>     Содержание:</a:t>
            </a:r>
            <a:br>
              <a:rPr lang="ru-RU" sz="1600" b="1" dirty="0">
                <a:latin typeface="+mn-lt"/>
              </a:rPr>
            </a:br>
            <a:br>
              <a:rPr lang="ru-RU" sz="1600" dirty="0">
                <a:latin typeface="+mn-lt"/>
              </a:rPr>
            </a:br>
            <a:r>
              <a:rPr lang="ru-RU" sz="1600" dirty="0">
                <a:latin typeface="+mn-lt"/>
              </a:rPr>
              <a:t>     1. Суть проекта «Гвинея»</a:t>
            </a:r>
            <a:r>
              <a:rPr lang="en-US" sz="1600" dirty="0">
                <a:latin typeface="+mn-lt"/>
              </a:rPr>
              <a:t> </a:t>
            </a:r>
            <a:r>
              <a:rPr lang="ru-RU" sz="1600" dirty="0">
                <a:latin typeface="+mn-lt"/>
              </a:rPr>
              <a:t> _______________________________________________________________ 3-4 стр.</a:t>
            </a:r>
            <a:br>
              <a:rPr lang="ru-RU" sz="1600" dirty="0">
                <a:latin typeface="+mn-lt"/>
              </a:rPr>
            </a:br>
            <a:br>
              <a:rPr lang="ru-RU" sz="1600" dirty="0">
                <a:latin typeface="+mn-lt"/>
              </a:rPr>
            </a:br>
            <a:r>
              <a:rPr lang="ru-RU" sz="1600" dirty="0">
                <a:latin typeface="+mn-lt"/>
              </a:rPr>
              <a:t>     2. Материально-техническая база проекта</a:t>
            </a:r>
            <a:r>
              <a:rPr lang="en-US" sz="1600" dirty="0">
                <a:latin typeface="+mn-lt"/>
              </a:rPr>
              <a:t> </a:t>
            </a:r>
            <a:r>
              <a:rPr lang="ru-RU" sz="1600" dirty="0">
                <a:latin typeface="+mn-lt"/>
              </a:rPr>
              <a:t>«Гвинея»  _________________________________________ 5 стр.</a:t>
            </a:r>
            <a:br>
              <a:rPr lang="ru-RU" sz="1600" dirty="0">
                <a:latin typeface="+mn-lt"/>
              </a:rPr>
            </a:br>
            <a:br>
              <a:rPr lang="ru-RU" sz="1600" dirty="0">
                <a:latin typeface="+mn-lt"/>
              </a:rPr>
            </a:br>
            <a:r>
              <a:rPr lang="ru-RU" sz="1600" dirty="0">
                <a:latin typeface="+mn-lt"/>
              </a:rPr>
              <a:t>     3. Технологическая схема перевалки </a:t>
            </a:r>
            <a:r>
              <a:rPr lang="ru-RU" sz="1600" dirty="0" err="1">
                <a:latin typeface="+mn-lt"/>
              </a:rPr>
              <a:t>бокситной</a:t>
            </a:r>
            <a:r>
              <a:rPr lang="ru-RU" sz="1600" dirty="0">
                <a:latin typeface="+mn-lt"/>
              </a:rPr>
              <a:t> руды _________________________________________ 6 стр.</a:t>
            </a:r>
            <a:br>
              <a:rPr lang="ru-RU" sz="1600" dirty="0">
                <a:latin typeface="+mn-lt"/>
              </a:rPr>
            </a:br>
            <a:endParaRPr lang="ru-RU" sz="1600" dirty="0"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6" y="0"/>
            <a:ext cx="1052513" cy="8203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9472" y="684405"/>
            <a:ext cx="1114425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3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Logistics Ltd</a:t>
            </a:r>
            <a:endParaRPr lang="ru-RU" sz="1463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77866" y="984487"/>
            <a:ext cx="9432496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0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08" y="3079012"/>
            <a:ext cx="3482701" cy="3058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8106" y="3448922"/>
            <a:ext cx="1478319" cy="9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38" dirty="0"/>
              <a:t>Месторождение</a:t>
            </a:r>
            <a:r>
              <a:rPr lang="en-US" sz="1138" dirty="0"/>
              <a:t> </a:t>
            </a:r>
            <a:r>
              <a:rPr lang="ru-RU" sz="1138" dirty="0"/>
              <a:t>бокситов </a:t>
            </a:r>
          </a:p>
          <a:p>
            <a:r>
              <a:rPr lang="en-US" sz="1138" dirty="0"/>
              <a:t>“Dian-Dian”</a:t>
            </a:r>
            <a:endParaRPr lang="ru-RU" sz="1138" dirty="0"/>
          </a:p>
          <a:p>
            <a:r>
              <a:rPr lang="ru-RU" sz="1138" dirty="0"/>
              <a:t>(Республика Гвинея, Западная Африка)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787" y="1001864"/>
            <a:ext cx="9146151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63" b="1" dirty="0"/>
              <a:t>     1. Суть проекта «Гвинея»</a:t>
            </a:r>
          </a:p>
          <a:p>
            <a:endParaRPr lang="ru-RU" sz="1463" dirty="0"/>
          </a:p>
          <a:p>
            <a:r>
              <a:rPr lang="ru-RU" sz="1463" dirty="0"/>
              <a:t>     Суть проекта </a:t>
            </a:r>
            <a:r>
              <a:rPr lang="en-US" sz="1463" dirty="0"/>
              <a:t>“</a:t>
            </a:r>
            <a:r>
              <a:rPr lang="ru-RU" sz="1463" dirty="0"/>
              <a:t>Гвинея</a:t>
            </a:r>
            <a:r>
              <a:rPr lang="en-US" sz="1463" dirty="0"/>
              <a:t>” </a:t>
            </a:r>
            <a:r>
              <a:rPr lang="ru-RU" sz="1463" dirty="0"/>
              <a:t>заключается в обеспечении перевозки </a:t>
            </a:r>
            <a:r>
              <a:rPr lang="ru-RU" sz="1463" dirty="0" err="1"/>
              <a:t>бокситной</a:t>
            </a:r>
            <a:r>
              <a:rPr lang="ru-RU" sz="1463" dirty="0"/>
              <a:t> руды, добытой на месторождении </a:t>
            </a:r>
            <a:r>
              <a:rPr lang="en-US" sz="1463" dirty="0"/>
              <a:t>“Dian-Dian”</a:t>
            </a:r>
            <a:r>
              <a:rPr lang="ru-RU" sz="1463" dirty="0"/>
              <a:t> (Республика Гвинея, Западная Африка), на судах класса </a:t>
            </a:r>
            <a:r>
              <a:rPr lang="en-US" sz="1463" dirty="0"/>
              <a:t>“</a:t>
            </a:r>
            <a:r>
              <a:rPr lang="ru-RU" sz="1463" dirty="0"/>
              <a:t>река-море</a:t>
            </a:r>
            <a:r>
              <a:rPr lang="en-US" sz="1463" dirty="0"/>
              <a:t>”</a:t>
            </a:r>
            <a:r>
              <a:rPr lang="ru-RU" sz="1463" dirty="0"/>
              <a:t> от речного причала в порту </a:t>
            </a:r>
            <a:r>
              <a:rPr lang="ru-RU" sz="1463" dirty="0" err="1"/>
              <a:t>Таресса</a:t>
            </a:r>
            <a:r>
              <a:rPr lang="ru-RU" sz="1463" dirty="0"/>
              <a:t> (</a:t>
            </a:r>
            <a:r>
              <a:rPr lang="en-US" sz="1463" dirty="0" err="1"/>
              <a:t>Taressa</a:t>
            </a:r>
            <a:r>
              <a:rPr lang="en-US" sz="1463" dirty="0"/>
              <a:t>) </a:t>
            </a:r>
            <a:r>
              <a:rPr lang="ru-RU" sz="1463" dirty="0"/>
              <a:t>к месту рейдовой перевалки, расположенному в устье реки </a:t>
            </a:r>
            <a:r>
              <a:rPr lang="ru-RU" sz="1463" dirty="0" err="1"/>
              <a:t>Нуньес</a:t>
            </a:r>
            <a:r>
              <a:rPr lang="ru-RU" sz="1463" dirty="0"/>
              <a:t> в территориальных водах Гвинеи, и организации перевалки бокситов </a:t>
            </a:r>
            <a:r>
              <a:rPr lang="en-US" sz="1463" dirty="0"/>
              <a:t>c </a:t>
            </a:r>
            <a:r>
              <a:rPr lang="ru-RU" sz="1463" dirty="0"/>
              <a:t>судов класса </a:t>
            </a:r>
            <a:r>
              <a:rPr lang="en-US" sz="1463" dirty="0"/>
              <a:t>“</a:t>
            </a:r>
            <a:r>
              <a:rPr lang="ru-RU" sz="1463" dirty="0"/>
              <a:t>река-море</a:t>
            </a:r>
            <a:r>
              <a:rPr lang="en-US" sz="1463" dirty="0"/>
              <a:t>”</a:t>
            </a:r>
            <a:r>
              <a:rPr lang="ru-RU" sz="1463" dirty="0"/>
              <a:t> на морские суда класса </a:t>
            </a:r>
            <a:r>
              <a:rPr lang="en-US" sz="1463" dirty="0"/>
              <a:t>“Panamax”</a:t>
            </a:r>
            <a:r>
              <a:rPr lang="ru-RU" sz="1463" dirty="0"/>
              <a:t> для последующей ее доставки на перерабатывающие заводы компании РУСАЛ.</a:t>
            </a:r>
            <a:r>
              <a:rPr lang="en-US" sz="1463" dirty="0"/>
              <a:t> </a:t>
            </a:r>
            <a:r>
              <a:rPr lang="ru-RU" sz="1463" dirty="0"/>
              <a:t>Срок реализации проекта - 10 лет.  За это время планируется перевезти и перегрузить 52,2 млн. тонн бокситов.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107" y="4959593"/>
            <a:ext cx="1478319" cy="44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38" dirty="0"/>
              <a:t>Место перевалки бокситов</a:t>
            </a:r>
          </a:p>
        </p:txBody>
      </p:sp>
      <p:cxnSp>
        <p:nvCxnSpPr>
          <p:cNvPr id="18" name="Прямая со стрелкой 17"/>
          <p:cNvCxnSpPr>
            <a:cxnSpLocks/>
          </p:cNvCxnSpPr>
          <p:nvPr/>
        </p:nvCxnSpPr>
        <p:spPr>
          <a:xfrm>
            <a:off x="1049482" y="3757757"/>
            <a:ext cx="746552" cy="4456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cxnSpLocks/>
            <a:stCxn id="16" idx="0"/>
          </p:cNvCxnSpPr>
          <p:nvPr/>
        </p:nvCxnSpPr>
        <p:spPr>
          <a:xfrm flipV="1">
            <a:off x="907267" y="4318246"/>
            <a:ext cx="739158" cy="6413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56" y="3079012"/>
            <a:ext cx="2482268" cy="305866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339" y="5635475"/>
            <a:ext cx="417305" cy="334138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12938">
            <a:off x="7767636" y="3963302"/>
            <a:ext cx="487561" cy="216694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413" y="5512201"/>
            <a:ext cx="854638" cy="4574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50644" y="3088959"/>
            <a:ext cx="1570795" cy="114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38" dirty="0"/>
              <a:t>Погрузка бокситов на суда класса </a:t>
            </a:r>
            <a:r>
              <a:rPr lang="en-US" sz="1138" dirty="0"/>
              <a:t>“</a:t>
            </a:r>
            <a:r>
              <a:rPr lang="ru-RU" sz="1138" dirty="0"/>
              <a:t>река-море</a:t>
            </a:r>
            <a:r>
              <a:rPr lang="en-US" sz="1138" dirty="0"/>
              <a:t>” </a:t>
            </a:r>
            <a:r>
              <a:rPr lang="ru-RU" sz="1138" dirty="0"/>
              <a:t>на причале месторождения  </a:t>
            </a:r>
            <a:r>
              <a:rPr lang="en-US" sz="1138" dirty="0"/>
              <a:t>“Dian-Dian”</a:t>
            </a:r>
          </a:p>
          <a:p>
            <a:endParaRPr lang="ru-RU" sz="1138" dirty="0"/>
          </a:p>
        </p:txBody>
      </p:sp>
      <p:cxnSp>
        <p:nvCxnSpPr>
          <p:cNvPr id="34" name="Прямая со стрелкой 33"/>
          <p:cNvCxnSpPr>
            <a:cxnSpLocks/>
          </p:cNvCxnSpPr>
          <p:nvPr/>
        </p:nvCxnSpPr>
        <p:spPr>
          <a:xfrm>
            <a:off x="6383007" y="3373981"/>
            <a:ext cx="2279550" cy="749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Рисунок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5559" y="3316661"/>
            <a:ext cx="542431" cy="29976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144420" y="4147193"/>
            <a:ext cx="1570795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38" dirty="0"/>
              <a:t>Перевозка бокситов на рейд на судах</a:t>
            </a:r>
          </a:p>
          <a:p>
            <a:r>
              <a:rPr lang="ru-RU" sz="1138" dirty="0"/>
              <a:t>класса </a:t>
            </a:r>
            <a:r>
              <a:rPr lang="en-US" sz="1138" dirty="0"/>
              <a:t>“</a:t>
            </a:r>
            <a:r>
              <a:rPr lang="ru-RU" sz="1138" dirty="0"/>
              <a:t>река-море</a:t>
            </a:r>
            <a:r>
              <a:rPr lang="en-US" sz="1138" dirty="0"/>
              <a:t>”</a:t>
            </a:r>
            <a:endParaRPr lang="ru-RU" sz="1138" dirty="0"/>
          </a:p>
        </p:txBody>
      </p:sp>
      <p:cxnSp>
        <p:nvCxnSpPr>
          <p:cNvPr id="38" name="Прямая со стрелкой 37"/>
          <p:cNvCxnSpPr>
            <a:cxnSpLocks/>
          </p:cNvCxnSpPr>
          <p:nvPr/>
        </p:nvCxnSpPr>
        <p:spPr>
          <a:xfrm flipV="1">
            <a:off x="6548390" y="4028362"/>
            <a:ext cx="1363703" cy="3930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50644" y="4959593"/>
            <a:ext cx="1570795" cy="114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38" dirty="0"/>
              <a:t>Рейдовая перевалка бокситов с судов класса </a:t>
            </a:r>
            <a:r>
              <a:rPr lang="en-US" sz="1138" dirty="0"/>
              <a:t>“</a:t>
            </a:r>
            <a:r>
              <a:rPr lang="ru-RU" sz="1138" dirty="0"/>
              <a:t>река</a:t>
            </a:r>
            <a:r>
              <a:rPr lang="en-US" sz="1138" dirty="0"/>
              <a:t>-</a:t>
            </a:r>
            <a:r>
              <a:rPr lang="ru-RU" sz="1138" dirty="0"/>
              <a:t>море</a:t>
            </a:r>
            <a:r>
              <a:rPr lang="en-US" sz="1138" dirty="0"/>
              <a:t>”</a:t>
            </a:r>
          </a:p>
          <a:p>
            <a:r>
              <a:rPr lang="ru-RU" sz="1138" dirty="0"/>
              <a:t> на морские суда класса </a:t>
            </a:r>
            <a:r>
              <a:rPr lang="en-US" sz="1138" dirty="0"/>
              <a:t>“Panamax” </a:t>
            </a:r>
            <a:endParaRPr lang="ru-RU" sz="1138" dirty="0"/>
          </a:p>
          <a:p>
            <a:r>
              <a:rPr lang="en-US" sz="1138" dirty="0"/>
              <a:t>(DWT 65000 </a:t>
            </a:r>
            <a:r>
              <a:rPr lang="ru-RU" sz="1138" dirty="0"/>
              <a:t>тонн)</a:t>
            </a:r>
          </a:p>
        </p:txBody>
      </p:sp>
      <p:cxnSp>
        <p:nvCxnSpPr>
          <p:cNvPr id="41" name="Прямая со стрелкой 40"/>
          <p:cNvCxnSpPr>
            <a:cxnSpLocks/>
          </p:cNvCxnSpPr>
          <p:nvPr/>
        </p:nvCxnSpPr>
        <p:spPr>
          <a:xfrm>
            <a:off x="6548391" y="5424531"/>
            <a:ext cx="620644" cy="1749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5156643" y="2926227"/>
            <a:ext cx="4349459" cy="3211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63"/>
          </a:p>
        </p:txBody>
      </p:sp>
      <p:sp>
        <p:nvSpPr>
          <p:cNvPr id="45" name="Прямоугольник 44"/>
          <p:cNvSpPr/>
          <p:nvPr/>
        </p:nvSpPr>
        <p:spPr>
          <a:xfrm>
            <a:off x="229452" y="2926227"/>
            <a:ext cx="4744815" cy="3211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63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522782" y="6361151"/>
            <a:ext cx="2228850" cy="296664"/>
          </a:xfrm>
        </p:spPr>
        <p:txBody>
          <a:bodyPr/>
          <a:lstStyle/>
          <a:p>
            <a:fld id="{CA9EEF4E-1330-4E7A-AE0D-2AC255CCE0E4}" type="slidenum">
              <a:rPr lang="ru-RU" smtClean="0"/>
              <a:t>3</a:t>
            </a:fld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866" y="0"/>
            <a:ext cx="1052513" cy="82034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69472" y="684405"/>
            <a:ext cx="1114425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3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Logistics Ltd</a:t>
            </a:r>
            <a:endParaRPr lang="ru-RU" sz="1463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277866" y="984487"/>
            <a:ext cx="9432496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84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2287" y="1199314"/>
            <a:ext cx="9146151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463" dirty="0"/>
          </a:p>
          <a:p>
            <a:r>
              <a:rPr lang="ru-RU" sz="1463" dirty="0"/>
              <a:t>     В соответствии с утвержденным производственной программой разработки месторождения </a:t>
            </a:r>
            <a:r>
              <a:rPr lang="en-US" sz="1463" dirty="0"/>
              <a:t>“Dian-Dian” </a:t>
            </a:r>
            <a:r>
              <a:rPr lang="ru-RU" sz="1463" dirty="0"/>
              <a:t>объем добычи и отгрузки </a:t>
            </a:r>
            <a:r>
              <a:rPr lang="ru-RU" sz="1463" dirty="0" err="1"/>
              <a:t>бокситной</a:t>
            </a:r>
            <a:r>
              <a:rPr lang="ru-RU" sz="1463" dirty="0"/>
              <a:t> руды распределяется на три фазы (см. таблицу ниже).</a:t>
            </a:r>
            <a:endParaRPr lang="en-US" sz="1463" dirty="0"/>
          </a:p>
          <a:p>
            <a:endParaRPr lang="ru-RU" sz="1463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28152"/>
              </p:ext>
            </p:extLst>
          </p:nvPr>
        </p:nvGraphicFramePr>
        <p:xfrm>
          <a:off x="343007" y="2465119"/>
          <a:ext cx="9367355" cy="121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235">
                  <a:extLst>
                    <a:ext uri="{9D8B030D-6E8A-4147-A177-3AD203B41FA5}">
                      <a16:colId xmlns:a16="http://schemas.microsoft.com/office/drawing/2014/main" val="1700242940"/>
                    </a:ext>
                  </a:extLst>
                </a:gridCol>
                <a:gridCol w="787534">
                  <a:extLst>
                    <a:ext uri="{9D8B030D-6E8A-4147-A177-3AD203B41FA5}">
                      <a16:colId xmlns:a16="http://schemas.microsoft.com/office/drawing/2014/main" val="605459248"/>
                    </a:ext>
                  </a:extLst>
                </a:gridCol>
                <a:gridCol w="787534">
                  <a:extLst>
                    <a:ext uri="{9D8B030D-6E8A-4147-A177-3AD203B41FA5}">
                      <a16:colId xmlns:a16="http://schemas.microsoft.com/office/drawing/2014/main" val="452057975"/>
                    </a:ext>
                  </a:extLst>
                </a:gridCol>
                <a:gridCol w="787534">
                  <a:extLst>
                    <a:ext uri="{9D8B030D-6E8A-4147-A177-3AD203B41FA5}">
                      <a16:colId xmlns:a16="http://schemas.microsoft.com/office/drawing/2014/main" val="624769055"/>
                    </a:ext>
                  </a:extLst>
                </a:gridCol>
                <a:gridCol w="905729">
                  <a:extLst>
                    <a:ext uri="{9D8B030D-6E8A-4147-A177-3AD203B41FA5}">
                      <a16:colId xmlns:a16="http://schemas.microsoft.com/office/drawing/2014/main" val="657450510"/>
                    </a:ext>
                  </a:extLst>
                </a:gridCol>
                <a:gridCol w="905729">
                  <a:extLst>
                    <a:ext uri="{9D8B030D-6E8A-4147-A177-3AD203B41FA5}">
                      <a16:colId xmlns:a16="http://schemas.microsoft.com/office/drawing/2014/main" val="1525351680"/>
                    </a:ext>
                  </a:extLst>
                </a:gridCol>
                <a:gridCol w="905729">
                  <a:extLst>
                    <a:ext uri="{9D8B030D-6E8A-4147-A177-3AD203B41FA5}">
                      <a16:colId xmlns:a16="http://schemas.microsoft.com/office/drawing/2014/main" val="1454925899"/>
                    </a:ext>
                  </a:extLst>
                </a:gridCol>
                <a:gridCol w="905729">
                  <a:extLst>
                    <a:ext uri="{9D8B030D-6E8A-4147-A177-3AD203B41FA5}">
                      <a16:colId xmlns:a16="http://schemas.microsoft.com/office/drawing/2014/main" val="379954614"/>
                    </a:ext>
                  </a:extLst>
                </a:gridCol>
                <a:gridCol w="787534">
                  <a:extLst>
                    <a:ext uri="{9D8B030D-6E8A-4147-A177-3AD203B41FA5}">
                      <a16:colId xmlns:a16="http://schemas.microsoft.com/office/drawing/2014/main" val="2003358150"/>
                    </a:ext>
                  </a:extLst>
                </a:gridCol>
                <a:gridCol w="787534">
                  <a:extLst>
                    <a:ext uri="{9D8B030D-6E8A-4147-A177-3AD203B41FA5}">
                      <a16:colId xmlns:a16="http://schemas.microsoft.com/office/drawing/2014/main" val="4246806044"/>
                    </a:ext>
                  </a:extLst>
                </a:gridCol>
                <a:gridCol w="787534">
                  <a:extLst>
                    <a:ext uri="{9D8B030D-6E8A-4147-A177-3AD203B41FA5}">
                      <a16:colId xmlns:a16="http://schemas.microsoft.com/office/drawing/2014/main" val="3653774612"/>
                    </a:ext>
                  </a:extLst>
                </a:gridCol>
              </a:tblGrid>
              <a:tr h="405895">
                <a:tc>
                  <a:txBody>
                    <a:bodyPr/>
                    <a:lstStyle/>
                    <a:p>
                      <a:r>
                        <a:rPr lang="en-US" sz="1500" dirty="0"/>
                        <a:t>1 </a:t>
                      </a:r>
                      <a:r>
                        <a:rPr lang="ru-RU" sz="1500" dirty="0"/>
                        <a:t>фаза</a:t>
                      </a:r>
                    </a:p>
                  </a:txBody>
                  <a:tcPr marL="74295" marR="74295" marT="37148" marB="3714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2 фаза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3 фаза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887854"/>
                  </a:ext>
                </a:extLst>
              </a:tr>
              <a:tr h="405895"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2018 г.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2019 г.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2020 г.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2021 г.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2022 г.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2023 г.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2024 г.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2025 г.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2026 г.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2027 г.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2028 г.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8822613"/>
                  </a:ext>
                </a:extLst>
              </a:tr>
              <a:tr h="405895">
                <a:tc>
                  <a:txBody>
                    <a:bodyPr/>
                    <a:lstStyle/>
                    <a:p>
                      <a:r>
                        <a:rPr lang="ru-RU" sz="1500" dirty="0"/>
                        <a:t>0,8 </a:t>
                      </a:r>
                      <a:r>
                        <a:rPr lang="ru-RU" sz="1500" dirty="0" err="1"/>
                        <a:t>млн.т</a:t>
                      </a:r>
                      <a:endParaRPr lang="ru-RU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3 </a:t>
                      </a:r>
                      <a:r>
                        <a:rPr lang="ru-RU" sz="1500" dirty="0" err="1"/>
                        <a:t>млн.т</a:t>
                      </a:r>
                      <a:endParaRPr lang="ru-RU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3 </a:t>
                      </a:r>
                      <a:r>
                        <a:rPr lang="ru-RU" sz="1500" dirty="0" err="1"/>
                        <a:t>млн.т</a:t>
                      </a:r>
                      <a:endParaRPr lang="ru-RU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3 </a:t>
                      </a:r>
                      <a:r>
                        <a:rPr lang="ru-RU" sz="1500" dirty="0" err="1"/>
                        <a:t>млн.т</a:t>
                      </a:r>
                      <a:endParaRPr lang="ru-RU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4,5 </a:t>
                      </a:r>
                      <a:r>
                        <a:rPr lang="ru-RU" sz="1500" dirty="0" err="1"/>
                        <a:t>млн.т</a:t>
                      </a:r>
                      <a:endParaRPr lang="ru-RU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6,5 </a:t>
                      </a:r>
                      <a:r>
                        <a:rPr lang="ru-RU" sz="1500" dirty="0" err="1"/>
                        <a:t>млн.т</a:t>
                      </a:r>
                      <a:endParaRPr lang="ru-RU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6,5 </a:t>
                      </a:r>
                      <a:r>
                        <a:rPr lang="ru-RU" sz="1500" dirty="0" err="1"/>
                        <a:t>млн.т</a:t>
                      </a:r>
                      <a:endParaRPr lang="ru-RU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6,5 </a:t>
                      </a:r>
                      <a:r>
                        <a:rPr lang="ru-RU" sz="1500" dirty="0" err="1"/>
                        <a:t>млн.т</a:t>
                      </a:r>
                      <a:endParaRPr lang="ru-RU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6 </a:t>
                      </a:r>
                      <a:r>
                        <a:rPr lang="ru-RU" sz="1500" dirty="0" err="1"/>
                        <a:t>млн.т</a:t>
                      </a:r>
                      <a:endParaRPr lang="ru-RU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6 </a:t>
                      </a:r>
                      <a:r>
                        <a:rPr lang="ru-RU" sz="1500" dirty="0" err="1"/>
                        <a:t>млн.т</a:t>
                      </a:r>
                      <a:endParaRPr lang="ru-RU" sz="15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6 </a:t>
                      </a:r>
                      <a:r>
                        <a:rPr lang="ru-RU" sz="1500" dirty="0" err="1"/>
                        <a:t>млн.т</a:t>
                      </a:r>
                      <a:endParaRPr lang="ru-RU" sz="15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919349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394395" y="2033420"/>
            <a:ext cx="33807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63" b="1" dirty="0"/>
              <a:t>Объём отгрузки </a:t>
            </a:r>
            <a:r>
              <a:rPr lang="ru-RU" sz="1463" b="1" dirty="0" err="1"/>
              <a:t>бокситной</a:t>
            </a:r>
            <a:r>
              <a:rPr lang="ru-RU" sz="1463" b="1" dirty="0"/>
              <a:t> руды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288" y="3703585"/>
            <a:ext cx="9146151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463" dirty="0"/>
          </a:p>
          <a:p>
            <a:r>
              <a:rPr lang="ru-RU" sz="1463" dirty="0"/>
              <a:t>     Республика Гвинея занимает первое место в мире по запасам бокситов. Месторождение бокситов </a:t>
            </a:r>
            <a:r>
              <a:rPr lang="en-US" sz="1463" dirty="0"/>
              <a:t>“Dian-Dian” </a:t>
            </a:r>
            <a:r>
              <a:rPr lang="ru-RU" sz="1463" dirty="0"/>
              <a:t>является одним из крупнейших. Подтверждённые запасы данного месторождения составляют 325 млн. тонн. Разработку месторождения  ведет компания </a:t>
            </a:r>
            <a:r>
              <a:rPr lang="en-US" sz="1463" dirty="0"/>
              <a:t>“UC </a:t>
            </a:r>
            <a:r>
              <a:rPr lang="en-US" sz="1463" dirty="0" err="1"/>
              <a:t>Rusal</a:t>
            </a:r>
            <a:r>
              <a:rPr lang="en-US" sz="1463" dirty="0"/>
              <a:t>”.</a:t>
            </a:r>
            <a:r>
              <a:rPr lang="ru-RU" sz="1463" dirty="0"/>
              <a:t> </a:t>
            </a:r>
          </a:p>
          <a:p>
            <a:r>
              <a:rPr lang="ru-RU" sz="1463" dirty="0"/>
              <a:t>В первом квартале 2017 года </a:t>
            </a:r>
            <a:r>
              <a:rPr lang="en-US" sz="1463" dirty="0"/>
              <a:t>UC </a:t>
            </a:r>
            <a:r>
              <a:rPr lang="en-US" sz="1463" dirty="0" err="1"/>
              <a:t>Rusal</a:t>
            </a:r>
            <a:r>
              <a:rPr lang="ru-RU" sz="1463" dirty="0"/>
              <a:t> объявила конкурс на услуги по перевозке и перевалке </a:t>
            </a:r>
            <a:r>
              <a:rPr lang="ru-RU" sz="1463" dirty="0" err="1"/>
              <a:t>бокситной</a:t>
            </a:r>
            <a:r>
              <a:rPr lang="ru-RU" sz="1463" dirty="0"/>
              <a:t> руды.</a:t>
            </a:r>
          </a:p>
          <a:p>
            <a:r>
              <a:rPr lang="ru-RU" sz="1463" dirty="0"/>
              <a:t>Победителем данного конкурса стала компания </a:t>
            </a:r>
            <a:r>
              <a:rPr lang="en-US" sz="1463" dirty="0"/>
              <a:t>“</a:t>
            </a:r>
            <a:r>
              <a:rPr lang="en-US" sz="1463" dirty="0" err="1"/>
              <a:t>Pola</a:t>
            </a:r>
            <a:r>
              <a:rPr lang="en-US" sz="1463" dirty="0"/>
              <a:t> Logistics Ltd.”</a:t>
            </a:r>
            <a:r>
              <a:rPr lang="ru-RU" sz="1463" dirty="0"/>
              <a:t>, входящая в группу компаний </a:t>
            </a:r>
            <a:r>
              <a:rPr lang="en-US" sz="1463" dirty="0" err="1"/>
              <a:t>Pola</a:t>
            </a:r>
            <a:r>
              <a:rPr lang="en-US" sz="1463" dirty="0"/>
              <a:t>.</a:t>
            </a:r>
          </a:p>
          <a:p>
            <a:r>
              <a:rPr lang="ru-RU" sz="1463" dirty="0"/>
              <a:t> </a:t>
            </a:r>
            <a:endParaRPr lang="en-US" sz="1463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EF4E-1330-4E7A-AE0D-2AC255CCE0E4}" type="slidenum">
              <a:rPr lang="ru-RU" smtClean="0"/>
              <a:t>4</a:t>
            </a:fld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6" y="0"/>
            <a:ext cx="1052513" cy="8203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9472" y="684405"/>
            <a:ext cx="1114425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3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Logistics Ltd</a:t>
            </a:r>
            <a:endParaRPr lang="ru-RU" sz="1463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77866" y="984487"/>
            <a:ext cx="9432496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4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69472" y="1001864"/>
                <a:ext cx="8966469" cy="4144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63" b="1" dirty="0"/>
                  <a:t>     </a:t>
                </a:r>
                <a:r>
                  <a:rPr lang="ru-RU" sz="1463" b="1" dirty="0"/>
                  <a:t>2. Материально-техническая база проекта «Гвинея»</a:t>
                </a:r>
              </a:p>
              <a:p>
                <a:endParaRPr lang="ru-RU" sz="1463" dirty="0"/>
              </a:p>
              <a:p>
                <a:r>
                  <a:rPr lang="ru-RU" sz="1463" dirty="0"/>
                  <a:t>     Персонал компании </a:t>
                </a:r>
                <a:r>
                  <a:rPr lang="en-US" sz="1463" dirty="0" err="1"/>
                  <a:t>Pola</a:t>
                </a:r>
                <a:r>
                  <a:rPr lang="en-US" sz="1463" dirty="0"/>
                  <a:t> </a:t>
                </a:r>
                <a:r>
                  <a:rPr lang="en-US" sz="1463" dirty="0" err="1"/>
                  <a:t>Logitics</a:t>
                </a:r>
                <a:r>
                  <a:rPr lang="ru-RU" sz="1463" dirty="0"/>
                  <a:t> имеет большой опыт организации речных перевозок грузов на судах класса </a:t>
                </a:r>
                <a:r>
                  <a:rPr lang="en-US" sz="1463" dirty="0"/>
                  <a:t>“</a:t>
                </a:r>
                <a:r>
                  <a:rPr lang="ru-RU" sz="1463" dirty="0"/>
                  <a:t>река-море</a:t>
                </a:r>
                <a:r>
                  <a:rPr lang="en-US" sz="1463" dirty="0"/>
                  <a:t>”</a:t>
                </a:r>
                <a:r>
                  <a:rPr lang="ru-RU" sz="1463" dirty="0"/>
                  <a:t>, а также перевалки их в рейдовых условиях. Благодаря детальной проработке проекта, специалистам компании </a:t>
                </a:r>
                <a:r>
                  <a:rPr lang="en-US" sz="1463" dirty="0" err="1"/>
                  <a:t>Pola</a:t>
                </a:r>
                <a:r>
                  <a:rPr lang="en-US" sz="1463" dirty="0"/>
                  <a:t> </a:t>
                </a:r>
                <a:r>
                  <a:rPr lang="en-US" sz="1463" dirty="0" err="1"/>
                  <a:t>Logitics</a:t>
                </a:r>
                <a:r>
                  <a:rPr lang="ru-RU" sz="1463" dirty="0"/>
                  <a:t> удалось выработать оптимальную схему его реализации.</a:t>
                </a:r>
              </a:p>
              <a:p>
                <a:r>
                  <a:rPr lang="ru-RU" sz="1463" dirty="0"/>
                  <a:t>     Для перевозки </a:t>
                </a:r>
                <a:r>
                  <a:rPr lang="ru-RU" sz="1463" dirty="0" err="1"/>
                  <a:t>бокситной</a:t>
                </a:r>
                <a:r>
                  <a:rPr lang="ru-RU" sz="1463" dirty="0"/>
                  <a:t> руды по реке </a:t>
                </a:r>
                <a:r>
                  <a:rPr lang="ru-RU" sz="1463" dirty="0" err="1"/>
                  <a:t>Нуньес</a:t>
                </a:r>
                <a:r>
                  <a:rPr lang="ru-RU" sz="1463" dirty="0"/>
                  <a:t> от речного причала до места рейдовой перевалки планируется привлечь суда класса </a:t>
                </a:r>
                <a:r>
                  <a:rPr lang="en-US" sz="1463" dirty="0"/>
                  <a:t>“</a:t>
                </a:r>
                <a:r>
                  <a:rPr lang="ru-RU" sz="1463" dirty="0"/>
                  <a:t>река-море</a:t>
                </a:r>
                <a:r>
                  <a:rPr lang="en-US" sz="1463" dirty="0"/>
                  <a:t>”</a:t>
                </a:r>
                <a:r>
                  <a:rPr lang="ru-RU" sz="1463" dirty="0"/>
                  <a:t> проекта </a:t>
                </a:r>
                <a:r>
                  <a:rPr lang="en-US" sz="1463" dirty="0"/>
                  <a:t>RSD-49 </a:t>
                </a:r>
                <a:r>
                  <a:rPr lang="ru-RU" sz="1463" dirty="0"/>
                  <a:t>и </a:t>
                </a:r>
                <a:r>
                  <a:rPr lang="en-US" sz="1463" dirty="0"/>
                  <a:t>RSD-59</a:t>
                </a:r>
                <a:r>
                  <a:rPr lang="ru-RU" sz="1463" dirty="0"/>
                  <a:t>. Поставку судов обеспечит компания </a:t>
                </a:r>
                <a:r>
                  <a:rPr lang="en-US" sz="1463" dirty="0" err="1"/>
                  <a:t>Pola</a:t>
                </a:r>
                <a:r>
                  <a:rPr lang="en-US" sz="1463" dirty="0"/>
                  <a:t> Rise, </a:t>
                </a:r>
                <a:r>
                  <a:rPr lang="ru-RU" sz="1463" dirty="0"/>
                  <a:t>входящая в группу компаний </a:t>
                </a:r>
                <a:r>
                  <a:rPr lang="en-US" sz="1463" dirty="0" err="1"/>
                  <a:t>Pola</a:t>
                </a:r>
                <a:r>
                  <a:rPr lang="ru-RU" sz="1463" dirty="0"/>
                  <a:t>. </a:t>
                </a:r>
              </a:p>
              <a:p>
                <a:endParaRPr lang="ru-RU" sz="1463" dirty="0"/>
              </a:p>
              <a:p>
                <a:r>
                  <a:rPr lang="en-US" sz="1463" dirty="0"/>
                  <a:t>C 2018 </a:t>
                </a:r>
                <a:r>
                  <a:rPr lang="ru-RU" sz="1463" dirty="0"/>
                  <a:t>г. по 2021 г. для обеспечения перевозки необходимых объёмов бокситов достаточно двух судов проекта </a:t>
                </a:r>
                <a:r>
                  <a:rPr lang="en-US" sz="1463" dirty="0"/>
                  <a:t>RSD-49, </a:t>
                </a:r>
                <a:r>
                  <a:rPr lang="ru-RU" sz="1463" dirty="0"/>
                  <a:t>начиная с 2022 г. планируется поставить на линию ещё одно судно проекта </a:t>
                </a:r>
                <a:r>
                  <a:rPr lang="en-US" sz="1463" dirty="0"/>
                  <a:t>RSD-59.</a:t>
                </a:r>
              </a:p>
              <a:p>
                <a:r>
                  <a:rPr lang="ru-RU" sz="1463" dirty="0"/>
                  <a:t>     Для рейдовой перевалки бокситов на первой фазе проекта планируется построить или приобрести один плавучий кран </a:t>
                </a:r>
                <a:r>
                  <a:rPr lang="en-US" sz="1463" dirty="0" err="1"/>
                  <a:t>Liebherr</a:t>
                </a:r>
                <a:r>
                  <a:rPr lang="ru-RU" sz="1463" dirty="0"/>
                  <a:t> с трюмом объёмом 4000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463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63" i="1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ru-RU" sz="1463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ru-RU" sz="1463" dirty="0"/>
                  <a:t>, со средней и пиковой производительностью 24 000 и 30 000 тонн в сутки. Ко второй фазе проекта планируется поставить ещё один плавучий кран без трюма со средней производительностью около 20 000 тонн в сутки. Для выполнения швартовых операций у речного причала и обеспечения рейдовых работ предполагается использовать речной и морской буксиры.</a:t>
                </a:r>
              </a:p>
              <a:p>
                <a:endParaRPr lang="ru-RU" sz="1463" dirty="0"/>
              </a:p>
              <a:p>
                <a:endParaRPr lang="ru-RU" sz="1463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72" y="1001864"/>
                <a:ext cx="8966469" cy="4144596"/>
              </a:xfrm>
              <a:prstGeom prst="rect">
                <a:avLst/>
              </a:prstGeom>
              <a:blipFill>
                <a:blip r:embed="rId2"/>
                <a:stretch>
                  <a:fillRect l="-272" t="-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01" y="4830201"/>
            <a:ext cx="2057170" cy="13702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284" y="4827540"/>
            <a:ext cx="2356880" cy="137288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80" y="4827540"/>
            <a:ext cx="1830510" cy="137288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EF4E-1330-4E7A-AE0D-2AC255CCE0E4}" type="slidenum">
              <a:rPr lang="ru-RU" smtClean="0"/>
              <a:t>5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866" y="0"/>
            <a:ext cx="1052513" cy="8203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9472" y="684405"/>
            <a:ext cx="1114425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3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Logistics Ltd</a:t>
            </a:r>
            <a:endParaRPr lang="ru-RU" sz="1463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277866" y="984487"/>
            <a:ext cx="9432496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58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EF4E-1330-4E7A-AE0D-2AC255CCE0E4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2" y="2220247"/>
            <a:ext cx="3580506" cy="17902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291" y="2226277"/>
            <a:ext cx="3580505" cy="17842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66" y="0"/>
            <a:ext cx="1052513" cy="8203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472" y="684405"/>
            <a:ext cx="1114425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3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Logistics Ltd</a:t>
            </a:r>
            <a:endParaRPr lang="ru-RU" sz="1463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77866" y="984487"/>
            <a:ext cx="9432496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6583" y="1538516"/>
            <a:ext cx="442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Погрузка </a:t>
            </a:r>
            <a:r>
              <a:rPr lang="ru-RU" sz="1400" b="1" dirty="0" err="1"/>
              <a:t>бокситной</a:t>
            </a:r>
            <a:r>
              <a:rPr lang="ru-RU" sz="1400" b="1" dirty="0"/>
              <a:t> руды на судно класса </a:t>
            </a:r>
            <a:r>
              <a:rPr lang="en-US" sz="1400" b="1" dirty="0"/>
              <a:t>“</a:t>
            </a:r>
            <a:r>
              <a:rPr lang="ru-RU" sz="1400" b="1" dirty="0"/>
              <a:t>река-море</a:t>
            </a:r>
            <a:r>
              <a:rPr lang="en-US" sz="1400" b="1" dirty="0"/>
              <a:t>”</a:t>
            </a:r>
            <a:r>
              <a:rPr lang="ru-RU" sz="1400" b="1" dirty="0"/>
              <a:t> на причале речного порта </a:t>
            </a:r>
            <a:r>
              <a:rPr lang="ru-RU" sz="1400" b="1" dirty="0" err="1"/>
              <a:t>Таресса</a:t>
            </a:r>
            <a:r>
              <a:rPr lang="ru-RU" sz="1400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94114" y="1567419"/>
            <a:ext cx="4399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Рейдовая</a:t>
            </a:r>
            <a:r>
              <a:rPr lang="ru-RU" sz="1600" b="1" dirty="0"/>
              <a:t> перевалка </a:t>
            </a:r>
            <a:r>
              <a:rPr lang="ru-RU" sz="1600" b="1" dirty="0" err="1"/>
              <a:t>бокситной</a:t>
            </a:r>
            <a:r>
              <a:rPr lang="ru-RU" sz="1600" b="1" dirty="0"/>
              <a:t> руды на судно класса </a:t>
            </a:r>
            <a:r>
              <a:rPr lang="en-US" sz="1600" b="1" dirty="0"/>
              <a:t>“Panamax” </a:t>
            </a:r>
            <a:r>
              <a:rPr lang="ru-RU" sz="1600" b="1" dirty="0"/>
              <a:t>с помощью плавкрана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98371" y="2220247"/>
            <a:ext cx="3580506" cy="1790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281290" y="2220247"/>
            <a:ext cx="3580506" cy="1790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04122" y="1091230"/>
            <a:ext cx="805767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63" b="1" dirty="0"/>
              <a:t>3. Технологическая схема перевалки </a:t>
            </a:r>
            <a:r>
              <a:rPr lang="ru-RU" sz="1463" b="1" dirty="0" err="1"/>
              <a:t>бокситной</a:t>
            </a:r>
            <a:r>
              <a:rPr lang="ru-RU" sz="1463" b="1" dirty="0"/>
              <a:t> руды.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583" y="4225351"/>
            <a:ext cx="8582890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3" dirty="0"/>
              <a:t>     </a:t>
            </a:r>
            <a:r>
              <a:rPr lang="ru-RU" sz="1463" dirty="0"/>
              <a:t>Погрузка судна класса </a:t>
            </a:r>
            <a:r>
              <a:rPr lang="en-US" sz="1463" dirty="0"/>
              <a:t>“</a:t>
            </a:r>
            <a:r>
              <a:rPr lang="ru-RU" sz="1463" dirty="0"/>
              <a:t>река-море</a:t>
            </a:r>
            <a:r>
              <a:rPr lang="en-US" sz="1463" dirty="0"/>
              <a:t>” </a:t>
            </a:r>
            <a:r>
              <a:rPr lang="ru-RU" sz="1463" dirty="0"/>
              <a:t>на причале речного порта </a:t>
            </a:r>
            <a:r>
              <a:rPr lang="ru-RU" sz="1463" dirty="0" err="1"/>
              <a:t>Таресса</a:t>
            </a:r>
            <a:r>
              <a:rPr lang="ru-RU" sz="1463" dirty="0"/>
              <a:t> </a:t>
            </a:r>
            <a:r>
              <a:rPr lang="en-US" sz="1463" dirty="0"/>
              <a:t>(</a:t>
            </a:r>
            <a:r>
              <a:rPr lang="en-US" sz="1463" dirty="0" err="1"/>
              <a:t>Taressa</a:t>
            </a:r>
            <a:r>
              <a:rPr lang="en-US" sz="1463" dirty="0"/>
              <a:t>) </a:t>
            </a:r>
            <a:r>
              <a:rPr lang="ru-RU" sz="1463" dirty="0"/>
              <a:t>будет осуществляться </a:t>
            </a:r>
            <a:r>
              <a:rPr lang="en-US" sz="1463" dirty="0"/>
              <a:t>   </a:t>
            </a:r>
            <a:r>
              <a:rPr lang="ru-RU" sz="1463" dirty="0"/>
              <a:t>с помощью ленточного перегружателя</a:t>
            </a:r>
            <a:r>
              <a:rPr lang="en-US" sz="1463" dirty="0"/>
              <a:t>. </a:t>
            </a:r>
            <a:r>
              <a:rPr lang="ru-RU" sz="1463" dirty="0"/>
              <a:t>Перегружатель имеет возможность поворачивать конвейерную ленту на угол до 30°, что обеспечит равномерное заполнение всех трех трюмов судна класса </a:t>
            </a:r>
            <a:r>
              <a:rPr lang="en-US" sz="1463" dirty="0"/>
              <a:t>“</a:t>
            </a:r>
            <a:r>
              <a:rPr lang="ru-RU" sz="1463" dirty="0"/>
              <a:t>река-море</a:t>
            </a:r>
            <a:r>
              <a:rPr lang="en-US" sz="1463" dirty="0"/>
              <a:t>” </a:t>
            </a:r>
            <a:r>
              <a:rPr lang="ru-RU" sz="1463" dirty="0"/>
              <a:t>без его дополнительного перемещения вдоль причала. Норма погрузки составляет 3 </a:t>
            </a:r>
            <a:r>
              <a:rPr lang="ru-RU" sz="1463" dirty="0" err="1"/>
              <a:t>тыс.тонн</a:t>
            </a:r>
            <a:r>
              <a:rPr lang="ru-RU" sz="1463" dirty="0"/>
              <a:t> в час.</a:t>
            </a:r>
          </a:p>
          <a:p>
            <a:endParaRPr lang="ru-RU" sz="1463" dirty="0"/>
          </a:p>
          <a:p>
            <a:r>
              <a:rPr lang="en-US" sz="1463" dirty="0"/>
              <a:t>     </a:t>
            </a:r>
            <a:r>
              <a:rPr lang="ru-RU" sz="1463" dirty="0"/>
              <a:t>Рейдовая перевалка </a:t>
            </a:r>
            <a:r>
              <a:rPr lang="ru-RU" sz="1463" dirty="0" err="1"/>
              <a:t>бокситной</a:t>
            </a:r>
            <a:r>
              <a:rPr lang="ru-RU" sz="1463" dirty="0"/>
              <a:t> руды с судна класса </a:t>
            </a:r>
            <a:r>
              <a:rPr lang="en-US" sz="1463" dirty="0"/>
              <a:t>“</a:t>
            </a:r>
            <a:r>
              <a:rPr lang="ru-RU" sz="1463" dirty="0"/>
              <a:t>река-море</a:t>
            </a:r>
            <a:r>
              <a:rPr lang="en-US" sz="1463" dirty="0"/>
              <a:t>” </a:t>
            </a:r>
            <a:r>
              <a:rPr lang="ru-RU" sz="1463" dirty="0"/>
              <a:t>на судно класса </a:t>
            </a:r>
            <a:r>
              <a:rPr lang="en-US" sz="1463" dirty="0"/>
              <a:t>“Panamax” </a:t>
            </a:r>
            <a:r>
              <a:rPr lang="ru-RU" sz="1463" dirty="0"/>
              <a:t>будет осуществляться с помощью плавкрана, производительностью 24-30 тыс. тонн в сутки. Данная схема позволит полностью загрузить судно класса </a:t>
            </a:r>
            <a:r>
              <a:rPr lang="en-US" sz="1463" dirty="0"/>
              <a:t>“Panamax”</a:t>
            </a:r>
            <a:r>
              <a:rPr lang="ru-RU" sz="1463" dirty="0"/>
              <a:t> </a:t>
            </a:r>
            <a:r>
              <a:rPr lang="en-US" sz="1463" dirty="0"/>
              <a:t>DWT 65 000 </a:t>
            </a:r>
            <a:r>
              <a:rPr lang="ru-RU" sz="1463" dirty="0"/>
              <a:t>тонн в течение трех дней. </a:t>
            </a:r>
          </a:p>
        </p:txBody>
      </p:sp>
    </p:spTree>
    <p:extLst>
      <p:ext uri="{BB962C8B-B14F-4D97-AF65-F5344CB8AC3E}">
        <p14:creationId xmlns:p14="http://schemas.microsoft.com/office/powerpoint/2010/main" val="677502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8584</TotalTime>
  <Words>736</Words>
  <Application>Microsoft Office PowerPoint</Application>
  <PresentationFormat>Лист A4 (210x297 мм)</PresentationFormat>
  <Paragraphs>71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Тема Office</vt:lpstr>
      <vt:lpstr>Концепция  реализации проекта “Гвинея” (Республика Гвинея, Западная Африка)</vt:lpstr>
      <vt:lpstr>     Содержание:       1. Суть проекта «Гвинея»  _______________________________________________________________ 3-4 стр.       2. Материально-техническая база проекта «Гвинея»  _________________________________________ 5 стр.       3. Технологическая схема перевалки бокситной руды _________________________________________ 6 стр.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перевозке и перевалке бокситной руды с месторождения “DIAN-DIAN”(Гвинея, Западная Африка)</dc:title>
  <dc:creator>Багаутдинов Артур</dc:creator>
  <cp:lastModifiedBy>Artur Bagautdinov</cp:lastModifiedBy>
  <cp:revision>167</cp:revision>
  <cp:lastPrinted>2017-05-29T12:05:03Z</cp:lastPrinted>
  <dcterms:created xsi:type="dcterms:W3CDTF">2017-05-19T07:46:05Z</dcterms:created>
  <dcterms:modified xsi:type="dcterms:W3CDTF">2017-09-29T12:32:42Z</dcterms:modified>
</cp:coreProperties>
</file>