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67" r:id="rId5"/>
    <p:sldId id="268" r:id="rId6"/>
    <p:sldId id="258" r:id="rId7"/>
    <p:sldId id="269" r:id="rId8"/>
    <p:sldId id="270" r:id="rId9"/>
    <p:sldId id="271" r:id="rId10"/>
    <p:sldId id="272" r:id="rId11"/>
    <p:sldId id="274" r:id="rId12"/>
    <p:sldId id="276" r:id="rId13"/>
    <p:sldId id="277" r:id="rId14"/>
    <p:sldId id="275" r:id="rId15"/>
    <p:sldId id="260" r:id="rId16"/>
    <p:sldId id="261" r:id="rId17"/>
    <p:sldId id="266" r:id="rId18"/>
    <p:sldId id="263" r:id="rId19"/>
    <p:sldId id="262" r:id="rId2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4" autoAdjust="0"/>
    <p:restoredTop sz="94629" autoAdjust="0"/>
  </p:normalViewPr>
  <p:slideViewPr>
    <p:cSldViewPr>
      <p:cViewPr varScale="1">
        <p:scale>
          <a:sx n="108" d="100"/>
          <a:sy n="108" d="100"/>
        </p:scale>
        <p:origin x="160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tx2"/>
                </a:solidFill>
              </a:defRPr>
            </a:pPr>
            <a:r>
              <a:rPr lang="en-US" dirty="0">
                <a:solidFill>
                  <a:schemeClr val="tx2"/>
                </a:solidFill>
              </a:rPr>
              <a:t>2012 –</a:t>
            </a:r>
            <a:r>
              <a:rPr lang="en-US" baseline="0" dirty="0">
                <a:solidFill>
                  <a:schemeClr val="tx2"/>
                </a:solidFill>
              </a:rPr>
              <a:t> Commodity (</a:t>
            </a:r>
            <a:r>
              <a:rPr lang="en-US" baseline="0" dirty="0" err="1">
                <a:solidFill>
                  <a:schemeClr val="tx2"/>
                </a:solidFill>
              </a:rPr>
              <a:t>mt</a:t>
            </a:r>
            <a:r>
              <a:rPr lang="en-US" baseline="0" dirty="0">
                <a:solidFill>
                  <a:schemeClr val="tx2"/>
                </a:solidFill>
              </a:rPr>
              <a:t>)</a:t>
            </a:r>
          </a:p>
        </c:rich>
      </c:tx>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2012</c:v>
                </c:pt>
              </c:strCache>
            </c:strRef>
          </c:tx>
          <c:explosion val="25"/>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2B-4C90-A853-05F7C2294F81}"/>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2B-4C90-A853-05F7C2294F81}"/>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A2B-4C90-A853-05F7C2294F81}"/>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B-4C90-A853-05F7C2294F81}"/>
                </c:ext>
              </c:extLst>
            </c:dLbl>
            <c:spPr>
              <a:noFill/>
              <a:ln>
                <a:noFill/>
              </a:ln>
              <a:effectLst/>
            </c:spPr>
            <c:txPr>
              <a:bodyPr/>
              <a:lstStyle/>
              <a:p>
                <a:pPr>
                  <a:defRPr sz="1600"/>
                </a:pPr>
                <a:endParaRPr lang="it-IT"/>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4"/>
                <c:pt idx="0">
                  <c:v>GRAIN</c:v>
                </c:pt>
                <c:pt idx="1">
                  <c:v>STEEL</c:v>
                </c:pt>
                <c:pt idx="2">
                  <c:v>FERTS</c:v>
                </c:pt>
                <c:pt idx="3">
                  <c:v>OTHERS</c:v>
                </c:pt>
              </c:strCache>
            </c:strRef>
          </c:cat>
          <c:val>
            <c:numRef>
              <c:f>Sheet1!$B$2:$B$5</c:f>
              <c:numCache>
                <c:formatCode>#,##0</c:formatCode>
                <c:ptCount val="4"/>
                <c:pt idx="0">
                  <c:v>356772</c:v>
                </c:pt>
                <c:pt idx="1">
                  <c:v>719279</c:v>
                </c:pt>
                <c:pt idx="2">
                  <c:v>275939</c:v>
                </c:pt>
                <c:pt idx="3">
                  <c:v>284305</c:v>
                </c:pt>
              </c:numCache>
            </c:numRef>
          </c:val>
          <c:extLst>
            <c:ext xmlns:c16="http://schemas.microsoft.com/office/drawing/2014/chart" uri="{C3380CC4-5D6E-409C-BE32-E72D297353CC}">
              <c16:uniqueId val="{00000004-2A2B-4C90-A853-05F7C2294F81}"/>
            </c:ext>
          </c:extLst>
        </c:ser>
        <c:dLbls>
          <c:showLegendKey val="0"/>
          <c:showVal val="0"/>
          <c:showCatName val="0"/>
          <c:showSerName val="0"/>
          <c:showPercent val="0"/>
          <c:showBubbleSize val="0"/>
          <c:showLeaderLines val="1"/>
        </c:dLbls>
      </c:pie3DChart>
    </c:plotArea>
    <c:legend>
      <c:legendPos val="r"/>
      <c:overlay val="0"/>
      <c:spPr>
        <a:gradFill>
          <a:gsLst>
            <a:gs pos="0">
              <a:srgbClr val="FFFFFF"/>
            </a:gs>
            <a:gs pos="7001">
              <a:srgbClr val="E6E6E6"/>
            </a:gs>
            <a:gs pos="32001">
              <a:srgbClr val="7D8496"/>
            </a:gs>
            <a:gs pos="47000">
              <a:srgbClr val="E6E6E6"/>
            </a:gs>
            <a:gs pos="85001">
              <a:srgbClr val="7D8496"/>
            </a:gs>
            <a:gs pos="100000">
              <a:srgbClr val="E6E6E6"/>
            </a:gs>
          </a:gsLst>
          <a:lin ang="2700000" scaled="0"/>
        </a:gradFill>
      </c:spPr>
      <c:txPr>
        <a:bodyPr/>
        <a:lstStyle/>
        <a:p>
          <a:pPr>
            <a:defRPr sz="1400"/>
          </a:pPr>
          <a:endParaRPr lang="it-IT"/>
        </a:p>
      </c:txPr>
    </c:legend>
    <c:plotVisOnly val="1"/>
    <c:dispBlanksAs val="gap"/>
    <c:showDLblsOverMax val="0"/>
  </c:chart>
  <c:txPr>
    <a:bodyPr/>
    <a:lstStyle/>
    <a:p>
      <a:pPr>
        <a:defRPr sz="1800"/>
      </a:pPr>
      <a:endParaRPr lang="it-IT"/>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tx2"/>
                </a:solidFill>
              </a:defRPr>
            </a:pPr>
            <a:r>
              <a:rPr lang="en-US" dirty="0">
                <a:solidFill>
                  <a:schemeClr val="tx2"/>
                </a:solidFill>
              </a:rPr>
              <a:t>2013 – Commodity</a:t>
            </a:r>
            <a:r>
              <a:rPr lang="en-US" baseline="0" dirty="0">
                <a:solidFill>
                  <a:schemeClr val="tx2"/>
                </a:solidFill>
              </a:rPr>
              <a:t> (</a:t>
            </a:r>
            <a:r>
              <a:rPr lang="en-US" baseline="0" dirty="0" err="1">
                <a:solidFill>
                  <a:schemeClr val="tx2"/>
                </a:solidFill>
              </a:rPr>
              <a:t>mt</a:t>
            </a:r>
            <a:r>
              <a:rPr lang="en-US" baseline="0" dirty="0">
                <a:solidFill>
                  <a:schemeClr val="tx2"/>
                </a:solidFill>
              </a:rPr>
              <a:t>)</a:t>
            </a:r>
            <a:endParaRPr lang="en-US" dirty="0">
              <a:solidFill>
                <a:schemeClr val="tx2"/>
              </a:solidFill>
            </a:endParaRPr>
          </a:p>
        </c:rich>
      </c:tx>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2013</c:v>
                </c:pt>
              </c:strCache>
            </c:strRef>
          </c:tx>
          <c:explosion val="25"/>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B72-43E2-B00A-49B7C80A4806}"/>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B72-43E2-B00A-49B7C80A4806}"/>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B72-43E2-B00A-49B7C80A4806}"/>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B72-43E2-B00A-49B7C80A4806}"/>
                </c:ext>
              </c:extLst>
            </c:dLbl>
            <c:spPr>
              <a:noFill/>
              <a:ln>
                <a:noFill/>
              </a:ln>
              <a:effectLst/>
            </c:spPr>
            <c:txPr>
              <a:bodyPr/>
              <a:lstStyle/>
              <a:p>
                <a:pPr>
                  <a:defRPr sz="1600"/>
                </a:pPr>
                <a:endParaRPr lang="it-IT"/>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4"/>
                <c:pt idx="0">
                  <c:v>GRAIN</c:v>
                </c:pt>
                <c:pt idx="1">
                  <c:v>STEEL</c:v>
                </c:pt>
                <c:pt idx="2">
                  <c:v>FERTS</c:v>
                </c:pt>
                <c:pt idx="3">
                  <c:v>OTHERS</c:v>
                </c:pt>
              </c:strCache>
            </c:strRef>
          </c:cat>
          <c:val>
            <c:numRef>
              <c:f>Sheet1!$B$2:$B$5</c:f>
              <c:numCache>
                <c:formatCode>#,##0</c:formatCode>
                <c:ptCount val="4"/>
                <c:pt idx="0">
                  <c:v>587173</c:v>
                </c:pt>
                <c:pt idx="1">
                  <c:v>477028</c:v>
                </c:pt>
                <c:pt idx="2">
                  <c:v>286052</c:v>
                </c:pt>
                <c:pt idx="3">
                  <c:v>334395</c:v>
                </c:pt>
              </c:numCache>
            </c:numRef>
          </c:val>
          <c:extLst>
            <c:ext xmlns:c16="http://schemas.microsoft.com/office/drawing/2014/chart" uri="{C3380CC4-5D6E-409C-BE32-E72D297353CC}">
              <c16:uniqueId val="{00000004-DB72-43E2-B00A-49B7C80A4806}"/>
            </c:ext>
          </c:extLst>
        </c:ser>
        <c:dLbls>
          <c:showLegendKey val="0"/>
          <c:showVal val="0"/>
          <c:showCatName val="0"/>
          <c:showSerName val="0"/>
          <c:showPercent val="0"/>
          <c:showBubbleSize val="0"/>
          <c:showLeaderLines val="1"/>
        </c:dLbls>
      </c:pie3DChart>
    </c:plotArea>
    <c:legend>
      <c:legendPos val="r"/>
      <c:overlay val="0"/>
      <c:spPr>
        <a:gradFill>
          <a:gsLst>
            <a:gs pos="0">
              <a:srgbClr val="FFFFFF"/>
            </a:gs>
            <a:gs pos="7001">
              <a:srgbClr val="E6E6E6"/>
            </a:gs>
            <a:gs pos="32001">
              <a:srgbClr val="7D8496"/>
            </a:gs>
            <a:gs pos="47000">
              <a:srgbClr val="E6E6E6"/>
            </a:gs>
            <a:gs pos="85001">
              <a:srgbClr val="7D8496"/>
            </a:gs>
            <a:gs pos="100000">
              <a:srgbClr val="E6E6E6"/>
            </a:gs>
          </a:gsLst>
          <a:lin ang="2700000" scaled="0"/>
        </a:gradFill>
      </c:spPr>
      <c:txPr>
        <a:bodyPr/>
        <a:lstStyle/>
        <a:p>
          <a:pPr>
            <a:defRPr sz="1400"/>
          </a:pPr>
          <a:endParaRPr lang="it-IT"/>
        </a:p>
      </c:txPr>
    </c:legend>
    <c:plotVisOnly val="1"/>
    <c:dispBlanksAs val="gap"/>
    <c:showDLblsOverMax val="0"/>
  </c:chart>
  <c:txPr>
    <a:bodyPr/>
    <a:lstStyle/>
    <a:p>
      <a:pPr>
        <a:defRPr sz="1800"/>
      </a:pPr>
      <a:endParaRPr lang="it-IT"/>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tx2"/>
                </a:solidFill>
              </a:defRPr>
            </a:pPr>
            <a:r>
              <a:rPr lang="en-US" dirty="0">
                <a:solidFill>
                  <a:schemeClr val="tx2"/>
                </a:solidFill>
              </a:rPr>
              <a:t>2014 – Commodity (</a:t>
            </a:r>
            <a:r>
              <a:rPr lang="en-US" dirty="0" err="1">
                <a:solidFill>
                  <a:schemeClr val="tx2"/>
                </a:solidFill>
              </a:rPr>
              <a:t>mt</a:t>
            </a:r>
            <a:r>
              <a:rPr lang="en-US" dirty="0">
                <a:solidFill>
                  <a:schemeClr val="tx2"/>
                </a:solidFill>
              </a:rPr>
              <a:t>)</a:t>
            </a:r>
          </a:p>
        </c:rich>
      </c:tx>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2014</c:v>
                </c:pt>
              </c:strCache>
            </c:strRef>
          </c:tx>
          <c:explosion val="25"/>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96E-4A9F-8764-F6F43CDBE650}"/>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96E-4A9F-8764-F6F43CDBE650}"/>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96E-4A9F-8764-F6F43CDBE650}"/>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96E-4A9F-8764-F6F43CDBE650}"/>
                </c:ext>
              </c:extLst>
            </c:dLbl>
            <c:spPr>
              <a:noFill/>
              <a:ln>
                <a:noFill/>
              </a:ln>
              <a:effectLst/>
            </c:spPr>
            <c:txPr>
              <a:bodyPr/>
              <a:lstStyle/>
              <a:p>
                <a:pPr>
                  <a:defRPr b="0"/>
                </a:pPr>
                <a:endParaRPr lang="it-IT"/>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4"/>
                <c:pt idx="0">
                  <c:v>GRAIN</c:v>
                </c:pt>
                <c:pt idx="1">
                  <c:v>STEEL</c:v>
                </c:pt>
                <c:pt idx="2">
                  <c:v>FERTS</c:v>
                </c:pt>
                <c:pt idx="3">
                  <c:v>OTHERS</c:v>
                </c:pt>
              </c:strCache>
            </c:strRef>
          </c:cat>
          <c:val>
            <c:numRef>
              <c:f>Sheet1!$B$2:$B$5</c:f>
              <c:numCache>
                <c:formatCode>#,##0</c:formatCode>
                <c:ptCount val="4"/>
                <c:pt idx="0">
                  <c:v>1076114.1469999999</c:v>
                </c:pt>
                <c:pt idx="1">
                  <c:v>934897.82100000011</c:v>
                </c:pt>
                <c:pt idx="2">
                  <c:v>425554.52899999998</c:v>
                </c:pt>
                <c:pt idx="3">
                  <c:v>414709.40280000004</c:v>
                </c:pt>
              </c:numCache>
            </c:numRef>
          </c:val>
          <c:extLst>
            <c:ext xmlns:c16="http://schemas.microsoft.com/office/drawing/2014/chart" uri="{C3380CC4-5D6E-409C-BE32-E72D297353CC}">
              <c16:uniqueId val="{00000004-796E-4A9F-8764-F6F43CDBE650}"/>
            </c:ext>
          </c:extLst>
        </c:ser>
        <c:dLbls>
          <c:showLegendKey val="0"/>
          <c:showVal val="0"/>
          <c:showCatName val="0"/>
          <c:showSerName val="0"/>
          <c:showPercent val="0"/>
          <c:showBubbleSize val="0"/>
          <c:showLeaderLines val="1"/>
        </c:dLbls>
      </c:pie3DChart>
    </c:plotArea>
    <c:legend>
      <c:legendPos val="r"/>
      <c:overlay val="0"/>
      <c:spPr>
        <a:gradFill>
          <a:gsLst>
            <a:gs pos="0">
              <a:srgbClr val="5E9EFF"/>
            </a:gs>
            <a:gs pos="39999">
              <a:srgbClr val="85C2FF"/>
            </a:gs>
            <a:gs pos="70000">
              <a:srgbClr val="C4D6EB"/>
            </a:gs>
            <a:gs pos="100000">
              <a:srgbClr val="FFEBFA"/>
            </a:gs>
          </a:gsLst>
          <a:lin ang="2700000" scaled="0"/>
        </a:gradFill>
      </c:spPr>
      <c:txPr>
        <a:bodyPr/>
        <a:lstStyle/>
        <a:p>
          <a:pPr>
            <a:defRPr sz="1400"/>
          </a:pPr>
          <a:endParaRPr lang="it-IT"/>
        </a:p>
      </c:txPr>
    </c:legend>
    <c:plotVisOnly val="1"/>
    <c:dispBlanksAs val="gap"/>
    <c:showDLblsOverMax val="0"/>
  </c:chart>
  <c:txPr>
    <a:bodyPr/>
    <a:lstStyle/>
    <a:p>
      <a:pPr>
        <a:defRPr sz="1800"/>
      </a:pPr>
      <a:endParaRPr lang="it-IT"/>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tx2"/>
                </a:solidFill>
              </a:defRPr>
            </a:pPr>
            <a:r>
              <a:rPr lang="en-US" dirty="0">
                <a:solidFill>
                  <a:schemeClr val="tx2"/>
                </a:solidFill>
              </a:rPr>
              <a:t>2015 – Commodity (</a:t>
            </a:r>
            <a:r>
              <a:rPr lang="en-US" dirty="0" err="1">
                <a:solidFill>
                  <a:schemeClr val="tx2"/>
                </a:solidFill>
              </a:rPr>
              <a:t>mt</a:t>
            </a:r>
            <a:r>
              <a:rPr lang="en-US" dirty="0">
                <a:solidFill>
                  <a:schemeClr val="tx2"/>
                </a:solidFill>
              </a:rPr>
              <a:t>)</a:t>
            </a:r>
          </a:p>
        </c:rich>
      </c:tx>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2014</c:v>
                </c:pt>
              </c:strCache>
            </c:strRef>
          </c:tx>
          <c:explosion val="25"/>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25E-48DD-BE10-6751A6D91AD4}"/>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25E-48DD-BE10-6751A6D91AD4}"/>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25E-48DD-BE10-6751A6D91AD4}"/>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25E-48DD-BE10-6751A6D91AD4}"/>
                </c:ext>
              </c:extLst>
            </c:dLbl>
            <c:spPr>
              <a:noFill/>
              <a:ln>
                <a:noFill/>
              </a:ln>
              <a:effectLst/>
            </c:spPr>
            <c:txPr>
              <a:bodyPr/>
              <a:lstStyle/>
              <a:p>
                <a:pPr>
                  <a:defRPr b="1"/>
                </a:pPr>
                <a:endParaRPr lang="it-IT"/>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4"/>
                <c:pt idx="0">
                  <c:v>GRAIN</c:v>
                </c:pt>
                <c:pt idx="1">
                  <c:v>STEEL</c:v>
                </c:pt>
                <c:pt idx="2">
                  <c:v>FERTS</c:v>
                </c:pt>
                <c:pt idx="3">
                  <c:v>OTHERS</c:v>
                </c:pt>
              </c:strCache>
            </c:strRef>
          </c:cat>
          <c:val>
            <c:numRef>
              <c:f>Sheet1!$B$2:$B$5</c:f>
              <c:numCache>
                <c:formatCode>#,##0</c:formatCode>
                <c:ptCount val="4"/>
                <c:pt idx="0">
                  <c:v>1076114.1469999999</c:v>
                </c:pt>
                <c:pt idx="1">
                  <c:v>934897.82100000011</c:v>
                </c:pt>
                <c:pt idx="2">
                  <c:v>425554.52899999998</c:v>
                </c:pt>
                <c:pt idx="3">
                  <c:v>414709.40280000004</c:v>
                </c:pt>
              </c:numCache>
            </c:numRef>
          </c:val>
          <c:extLst>
            <c:ext xmlns:c16="http://schemas.microsoft.com/office/drawing/2014/chart" uri="{C3380CC4-5D6E-409C-BE32-E72D297353CC}">
              <c16:uniqueId val="{00000004-825E-48DD-BE10-6751A6D91AD4}"/>
            </c:ext>
          </c:extLst>
        </c:ser>
        <c:dLbls>
          <c:showLegendKey val="0"/>
          <c:showVal val="0"/>
          <c:showCatName val="0"/>
          <c:showSerName val="0"/>
          <c:showPercent val="0"/>
          <c:showBubbleSize val="0"/>
          <c:showLeaderLines val="1"/>
        </c:dLbls>
      </c:pie3DChart>
    </c:plotArea>
    <c:legend>
      <c:legendPos val="r"/>
      <c:overlay val="0"/>
      <c:spPr>
        <a:gradFill>
          <a:gsLst>
            <a:gs pos="0">
              <a:srgbClr val="5E9EFF"/>
            </a:gs>
            <a:gs pos="39999">
              <a:srgbClr val="85C2FF"/>
            </a:gs>
            <a:gs pos="70000">
              <a:srgbClr val="C4D6EB"/>
            </a:gs>
            <a:gs pos="100000">
              <a:srgbClr val="FFEBFA"/>
            </a:gs>
          </a:gsLst>
          <a:lin ang="2700000" scaled="0"/>
        </a:gradFill>
      </c:spPr>
      <c:txPr>
        <a:bodyPr/>
        <a:lstStyle/>
        <a:p>
          <a:pPr>
            <a:defRPr sz="1400"/>
          </a:pPr>
          <a:endParaRPr lang="it-IT"/>
        </a:p>
      </c:txPr>
    </c:legend>
    <c:plotVisOnly val="1"/>
    <c:dispBlanksAs val="gap"/>
    <c:showDLblsOverMax val="0"/>
  </c:chart>
  <c:txPr>
    <a:bodyPr/>
    <a:lstStyle/>
    <a:p>
      <a:pPr>
        <a:defRPr sz="1800"/>
      </a:pPr>
      <a:endParaRPr lang="it-IT"/>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0.74725</cdr:x>
      <cdr:y>0.2145</cdr:y>
    </cdr:from>
    <cdr:to>
      <cdr:x>0.92308</cdr:x>
      <cdr:y>0.32175</cdr:y>
    </cdr:to>
    <cdr:sp macro="" textlink="">
      <cdr:nvSpPr>
        <cdr:cNvPr id="2" name="TextBox 1"/>
        <cdr:cNvSpPr txBox="1"/>
      </cdr:nvSpPr>
      <cdr:spPr>
        <a:xfrm xmlns:a="http://schemas.openxmlformats.org/drawingml/2006/main">
          <a:off x="4896544" y="720080"/>
          <a:ext cx="1152128" cy="3600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GB" sz="1200" b="1" u="none" dirty="0">
            <a:solidFill>
              <a:schemeClr val="tx2"/>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0.74725</cdr:x>
      <cdr:y>0.2145</cdr:y>
    </cdr:from>
    <cdr:to>
      <cdr:x>0.92308</cdr:x>
      <cdr:y>0.32175</cdr:y>
    </cdr:to>
    <cdr:sp macro="" textlink="">
      <cdr:nvSpPr>
        <cdr:cNvPr id="2" name="TextBox 1"/>
        <cdr:cNvSpPr txBox="1"/>
      </cdr:nvSpPr>
      <cdr:spPr>
        <a:xfrm xmlns:a="http://schemas.openxmlformats.org/drawingml/2006/main">
          <a:off x="4896544" y="720080"/>
          <a:ext cx="1152128" cy="3600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GB" sz="1200" b="1" u="none" dirty="0">
            <a:solidFill>
              <a:schemeClr val="tx2"/>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C5229ED-5DE7-4F34-A35E-EFD80B002BCA}" type="datetimeFigureOut">
              <a:rPr lang="en-GB" smtClean="0"/>
              <a:t>17/03/2017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30ABFD-297E-44CC-95DD-D83ED76C6312}" type="slidenum">
              <a:rPr lang="en-GB" smtClean="0"/>
              <a:t>‹#›</a:t>
            </a:fld>
            <a:endParaRPr lang="en-GB"/>
          </a:p>
        </p:txBody>
      </p:sp>
    </p:spTree>
    <p:extLst>
      <p:ext uri="{BB962C8B-B14F-4D97-AF65-F5344CB8AC3E}">
        <p14:creationId xmlns:p14="http://schemas.microsoft.com/office/powerpoint/2010/main" val="10383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C5229ED-5DE7-4F34-A35E-EFD80B002BCA}" type="datetimeFigureOut">
              <a:rPr lang="en-GB" smtClean="0"/>
              <a:t>17/03/2017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30ABFD-297E-44CC-95DD-D83ED76C6312}" type="slidenum">
              <a:rPr lang="en-GB" smtClean="0"/>
              <a:t>‹#›</a:t>
            </a:fld>
            <a:endParaRPr lang="en-GB"/>
          </a:p>
        </p:txBody>
      </p:sp>
    </p:spTree>
    <p:extLst>
      <p:ext uri="{BB962C8B-B14F-4D97-AF65-F5344CB8AC3E}">
        <p14:creationId xmlns:p14="http://schemas.microsoft.com/office/powerpoint/2010/main" val="57933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C5229ED-5DE7-4F34-A35E-EFD80B002BCA}" type="datetimeFigureOut">
              <a:rPr lang="en-GB" smtClean="0"/>
              <a:t>17/03/2017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30ABFD-297E-44CC-95DD-D83ED76C6312}" type="slidenum">
              <a:rPr lang="en-GB" smtClean="0"/>
              <a:t>‹#›</a:t>
            </a:fld>
            <a:endParaRPr lang="en-GB"/>
          </a:p>
        </p:txBody>
      </p:sp>
    </p:spTree>
    <p:extLst>
      <p:ext uri="{BB962C8B-B14F-4D97-AF65-F5344CB8AC3E}">
        <p14:creationId xmlns:p14="http://schemas.microsoft.com/office/powerpoint/2010/main" val="2465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C5229ED-5DE7-4F34-A35E-EFD80B002BCA}" type="datetimeFigureOut">
              <a:rPr lang="en-GB" smtClean="0"/>
              <a:t>17/03/2017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30ABFD-297E-44CC-95DD-D83ED76C6312}" type="slidenum">
              <a:rPr lang="en-GB" smtClean="0"/>
              <a:t>‹#›</a:t>
            </a:fld>
            <a:endParaRPr lang="en-GB"/>
          </a:p>
        </p:txBody>
      </p:sp>
    </p:spTree>
    <p:extLst>
      <p:ext uri="{BB962C8B-B14F-4D97-AF65-F5344CB8AC3E}">
        <p14:creationId xmlns:p14="http://schemas.microsoft.com/office/powerpoint/2010/main" val="326750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229ED-5DE7-4F34-A35E-EFD80B002BCA}" type="datetimeFigureOut">
              <a:rPr lang="en-GB" smtClean="0"/>
              <a:t>17/03/2017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30ABFD-297E-44CC-95DD-D83ED76C6312}" type="slidenum">
              <a:rPr lang="en-GB" smtClean="0"/>
              <a:t>‹#›</a:t>
            </a:fld>
            <a:endParaRPr lang="en-GB"/>
          </a:p>
        </p:txBody>
      </p:sp>
    </p:spTree>
    <p:extLst>
      <p:ext uri="{BB962C8B-B14F-4D97-AF65-F5344CB8AC3E}">
        <p14:creationId xmlns:p14="http://schemas.microsoft.com/office/powerpoint/2010/main" val="87863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C5229ED-5DE7-4F34-A35E-EFD80B002BCA}" type="datetimeFigureOut">
              <a:rPr lang="en-GB" smtClean="0"/>
              <a:t>17/03/2017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30ABFD-297E-44CC-95DD-D83ED76C6312}" type="slidenum">
              <a:rPr lang="en-GB" smtClean="0"/>
              <a:t>‹#›</a:t>
            </a:fld>
            <a:endParaRPr lang="en-GB"/>
          </a:p>
        </p:txBody>
      </p:sp>
    </p:spTree>
    <p:extLst>
      <p:ext uri="{BB962C8B-B14F-4D97-AF65-F5344CB8AC3E}">
        <p14:creationId xmlns:p14="http://schemas.microsoft.com/office/powerpoint/2010/main" val="23573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C5229ED-5DE7-4F34-A35E-EFD80B002BCA}" type="datetimeFigureOut">
              <a:rPr lang="en-GB" smtClean="0"/>
              <a:t>17/03/2017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A30ABFD-297E-44CC-95DD-D83ED76C6312}" type="slidenum">
              <a:rPr lang="en-GB" smtClean="0"/>
              <a:t>‹#›</a:t>
            </a:fld>
            <a:endParaRPr lang="en-GB"/>
          </a:p>
        </p:txBody>
      </p:sp>
    </p:spTree>
    <p:extLst>
      <p:ext uri="{BB962C8B-B14F-4D97-AF65-F5344CB8AC3E}">
        <p14:creationId xmlns:p14="http://schemas.microsoft.com/office/powerpoint/2010/main" val="113812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C5229ED-5DE7-4F34-A35E-EFD80B002BCA}" type="datetimeFigureOut">
              <a:rPr lang="en-GB" smtClean="0"/>
              <a:t>17/03/2017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A30ABFD-297E-44CC-95DD-D83ED76C6312}" type="slidenum">
              <a:rPr lang="en-GB" smtClean="0"/>
              <a:t>‹#›</a:t>
            </a:fld>
            <a:endParaRPr lang="en-GB"/>
          </a:p>
        </p:txBody>
      </p:sp>
    </p:spTree>
    <p:extLst>
      <p:ext uri="{BB962C8B-B14F-4D97-AF65-F5344CB8AC3E}">
        <p14:creationId xmlns:p14="http://schemas.microsoft.com/office/powerpoint/2010/main" val="373218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229ED-5DE7-4F34-A35E-EFD80B002BCA}" type="datetimeFigureOut">
              <a:rPr lang="en-GB" smtClean="0"/>
              <a:t>17/03/2017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30ABFD-297E-44CC-95DD-D83ED76C6312}" type="slidenum">
              <a:rPr lang="en-GB" smtClean="0"/>
              <a:t>‹#›</a:t>
            </a:fld>
            <a:endParaRPr lang="en-GB"/>
          </a:p>
        </p:txBody>
      </p:sp>
    </p:spTree>
    <p:extLst>
      <p:ext uri="{BB962C8B-B14F-4D97-AF65-F5344CB8AC3E}">
        <p14:creationId xmlns:p14="http://schemas.microsoft.com/office/powerpoint/2010/main" val="3154422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5229ED-5DE7-4F34-A35E-EFD80B002BCA}" type="datetimeFigureOut">
              <a:rPr lang="en-GB" smtClean="0"/>
              <a:t>17/03/2017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30ABFD-297E-44CC-95DD-D83ED76C6312}" type="slidenum">
              <a:rPr lang="en-GB" smtClean="0"/>
              <a:t>‹#›</a:t>
            </a:fld>
            <a:endParaRPr lang="en-GB"/>
          </a:p>
        </p:txBody>
      </p:sp>
    </p:spTree>
    <p:extLst>
      <p:ext uri="{BB962C8B-B14F-4D97-AF65-F5344CB8AC3E}">
        <p14:creationId xmlns:p14="http://schemas.microsoft.com/office/powerpoint/2010/main" val="299821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5229ED-5DE7-4F34-A35E-EFD80B002BCA}" type="datetimeFigureOut">
              <a:rPr lang="en-GB" smtClean="0"/>
              <a:t>17/03/2017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30ABFD-297E-44CC-95DD-D83ED76C6312}" type="slidenum">
              <a:rPr lang="en-GB" smtClean="0"/>
              <a:t>‹#›</a:t>
            </a:fld>
            <a:endParaRPr lang="en-GB"/>
          </a:p>
        </p:txBody>
      </p:sp>
    </p:spTree>
    <p:extLst>
      <p:ext uri="{BB962C8B-B14F-4D97-AF65-F5344CB8AC3E}">
        <p14:creationId xmlns:p14="http://schemas.microsoft.com/office/powerpoint/2010/main" val="315238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1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229ED-5DE7-4F34-A35E-EFD80B002BCA}" type="datetimeFigureOut">
              <a:rPr lang="en-GB" smtClean="0"/>
              <a:t>17/03/2017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0ABFD-297E-44CC-95DD-D83ED76C6312}" type="slidenum">
              <a:rPr lang="en-GB" smtClean="0"/>
              <a:t>‹#›</a:t>
            </a:fld>
            <a:endParaRPr lang="en-GB"/>
          </a:p>
        </p:txBody>
      </p:sp>
    </p:spTree>
    <p:extLst>
      <p:ext uri="{BB962C8B-B14F-4D97-AF65-F5344CB8AC3E}">
        <p14:creationId xmlns:p14="http://schemas.microsoft.com/office/powerpoint/2010/main" val="175930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jpeg"/><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8.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5" Type="http://schemas.openxmlformats.org/officeDocument/2006/relationships/chart" Target="../charts/chart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8.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8.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8.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7001">
              <a:srgbClr val="E6E6E6"/>
            </a:gs>
            <a:gs pos="32001">
              <a:srgbClr val="7D8496"/>
            </a:gs>
            <a:gs pos="47000">
              <a:srgbClr val="E6E6E6"/>
            </a:gs>
            <a:gs pos="85001">
              <a:srgbClr val="7D8496"/>
            </a:gs>
            <a:gs pos="100000">
              <a:srgbClr val="E6E6E6"/>
            </a:gs>
          </a:gsLst>
          <a:lin ang="2700000" scaled="1"/>
          <a:tileRect/>
        </a:gra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BEBA8EAE-BF5A-486C-A8C5-ECC9F3942E4B}">
                <a14:imgProps xmlns:a14="http://schemas.microsoft.com/office/drawing/2010/main">
                  <a14:imgLayer r:embed="rId3">
                    <a14:imgEffect>
                      <a14:colorTemperature colorTemp="5900"/>
                    </a14:imgEffect>
                    <a14:imgEffect>
                      <a14:saturation sat="2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11188" y="1556792"/>
            <a:ext cx="8075612" cy="4752528"/>
          </a:xfrm>
          <a:effectLst>
            <a:glow rad="101600">
              <a:schemeClr val="accent1">
                <a:satMod val="175000"/>
                <a:alpha val="40000"/>
              </a:schemeClr>
            </a:glow>
            <a:outerShdw blurRad="50800" dist="38100" algn="l" rotWithShape="0">
              <a:schemeClr val="accent1">
                <a:lumMod val="75000"/>
                <a:alpha val="40000"/>
              </a:schemeClr>
            </a:outerShdw>
          </a:effectLst>
        </p:spPr>
      </p:pic>
      <p:sp>
        <p:nvSpPr>
          <p:cNvPr id="18" name="Rectangle 17"/>
          <p:cNvSpPr/>
          <p:nvPr/>
        </p:nvSpPr>
        <p:spPr>
          <a:xfrm>
            <a:off x="611560" y="417438"/>
            <a:ext cx="8064896" cy="1015663"/>
          </a:xfrm>
          <a:prstGeom prst="rect">
            <a:avLst/>
          </a:prstGeom>
          <a:noFill/>
        </p:spPr>
        <p:txBody>
          <a:bodyPr wrap="square" lIns="91440" tIns="45720" rIns="91440" bIns="45720">
            <a:spAutoFit/>
          </a:bodyPr>
          <a:lstStyle/>
          <a:p>
            <a:pPr algn="ctr"/>
            <a:r>
              <a:rPr lang="en-US" sz="6000" b="1" cap="none" spc="300" dirty="0" err="1">
                <a:ln w="900" cmpd="sng">
                  <a:solidFill>
                    <a:schemeClr val="accent1">
                      <a:satMod val="190000"/>
                      <a:alpha val="55000"/>
                    </a:schemeClr>
                  </a:solidFill>
                  <a:prstDash val="solid"/>
                </a:ln>
                <a:solidFill>
                  <a:schemeClr val="tx2"/>
                </a:solidFill>
                <a:effectLst>
                  <a:outerShdw blurRad="38100" dist="38100" dir="2700000" algn="tl">
                    <a:srgbClr val="000000">
                      <a:alpha val="43137"/>
                    </a:srgbClr>
                  </a:outerShdw>
                </a:effectLst>
              </a:rPr>
              <a:t>Pola</a:t>
            </a:r>
            <a:r>
              <a:rPr lang="en-US" sz="6000" b="1" cap="none" spc="300" dirty="0">
                <a:ln w="900" cmpd="sng">
                  <a:solidFill>
                    <a:schemeClr val="accent1">
                      <a:satMod val="190000"/>
                      <a:alpha val="55000"/>
                    </a:schemeClr>
                  </a:solidFill>
                  <a:prstDash val="solid"/>
                </a:ln>
                <a:solidFill>
                  <a:schemeClr val="tx2"/>
                </a:solidFill>
                <a:effectLst>
                  <a:outerShdw blurRad="38100" dist="38100" dir="2700000" algn="tl">
                    <a:srgbClr val="000000">
                      <a:alpha val="43137"/>
                    </a:srgbClr>
                  </a:outerShdw>
                </a:effectLst>
              </a:rPr>
              <a:t> Maritime Ltd.</a:t>
            </a:r>
          </a:p>
        </p:txBody>
      </p:sp>
    </p:spTree>
    <p:extLst>
      <p:ext uri="{BB962C8B-B14F-4D97-AF65-F5344CB8AC3E}">
        <p14:creationId xmlns:p14="http://schemas.microsoft.com/office/powerpoint/2010/main" val="313450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Rectangle 16"/>
          <p:cNvSpPr/>
          <p:nvPr/>
        </p:nvSpPr>
        <p:spPr>
          <a:xfrm>
            <a:off x="467544" y="260648"/>
            <a:ext cx="8064896" cy="830997"/>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a:t>
            </a:r>
          </a:p>
          <a:p>
            <a:r>
              <a:rPr lang="en-US" sz="2400" b="1" cap="none" spc="0" dirty="0">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Emerald </a:t>
            </a:r>
            <a:r>
              <a:rPr lang="en-US" sz="2400" b="1" cap="none" spc="0" dirty="0" err="1">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37K</a:t>
            </a:r>
            <a:r>
              <a:rPr lang="en-US" sz="2400" b="1" cap="none" spc="0" dirty="0">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 dwt</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035206" y="509771"/>
            <a:ext cx="2877559" cy="7589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2134573"/>
            <a:ext cx="8661245" cy="2806595"/>
          </a:xfrm>
          <a:prstGeom prst="rect">
            <a:avLst/>
          </a:prstGeom>
        </p:spPr>
      </p:pic>
    </p:spTree>
    <p:extLst>
      <p:ext uri="{BB962C8B-B14F-4D97-AF65-F5344CB8AC3E}">
        <p14:creationId xmlns:p14="http://schemas.microsoft.com/office/powerpoint/2010/main" val="272113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Rectangle 16"/>
          <p:cNvSpPr/>
          <p:nvPr/>
        </p:nvSpPr>
        <p:spPr>
          <a:xfrm>
            <a:off x="467544" y="260648"/>
            <a:ext cx="8064896" cy="830997"/>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a:t>
            </a:r>
          </a:p>
          <a:p>
            <a:r>
              <a:rPr lang="en-US" sz="2400" b="1" cap="none" spc="0" dirty="0">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Green Dolphin 385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191974"/>
            <a:ext cx="8784976" cy="3109234"/>
          </a:xfrm>
          <a:prstGeom prst="rect">
            <a:avLst/>
          </a:prstGeom>
        </p:spPr>
      </p:pic>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588224" y="332656"/>
            <a:ext cx="2327888" cy="1139734"/>
          </a:xfrm>
          <a:prstGeom prst="rect">
            <a:avLst/>
          </a:prstGeom>
        </p:spPr>
      </p:pic>
    </p:spTree>
    <p:extLst>
      <p:ext uri="{BB962C8B-B14F-4D97-AF65-F5344CB8AC3E}">
        <p14:creationId xmlns:p14="http://schemas.microsoft.com/office/powerpoint/2010/main" val="93019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67544" y="260648"/>
            <a:ext cx="8064896" cy="830997"/>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a:t>
            </a:r>
          </a:p>
          <a:p>
            <a:r>
              <a:rPr lang="en-US" sz="2400" b="1" cap="none" spc="0" dirty="0">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ShippingEfficiency.org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768"/>
            <a:ext cx="4139741" cy="51571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38" y="1340768"/>
            <a:ext cx="5016562" cy="5157192"/>
          </a:xfrm>
          <a:prstGeom prst="rect">
            <a:avLst/>
          </a:prstGeom>
        </p:spPr>
      </p:pic>
    </p:spTree>
    <p:extLst>
      <p:ext uri="{BB962C8B-B14F-4D97-AF65-F5344CB8AC3E}">
        <p14:creationId xmlns:p14="http://schemas.microsoft.com/office/powerpoint/2010/main" val="141206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9" name="Rectangle 18"/>
          <p:cNvSpPr/>
          <p:nvPr/>
        </p:nvSpPr>
        <p:spPr>
          <a:xfrm>
            <a:off x="611560" y="260648"/>
            <a:ext cx="8064896" cy="461665"/>
          </a:xfrm>
          <a:prstGeom prst="rect">
            <a:avLst/>
          </a:prstGeom>
          <a:noFill/>
        </p:spPr>
        <p:txBody>
          <a:bodyPr wrap="square" lIns="91440" tIns="45720" rIns="91440" bIns="45720">
            <a:spAutoFit/>
          </a:bodyPr>
          <a:lstStyle/>
          <a:p>
            <a:r>
              <a:rPr lang="en-US" sz="2400" b="1" u="sng"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u="sng"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Phase 1</a:t>
            </a:r>
          </a:p>
        </p:txBody>
      </p:sp>
      <p:sp>
        <p:nvSpPr>
          <p:cNvPr id="22" name="TextBox 21"/>
          <p:cNvSpPr txBox="1"/>
          <p:nvPr/>
        </p:nvSpPr>
        <p:spPr>
          <a:xfrm>
            <a:off x="755576" y="836712"/>
            <a:ext cx="6120680" cy="923330"/>
          </a:xfrm>
          <a:prstGeom prst="rect">
            <a:avLst/>
          </a:prstGeom>
          <a:noFill/>
        </p:spPr>
        <p:txBody>
          <a:bodyPr wrap="square" rtlCol="0">
            <a:spAutoFit/>
          </a:bodyPr>
          <a:lstStyle/>
          <a:p>
            <a:pPr marL="285750" indent="-285750">
              <a:buFont typeface="Arial" panose="020B0604020202020204" pitchFamily="34" charset="0"/>
              <a:buChar char="•"/>
            </a:pPr>
            <a:r>
              <a:rPr lang="en-GB" dirty="0"/>
              <a:t>Selected the Team working in the H.Q.</a:t>
            </a:r>
          </a:p>
          <a:p>
            <a:pPr marL="285750" indent="-285750">
              <a:buFont typeface="Arial" panose="020B0604020202020204" pitchFamily="34" charset="0"/>
              <a:buChar char="•"/>
            </a:pPr>
            <a:r>
              <a:rPr lang="en-GB" dirty="0"/>
              <a:t>Established </a:t>
            </a:r>
            <a:r>
              <a:rPr lang="en-GB" dirty="0" err="1"/>
              <a:t>Pola’s</a:t>
            </a:r>
            <a:r>
              <a:rPr lang="en-GB" dirty="0"/>
              <a:t> name in the Atlantic dry cargo market</a:t>
            </a:r>
          </a:p>
          <a:p>
            <a:pPr marL="285750" indent="-285750">
              <a:buFont typeface="Arial" panose="020B0604020202020204" pitchFamily="34" charset="0"/>
              <a:buChar char="•"/>
            </a:pPr>
            <a:r>
              <a:rPr lang="en-GB" dirty="0"/>
              <a:t>Grow the Fleet up to 20/30 ships between Owned &amp; TC</a:t>
            </a:r>
          </a:p>
        </p:txBody>
      </p:sp>
      <p:sp>
        <p:nvSpPr>
          <p:cNvPr id="26" name="Rectangle 25"/>
          <p:cNvSpPr/>
          <p:nvPr/>
        </p:nvSpPr>
        <p:spPr>
          <a:xfrm>
            <a:off x="611560" y="2247255"/>
            <a:ext cx="8064896" cy="461665"/>
          </a:xfrm>
          <a:prstGeom prst="rect">
            <a:avLst/>
          </a:prstGeom>
          <a:noFill/>
        </p:spPr>
        <p:txBody>
          <a:bodyPr wrap="square" lIns="91440" tIns="45720" rIns="91440" bIns="45720">
            <a:spAutoFit/>
          </a:bodyPr>
          <a:lstStyle/>
          <a:p>
            <a:r>
              <a:rPr lang="en-US" sz="2400" b="1" u="sng"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u="sng"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Phase 2</a:t>
            </a:r>
          </a:p>
        </p:txBody>
      </p:sp>
      <p:sp>
        <p:nvSpPr>
          <p:cNvPr id="27" name="TextBox 26"/>
          <p:cNvSpPr txBox="1"/>
          <p:nvPr/>
        </p:nvSpPr>
        <p:spPr>
          <a:xfrm>
            <a:off x="760985" y="4581128"/>
            <a:ext cx="6192688" cy="923330"/>
          </a:xfrm>
          <a:prstGeom prst="rect">
            <a:avLst/>
          </a:prstGeom>
          <a:noFill/>
        </p:spPr>
        <p:txBody>
          <a:bodyPr wrap="square" rtlCol="0">
            <a:spAutoFit/>
          </a:bodyPr>
          <a:lstStyle/>
          <a:p>
            <a:pPr marL="285750" indent="-285750">
              <a:buFont typeface="Arial" panose="020B0604020202020204" pitchFamily="34" charset="0"/>
              <a:buChar char="•"/>
            </a:pPr>
            <a:r>
              <a:rPr lang="en-GB" dirty="0"/>
              <a:t>Open an office in Far East</a:t>
            </a:r>
          </a:p>
          <a:p>
            <a:pPr marL="285750" indent="-285750">
              <a:buFont typeface="Arial" panose="020B0604020202020204" pitchFamily="34" charset="0"/>
              <a:buChar char="•"/>
            </a:pPr>
            <a:r>
              <a:rPr lang="en-GB" dirty="0"/>
              <a:t>Establish </a:t>
            </a:r>
            <a:r>
              <a:rPr lang="en-GB" dirty="0" err="1"/>
              <a:t>Pola’s</a:t>
            </a:r>
            <a:r>
              <a:rPr lang="en-GB" dirty="0"/>
              <a:t> name in the Pacific dry cargo market</a:t>
            </a:r>
          </a:p>
          <a:p>
            <a:pPr marL="285750" indent="-285750">
              <a:buFont typeface="Arial" panose="020B0604020202020204" pitchFamily="34" charset="0"/>
              <a:buChar char="•"/>
            </a:pPr>
            <a:r>
              <a:rPr lang="en-GB" dirty="0"/>
              <a:t>Develop COA or spot shipment for Atlantic direction</a:t>
            </a:r>
          </a:p>
        </p:txBody>
      </p:sp>
      <p:sp>
        <p:nvSpPr>
          <p:cNvPr id="23" name="TextBox 22"/>
          <p:cNvSpPr txBox="1"/>
          <p:nvPr/>
        </p:nvSpPr>
        <p:spPr>
          <a:xfrm>
            <a:off x="899592" y="1760042"/>
            <a:ext cx="1944216" cy="338554"/>
          </a:xfrm>
          <a:prstGeom prst="rect">
            <a:avLst/>
          </a:prstGeom>
          <a:noFill/>
        </p:spPr>
        <p:txBody>
          <a:bodyPr wrap="square" rtlCol="0">
            <a:spAutoFit/>
          </a:bodyPr>
          <a:lstStyle/>
          <a:p>
            <a:r>
              <a:rPr lang="en-GB" sz="1600" b="1" dirty="0">
                <a:solidFill>
                  <a:schemeClr val="accent3"/>
                </a:solidFill>
              </a:rPr>
              <a:t>**completed**</a:t>
            </a:r>
          </a:p>
        </p:txBody>
      </p:sp>
      <p:sp>
        <p:nvSpPr>
          <p:cNvPr id="29" name="TextBox 28"/>
          <p:cNvSpPr txBox="1"/>
          <p:nvPr/>
        </p:nvSpPr>
        <p:spPr>
          <a:xfrm>
            <a:off x="899592" y="3594502"/>
            <a:ext cx="1944216" cy="338554"/>
          </a:xfrm>
          <a:prstGeom prst="rect">
            <a:avLst/>
          </a:prstGeom>
          <a:noFill/>
        </p:spPr>
        <p:txBody>
          <a:bodyPr wrap="square" rtlCol="0">
            <a:spAutoFit/>
          </a:bodyPr>
          <a:lstStyle/>
          <a:p>
            <a:r>
              <a:rPr lang="en-GB" sz="1600" b="1" dirty="0">
                <a:solidFill>
                  <a:schemeClr val="accent3"/>
                </a:solidFill>
              </a:rPr>
              <a:t>**completed**</a:t>
            </a:r>
          </a:p>
        </p:txBody>
      </p:sp>
      <p:sp>
        <p:nvSpPr>
          <p:cNvPr id="30" name="Rectangle 29"/>
          <p:cNvSpPr/>
          <p:nvPr/>
        </p:nvSpPr>
        <p:spPr>
          <a:xfrm>
            <a:off x="611560" y="4119463"/>
            <a:ext cx="8064896" cy="461665"/>
          </a:xfrm>
          <a:prstGeom prst="rect">
            <a:avLst/>
          </a:prstGeom>
          <a:noFill/>
        </p:spPr>
        <p:txBody>
          <a:bodyPr wrap="square" lIns="91440" tIns="45720" rIns="91440" bIns="45720">
            <a:spAutoFit/>
          </a:bodyPr>
          <a:lstStyle/>
          <a:p>
            <a:r>
              <a:rPr lang="en-US" sz="2400" b="1" u="sng"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u="sng"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Phase 3</a:t>
            </a:r>
          </a:p>
        </p:txBody>
      </p:sp>
      <p:sp>
        <p:nvSpPr>
          <p:cNvPr id="31" name="TextBox 30"/>
          <p:cNvSpPr txBox="1"/>
          <p:nvPr/>
        </p:nvSpPr>
        <p:spPr>
          <a:xfrm>
            <a:off x="755576" y="2708920"/>
            <a:ext cx="6192688" cy="923330"/>
          </a:xfrm>
          <a:prstGeom prst="rect">
            <a:avLst/>
          </a:prstGeom>
          <a:noFill/>
        </p:spPr>
        <p:txBody>
          <a:bodyPr wrap="square" rtlCol="0">
            <a:spAutoFit/>
          </a:bodyPr>
          <a:lstStyle/>
          <a:p>
            <a:pPr marL="285750" indent="-285750">
              <a:buFont typeface="Arial" panose="020B0604020202020204" pitchFamily="34" charset="0"/>
              <a:buChar char="•"/>
            </a:pPr>
            <a:r>
              <a:rPr lang="en-GB" dirty="0"/>
              <a:t>Open an office in Argentina / Brazil</a:t>
            </a:r>
          </a:p>
          <a:p>
            <a:pPr marL="285750" indent="-285750">
              <a:buFont typeface="Arial" panose="020B0604020202020204" pitchFamily="34" charset="0"/>
              <a:buChar char="•"/>
            </a:pPr>
            <a:r>
              <a:rPr lang="en-GB" dirty="0"/>
              <a:t>Develop Contract with Latin America traders</a:t>
            </a:r>
          </a:p>
          <a:p>
            <a:pPr marL="285750" indent="-285750">
              <a:buFont typeface="Arial" panose="020B0604020202020204" pitchFamily="34" charset="0"/>
              <a:buChar char="•"/>
            </a:pPr>
            <a:r>
              <a:rPr lang="en-GB" dirty="0"/>
              <a:t>Split the fleet between Atlantic and Pacific basin.</a:t>
            </a:r>
          </a:p>
        </p:txBody>
      </p:sp>
      <p:sp>
        <p:nvSpPr>
          <p:cNvPr id="32" name="TextBox 31"/>
          <p:cNvSpPr txBox="1"/>
          <p:nvPr/>
        </p:nvSpPr>
        <p:spPr>
          <a:xfrm>
            <a:off x="899592" y="5466710"/>
            <a:ext cx="1944216" cy="338554"/>
          </a:xfrm>
          <a:prstGeom prst="rect">
            <a:avLst/>
          </a:prstGeom>
          <a:noFill/>
        </p:spPr>
        <p:txBody>
          <a:bodyPr wrap="square" rtlCol="0">
            <a:spAutoFit/>
          </a:bodyPr>
          <a:lstStyle/>
          <a:p>
            <a:r>
              <a:rPr lang="en-GB" sz="1600" b="1" dirty="0">
                <a:solidFill>
                  <a:srgbClr val="FF0000"/>
                </a:solidFill>
              </a:rPr>
              <a:t>**in progress**</a:t>
            </a:r>
          </a:p>
        </p:txBody>
      </p:sp>
    </p:spTree>
    <p:extLst>
      <p:ext uri="{BB962C8B-B14F-4D97-AF65-F5344CB8AC3E}">
        <p14:creationId xmlns:p14="http://schemas.microsoft.com/office/powerpoint/2010/main" val="272600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9" name="Rectangle 18"/>
          <p:cNvSpPr/>
          <p:nvPr/>
        </p:nvSpPr>
        <p:spPr>
          <a:xfrm>
            <a:off x="611560" y="260648"/>
            <a:ext cx="8064896" cy="461665"/>
          </a:xfrm>
          <a:prstGeom prst="rect">
            <a:avLst/>
          </a:prstGeom>
          <a:noFill/>
        </p:spPr>
        <p:txBody>
          <a:bodyPr wrap="square" lIns="91440" tIns="45720" rIns="91440" bIns="45720">
            <a:spAutoFit/>
          </a:bodyPr>
          <a:lstStyle/>
          <a:p>
            <a:r>
              <a:rPr lang="en-US" sz="2400" b="1" u="sng"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u="sng"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Offices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76482"/>
            <a:ext cx="9144000" cy="5720870"/>
          </a:xfrm>
          <a:prstGeom prst="rect">
            <a:avLst/>
          </a:prstGeom>
        </p:spPr>
      </p:pic>
      <p:pic>
        <p:nvPicPr>
          <p:cNvPr id="2051" name="Picture 3" descr="C:\Users\Gabriele\AppData\Local\Microsoft\Windows\Temporary Internet Files\Content.IE5\4NTRB4FY\1047_04_80_web[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9937" y="2873170"/>
            <a:ext cx="110843" cy="1662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Gabriele\AppData\Local\Microsoft\Windows\Temporary Internet Files\Content.IE5\4NTRB4FY\1047_04_80_web[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2204864"/>
            <a:ext cx="120014" cy="1800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Gabriele\AppData\Local\Microsoft\Windows\Temporary Internet Files\Content.IE5\4NTRB4FY\1047_04_80_web[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2636912"/>
            <a:ext cx="120014" cy="1800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Gabriele\AppData\Local\Microsoft\Windows\Temporary Internet Files\Content.IE5\4NTRB4FY\1047_04_80_web[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9732" y="5532940"/>
            <a:ext cx="120014" cy="1800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84368" y="2771636"/>
            <a:ext cx="792088" cy="369332"/>
          </a:xfrm>
          <a:prstGeom prst="rect">
            <a:avLst/>
          </a:prstGeom>
          <a:noFill/>
        </p:spPr>
        <p:txBody>
          <a:bodyPr wrap="square" rtlCol="0">
            <a:spAutoFit/>
          </a:bodyPr>
          <a:lstStyle/>
          <a:p>
            <a:pPr algn="ctr"/>
            <a:r>
              <a:rPr lang="en-GB" b="1" dirty="0" err="1">
                <a:solidFill>
                  <a:schemeClr val="tx2"/>
                </a:solidFill>
              </a:rPr>
              <a:t>Fase</a:t>
            </a:r>
            <a:r>
              <a:rPr lang="en-GB" b="1" dirty="0">
                <a:solidFill>
                  <a:schemeClr val="tx2"/>
                </a:solidFill>
              </a:rPr>
              <a:t> 3</a:t>
            </a:r>
          </a:p>
        </p:txBody>
      </p:sp>
      <p:sp>
        <p:nvSpPr>
          <p:cNvPr id="12" name="TextBox 11"/>
          <p:cNvSpPr txBox="1"/>
          <p:nvPr/>
        </p:nvSpPr>
        <p:spPr>
          <a:xfrm>
            <a:off x="1877666" y="5648040"/>
            <a:ext cx="792088" cy="369332"/>
          </a:xfrm>
          <a:prstGeom prst="rect">
            <a:avLst/>
          </a:prstGeom>
          <a:noFill/>
        </p:spPr>
        <p:txBody>
          <a:bodyPr wrap="square" rtlCol="0">
            <a:spAutoFit/>
          </a:bodyPr>
          <a:lstStyle/>
          <a:p>
            <a:pPr algn="ctr"/>
            <a:r>
              <a:rPr lang="en-GB" b="1" dirty="0" err="1">
                <a:solidFill>
                  <a:schemeClr val="tx2"/>
                </a:solidFill>
              </a:rPr>
              <a:t>Fase</a:t>
            </a:r>
            <a:r>
              <a:rPr lang="en-GB" b="1" dirty="0">
                <a:solidFill>
                  <a:schemeClr val="tx2"/>
                </a:solidFill>
              </a:rPr>
              <a:t> 2</a:t>
            </a:r>
          </a:p>
        </p:txBody>
      </p:sp>
      <p:sp>
        <p:nvSpPr>
          <p:cNvPr id="13" name="TextBox 12"/>
          <p:cNvSpPr txBox="1"/>
          <p:nvPr/>
        </p:nvSpPr>
        <p:spPr>
          <a:xfrm>
            <a:off x="3935930" y="2348880"/>
            <a:ext cx="792088" cy="369332"/>
          </a:xfrm>
          <a:prstGeom prst="rect">
            <a:avLst/>
          </a:prstGeom>
          <a:noFill/>
        </p:spPr>
        <p:txBody>
          <a:bodyPr wrap="square" rtlCol="0">
            <a:spAutoFit/>
          </a:bodyPr>
          <a:lstStyle/>
          <a:p>
            <a:pPr algn="ctr"/>
            <a:r>
              <a:rPr lang="en-GB" b="1" dirty="0" err="1">
                <a:solidFill>
                  <a:schemeClr val="tx2"/>
                </a:solidFill>
              </a:rPr>
              <a:t>Fase</a:t>
            </a:r>
            <a:r>
              <a:rPr lang="en-GB" b="1" dirty="0">
                <a:solidFill>
                  <a:schemeClr val="tx2"/>
                </a:solidFill>
              </a:rPr>
              <a:t> 1</a:t>
            </a:r>
          </a:p>
        </p:txBody>
      </p:sp>
      <p:sp>
        <p:nvSpPr>
          <p:cNvPr id="14" name="TextBox 13"/>
          <p:cNvSpPr txBox="1"/>
          <p:nvPr/>
        </p:nvSpPr>
        <p:spPr>
          <a:xfrm>
            <a:off x="4949334" y="3031068"/>
            <a:ext cx="432048" cy="253916"/>
          </a:xfrm>
          <a:prstGeom prst="rect">
            <a:avLst/>
          </a:prstGeom>
          <a:noFill/>
        </p:spPr>
        <p:txBody>
          <a:bodyPr wrap="square" rtlCol="0">
            <a:spAutoFit/>
          </a:bodyPr>
          <a:lstStyle/>
          <a:p>
            <a:pPr algn="ctr"/>
            <a:r>
              <a:rPr lang="en-GB" sz="1050" b="1" dirty="0">
                <a:solidFill>
                  <a:schemeClr val="tx2"/>
                </a:solidFill>
              </a:rPr>
              <a:t>H.Q.</a:t>
            </a:r>
          </a:p>
        </p:txBody>
      </p:sp>
      <p:sp>
        <p:nvSpPr>
          <p:cNvPr id="15" name="TextBox 14"/>
          <p:cNvSpPr txBox="1"/>
          <p:nvPr/>
        </p:nvSpPr>
        <p:spPr>
          <a:xfrm>
            <a:off x="2339752" y="5157192"/>
            <a:ext cx="792088" cy="369332"/>
          </a:xfrm>
          <a:prstGeom prst="rect">
            <a:avLst/>
          </a:prstGeom>
          <a:noFill/>
        </p:spPr>
        <p:txBody>
          <a:bodyPr wrap="square" rtlCol="0">
            <a:spAutoFit/>
          </a:bodyPr>
          <a:lstStyle/>
          <a:p>
            <a:pPr algn="ctr"/>
            <a:r>
              <a:rPr lang="en-GB" b="1" dirty="0" err="1">
                <a:solidFill>
                  <a:schemeClr val="tx2"/>
                </a:solidFill>
              </a:rPr>
              <a:t>Fase</a:t>
            </a:r>
            <a:r>
              <a:rPr lang="en-GB" b="1" dirty="0">
                <a:solidFill>
                  <a:schemeClr val="tx2"/>
                </a:solidFill>
              </a:rPr>
              <a:t> 2</a:t>
            </a:r>
          </a:p>
        </p:txBody>
      </p:sp>
      <p:pic>
        <p:nvPicPr>
          <p:cNvPr id="16" name="Picture 3" descr="C:\Users\Gabriele\AppData\Local\Microsoft\Windows\Temporary Internet Files\Content.IE5\4NTRB4FY\1047_04_80_web[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5776" y="5067182"/>
            <a:ext cx="120014" cy="18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74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063878993"/>
              </p:ext>
            </p:extLst>
          </p:nvPr>
        </p:nvGraphicFramePr>
        <p:xfrm>
          <a:off x="179512" y="3789040"/>
          <a:ext cx="4248472" cy="29517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extLst>
              <p:ext uri="{D42A27DB-BD31-4B8C-83A1-F6EECF244321}">
                <p14:modId xmlns:p14="http://schemas.microsoft.com/office/powerpoint/2010/main" val="3244199119"/>
              </p:ext>
            </p:extLst>
          </p:nvPr>
        </p:nvGraphicFramePr>
        <p:xfrm>
          <a:off x="4499992" y="3789040"/>
          <a:ext cx="4488160" cy="29681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extLst>
              <p:ext uri="{D42A27DB-BD31-4B8C-83A1-F6EECF244321}">
                <p14:modId xmlns:p14="http://schemas.microsoft.com/office/powerpoint/2010/main" val="178772574"/>
              </p:ext>
            </p:extLst>
          </p:nvPr>
        </p:nvGraphicFramePr>
        <p:xfrm>
          <a:off x="4932040" y="1196752"/>
          <a:ext cx="4104456" cy="2636912"/>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467544" y="332656"/>
            <a:ext cx="8064896" cy="461665"/>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Statistics</a:t>
            </a:r>
          </a:p>
        </p:txBody>
      </p:sp>
      <p:graphicFrame>
        <p:nvGraphicFramePr>
          <p:cNvPr id="6" name="Chart 5"/>
          <p:cNvGraphicFramePr/>
          <p:nvPr>
            <p:extLst>
              <p:ext uri="{D42A27DB-BD31-4B8C-83A1-F6EECF244321}">
                <p14:modId xmlns:p14="http://schemas.microsoft.com/office/powerpoint/2010/main" val="2740244049"/>
              </p:ext>
            </p:extLst>
          </p:nvPr>
        </p:nvGraphicFramePr>
        <p:xfrm>
          <a:off x="179512" y="1196752"/>
          <a:ext cx="4464496" cy="27089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89926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395713034"/>
              </p:ext>
            </p:extLst>
          </p:nvPr>
        </p:nvGraphicFramePr>
        <p:xfrm>
          <a:off x="539551" y="1196751"/>
          <a:ext cx="8424940" cy="3337775"/>
        </p:xfrm>
        <a:graphic>
          <a:graphicData uri="http://schemas.openxmlformats.org/drawingml/2006/table">
            <a:tbl>
              <a:tblPr>
                <a:tableStyleId>{5C22544A-7EE6-4342-B048-85BDC9FD1C3A}</a:tableStyleId>
              </a:tblPr>
              <a:tblGrid>
                <a:gridCol w="1005964">
                  <a:extLst>
                    <a:ext uri="{9D8B030D-6E8A-4147-A177-3AD203B41FA5}">
                      <a16:colId xmlns:a16="http://schemas.microsoft.com/office/drawing/2014/main" val="20000"/>
                    </a:ext>
                  </a:extLst>
                </a:gridCol>
                <a:gridCol w="1082269">
                  <a:extLst>
                    <a:ext uri="{9D8B030D-6E8A-4147-A177-3AD203B41FA5}">
                      <a16:colId xmlns:a16="http://schemas.microsoft.com/office/drawing/2014/main" val="20001"/>
                    </a:ext>
                  </a:extLst>
                </a:gridCol>
                <a:gridCol w="678166">
                  <a:extLst>
                    <a:ext uri="{9D8B030D-6E8A-4147-A177-3AD203B41FA5}">
                      <a16:colId xmlns:a16="http://schemas.microsoft.com/office/drawing/2014/main" val="20002"/>
                    </a:ext>
                  </a:extLst>
                </a:gridCol>
                <a:gridCol w="1050026">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gridCol w="1080120">
                  <a:extLst>
                    <a:ext uri="{9D8B030D-6E8A-4147-A177-3AD203B41FA5}">
                      <a16:colId xmlns:a16="http://schemas.microsoft.com/office/drawing/2014/main" val="20005"/>
                    </a:ext>
                  </a:extLst>
                </a:gridCol>
                <a:gridCol w="868397">
                  <a:extLst>
                    <a:ext uri="{9D8B030D-6E8A-4147-A177-3AD203B41FA5}">
                      <a16:colId xmlns:a16="http://schemas.microsoft.com/office/drawing/2014/main" val="20006"/>
                    </a:ext>
                  </a:extLst>
                </a:gridCol>
                <a:gridCol w="1075819">
                  <a:extLst>
                    <a:ext uri="{9D8B030D-6E8A-4147-A177-3AD203B41FA5}">
                      <a16:colId xmlns:a16="http://schemas.microsoft.com/office/drawing/2014/main" val="20007"/>
                    </a:ext>
                  </a:extLst>
                </a:gridCol>
                <a:gridCol w="936107">
                  <a:extLst>
                    <a:ext uri="{9D8B030D-6E8A-4147-A177-3AD203B41FA5}">
                      <a16:colId xmlns:a16="http://schemas.microsoft.com/office/drawing/2014/main" val="20008"/>
                    </a:ext>
                  </a:extLst>
                </a:gridCol>
              </a:tblGrid>
              <a:tr h="532759">
                <a:tc>
                  <a:txBody>
                    <a:bodyPr/>
                    <a:lstStyle/>
                    <a:p>
                      <a:pPr algn="l" fontAlgn="ctr"/>
                      <a:r>
                        <a:rPr lang="en-GB" sz="1800" b="1" u="sng" strike="noStrike" dirty="0">
                          <a:solidFill>
                            <a:schemeClr val="tx2"/>
                          </a:solidFill>
                          <a:effectLst/>
                        </a:rPr>
                        <a:t>Commodity</a:t>
                      </a:r>
                      <a:endParaRPr lang="en-GB" sz="1800" b="1" i="0" u="sng"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sng" strike="noStrike" dirty="0">
                          <a:solidFill>
                            <a:schemeClr val="tx2"/>
                          </a:solidFill>
                          <a:effectLst/>
                        </a:rPr>
                        <a:t>2012</a:t>
                      </a:r>
                      <a:endParaRPr lang="en-GB" sz="1800" b="1" i="0" u="sng"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sng" strike="noStrike">
                          <a:solidFill>
                            <a:schemeClr val="tx2"/>
                          </a:solidFill>
                          <a:effectLst/>
                        </a:rPr>
                        <a:t>%</a:t>
                      </a:r>
                      <a:endParaRPr lang="en-GB" sz="1800" b="1" i="0" u="sng" strike="noStrike">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sng" strike="noStrike">
                          <a:solidFill>
                            <a:schemeClr val="tx2"/>
                          </a:solidFill>
                          <a:effectLst/>
                        </a:rPr>
                        <a:t>2013</a:t>
                      </a:r>
                      <a:endParaRPr lang="en-GB" sz="1800" b="1" i="0" u="sng" strike="noStrike">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sng" strike="noStrike" dirty="0">
                          <a:solidFill>
                            <a:schemeClr val="tx2"/>
                          </a:solidFill>
                          <a:effectLst/>
                        </a:rPr>
                        <a:t>%</a:t>
                      </a:r>
                      <a:endParaRPr lang="en-GB" sz="1800" b="1" i="0" u="sng"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sng" strike="noStrike" dirty="0">
                          <a:solidFill>
                            <a:schemeClr val="tx2"/>
                          </a:solidFill>
                          <a:effectLst/>
                        </a:rPr>
                        <a:t>2014</a:t>
                      </a:r>
                      <a:endParaRPr lang="en-GB" sz="1800" b="1" i="0" u="sng"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sng" strike="noStrike" dirty="0">
                          <a:solidFill>
                            <a:schemeClr val="tx2"/>
                          </a:solidFill>
                          <a:effectLst/>
                        </a:rPr>
                        <a:t>%</a:t>
                      </a:r>
                      <a:endParaRPr lang="en-GB" sz="1800" b="1" i="0" u="sng"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sng" strike="noStrike" dirty="0">
                          <a:solidFill>
                            <a:schemeClr val="tx2"/>
                          </a:solidFill>
                          <a:effectLst/>
                        </a:rPr>
                        <a:t>2015</a:t>
                      </a:r>
                      <a:endParaRPr lang="en-GB" sz="1800" b="1" i="0" u="sng"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sng" strike="noStrike" dirty="0">
                          <a:solidFill>
                            <a:schemeClr val="tx2"/>
                          </a:solidFill>
                          <a:effectLst/>
                        </a:rPr>
                        <a:t>%</a:t>
                      </a:r>
                      <a:endParaRPr lang="en-GB" sz="1800" b="1" i="0" u="sng"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extLst>
                  <a:ext uri="{0D108BD9-81ED-4DB2-BD59-A6C34878D82A}">
                    <a16:rowId xmlns:a16="http://schemas.microsoft.com/office/drawing/2014/main" val="10000"/>
                  </a:ext>
                </a:extLst>
              </a:tr>
              <a:tr h="532759">
                <a:tc>
                  <a:txBody>
                    <a:bodyPr/>
                    <a:lstStyle/>
                    <a:p>
                      <a:pPr algn="l" fontAlgn="ctr"/>
                      <a:r>
                        <a:rPr lang="en-GB" sz="1800" b="1" u="none" strike="noStrike" dirty="0">
                          <a:solidFill>
                            <a:schemeClr val="tx2"/>
                          </a:solidFill>
                          <a:effectLst/>
                        </a:rPr>
                        <a:t>GRAIN</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356,772</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22%</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a:solidFill>
                            <a:schemeClr val="tx2"/>
                          </a:solidFill>
                          <a:effectLst/>
                        </a:rPr>
                        <a:t>587,173</a:t>
                      </a:r>
                      <a:endParaRPr lang="en-GB" sz="1800" b="1" i="0" u="none" strike="noStrike">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a:solidFill>
                            <a:schemeClr val="tx2"/>
                          </a:solidFill>
                          <a:effectLst/>
                        </a:rPr>
                        <a:t>35%</a:t>
                      </a:r>
                      <a:endParaRPr lang="en-GB" sz="1800" b="1" i="0" u="none" strike="noStrike">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1,076,114</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37%</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1,967,730</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33%</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extLst>
                  <a:ext uri="{0D108BD9-81ED-4DB2-BD59-A6C34878D82A}">
                    <a16:rowId xmlns:a16="http://schemas.microsoft.com/office/drawing/2014/main" val="10001"/>
                  </a:ext>
                </a:extLst>
              </a:tr>
              <a:tr h="532759">
                <a:tc>
                  <a:txBody>
                    <a:bodyPr/>
                    <a:lstStyle/>
                    <a:p>
                      <a:pPr algn="l" fontAlgn="ctr"/>
                      <a:r>
                        <a:rPr lang="en-GB" sz="1800" b="1" u="none" strike="noStrike" dirty="0">
                          <a:solidFill>
                            <a:schemeClr val="tx2"/>
                          </a:solidFill>
                          <a:effectLst/>
                        </a:rPr>
                        <a:t>STEEL</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719,279</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44%</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477,028</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28%</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934,898</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33%</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820,287</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14%</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extLst>
                  <a:ext uri="{0D108BD9-81ED-4DB2-BD59-A6C34878D82A}">
                    <a16:rowId xmlns:a16="http://schemas.microsoft.com/office/drawing/2014/main" val="10002"/>
                  </a:ext>
                </a:extLst>
              </a:tr>
              <a:tr h="532759">
                <a:tc>
                  <a:txBody>
                    <a:bodyPr/>
                    <a:lstStyle/>
                    <a:p>
                      <a:pPr algn="l" fontAlgn="ctr"/>
                      <a:r>
                        <a:rPr lang="en-GB" sz="1800" b="1" u="none" strike="noStrike">
                          <a:solidFill>
                            <a:schemeClr val="tx2"/>
                          </a:solidFill>
                          <a:effectLst/>
                        </a:rPr>
                        <a:t>FERTS</a:t>
                      </a:r>
                      <a:endParaRPr lang="en-GB" sz="1800" b="1" i="0" u="none" strike="noStrike">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275,939</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a:solidFill>
                            <a:schemeClr val="tx2"/>
                          </a:solidFill>
                          <a:effectLst/>
                        </a:rPr>
                        <a:t>17%</a:t>
                      </a:r>
                      <a:endParaRPr lang="en-GB" sz="1800" b="1" i="0" u="none" strike="noStrike">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286,052</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17%</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425,555</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15%</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1,783,910</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31%</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extLst>
                  <a:ext uri="{0D108BD9-81ED-4DB2-BD59-A6C34878D82A}">
                    <a16:rowId xmlns:a16="http://schemas.microsoft.com/office/drawing/2014/main" val="10003"/>
                  </a:ext>
                </a:extLst>
              </a:tr>
              <a:tr h="532759">
                <a:tc>
                  <a:txBody>
                    <a:bodyPr/>
                    <a:lstStyle/>
                    <a:p>
                      <a:pPr algn="l" fontAlgn="ctr"/>
                      <a:r>
                        <a:rPr lang="en-GB" sz="1800" b="1" u="none" strike="noStrike">
                          <a:solidFill>
                            <a:schemeClr val="tx2"/>
                          </a:solidFill>
                          <a:effectLst/>
                        </a:rPr>
                        <a:t>OTHERS</a:t>
                      </a:r>
                      <a:endParaRPr lang="en-GB" sz="1800" b="1" i="0" u="none" strike="noStrike">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284,305</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a:solidFill>
                            <a:schemeClr val="tx2"/>
                          </a:solidFill>
                          <a:effectLst/>
                        </a:rPr>
                        <a:t>17%</a:t>
                      </a:r>
                      <a:endParaRPr lang="en-GB" sz="1800" b="1" i="0" u="none" strike="noStrike">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a:solidFill>
                            <a:schemeClr val="tx2"/>
                          </a:solidFill>
                          <a:effectLst/>
                        </a:rPr>
                        <a:t>334,395</a:t>
                      </a:r>
                      <a:endParaRPr lang="en-GB" sz="1800" b="1" i="0" u="none" strike="noStrike">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a:solidFill>
                            <a:schemeClr val="tx2"/>
                          </a:solidFill>
                          <a:effectLst/>
                        </a:rPr>
                        <a:t>20%</a:t>
                      </a:r>
                      <a:endParaRPr lang="en-GB" sz="1800" b="1" i="0" u="none" strike="noStrike">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414,709</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15%</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1,253,665</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1800" b="1" u="none" strike="noStrike" dirty="0">
                          <a:solidFill>
                            <a:schemeClr val="tx2"/>
                          </a:solidFill>
                          <a:effectLst/>
                        </a:rPr>
                        <a:t>22%</a:t>
                      </a:r>
                      <a:endParaRPr lang="en-GB" sz="18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extLst>
                  <a:ext uri="{0D108BD9-81ED-4DB2-BD59-A6C34878D82A}">
                    <a16:rowId xmlns:a16="http://schemas.microsoft.com/office/drawing/2014/main" val="10004"/>
                  </a:ext>
                </a:extLst>
              </a:tr>
              <a:tr h="648574">
                <a:tc>
                  <a:txBody>
                    <a:bodyPr/>
                    <a:lstStyle/>
                    <a:p>
                      <a:pPr algn="l" fontAlgn="ctr"/>
                      <a:r>
                        <a:rPr lang="en-GB" sz="2000" b="1" u="none" strike="noStrike" dirty="0">
                          <a:solidFill>
                            <a:schemeClr val="tx2"/>
                          </a:solidFill>
                          <a:effectLst/>
                        </a:rPr>
                        <a:t>Total</a:t>
                      </a:r>
                      <a:endParaRPr lang="en-GB" sz="20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2000" b="1" u="none" strike="noStrike" dirty="0">
                          <a:solidFill>
                            <a:schemeClr val="tx2"/>
                          </a:solidFill>
                          <a:effectLst/>
                        </a:rPr>
                        <a:t>1,636,295</a:t>
                      </a:r>
                      <a:endParaRPr lang="en-GB" sz="20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endParaRPr lang="en-GB" sz="20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2000" b="1" u="none" strike="noStrike" dirty="0">
                          <a:solidFill>
                            <a:schemeClr val="tx2"/>
                          </a:solidFill>
                          <a:effectLst/>
                        </a:rPr>
                        <a:t>1,684,648</a:t>
                      </a:r>
                      <a:endParaRPr lang="en-GB" sz="20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endParaRPr lang="en-GB" sz="20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2000" b="1" u="none" strike="noStrike" dirty="0">
                          <a:solidFill>
                            <a:schemeClr val="tx2"/>
                          </a:solidFill>
                          <a:effectLst/>
                        </a:rPr>
                        <a:t>2,851,276</a:t>
                      </a:r>
                      <a:endParaRPr lang="en-GB" sz="20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endParaRPr lang="en-GB" sz="20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r>
                        <a:rPr lang="en-GB" sz="2000" b="1" u="none" strike="noStrike" dirty="0">
                          <a:solidFill>
                            <a:schemeClr val="tx2"/>
                          </a:solidFill>
                          <a:effectLst/>
                        </a:rPr>
                        <a:t>5,825,592</a:t>
                      </a:r>
                      <a:endParaRPr lang="en-GB" sz="20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tc>
                  <a:txBody>
                    <a:bodyPr/>
                    <a:lstStyle/>
                    <a:p>
                      <a:pPr algn="ctr" fontAlgn="ctr"/>
                      <a:endParaRPr lang="en-GB" sz="2000" b="1" i="0" u="none" strike="noStrike" dirty="0">
                        <a:solidFill>
                          <a:schemeClr val="tx2"/>
                        </a:solidFill>
                        <a:effectLst/>
                        <a:latin typeface="Arial"/>
                      </a:endParaRPr>
                    </a:p>
                  </a:txBody>
                  <a:tcPr marL="9525" marR="9525" marT="9525" marB="0" anchor="ctr">
                    <a:pattFill prst="ltHorz">
                      <a:fgClr>
                        <a:schemeClr val="bg1">
                          <a:lumMod val="85000"/>
                        </a:schemeClr>
                      </a:fgClr>
                      <a:bgClr>
                        <a:schemeClr val="bg1">
                          <a:lumMod val="95000"/>
                        </a:schemeClr>
                      </a:bgClr>
                    </a:pattFill>
                  </a:tcPr>
                </a:tc>
                <a:extLst>
                  <a:ext uri="{0D108BD9-81ED-4DB2-BD59-A6C34878D82A}">
                    <a16:rowId xmlns:a16="http://schemas.microsoft.com/office/drawing/2014/main" val="10005"/>
                  </a:ext>
                </a:extLst>
              </a:tr>
            </a:tbl>
          </a:graphicData>
        </a:graphic>
      </p:graphicFrame>
      <p:sp>
        <p:nvSpPr>
          <p:cNvPr id="4" name="Rectangle 3"/>
          <p:cNvSpPr/>
          <p:nvPr/>
        </p:nvSpPr>
        <p:spPr>
          <a:xfrm>
            <a:off x="467544" y="332656"/>
            <a:ext cx="8064896" cy="461665"/>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Statistics</a:t>
            </a:r>
          </a:p>
        </p:txBody>
      </p:sp>
    </p:spTree>
    <p:extLst>
      <p:ext uri="{BB962C8B-B14F-4D97-AF65-F5344CB8AC3E}">
        <p14:creationId xmlns:p14="http://schemas.microsoft.com/office/powerpoint/2010/main" val="56752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2700000" scaled="1"/>
          <a:tileRect/>
        </a:gradFill>
        <a:effectLst/>
      </p:bgPr>
    </p:bg>
    <p:spTree>
      <p:nvGrpSpPr>
        <p:cNvPr id="1" name=""/>
        <p:cNvGrpSpPr/>
        <p:nvPr/>
      </p:nvGrpSpPr>
      <p:grpSpPr>
        <a:xfrm>
          <a:off x="0" y="0"/>
          <a:ext cx="0" cy="0"/>
          <a:chOff x="0" y="0"/>
          <a:chExt cx="0" cy="0"/>
        </a:xfrm>
      </p:grpSpPr>
      <p:sp>
        <p:nvSpPr>
          <p:cNvPr id="19" name="Rectangle 18"/>
          <p:cNvSpPr/>
          <p:nvPr/>
        </p:nvSpPr>
        <p:spPr>
          <a:xfrm>
            <a:off x="611560" y="260648"/>
            <a:ext cx="8064896" cy="461665"/>
          </a:xfrm>
          <a:prstGeom prst="rect">
            <a:avLst/>
          </a:prstGeom>
          <a:noFill/>
        </p:spPr>
        <p:txBody>
          <a:bodyPr wrap="square" lIns="91440" tIns="45720" rIns="91440" bIns="45720">
            <a:spAutoFit/>
          </a:bodyPr>
          <a:lstStyle/>
          <a:p>
            <a:r>
              <a:rPr lang="en-US" sz="2400" b="1" u="sng"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u="sng"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Clients</a:t>
            </a:r>
          </a:p>
        </p:txBody>
      </p:sp>
      <p:graphicFrame>
        <p:nvGraphicFramePr>
          <p:cNvPr id="6" name="Table 5"/>
          <p:cNvGraphicFramePr>
            <a:graphicFrameLocks noGrp="1"/>
          </p:cNvGraphicFramePr>
          <p:nvPr>
            <p:extLst>
              <p:ext uri="{D42A27DB-BD31-4B8C-83A1-F6EECF244321}">
                <p14:modId xmlns:p14="http://schemas.microsoft.com/office/powerpoint/2010/main" val="456921362"/>
              </p:ext>
            </p:extLst>
          </p:nvPr>
        </p:nvGraphicFramePr>
        <p:xfrm>
          <a:off x="1043608" y="908720"/>
          <a:ext cx="6984775" cy="5178057"/>
        </p:xfrm>
        <a:graphic>
          <a:graphicData uri="http://schemas.openxmlformats.org/drawingml/2006/table">
            <a:tbl>
              <a:tblPr firstRow="1" firstCol="1" bandRow="1"/>
              <a:tblGrid>
                <a:gridCol w="687123">
                  <a:extLst>
                    <a:ext uri="{9D8B030D-6E8A-4147-A177-3AD203B41FA5}">
                      <a16:colId xmlns:a16="http://schemas.microsoft.com/office/drawing/2014/main" val="20000"/>
                    </a:ext>
                  </a:extLst>
                </a:gridCol>
                <a:gridCol w="3058084">
                  <a:extLst>
                    <a:ext uri="{9D8B030D-6E8A-4147-A177-3AD203B41FA5}">
                      <a16:colId xmlns:a16="http://schemas.microsoft.com/office/drawing/2014/main" val="20001"/>
                    </a:ext>
                  </a:extLst>
                </a:gridCol>
                <a:gridCol w="657036">
                  <a:extLst>
                    <a:ext uri="{9D8B030D-6E8A-4147-A177-3AD203B41FA5}">
                      <a16:colId xmlns:a16="http://schemas.microsoft.com/office/drawing/2014/main" val="20002"/>
                    </a:ext>
                  </a:extLst>
                </a:gridCol>
                <a:gridCol w="2582532">
                  <a:extLst>
                    <a:ext uri="{9D8B030D-6E8A-4147-A177-3AD203B41FA5}">
                      <a16:colId xmlns:a16="http://schemas.microsoft.com/office/drawing/2014/main" val="20003"/>
                    </a:ext>
                  </a:extLst>
                </a:gridCol>
              </a:tblGrid>
              <a:tr h="272458">
                <a:tc>
                  <a:txBody>
                    <a:bodyPr/>
                    <a:lstStyle/>
                    <a:p>
                      <a:pPr algn="r">
                        <a:lnSpc>
                          <a:spcPct val="115000"/>
                        </a:lnSpc>
                        <a:spcAft>
                          <a:spcPts val="0"/>
                        </a:spcAft>
                      </a:pPr>
                      <a:r>
                        <a:rPr lang="en-GB" sz="1050" b="1" dirty="0">
                          <a:solidFill>
                            <a:schemeClr val="accent1">
                              <a:lumMod val="50000"/>
                            </a:schemeClr>
                          </a:solidFill>
                          <a:effectLst/>
                          <a:latin typeface="Times New Roman"/>
                          <a:ea typeface="Times New Roman"/>
                          <a:cs typeface="Times New Roman"/>
                        </a:rPr>
                        <a:t>1</a:t>
                      </a:r>
                      <a:endParaRPr lang="en-GB" sz="1400" b="1" dirty="0">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dirty="0">
                          <a:solidFill>
                            <a:schemeClr val="accent1">
                              <a:lumMod val="50000"/>
                            </a:schemeClr>
                          </a:solidFill>
                          <a:effectLst/>
                          <a:latin typeface="Times New Roman"/>
                          <a:ea typeface="Calibri"/>
                          <a:cs typeface="Times New Roman"/>
                        </a:rPr>
                        <a:t>Adani</a:t>
                      </a:r>
                      <a:r>
                        <a:rPr lang="en-GB" sz="1400" b="1" baseline="0" dirty="0">
                          <a:solidFill>
                            <a:schemeClr val="accent1">
                              <a:lumMod val="50000"/>
                            </a:schemeClr>
                          </a:solidFill>
                          <a:effectLst/>
                          <a:latin typeface="Times New Roman"/>
                          <a:ea typeface="Calibri"/>
                          <a:cs typeface="Times New Roman"/>
                        </a:rPr>
                        <a:t> Group </a:t>
                      </a:r>
                      <a:endParaRPr lang="en-GB" sz="1400" b="1" dirty="0">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20</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Koch Fertilizers</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0"/>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2</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Bunge</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21</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Vitol</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1"/>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3</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Rio Tinto</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22</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Nidera Brasil</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2"/>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4</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Cargill</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23</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Nitron</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3"/>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5</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dirty="0">
                          <a:solidFill>
                            <a:schemeClr val="accent1">
                              <a:lumMod val="50000"/>
                            </a:schemeClr>
                          </a:solidFill>
                          <a:effectLst/>
                          <a:latin typeface="Times New Roman"/>
                          <a:ea typeface="Times New Roman"/>
                          <a:cs typeface="Times New Roman"/>
                        </a:rPr>
                        <a:t>BPC</a:t>
                      </a:r>
                      <a:endParaRPr lang="en-GB" sz="1400" b="1" dirty="0">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24</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Yara</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4"/>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6</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Uralkali</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25</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Norsul</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5"/>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7</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Uralchem</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26</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Raffles</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6"/>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8</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Intergrain</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27</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Marcegaglia</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7"/>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9</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Transgrain</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28</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dirty="0">
                          <a:solidFill>
                            <a:schemeClr val="accent1">
                              <a:lumMod val="50000"/>
                            </a:schemeClr>
                          </a:solidFill>
                          <a:effectLst/>
                          <a:latin typeface="Times New Roman"/>
                          <a:ea typeface="Times New Roman"/>
                          <a:cs typeface="Times New Roman"/>
                        </a:rPr>
                        <a:t>FLAME SA</a:t>
                      </a:r>
                      <a:endParaRPr lang="en-GB" sz="1400" b="1" dirty="0">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8"/>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10</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dirty="0">
                          <a:solidFill>
                            <a:schemeClr val="accent1">
                              <a:lumMod val="50000"/>
                            </a:schemeClr>
                          </a:solidFill>
                          <a:effectLst/>
                          <a:latin typeface="Times New Roman"/>
                          <a:ea typeface="Calibri"/>
                          <a:cs typeface="Times New Roman"/>
                        </a:rPr>
                        <a:t>SSE</a:t>
                      </a:r>
                      <a:endParaRPr lang="en-GB" sz="1400" b="1" dirty="0">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29</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Energy</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9"/>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11</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Rusal</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30</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Dreymoor</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10"/>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12</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Mekatrade</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31</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Alimentos &amp; F.</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11"/>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13</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Ameropa</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32</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Fitco</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12"/>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14</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Sucden</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33</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Ansac</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13"/>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15</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dirty="0">
                          <a:solidFill>
                            <a:schemeClr val="accent1">
                              <a:lumMod val="50000"/>
                            </a:schemeClr>
                          </a:solidFill>
                          <a:effectLst/>
                          <a:latin typeface="Times New Roman"/>
                          <a:ea typeface="Times New Roman"/>
                          <a:cs typeface="Times New Roman"/>
                        </a:rPr>
                        <a:t>OCP</a:t>
                      </a:r>
                      <a:endParaRPr lang="en-GB" sz="1400" b="1" dirty="0">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34</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Solvadis</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14"/>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16</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Noble</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35</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Riera Roura</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15"/>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17</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Glencore</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36</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Flame</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16"/>
                  </a:ext>
                </a:extLst>
              </a:tr>
              <a:tr h="272458">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18</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a:solidFill>
                            <a:schemeClr val="accent1">
                              <a:lumMod val="50000"/>
                            </a:schemeClr>
                          </a:solidFill>
                          <a:effectLst/>
                          <a:latin typeface="Times New Roman"/>
                          <a:ea typeface="Times New Roman"/>
                          <a:cs typeface="Times New Roman"/>
                        </a:rPr>
                        <a:t>Edfman</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spcAft>
                          <a:spcPts val="0"/>
                        </a:spcAft>
                      </a:pPr>
                      <a:r>
                        <a:rPr lang="en-GB" sz="1050" b="1" dirty="0">
                          <a:solidFill>
                            <a:schemeClr val="accent1">
                              <a:lumMod val="50000"/>
                            </a:schemeClr>
                          </a:solidFill>
                          <a:effectLst/>
                          <a:latin typeface="Times New Roman"/>
                          <a:ea typeface="Times New Roman"/>
                          <a:cs typeface="Times New Roman"/>
                        </a:rPr>
                        <a:t>37</a:t>
                      </a:r>
                      <a:endParaRPr lang="en-GB" sz="1400" b="1" dirty="0">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dirty="0">
                          <a:solidFill>
                            <a:schemeClr val="accent1">
                              <a:lumMod val="50000"/>
                            </a:schemeClr>
                          </a:solidFill>
                          <a:effectLst/>
                          <a:latin typeface="Times New Roman"/>
                          <a:ea typeface="Times New Roman"/>
                          <a:cs typeface="Times New Roman"/>
                        </a:rPr>
                        <a:t>Holcim</a:t>
                      </a:r>
                      <a:endParaRPr lang="en-GB" sz="1400" b="1" dirty="0">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17"/>
                  </a:ext>
                </a:extLst>
              </a:tr>
              <a:tr h="273813">
                <a:tc>
                  <a:txBody>
                    <a:bodyPr/>
                    <a:lstStyle/>
                    <a:p>
                      <a:pPr algn="r">
                        <a:lnSpc>
                          <a:spcPct val="115000"/>
                        </a:lnSpc>
                        <a:spcAft>
                          <a:spcPts val="0"/>
                        </a:spcAft>
                      </a:pPr>
                      <a:r>
                        <a:rPr lang="en-GB" sz="1050" b="1">
                          <a:solidFill>
                            <a:schemeClr val="accent1">
                              <a:lumMod val="50000"/>
                            </a:schemeClr>
                          </a:solidFill>
                          <a:effectLst/>
                          <a:latin typeface="Times New Roman"/>
                          <a:ea typeface="Times New Roman"/>
                          <a:cs typeface="Times New Roman"/>
                        </a:rPr>
                        <a:t>19</a:t>
                      </a:r>
                      <a:endParaRPr lang="en-GB" sz="1400" b="1">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spcAft>
                          <a:spcPts val="0"/>
                        </a:spcAft>
                      </a:pPr>
                      <a:r>
                        <a:rPr lang="en-GB" sz="1400" b="1" dirty="0">
                          <a:solidFill>
                            <a:schemeClr val="accent1">
                              <a:lumMod val="50000"/>
                            </a:schemeClr>
                          </a:solidFill>
                          <a:effectLst/>
                          <a:latin typeface="Times New Roman"/>
                          <a:ea typeface="Calibri"/>
                          <a:cs typeface="Times New Roman"/>
                        </a:rPr>
                        <a:t>Bulk</a:t>
                      </a:r>
                      <a:r>
                        <a:rPr lang="en-GB" sz="1400" b="1" baseline="0" dirty="0">
                          <a:solidFill>
                            <a:schemeClr val="accent1">
                              <a:lumMod val="50000"/>
                            </a:schemeClr>
                          </a:solidFill>
                          <a:effectLst/>
                          <a:latin typeface="Times New Roman"/>
                          <a:ea typeface="Calibri"/>
                          <a:cs typeface="Times New Roman"/>
                        </a:rPr>
                        <a:t> Trading SA</a:t>
                      </a:r>
                      <a:endParaRPr lang="en-GB" sz="1400" b="1" dirty="0">
                        <a:solidFill>
                          <a:schemeClr val="accent1">
                            <a:lumMod val="50000"/>
                          </a:schemeClr>
                        </a:solidFill>
                        <a:effectLst/>
                        <a:latin typeface="Calibri"/>
                        <a:ea typeface="Calibri"/>
                        <a:cs typeface="Times New Roman"/>
                      </a:endParaRPr>
                    </a:p>
                  </a:txBody>
                  <a:tcPr marL="68580" marR="68580" marT="0" marB="0" anchor="b">
                    <a:lnL>
                      <a:noFill/>
                    </a:lnL>
                    <a:lnR>
                      <a:noFill/>
                    </a:lnR>
                    <a:lnT>
                      <a:noFill/>
                    </a:lnT>
                    <a:lnB>
                      <a:noFill/>
                    </a:lnB>
                  </a:tcPr>
                </a:tc>
                <a:tc>
                  <a:txBody>
                    <a:bodyPr/>
                    <a:lstStyle/>
                    <a:p>
                      <a:pPr algn="r">
                        <a:lnSpc>
                          <a:spcPct val="115000"/>
                        </a:lnSpc>
                      </a:pPr>
                      <a:r>
                        <a:rPr lang="en-GB" sz="1050" b="1" dirty="0">
                          <a:solidFill>
                            <a:schemeClr val="accent1">
                              <a:lumMod val="50000"/>
                            </a:schemeClr>
                          </a:solidFill>
                          <a:effectLst/>
                          <a:latin typeface="Times New Roman" panose="02020603050405020304" pitchFamily="18" charset="0"/>
                          <a:cs typeface="Times New Roman" panose="02020603050405020304" pitchFamily="18" charset="0"/>
                        </a:rPr>
                        <a:t>38</a:t>
                      </a:r>
                    </a:p>
                  </a:txBody>
                  <a:tcPr marL="68580" marR="68580" marT="0" marB="0" anchor="b">
                    <a:lnL>
                      <a:noFill/>
                    </a:lnL>
                    <a:lnR>
                      <a:noFill/>
                    </a:lnR>
                    <a:lnT>
                      <a:noFill/>
                    </a:lnT>
                    <a:lnB>
                      <a:noFill/>
                    </a:lnB>
                  </a:tcPr>
                </a:tc>
                <a:tc>
                  <a:txBody>
                    <a:bodyPr/>
                    <a:lstStyle/>
                    <a:p>
                      <a:pPr>
                        <a:lnSpc>
                          <a:spcPct val="115000"/>
                        </a:lnSpc>
                      </a:pPr>
                      <a:r>
                        <a:rPr lang="en-GB" sz="1400" b="1" dirty="0">
                          <a:solidFill>
                            <a:schemeClr val="accent1">
                              <a:lumMod val="50000"/>
                            </a:schemeClr>
                          </a:solidFill>
                          <a:effectLst/>
                          <a:latin typeface="Times New Roman" panose="02020603050405020304" pitchFamily="18" charset="0"/>
                          <a:cs typeface="Times New Roman" panose="02020603050405020304" pitchFamily="18" charset="0"/>
                        </a:rPr>
                        <a:t>L. Dreyfus</a:t>
                      </a:r>
                    </a:p>
                  </a:txBody>
                  <a:tcPr marL="68580" marR="68580" marT="0" marB="0" anchor="b">
                    <a:lnL>
                      <a:noFill/>
                    </a:lnL>
                    <a:lnR>
                      <a:noFill/>
                    </a:lnR>
                    <a:lnT>
                      <a:noFill/>
                    </a:lnT>
                    <a:lnB>
                      <a:noFill/>
                    </a:lnB>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559025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332656"/>
            <a:ext cx="8064896" cy="461665"/>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Cargo operations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4336055"/>
            <a:ext cx="4104456" cy="2214246"/>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4311098"/>
            <a:ext cx="3672408" cy="2214246"/>
          </a:xfrm>
          <a:prstGeom prst="rect">
            <a:avLst/>
          </a:prstGeom>
        </p:spPr>
      </p:pic>
      <p:pic>
        <p:nvPicPr>
          <p:cNvPr id="15" name="Content Placeholder 1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1560" y="980729"/>
            <a:ext cx="3845024" cy="2268251"/>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9992" y="980728"/>
            <a:ext cx="3960440" cy="244827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7784" y="2204864"/>
            <a:ext cx="3657600" cy="2743200"/>
          </a:xfrm>
          <a:prstGeom prst="rect">
            <a:avLst/>
          </a:prstGeom>
        </p:spPr>
      </p:pic>
    </p:spTree>
    <p:extLst>
      <p:ext uri="{BB962C8B-B14F-4D97-AF65-F5344CB8AC3E}">
        <p14:creationId xmlns:p14="http://schemas.microsoft.com/office/powerpoint/2010/main" val="1195486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2700000" scaled="1"/>
          <a:tileRect/>
        </a:gradFill>
        <a:effectLst/>
      </p:bgPr>
    </p:bg>
    <p:spTree>
      <p:nvGrpSpPr>
        <p:cNvPr id="1" name=""/>
        <p:cNvGrpSpPr/>
        <p:nvPr/>
      </p:nvGrpSpPr>
      <p:grpSpPr>
        <a:xfrm>
          <a:off x="0" y="0"/>
          <a:ext cx="0" cy="0"/>
          <a:chOff x="0" y="0"/>
          <a:chExt cx="0" cy="0"/>
        </a:xfrm>
      </p:grpSpPr>
      <p:pic>
        <p:nvPicPr>
          <p:cNvPr id="17" name="Content Placeholder 16"/>
          <p:cNvPicPr>
            <a:picLocks noGrp="1" noChangeAspect="1"/>
          </p:cNvPicPr>
          <p:nvPr>
            <p:ph idx="1"/>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259632" y="620688"/>
            <a:ext cx="6480720" cy="4408208"/>
          </a:xfrm>
          <a:effectLst>
            <a:glow rad="228600">
              <a:schemeClr val="accent1">
                <a:lumMod val="50000"/>
                <a:alpha val="40000"/>
              </a:schemeClr>
            </a:glow>
          </a:effectLst>
        </p:spPr>
      </p:pic>
      <p:sp>
        <p:nvSpPr>
          <p:cNvPr id="3" name="TextBox 2"/>
          <p:cNvSpPr txBox="1"/>
          <p:nvPr/>
        </p:nvSpPr>
        <p:spPr>
          <a:xfrm>
            <a:off x="2843808" y="5085184"/>
            <a:ext cx="3888432" cy="1785104"/>
          </a:xfrm>
          <a:prstGeom prst="rect">
            <a:avLst/>
          </a:prstGeom>
          <a:noFill/>
        </p:spPr>
        <p:txBody>
          <a:bodyPr wrap="square" rtlCol="0">
            <a:spAutoFit/>
          </a:bodyPr>
          <a:lstStyle/>
          <a:p>
            <a:pPr algn="ctr"/>
            <a:r>
              <a:rPr lang="en-GB" sz="1100" b="1" dirty="0">
                <a:solidFill>
                  <a:schemeClr val="tx2"/>
                </a:solidFill>
              </a:rPr>
              <a:t>For inquiry please contact:</a:t>
            </a:r>
          </a:p>
          <a:p>
            <a:pPr algn="ctr"/>
            <a:r>
              <a:rPr lang="en-GB" sz="1100" b="1" dirty="0" err="1">
                <a:solidFill>
                  <a:schemeClr val="tx2"/>
                </a:solidFill>
              </a:rPr>
              <a:t>Pola</a:t>
            </a:r>
            <a:r>
              <a:rPr lang="en-GB" sz="1100" b="1" dirty="0">
                <a:solidFill>
                  <a:schemeClr val="tx2"/>
                </a:solidFill>
              </a:rPr>
              <a:t> Maris NV</a:t>
            </a:r>
          </a:p>
          <a:p>
            <a:pPr algn="ctr"/>
            <a:r>
              <a:rPr lang="en-GB" sz="1100" b="1" dirty="0">
                <a:solidFill>
                  <a:schemeClr val="tx2"/>
                </a:solidFill>
              </a:rPr>
              <a:t>On behalf of </a:t>
            </a:r>
            <a:r>
              <a:rPr lang="en-GB" sz="1100" b="1" dirty="0" err="1">
                <a:solidFill>
                  <a:schemeClr val="tx2"/>
                </a:solidFill>
              </a:rPr>
              <a:t>Pola</a:t>
            </a:r>
            <a:r>
              <a:rPr lang="en-GB" sz="1100" b="1" dirty="0">
                <a:solidFill>
                  <a:schemeClr val="tx2"/>
                </a:solidFill>
              </a:rPr>
              <a:t> Maritime Ltd</a:t>
            </a:r>
          </a:p>
          <a:p>
            <a:pPr algn="ctr"/>
            <a:endParaRPr lang="en-GB" sz="1100" b="1" dirty="0">
              <a:solidFill>
                <a:schemeClr val="tx2"/>
              </a:solidFill>
            </a:endParaRPr>
          </a:p>
          <a:p>
            <a:pPr algn="ctr"/>
            <a:r>
              <a:rPr lang="en-GB" sz="1100" b="1" dirty="0">
                <a:solidFill>
                  <a:schemeClr val="tx2"/>
                </a:solidFill>
              </a:rPr>
              <a:t>London Tower</a:t>
            </a:r>
          </a:p>
          <a:p>
            <a:pPr algn="ctr"/>
            <a:r>
              <a:rPr lang="en-GB" sz="1100" b="1" dirty="0" err="1">
                <a:solidFill>
                  <a:schemeClr val="tx2"/>
                </a:solidFill>
              </a:rPr>
              <a:t>Noorderplaats</a:t>
            </a:r>
            <a:r>
              <a:rPr lang="en-GB" sz="1100" b="1" dirty="0">
                <a:solidFill>
                  <a:schemeClr val="tx2"/>
                </a:solidFill>
              </a:rPr>
              <a:t> 9</a:t>
            </a:r>
          </a:p>
          <a:p>
            <a:pPr algn="ctr"/>
            <a:r>
              <a:rPr lang="en-GB" sz="1100" b="1" dirty="0">
                <a:solidFill>
                  <a:schemeClr val="tx2"/>
                </a:solidFill>
              </a:rPr>
              <a:t>2000 Antwerp - Belgium</a:t>
            </a:r>
          </a:p>
          <a:p>
            <a:pPr algn="ctr"/>
            <a:r>
              <a:rPr lang="en-GB" sz="1100" b="1" dirty="0" err="1">
                <a:solidFill>
                  <a:schemeClr val="tx2"/>
                </a:solidFill>
              </a:rPr>
              <a:t>ph</a:t>
            </a:r>
            <a:r>
              <a:rPr lang="en-GB" sz="1100" b="1" dirty="0">
                <a:solidFill>
                  <a:schemeClr val="tx2"/>
                </a:solidFill>
              </a:rPr>
              <a:t>    :  +32 3727 1510</a:t>
            </a:r>
          </a:p>
          <a:p>
            <a:pPr algn="ctr"/>
            <a:r>
              <a:rPr lang="en-GB" sz="1100" b="1" dirty="0">
                <a:solidFill>
                  <a:schemeClr val="tx2"/>
                </a:solidFill>
              </a:rPr>
              <a:t>fax   :  +32 3727 1519</a:t>
            </a:r>
          </a:p>
          <a:p>
            <a:pPr algn="ctr"/>
            <a:r>
              <a:rPr lang="en-GB" sz="1100" b="1" dirty="0">
                <a:solidFill>
                  <a:schemeClr val="tx2"/>
                </a:solidFill>
              </a:rPr>
              <a:t>email : chartering@polamaris.be</a:t>
            </a:r>
          </a:p>
        </p:txBody>
      </p:sp>
    </p:spTree>
    <p:extLst>
      <p:ext uri="{BB962C8B-B14F-4D97-AF65-F5344CB8AC3E}">
        <p14:creationId xmlns:p14="http://schemas.microsoft.com/office/powerpoint/2010/main" val="249811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7000" r="-17000"/>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692696"/>
            <a:ext cx="8219256" cy="5544616"/>
          </a:xfrm>
        </p:spPr>
        <p:txBody>
          <a:bodyPr>
            <a:normAutofit fontScale="70000" lnSpcReduction="20000"/>
          </a:bodyPr>
          <a:lstStyle/>
          <a:p>
            <a:pPr marL="0" indent="0">
              <a:buNone/>
            </a:pPr>
            <a:endParaRPr lang="en-GB" b="1" dirty="0">
              <a:solidFill>
                <a:schemeClr val="tx2"/>
              </a:solidFill>
              <a:latin typeface="Arial Narrow" panose="020B0606020202030204" pitchFamily="34" charset="0"/>
            </a:endParaRPr>
          </a:p>
          <a:p>
            <a:pPr marL="0" indent="0">
              <a:buNone/>
            </a:pPr>
            <a:r>
              <a:rPr lang="en-GB" sz="2900" b="1" dirty="0">
                <a:solidFill>
                  <a:schemeClr val="tx2"/>
                </a:solidFill>
                <a:latin typeface="Georgia" panose="02040502050405020303" pitchFamily="18" charset="0"/>
              </a:rPr>
              <a:t>Water is our Element</a:t>
            </a:r>
          </a:p>
          <a:p>
            <a:pPr algn="just">
              <a:buFont typeface="Wingdings" panose="05000000000000000000" pitchFamily="2" charset="2"/>
              <a:buChar char="v"/>
            </a:pPr>
            <a:r>
              <a:rPr lang="en-GB" sz="2900" dirty="0" err="1">
                <a:solidFill>
                  <a:schemeClr val="tx2"/>
                </a:solidFill>
                <a:latin typeface="Georgia" panose="02040502050405020303" pitchFamily="18" charset="0"/>
              </a:rPr>
              <a:t>Pola</a:t>
            </a:r>
            <a:r>
              <a:rPr lang="en-GB" sz="2900" dirty="0">
                <a:solidFill>
                  <a:schemeClr val="tx2"/>
                </a:solidFill>
                <a:latin typeface="Georgia" panose="02040502050405020303" pitchFamily="18" charset="0"/>
              </a:rPr>
              <a:t> maritime limited, established in 2006, is an entity for highly experienced shareholder interests in the dry bulk shipping industry. These shareholders own multiple vessels across the inner navigation shipping, tanker and deep-sea fishing sectors.</a:t>
            </a:r>
          </a:p>
          <a:p>
            <a:pPr marL="0" indent="0">
              <a:buNone/>
            </a:pPr>
            <a:endParaRPr lang="en-GB" sz="2900" dirty="0">
              <a:solidFill>
                <a:schemeClr val="tx2"/>
              </a:solidFill>
              <a:latin typeface="Georgia" panose="02040502050405020303" pitchFamily="18" charset="0"/>
            </a:endParaRPr>
          </a:p>
          <a:p>
            <a:pPr marL="0" indent="0">
              <a:buNone/>
            </a:pPr>
            <a:r>
              <a:rPr lang="en-GB" sz="2900" b="1" dirty="0">
                <a:solidFill>
                  <a:schemeClr val="tx2"/>
                </a:solidFill>
                <a:latin typeface="Georgia" panose="02040502050405020303" pitchFamily="18" charset="0"/>
              </a:rPr>
              <a:t>A long story short</a:t>
            </a:r>
          </a:p>
          <a:p>
            <a:pPr>
              <a:buFont typeface="Wingdings" panose="05000000000000000000" pitchFamily="2" charset="2"/>
              <a:buChar char="v"/>
            </a:pPr>
            <a:r>
              <a:rPr lang="en-GB" sz="2900" b="1" dirty="0">
                <a:solidFill>
                  <a:schemeClr val="tx2"/>
                </a:solidFill>
                <a:latin typeface="Georgia" panose="02040502050405020303" pitchFamily="18" charset="0"/>
              </a:rPr>
              <a:t>650.000</a:t>
            </a:r>
            <a:r>
              <a:rPr lang="en-GB" sz="2900" dirty="0">
                <a:solidFill>
                  <a:schemeClr val="tx2"/>
                </a:solidFill>
                <a:latin typeface="Georgia" panose="02040502050405020303" pitchFamily="18" charset="0"/>
              </a:rPr>
              <a:t> </a:t>
            </a:r>
            <a:r>
              <a:rPr lang="en-GB" sz="2900" b="1" dirty="0">
                <a:solidFill>
                  <a:schemeClr val="tx2"/>
                </a:solidFill>
                <a:latin typeface="Georgia" panose="02040502050405020303" pitchFamily="18" charset="0"/>
              </a:rPr>
              <a:t>dwt</a:t>
            </a:r>
            <a:r>
              <a:rPr lang="en-GB" sz="2900" dirty="0">
                <a:solidFill>
                  <a:schemeClr val="tx2"/>
                </a:solidFill>
                <a:latin typeface="Georgia" panose="02040502050405020303" pitchFamily="18" charset="0"/>
              </a:rPr>
              <a:t> capacity and average fleet age of 3.2 years by end of 2016</a:t>
            </a:r>
          </a:p>
          <a:p>
            <a:pPr algn="just">
              <a:buFont typeface="Wingdings" panose="05000000000000000000" pitchFamily="2" charset="2"/>
              <a:buChar char="v"/>
            </a:pPr>
            <a:r>
              <a:rPr lang="en-GB" sz="2900" dirty="0">
                <a:solidFill>
                  <a:schemeClr val="tx2"/>
                </a:solidFill>
                <a:latin typeface="Georgia" panose="02040502050405020303" pitchFamily="18" charset="0"/>
              </a:rPr>
              <a:t>At any given time the fleet consists of about 30-35 ships (owned/chartered-in short &amp; long period). As from January 2014 we added six </a:t>
            </a:r>
            <a:r>
              <a:rPr lang="en-GB" sz="2900" b="1" dirty="0">
                <a:solidFill>
                  <a:schemeClr val="tx2"/>
                </a:solidFill>
                <a:latin typeface="Georgia" panose="02040502050405020303" pitchFamily="18" charset="0"/>
              </a:rPr>
              <a:t>Seahorses 375 </a:t>
            </a:r>
            <a:r>
              <a:rPr lang="en-GB" sz="2900" dirty="0">
                <a:solidFill>
                  <a:schemeClr val="tx2"/>
                </a:solidFill>
                <a:latin typeface="Georgia" panose="02040502050405020303" pitchFamily="18" charset="0"/>
              </a:rPr>
              <a:t>eco type and by the end of 2016 Pola will have a mix of 25 owned and long term time chartered-in ships ECO handy size fleet  and 12 </a:t>
            </a:r>
            <a:r>
              <a:rPr lang="en-GB" sz="2900" dirty="0" err="1">
                <a:solidFill>
                  <a:schemeClr val="tx2"/>
                </a:solidFill>
                <a:latin typeface="Georgia" panose="02040502050405020303" pitchFamily="18" charset="0"/>
              </a:rPr>
              <a:t>panamax</a:t>
            </a:r>
            <a:r>
              <a:rPr lang="en-GB" sz="2900" dirty="0">
                <a:solidFill>
                  <a:schemeClr val="tx2"/>
                </a:solidFill>
                <a:latin typeface="Georgia" panose="02040502050405020303" pitchFamily="18" charset="0"/>
              </a:rPr>
              <a:t>.</a:t>
            </a:r>
          </a:p>
          <a:p>
            <a:pPr algn="just">
              <a:buFont typeface="Wingdings" panose="05000000000000000000" pitchFamily="2" charset="2"/>
              <a:buChar char="v"/>
            </a:pPr>
            <a:r>
              <a:rPr lang="en-GB" sz="2900" dirty="0">
                <a:solidFill>
                  <a:schemeClr val="tx2"/>
                </a:solidFill>
                <a:latin typeface="Georgia" panose="02040502050405020303" pitchFamily="18" charset="0"/>
              </a:rPr>
              <a:t>Our clients count with flexibility, fast response and reliability to their needs.</a:t>
            </a:r>
          </a:p>
          <a:p>
            <a:pPr algn="just">
              <a:buFont typeface="Wingdings" panose="05000000000000000000" pitchFamily="2" charset="2"/>
              <a:buChar char="v"/>
            </a:pPr>
            <a:r>
              <a:rPr lang="en-GB" sz="2900" dirty="0">
                <a:solidFill>
                  <a:schemeClr val="tx2"/>
                </a:solidFill>
                <a:latin typeface="Georgia" panose="02040502050405020303" pitchFamily="18" charset="0"/>
              </a:rPr>
              <a:t>With a young fleet and a highly motivated multicultural staff, </a:t>
            </a:r>
            <a:r>
              <a:rPr lang="en-GB" sz="2900" dirty="0" err="1">
                <a:solidFill>
                  <a:schemeClr val="tx2"/>
                </a:solidFill>
                <a:latin typeface="Georgia" panose="02040502050405020303" pitchFamily="18" charset="0"/>
              </a:rPr>
              <a:t>Pola</a:t>
            </a:r>
            <a:r>
              <a:rPr lang="en-GB" sz="2900" dirty="0">
                <a:solidFill>
                  <a:schemeClr val="tx2"/>
                </a:solidFill>
                <a:latin typeface="Georgia" panose="02040502050405020303" pitchFamily="18" charset="0"/>
              </a:rPr>
              <a:t> firmly believes in their bright and successful future.</a:t>
            </a:r>
          </a:p>
        </p:txBody>
      </p:sp>
      <p:sp>
        <p:nvSpPr>
          <p:cNvPr id="17" name="Rectangle 16"/>
          <p:cNvSpPr/>
          <p:nvPr/>
        </p:nvSpPr>
        <p:spPr>
          <a:xfrm>
            <a:off x="467544" y="260648"/>
            <a:ext cx="8064896" cy="461665"/>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Introduction</a:t>
            </a:r>
          </a:p>
        </p:txBody>
      </p:sp>
    </p:spTree>
    <p:extLst>
      <p:ext uri="{BB962C8B-B14F-4D97-AF65-F5344CB8AC3E}">
        <p14:creationId xmlns:p14="http://schemas.microsoft.com/office/powerpoint/2010/main" val="337729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692696"/>
            <a:ext cx="8219256" cy="5544616"/>
          </a:xfrm>
        </p:spPr>
        <p:txBody>
          <a:bodyPr>
            <a:normAutofit/>
          </a:bodyPr>
          <a:lstStyle/>
          <a:p>
            <a:pPr marL="0" lvl="0" indent="0" algn="just">
              <a:buNone/>
            </a:pPr>
            <a:r>
              <a:rPr lang="en-US" sz="2200" dirty="0">
                <a:solidFill>
                  <a:schemeClr val="tx2">
                    <a:lumMod val="75000"/>
                  </a:schemeClr>
                </a:solidFill>
                <a:latin typeface="Georgia" panose="02040502050405020303" pitchFamily="18" charset="0"/>
              </a:rPr>
              <a:t>EXPANDING INTO PANAMAX</a:t>
            </a:r>
          </a:p>
          <a:p>
            <a:pPr lvl="0" algn="just">
              <a:buFont typeface="Wingdings" panose="05000000000000000000" pitchFamily="2" charset="2"/>
              <a:buChar char="v"/>
            </a:pPr>
            <a:r>
              <a:rPr lang="en-US" sz="2200" dirty="0">
                <a:solidFill>
                  <a:schemeClr val="tx2">
                    <a:lumMod val="75000"/>
                  </a:schemeClr>
                </a:solidFill>
                <a:latin typeface="Georgia" panose="02040502050405020303" pitchFamily="18" charset="0"/>
              </a:rPr>
              <a:t>During the previous year </a:t>
            </a:r>
            <a:r>
              <a:rPr lang="en-US" sz="2200" dirty="0" err="1">
                <a:solidFill>
                  <a:schemeClr val="tx2">
                    <a:lumMod val="75000"/>
                  </a:schemeClr>
                </a:solidFill>
                <a:latin typeface="Georgia" panose="02040502050405020303" pitchFamily="18" charset="0"/>
              </a:rPr>
              <a:t>Pola</a:t>
            </a:r>
            <a:r>
              <a:rPr lang="en-US" sz="2200" dirty="0">
                <a:solidFill>
                  <a:schemeClr val="tx2">
                    <a:lumMod val="75000"/>
                  </a:schemeClr>
                </a:solidFill>
                <a:latin typeface="Georgia" panose="02040502050405020303" pitchFamily="18" charset="0"/>
              </a:rPr>
              <a:t> has expanded towards the Panamax market. Developing 3</a:t>
            </a:r>
            <a:r>
              <a:rPr lang="en-US" sz="2200" baseline="30000" dirty="0">
                <a:solidFill>
                  <a:schemeClr val="tx2">
                    <a:lumMod val="75000"/>
                  </a:schemeClr>
                </a:solidFill>
                <a:latin typeface="Georgia" panose="02040502050405020303" pitchFamily="18" charset="0"/>
              </a:rPr>
              <a:t>rd</a:t>
            </a:r>
            <a:r>
              <a:rPr lang="en-US" sz="2200" dirty="0">
                <a:solidFill>
                  <a:schemeClr val="tx2">
                    <a:lumMod val="75000"/>
                  </a:schemeClr>
                </a:solidFill>
                <a:latin typeface="Georgia" panose="02040502050405020303" pitchFamily="18" charset="0"/>
              </a:rPr>
              <a:t> party trading for key clients on spot and COA basis. </a:t>
            </a:r>
          </a:p>
          <a:p>
            <a:pPr marL="0" lvl="0" indent="0" algn="just">
              <a:buNone/>
            </a:pPr>
            <a:endParaRPr lang="en-GB" sz="2200" dirty="0">
              <a:solidFill>
                <a:schemeClr val="tx2">
                  <a:lumMod val="75000"/>
                </a:schemeClr>
              </a:solidFill>
              <a:latin typeface="Georgia" panose="02040502050405020303" pitchFamily="18" charset="0"/>
            </a:endParaRPr>
          </a:p>
          <a:p>
            <a:pPr lvl="0" algn="just">
              <a:buFont typeface="Wingdings" panose="05000000000000000000" pitchFamily="2" charset="2"/>
              <a:buChar char="v"/>
            </a:pPr>
            <a:r>
              <a:rPr lang="en-US" sz="2200" dirty="0">
                <a:solidFill>
                  <a:schemeClr val="tx2">
                    <a:lumMod val="75000"/>
                  </a:schemeClr>
                </a:solidFill>
                <a:latin typeface="Georgia" panose="02040502050405020303" pitchFamily="18" charset="0"/>
              </a:rPr>
              <a:t>Focus on Minerals, Mainly Coal origin from USA, North Atlantic, South Africa, Indonesia and Australia </a:t>
            </a:r>
          </a:p>
          <a:p>
            <a:pPr marL="0" lvl="0" indent="0" algn="just">
              <a:buNone/>
            </a:pPr>
            <a:endParaRPr lang="en-GB" sz="2200" dirty="0">
              <a:solidFill>
                <a:schemeClr val="tx2">
                  <a:lumMod val="75000"/>
                </a:schemeClr>
              </a:solidFill>
              <a:latin typeface="Georgia" panose="02040502050405020303" pitchFamily="18" charset="0"/>
            </a:endParaRPr>
          </a:p>
          <a:p>
            <a:pPr algn="just">
              <a:buFont typeface="Wingdings" panose="05000000000000000000" pitchFamily="2" charset="2"/>
              <a:buChar char="v"/>
            </a:pPr>
            <a:r>
              <a:rPr lang="en-US" sz="2200" dirty="0" err="1">
                <a:solidFill>
                  <a:schemeClr val="tx2">
                    <a:lumMod val="75000"/>
                  </a:schemeClr>
                </a:solidFill>
                <a:latin typeface="Georgia" panose="02040502050405020303" pitchFamily="18" charset="0"/>
              </a:rPr>
              <a:t>Pola’s</a:t>
            </a:r>
            <a:r>
              <a:rPr lang="en-US" sz="2200" dirty="0">
                <a:solidFill>
                  <a:schemeClr val="tx2">
                    <a:lumMod val="75000"/>
                  </a:schemeClr>
                </a:solidFill>
                <a:latin typeface="Georgia" panose="02040502050405020303" pitchFamily="18" charset="0"/>
              </a:rPr>
              <a:t> experienced Panamax department is looking to take advantage of the volatility and the favorable market opportunities going forward. </a:t>
            </a:r>
          </a:p>
          <a:p>
            <a:pPr marL="0" indent="0" algn="just">
              <a:buNone/>
            </a:pPr>
            <a:endParaRPr lang="nl-BE" sz="2200" dirty="0">
              <a:solidFill>
                <a:schemeClr val="tx2">
                  <a:lumMod val="75000"/>
                </a:schemeClr>
              </a:solidFill>
              <a:latin typeface="Georgia" panose="02040502050405020303" pitchFamily="18" charset="0"/>
            </a:endParaRPr>
          </a:p>
          <a:p>
            <a:pPr algn="just">
              <a:buFont typeface="Wingdings" panose="05000000000000000000" pitchFamily="2" charset="2"/>
              <a:buChar char="v"/>
            </a:pPr>
            <a:r>
              <a:rPr lang="en-US" sz="2200" dirty="0" err="1">
                <a:solidFill>
                  <a:schemeClr val="tx2">
                    <a:lumMod val="75000"/>
                  </a:schemeClr>
                </a:solidFill>
                <a:latin typeface="Georgia" panose="02040502050405020303" pitchFamily="18" charset="0"/>
              </a:rPr>
              <a:t>Pola</a:t>
            </a:r>
            <a:r>
              <a:rPr lang="en-US" sz="2200" dirty="0">
                <a:solidFill>
                  <a:schemeClr val="tx2">
                    <a:lumMod val="75000"/>
                  </a:schemeClr>
                </a:solidFill>
                <a:latin typeface="Georgia" panose="02040502050405020303" pitchFamily="18" charset="0"/>
              </a:rPr>
              <a:t> will be looking to develop close relationships and joint ventures with key and close clients. </a:t>
            </a:r>
            <a:endParaRPr lang="nl-BE" sz="2200" dirty="0">
              <a:solidFill>
                <a:schemeClr val="tx2">
                  <a:lumMod val="75000"/>
                </a:schemeClr>
              </a:solidFill>
              <a:latin typeface="Georgia" panose="02040502050405020303" pitchFamily="18" charset="0"/>
            </a:endParaRPr>
          </a:p>
          <a:p>
            <a:pPr marL="0" lvl="0" indent="0" algn="just">
              <a:buNone/>
            </a:pPr>
            <a:endParaRPr lang="en-GB" sz="2900" dirty="0">
              <a:solidFill>
                <a:schemeClr val="tx2">
                  <a:lumMod val="75000"/>
                </a:schemeClr>
              </a:solidFill>
              <a:latin typeface="Georgia" panose="02040502050405020303" pitchFamily="18" charset="0"/>
            </a:endParaRPr>
          </a:p>
        </p:txBody>
      </p:sp>
      <p:sp>
        <p:nvSpPr>
          <p:cNvPr id="17" name="Rectangle 16"/>
          <p:cNvSpPr/>
          <p:nvPr/>
        </p:nvSpPr>
        <p:spPr>
          <a:xfrm>
            <a:off x="467544" y="260648"/>
            <a:ext cx="8064896" cy="461665"/>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a:t>
            </a:r>
            <a:r>
              <a:rPr lang="en-US" sz="2400" b="1"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Panamax</a:t>
            </a:r>
            <a:endPar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13503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67544" y="260648"/>
            <a:ext cx="8064896" cy="461665"/>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37500 – </a:t>
            </a:r>
            <a:r>
              <a:rPr lang="en-US" sz="2400" b="1"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Qingshan</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Shipyard</a:t>
            </a:r>
          </a:p>
        </p:txBody>
      </p:sp>
      <p:sp>
        <p:nvSpPr>
          <p:cNvPr id="3" name="TextBox 2"/>
          <p:cNvSpPr txBox="1"/>
          <p:nvPr/>
        </p:nvSpPr>
        <p:spPr>
          <a:xfrm>
            <a:off x="539552" y="980728"/>
            <a:ext cx="7272808" cy="5262979"/>
          </a:xfrm>
          <a:prstGeom prst="rect">
            <a:avLst/>
          </a:prstGeom>
          <a:noFill/>
        </p:spPr>
        <p:txBody>
          <a:bodyPr wrap="square" rtlCol="0">
            <a:spAutoFit/>
          </a:bodyPr>
          <a:lstStyle/>
          <a:p>
            <a:pPr lvl="0" algn="ctr"/>
            <a:r>
              <a:rPr lang="de-DE" sz="1600" b="1" dirty="0"/>
              <a:t>Press Release</a:t>
            </a:r>
            <a:endParaRPr lang="en-GB" sz="1600" b="1" dirty="0"/>
          </a:p>
          <a:p>
            <a:pPr algn="ctr"/>
            <a:r>
              <a:rPr lang="en-US" sz="1600" dirty="0" err="1"/>
              <a:t>Nr</a:t>
            </a:r>
            <a:r>
              <a:rPr lang="en-US" sz="1600" dirty="0"/>
              <a:t> 007/2014</a:t>
            </a:r>
            <a:endParaRPr lang="en-GB" sz="1600" dirty="0"/>
          </a:p>
          <a:p>
            <a:pPr algn="ctr"/>
            <a:r>
              <a:rPr lang="en-US" sz="1600" dirty="0"/>
              <a:t> </a:t>
            </a:r>
            <a:endParaRPr lang="en-GB" sz="1600" dirty="0"/>
          </a:p>
          <a:p>
            <a:pPr algn="ctr"/>
            <a:r>
              <a:rPr lang="en-US" sz="1600" b="1" dirty="0" err="1"/>
              <a:t>Pola</a:t>
            </a:r>
            <a:r>
              <a:rPr lang="en-US" sz="1600" b="1" dirty="0"/>
              <a:t> Maritime takes delivery of their 6th Eco 37500 dwt Sea Horse</a:t>
            </a:r>
            <a:endParaRPr lang="en-GB" sz="1600" dirty="0"/>
          </a:p>
          <a:p>
            <a:pPr algn="ctr"/>
            <a:r>
              <a:rPr lang="en-US" sz="1600" dirty="0"/>
              <a:t> </a:t>
            </a:r>
            <a:endParaRPr lang="en-GB" sz="1600" dirty="0"/>
          </a:p>
          <a:p>
            <a:pPr lvl="0" algn="ctr"/>
            <a:r>
              <a:rPr lang="en-US" sz="1600" b="1" dirty="0"/>
              <a:t>***  M/v  POLA PALEKH  ***</a:t>
            </a:r>
            <a:endParaRPr lang="en-GB" sz="1600" dirty="0"/>
          </a:p>
          <a:p>
            <a:pPr algn="ctr"/>
            <a:r>
              <a:rPr lang="en-US" sz="1600" dirty="0"/>
              <a:t> </a:t>
            </a:r>
            <a:endParaRPr lang="en-GB" sz="1600" dirty="0"/>
          </a:p>
          <a:p>
            <a:pPr algn="ctr"/>
            <a:r>
              <a:rPr lang="en-US" sz="1600" dirty="0"/>
              <a:t>September 30</a:t>
            </a:r>
            <a:r>
              <a:rPr lang="en-US" sz="1600" baseline="30000" dirty="0"/>
              <a:t>th</a:t>
            </a:r>
            <a:r>
              <a:rPr lang="en-US" sz="1600" dirty="0"/>
              <a:t>, 2014</a:t>
            </a:r>
            <a:endParaRPr lang="en-GB" sz="1600" dirty="0"/>
          </a:p>
          <a:p>
            <a:pPr algn="ctr"/>
            <a:r>
              <a:rPr lang="en-US" sz="1600" dirty="0"/>
              <a:t> </a:t>
            </a:r>
            <a:endParaRPr lang="en-GB" sz="1600" dirty="0"/>
          </a:p>
          <a:p>
            <a:pPr algn="ctr"/>
            <a:r>
              <a:rPr lang="en-US" sz="1600" dirty="0" err="1"/>
              <a:t>Pola</a:t>
            </a:r>
            <a:r>
              <a:rPr lang="en-US" sz="1600" dirty="0"/>
              <a:t> Maritime have taken delivery of the last vessel built at </a:t>
            </a:r>
            <a:r>
              <a:rPr lang="en-US" sz="1600" dirty="0" err="1"/>
              <a:t>Qingshan</a:t>
            </a:r>
            <a:r>
              <a:rPr lang="en-US" sz="1600" dirty="0"/>
              <a:t> Shipyard on 15</a:t>
            </a:r>
            <a:r>
              <a:rPr lang="en-US" sz="1600" baseline="30000" dirty="0"/>
              <a:t>th</a:t>
            </a:r>
            <a:r>
              <a:rPr lang="en-US" sz="1600" dirty="0"/>
              <a:t> September 2014.</a:t>
            </a:r>
            <a:endParaRPr lang="en-GB" sz="1600" dirty="0"/>
          </a:p>
          <a:p>
            <a:pPr algn="ctr"/>
            <a:r>
              <a:rPr lang="en-US" sz="1600" dirty="0"/>
              <a:t> </a:t>
            </a:r>
            <a:endParaRPr lang="en-GB" sz="1600" dirty="0"/>
          </a:p>
          <a:p>
            <a:pPr algn="ctr"/>
            <a:r>
              <a:rPr lang="en-US" sz="1600" dirty="0"/>
              <a:t>The Vice President of the CSC-</a:t>
            </a:r>
            <a:r>
              <a:rPr lang="en-US" sz="1600" dirty="0" err="1"/>
              <a:t>Sinotrans</a:t>
            </a:r>
            <a:r>
              <a:rPr lang="en-US" sz="1600" dirty="0"/>
              <a:t> Group, Mr. Liu, has attended the ceremony together with local authorities, DNV-GL and Bankers representatives.</a:t>
            </a:r>
            <a:endParaRPr lang="en-GB" sz="1600" dirty="0"/>
          </a:p>
          <a:p>
            <a:pPr algn="ctr"/>
            <a:r>
              <a:rPr lang="en-US" sz="1600" dirty="0"/>
              <a:t> </a:t>
            </a:r>
            <a:endParaRPr lang="en-GB" sz="1600" dirty="0"/>
          </a:p>
          <a:p>
            <a:pPr algn="ctr"/>
            <a:r>
              <a:rPr lang="en-US" sz="1600" dirty="0" err="1"/>
              <a:t>Pola</a:t>
            </a:r>
            <a:r>
              <a:rPr lang="en-US" sz="1600" dirty="0"/>
              <a:t> is now under negotiation with the shipyard to build another series of </a:t>
            </a:r>
            <a:r>
              <a:rPr lang="en-US" sz="1600" dirty="0" err="1"/>
              <a:t>Handysize</a:t>
            </a:r>
            <a:r>
              <a:rPr lang="en-US" sz="1600" dirty="0"/>
              <a:t> units for delivery in 2018-2019.</a:t>
            </a:r>
            <a:endParaRPr lang="en-GB" sz="1600" dirty="0"/>
          </a:p>
          <a:p>
            <a:pPr algn="ctr"/>
            <a:r>
              <a:rPr lang="en-US" sz="1600" dirty="0"/>
              <a:t> </a:t>
            </a:r>
            <a:endParaRPr lang="en-GB" sz="1600" dirty="0"/>
          </a:p>
          <a:p>
            <a:pPr algn="ctr"/>
            <a:r>
              <a:rPr lang="en-US" sz="1600" dirty="0"/>
              <a:t>With this last acquisition </a:t>
            </a:r>
            <a:r>
              <a:rPr lang="en-US" sz="1600" dirty="0" err="1"/>
              <a:t>Pola</a:t>
            </a:r>
            <a:r>
              <a:rPr lang="en-US" sz="1600" dirty="0"/>
              <a:t> have now about 30 units trading in the Atlantic and Pacific Area where they concentrate their activity.</a:t>
            </a:r>
            <a:endParaRPr lang="en-GB" sz="1600" dirty="0"/>
          </a:p>
          <a:p>
            <a:pPr algn="ctr"/>
            <a:endParaRPr lang="en-GB" sz="1600" dirty="0"/>
          </a:p>
        </p:txBody>
      </p:sp>
    </p:spTree>
    <p:extLst>
      <p:ext uri="{BB962C8B-B14F-4D97-AF65-F5344CB8AC3E}">
        <p14:creationId xmlns:p14="http://schemas.microsoft.com/office/powerpoint/2010/main" val="294981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11560" y="260648"/>
            <a:ext cx="8064896" cy="461665"/>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Owned fleet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33461601"/>
              </p:ext>
            </p:extLst>
          </p:nvPr>
        </p:nvGraphicFramePr>
        <p:xfrm>
          <a:off x="755576" y="836712"/>
          <a:ext cx="7704857" cy="3744413"/>
        </p:xfrm>
        <a:graphic>
          <a:graphicData uri="http://schemas.openxmlformats.org/drawingml/2006/table">
            <a:tbl>
              <a:tblPr>
                <a:tableStyleId>{5C22544A-7EE6-4342-B048-85BDC9FD1C3A}</a:tableStyleId>
              </a:tblPr>
              <a:tblGrid>
                <a:gridCol w="398957">
                  <a:extLst>
                    <a:ext uri="{9D8B030D-6E8A-4147-A177-3AD203B41FA5}">
                      <a16:colId xmlns:a16="http://schemas.microsoft.com/office/drawing/2014/main" val="1280496649"/>
                    </a:ext>
                  </a:extLst>
                </a:gridCol>
                <a:gridCol w="1878423">
                  <a:extLst>
                    <a:ext uri="{9D8B030D-6E8A-4147-A177-3AD203B41FA5}">
                      <a16:colId xmlns:a16="http://schemas.microsoft.com/office/drawing/2014/main" val="985708953"/>
                    </a:ext>
                  </a:extLst>
                </a:gridCol>
                <a:gridCol w="731421">
                  <a:extLst>
                    <a:ext uri="{9D8B030D-6E8A-4147-A177-3AD203B41FA5}">
                      <a16:colId xmlns:a16="http://schemas.microsoft.com/office/drawing/2014/main" val="2298039100"/>
                    </a:ext>
                  </a:extLst>
                </a:gridCol>
                <a:gridCol w="1246740">
                  <a:extLst>
                    <a:ext uri="{9D8B030D-6E8A-4147-A177-3AD203B41FA5}">
                      <a16:colId xmlns:a16="http://schemas.microsoft.com/office/drawing/2014/main" val="3462448362"/>
                    </a:ext>
                  </a:extLst>
                </a:gridCol>
                <a:gridCol w="984925">
                  <a:extLst>
                    <a:ext uri="{9D8B030D-6E8A-4147-A177-3AD203B41FA5}">
                      <a16:colId xmlns:a16="http://schemas.microsoft.com/office/drawing/2014/main" val="2004686566"/>
                    </a:ext>
                  </a:extLst>
                </a:gridCol>
                <a:gridCol w="1030640">
                  <a:extLst>
                    <a:ext uri="{9D8B030D-6E8A-4147-A177-3AD203B41FA5}">
                      <a16:colId xmlns:a16="http://schemas.microsoft.com/office/drawing/2014/main" val="141871885"/>
                    </a:ext>
                  </a:extLst>
                </a:gridCol>
                <a:gridCol w="1433751">
                  <a:extLst>
                    <a:ext uri="{9D8B030D-6E8A-4147-A177-3AD203B41FA5}">
                      <a16:colId xmlns:a16="http://schemas.microsoft.com/office/drawing/2014/main" val="3742161534"/>
                    </a:ext>
                  </a:extLst>
                </a:gridCol>
              </a:tblGrid>
              <a:tr h="444050">
                <a:tc>
                  <a:txBody>
                    <a:bodyPr/>
                    <a:lstStyle/>
                    <a:p>
                      <a:pPr algn="l" fontAlgn="ctr"/>
                      <a:r>
                        <a:rPr lang="it-IT" sz="1200" b="1" u="none" strike="noStrike" baseline="0" dirty="0">
                          <a:solidFill>
                            <a:schemeClr val="accent3"/>
                          </a:solidFill>
                          <a:effectLst/>
                          <a:latin typeface="Arial" panose="020B0604020202020204" pitchFamily="34" charset="0"/>
                        </a:rPr>
                        <a:t>N.</a:t>
                      </a:r>
                      <a:endParaRPr lang="it-IT" sz="1200" b="1" i="0" u="none" strike="noStrike" baseline="0" dirty="0">
                        <a:solidFill>
                          <a:schemeClr val="accent3"/>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dirty="0">
                          <a:solidFill>
                            <a:schemeClr val="accent3"/>
                          </a:solidFill>
                          <a:effectLst/>
                          <a:latin typeface="Arial" panose="020B0604020202020204" pitchFamily="34" charset="0"/>
                        </a:rPr>
                        <a:t>VESSEL</a:t>
                      </a:r>
                      <a:endParaRPr lang="it-IT" sz="1200" b="1" i="0" u="none" strike="noStrike" baseline="0" dirty="0">
                        <a:solidFill>
                          <a:schemeClr val="accent3"/>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accent3"/>
                          </a:solidFill>
                          <a:effectLst/>
                          <a:latin typeface="Arial" panose="020B0604020202020204" pitchFamily="34" charset="0"/>
                        </a:rPr>
                        <a:t>BUILT</a:t>
                      </a:r>
                      <a:endParaRPr lang="it-IT" sz="1200" b="1" i="0" u="none" strike="noStrike" baseline="0" dirty="0">
                        <a:solidFill>
                          <a:schemeClr val="accent3"/>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accent3"/>
                          </a:solidFill>
                          <a:effectLst/>
                          <a:latin typeface="Arial" panose="020B0604020202020204" pitchFamily="34" charset="0"/>
                        </a:rPr>
                        <a:t>SUMMER DWT</a:t>
                      </a:r>
                      <a:endParaRPr lang="it-IT" sz="1200" b="1" i="0" u="none" strike="noStrike" baseline="0" dirty="0">
                        <a:solidFill>
                          <a:schemeClr val="accent3"/>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accent3"/>
                          </a:solidFill>
                          <a:effectLst/>
                          <a:latin typeface="Arial" panose="020B0604020202020204" pitchFamily="34" charset="0"/>
                        </a:rPr>
                        <a:t>DRAFT (m)</a:t>
                      </a:r>
                      <a:endParaRPr lang="it-IT" sz="1200" b="1" i="0" u="none" strike="noStrike" baseline="0" dirty="0">
                        <a:solidFill>
                          <a:schemeClr val="accent3"/>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accent3"/>
                          </a:solidFill>
                          <a:effectLst/>
                          <a:latin typeface="Arial" panose="020B0604020202020204" pitchFamily="34" charset="0"/>
                        </a:rPr>
                        <a:t>ICE CLASS</a:t>
                      </a:r>
                      <a:endParaRPr lang="it-IT" sz="1200" b="1" i="0" u="none" strike="noStrike" baseline="0" dirty="0">
                        <a:solidFill>
                          <a:schemeClr val="accent3"/>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accent3"/>
                          </a:solidFill>
                          <a:effectLst/>
                          <a:latin typeface="Arial" panose="020B0604020202020204" pitchFamily="34" charset="0"/>
                        </a:rPr>
                        <a:t>FLAG</a:t>
                      </a:r>
                      <a:endParaRPr lang="it-IT" sz="1200" b="1" i="0" u="none" strike="noStrike" baseline="0" dirty="0">
                        <a:solidFill>
                          <a:schemeClr val="accent3"/>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3504699322"/>
                  </a:ext>
                </a:extLst>
              </a:tr>
              <a:tr h="300033">
                <a:tc>
                  <a:txBody>
                    <a:bodyPr/>
                    <a:lstStyle/>
                    <a:p>
                      <a:pPr algn="l" fontAlgn="ctr"/>
                      <a:r>
                        <a:rPr lang="it-IT" sz="1200" b="1" u="none" strike="noStrike" baseline="0" dirty="0">
                          <a:solidFill>
                            <a:schemeClr val="tx2"/>
                          </a:solidFill>
                          <a:effectLst/>
                          <a:latin typeface="Arial" panose="020B0604020202020204" pitchFamily="34" charset="0"/>
                        </a:rPr>
                        <a:t>1</a:t>
                      </a:r>
                      <a:endParaRPr lang="it-IT" sz="1200" b="1" i="0" u="none" strike="noStrike" baseline="0" dirty="0">
                        <a:solidFill>
                          <a:schemeClr val="tx2"/>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dirty="0">
                          <a:solidFill>
                            <a:schemeClr val="tx2"/>
                          </a:solidFill>
                          <a:effectLst/>
                          <a:latin typeface="Arial" panose="020B0604020202020204" pitchFamily="34" charset="0"/>
                        </a:rPr>
                        <a:t>POLA AUGUSTA</a:t>
                      </a:r>
                      <a:endParaRPr lang="it-IT" sz="1200" b="1" i="0" u="none" strike="noStrike" baseline="0" dirty="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2008</a:t>
                      </a:r>
                      <a:endParaRPr lang="it-IT" sz="1200" b="1" i="0" u="none" strike="noStrike" baseline="0" dirty="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32,271 mt</a:t>
                      </a:r>
                      <a:endParaRPr lang="it-IT" sz="1200" b="1" i="0" u="none" strike="noStrike" baseline="0" dirty="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10.02</a:t>
                      </a:r>
                      <a:endParaRPr lang="it-IT" sz="1200" b="1" i="0" u="none" strike="noStrike" baseline="0" dirty="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ICE PASS.</a:t>
                      </a:r>
                      <a:endParaRPr lang="it-IT" sz="1200" b="1" i="0" u="none" strike="noStrike" baseline="0" dirty="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Malta</a:t>
                      </a:r>
                      <a:endParaRPr lang="it-IT" sz="1200" b="1" i="0" u="none" strike="noStrike" baseline="0" dirty="0">
                        <a:solidFill>
                          <a:schemeClr val="tx2"/>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2813572727"/>
                  </a:ext>
                </a:extLst>
              </a:tr>
              <a:tr h="300033">
                <a:tc>
                  <a:txBody>
                    <a:bodyPr/>
                    <a:lstStyle/>
                    <a:p>
                      <a:pPr algn="l" fontAlgn="ctr"/>
                      <a:r>
                        <a:rPr lang="it-IT" sz="1200" b="1" u="none" strike="noStrike" baseline="0">
                          <a:solidFill>
                            <a:schemeClr val="tx2"/>
                          </a:solidFill>
                          <a:effectLst/>
                          <a:latin typeface="Arial" panose="020B0604020202020204" pitchFamily="34" charset="0"/>
                        </a:rPr>
                        <a:t>2</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a:solidFill>
                            <a:schemeClr val="tx2"/>
                          </a:solidFill>
                          <a:effectLst/>
                          <a:latin typeface="Arial" panose="020B0604020202020204" pitchFamily="34" charset="0"/>
                        </a:rPr>
                        <a:t>POLA ATLANTIC</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2010</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33,466 mt</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09.85</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ICE PASS.</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Malta</a:t>
                      </a:r>
                      <a:endParaRPr lang="it-IT" sz="1200" b="1" i="0" u="none" strike="noStrike" baseline="0" dirty="0">
                        <a:solidFill>
                          <a:schemeClr val="tx2"/>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498423030"/>
                  </a:ext>
                </a:extLst>
              </a:tr>
              <a:tr h="300033">
                <a:tc>
                  <a:txBody>
                    <a:bodyPr/>
                    <a:lstStyle/>
                    <a:p>
                      <a:pPr algn="l" fontAlgn="ctr"/>
                      <a:r>
                        <a:rPr lang="it-IT" sz="1200" b="1" u="none" strike="noStrike" baseline="0">
                          <a:solidFill>
                            <a:schemeClr val="tx2"/>
                          </a:solidFill>
                          <a:effectLst/>
                          <a:latin typeface="Arial" panose="020B0604020202020204" pitchFamily="34" charset="0"/>
                        </a:rPr>
                        <a:t>3</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a:solidFill>
                            <a:schemeClr val="tx2"/>
                          </a:solidFill>
                          <a:effectLst/>
                          <a:latin typeface="Arial" panose="020B0604020202020204" pitchFamily="34" charset="0"/>
                        </a:rPr>
                        <a:t>POLA PACIFIC</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2011</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33,413 mt</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09.85</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ICE PASS.</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Malta</a:t>
                      </a:r>
                      <a:endParaRPr lang="it-IT" sz="1200" b="1" i="0" u="none" strike="noStrike" baseline="0" dirty="0">
                        <a:solidFill>
                          <a:schemeClr val="tx2"/>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4250435164"/>
                  </a:ext>
                </a:extLst>
              </a:tr>
              <a:tr h="300033">
                <a:tc>
                  <a:txBody>
                    <a:bodyPr/>
                    <a:lstStyle/>
                    <a:p>
                      <a:pPr algn="l" fontAlgn="ctr"/>
                      <a:r>
                        <a:rPr lang="it-IT" sz="1200" b="1" u="none" strike="noStrike" baseline="0">
                          <a:solidFill>
                            <a:schemeClr val="tx2"/>
                          </a:solidFill>
                          <a:effectLst/>
                          <a:latin typeface="Arial" panose="020B0604020202020204" pitchFamily="34" charset="0"/>
                        </a:rPr>
                        <a:t>4</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a:solidFill>
                            <a:schemeClr val="tx2"/>
                          </a:solidFill>
                          <a:effectLst/>
                          <a:latin typeface="Arial" panose="020B0604020202020204" pitchFamily="34" charset="0"/>
                        </a:rPr>
                        <a:t>POLA INDIAN</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2014</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37,667 mt</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10.65</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1C</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Malta</a:t>
                      </a:r>
                      <a:endParaRPr lang="it-IT" sz="1200" b="1" i="0" u="none" strike="noStrike" baseline="0" dirty="0">
                        <a:solidFill>
                          <a:schemeClr val="tx2"/>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1509126694"/>
                  </a:ext>
                </a:extLst>
              </a:tr>
              <a:tr h="300033">
                <a:tc>
                  <a:txBody>
                    <a:bodyPr/>
                    <a:lstStyle/>
                    <a:p>
                      <a:pPr algn="l" fontAlgn="ctr"/>
                      <a:r>
                        <a:rPr lang="it-IT" sz="1200" b="1" u="none" strike="noStrike" baseline="0">
                          <a:solidFill>
                            <a:schemeClr val="tx2"/>
                          </a:solidFill>
                          <a:effectLst/>
                          <a:latin typeface="Arial" panose="020B0604020202020204" pitchFamily="34" charset="0"/>
                        </a:rPr>
                        <a:t>5</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a:solidFill>
                            <a:schemeClr val="tx2"/>
                          </a:solidFill>
                          <a:effectLst/>
                          <a:latin typeface="Arial" panose="020B0604020202020204" pitchFamily="34" charset="0"/>
                        </a:rPr>
                        <a:t>POLA LADOGA</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2014</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37,667 mt</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10.65</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1C</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Malta</a:t>
                      </a:r>
                      <a:endParaRPr lang="it-IT" sz="1200" b="1" i="0" u="none" strike="noStrike" baseline="0" dirty="0">
                        <a:solidFill>
                          <a:schemeClr val="tx2"/>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3949596618"/>
                  </a:ext>
                </a:extLst>
              </a:tr>
              <a:tr h="300033">
                <a:tc>
                  <a:txBody>
                    <a:bodyPr/>
                    <a:lstStyle/>
                    <a:p>
                      <a:pPr algn="l" fontAlgn="ctr"/>
                      <a:r>
                        <a:rPr lang="it-IT" sz="1200" b="1" u="none" strike="noStrike" baseline="0">
                          <a:solidFill>
                            <a:schemeClr val="tx2"/>
                          </a:solidFill>
                          <a:effectLst/>
                          <a:latin typeface="Arial" panose="020B0604020202020204" pitchFamily="34" charset="0"/>
                        </a:rPr>
                        <a:t>6</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a:solidFill>
                            <a:schemeClr val="tx2"/>
                          </a:solidFill>
                          <a:effectLst/>
                          <a:latin typeface="Arial" panose="020B0604020202020204" pitchFamily="34" charset="0"/>
                        </a:rPr>
                        <a:t>POLA ONEGA</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2014</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37,667 mt</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10.65</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1C</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Malta</a:t>
                      </a:r>
                      <a:endParaRPr lang="it-IT" sz="1200" b="1" i="0" u="none" strike="noStrike" baseline="0" dirty="0">
                        <a:solidFill>
                          <a:schemeClr val="tx2"/>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1717400273"/>
                  </a:ext>
                </a:extLst>
              </a:tr>
              <a:tr h="300033">
                <a:tc>
                  <a:txBody>
                    <a:bodyPr/>
                    <a:lstStyle/>
                    <a:p>
                      <a:pPr algn="l" fontAlgn="ctr"/>
                      <a:r>
                        <a:rPr lang="it-IT" sz="1200" b="1" u="none" strike="noStrike" baseline="0">
                          <a:solidFill>
                            <a:schemeClr val="tx2"/>
                          </a:solidFill>
                          <a:effectLst/>
                          <a:latin typeface="Arial" panose="020B0604020202020204" pitchFamily="34" charset="0"/>
                        </a:rPr>
                        <a:t>7</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a:solidFill>
                            <a:schemeClr val="tx2"/>
                          </a:solidFill>
                          <a:effectLst/>
                          <a:latin typeface="Arial" panose="020B0604020202020204" pitchFamily="34" charset="0"/>
                        </a:rPr>
                        <a:t>POLA UGLICH</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2014</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37,667 mt</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10.65</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1C</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Malta</a:t>
                      </a:r>
                      <a:endParaRPr lang="it-IT" sz="1200" b="1" i="0" u="none" strike="noStrike" baseline="0" dirty="0">
                        <a:solidFill>
                          <a:schemeClr val="tx2"/>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3981011119"/>
                  </a:ext>
                </a:extLst>
              </a:tr>
              <a:tr h="300033">
                <a:tc>
                  <a:txBody>
                    <a:bodyPr/>
                    <a:lstStyle/>
                    <a:p>
                      <a:pPr algn="l" fontAlgn="ctr"/>
                      <a:r>
                        <a:rPr lang="it-IT" sz="1200" b="1" u="none" strike="noStrike" baseline="0">
                          <a:solidFill>
                            <a:schemeClr val="tx2"/>
                          </a:solidFill>
                          <a:effectLst/>
                          <a:latin typeface="Arial" panose="020B0604020202020204" pitchFamily="34" charset="0"/>
                        </a:rPr>
                        <a:t>8</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a:solidFill>
                            <a:schemeClr val="tx2"/>
                          </a:solidFill>
                          <a:effectLst/>
                          <a:latin typeface="Arial" panose="020B0604020202020204" pitchFamily="34" charset="0"/>
                        </a:rPr>
                        <a:t>POLA MUROM</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2014</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37,667 mt</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10.65</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1C</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Malta</a:t>
                      </a:r>
                      <a:endParaRPr lang="it-IT" sz="1200" b="1" i="0" u="none" strike="noStrike" baseline="0" dirty="0">
                        <a:solidFill>
                          <a:schemeClr val="tx2"/>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492986997"/>
                  </a:ext>
                </a:extLst>
              </a:tr>
              <a:tr h="300033">
                <a:tc>
                  <a:txBody>
                    <a:bodyPr/>
                    <a:lstStyle/>
                    <a:p>
                      <a:pPr algn="l" fontAlgn="ctr"/>
                      <a:r>
                        <a:rPr lang="it-IT" sz="1200" b="1" u="none" strike="noStrike" baseline="0">
                          <a:solidFill>
                            <a:schemeClr val="tx2"/>
                          </a:solidFill>
                          <a:effectLst/>
                          <a:latin typeface="Arial" panose="020B0604020202020204" pitchFamily="34" charset="0"/>
                        </a:rPr>
                        <a:t>9</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a:solidFill>
                            <a:schemeClr val="tx2"/>
                          </a:solidFill>
                          <a:effectLst/>
                          <a:latin typeface="Arial" panose="020B0604020202020204" pitchFamily="34" charset="0"/>
                        </a:rPr>
                        <a:t>POLA PALEKH</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2014</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37,667 mt</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10.65</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1C</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Malta</a:t>
                      </a:r>
                      <a:endParaRPr lang="it-IT" sz="1200" b="1" i="0" u="none" strike="noStrike" baseline="0" dirty="0">
                        <a:solidFill>
                          <a:schemeClr val="tx2"/>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902485574"/>
                  </a:ext>
                </a:extLst>
              </a:tr>
              <a:tr h="300033">
                <a:tc>
                  <a:txBody>
                    <a:bodyPr/>
                    <a:lstStyle/>
                    <a:p>
                      <a:pPr algn="l" fontAlgn="ctr"/>
                      <a:r>
                        <a:rPr lang="it-IT" sz="1200" b="1" u="none" strike="noStrike" baseline="0">
                          <a:solidFill>
                            <a:schemeClr val="tx2"/>
                          </a:solidFill>
                          <a:effectLst/>
                          <a:latin typeface="Arial" panose="020B0604020202020204" pitchFamily="34" charset="0"/>
                        </a:rPr>
                        <a:t>10</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a:solidFill>
                            <a:schemeClr val="tx2"/>
                          </a:solidFill>
                          <a:effectLst/>
                          <a:latin typeface="Arial" panose="020B0604020202020204" pitchFamily="34" charset="0"/>
                        </a:rPr>
                        <a:t>POLA ILARIA</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2010</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37,495 mt</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10.42</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1C</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Malta</a:t>
                      </a:r>
                      <a:endParaRPr lang="it-IT" sz="1200" b="1" i="0" u="none" strike="noStrike" baseline="0" dirty="0">
                        <a:solidFill>
                          <a:schemeClr val="tx2"/>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420780222"/>
                  </a:ext>
                </a:extLst>
              </a:tr>
              <a:tr h="300033">
                <a:tc>
                  <a:txBody>
                    <a:bodyPr/>
                    <a:lstStyle/>
                    <a:p>
                      <a:pPr algn="l" fontAlgn="ctr"/>
                      <a:r>
                        <a:rPr lang="it-IT" sz="1200" b="1" u="none" strike="noStrike" baseline="0">
                          <a:solidFill>
                            <a:schemeClr val="tx2"/>
                          </a:solidFill>
                          <a:effectLst/>
                          <a:latin typeface="Arial" panose="020B0604020202020204" pitchFamily="34" charset="0"/>
                        </a:rPr>
                        <a:t>11</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l" fontAlgn="ctr"/>
                      <a:r>
                        <a:rPr lang="it-IT" sz="1200" b="1" u="none" strike="noStrike" baseline="0">
                          <a:solidFill>
                            <a:schemeClr val="tx2"/>
                          </a:solidFill>
                          <a:effectLst/>
                          <a:latin typeface="Arial" panose="020B0604020202020204" pitchFamily="34" charset="0"/>
                        </a:rPr>
                        <a:t>POLA ANISIA</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2006</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46,412 mt</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11.81</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a:solidFill>
                            <a:schemeClr val="tx2"/>
                          </a:solidFill>
                          <a:effectLst/>
                          <a:latin typeface="Arial" panose="020B0604020202020204" pitchFamily="34" charset="0"/>
                        </a:rPr>
                        <a:t>-</a:t>
                      </a:r>
                      <a:endParaRPr lang="it-IT" sz="1200" b="1" i="0" u="none" strike="noStrike" baseline="0">
                        <a:solidFill>
                          <a:schemeClr val="tx2"/>
                        </a:solidFill>
                        <a:effectLst/>
                        <a:latin typeface="Arial" panose="020B0604020202020204" pitchFamily="34" charset="0"/>
                      </a:endParaRPr>
                    </a:p>
                  </a:txBody>
                  <a:tcPr marL="8280" marR="8280" marT="8280" marB="0" anchor="ctr"/>
                </a:tc>
                <a:tc>
                  <a:txBody>
                    <a:bodyPr/>
                    <a:lstStyle/>
                    <a:p>
                      <a:pPr algn="ctr" fontAlgn="ctr"/>
                      <a:r>
                        <a:rPr lang="it-IT" sz="1200" b="1" u="none" strike="noStrike" baseline="0" dirty="0">
                          <a:solidFill>
                            <a:schemeClr val="tx2"/>
                          </a:solidFill>
                          <a:effectLst/>
                          <a:latin typeface="Arial" panose="020B0604020202020204" pitchFamily="34" charset="0"/>
                        </a:rPr>
                        <a:t>Malta</a:t>
                      </a:r>
                      <a:endParaRPr lang="it-IT" sz="1200" b="1" i="0" u="none" strike="noStrike" baseline="0" dirty="0">
                        <a:solidFill>
                          <a:schemeClr val="tx2"/>
                        </a:solidFill>
                        <a:effectLst/>
                        <a:latin typeface="Arial" panose="020B0604020202020204" pitchFamily="34" charset="0"/>
                      </a:endParaRPr>
                    </a:p>
                  </a:txBody>
                  <a:tcPr marL="8280" marR="8280" marT="8280" marB="0" anchor="ctr"/>
                </a:tc>
                <a:extLst>
                  <a:ext uri="{0D108BD9-81ED-4DB2-BD59-A6C34878D82A}">
                    <a16:rowId xmlns:a16="http://schemas.microsoft.com/office/drawing/2014/main" val="3821021048"/>
                  </a:ext>
                </a:extLst>
              </a:tr>
            </a:tbl>
          </a:graphicData>
        </a:graphic>
      </p:graphicFrame>
    </p:spTree>
    <p:extLst>
      <p:ext uri="{BB962C8B-B14F-4D97-AF65-F5344CB8AC3E}">
        <p14:creationId xmlns:p14="http://schemas.microsoft.com/office/powerpoint/2010/main" val="349238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2700000" scaled="1"/>
          <a:tileRect/>
        </a:gradFill>
        <a:effectLst/>
      </p:bgPr>
    </p:bg>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2982529723"/>
              </p:ext>
            </p:extLst>
          </p:nvPr>
        </p:nvGraphicFramePr>
        <p:xfrm>
          <a:off x="611559" y="764704"/>
          <a:ext cx="7848871" cy="3171996"/>
        </p:xfrm>
        <a:graphic>
          <a:graphicData uri="http://schemas.openxmlformats.org/drawingml/2006/table">
            <a:tbl>
              <a:tblPr>
                <a:tableStyleId>{5C22544A-7EE6-4342-B048-85BDC9FD1C3A}</a:tableStyleId>
              </a:tblPr>
              <a:tblGrid>
                <a:gridCol w="406412">
                  <a:extLst>
                    <a:ext uri="{9D8B030D-6E8A-4147-A177-3AD203B41FA5}">
                      <a16:colId xmlns:a16="http://schemas.microsoft.com/office/drawing/2014/main" val="20000"/>
                    </a:ext>
                  </a:extLst>
                </a:gridCol>
                <a:gridCol w="1913533">
                  <a:extLst>
                    <a:ext uri="{9D8B030D-6E8A-4147-A177-3AD203B41FA5}">
                      <a16:colId xmlns:a16="http://schemas.microsoft.com/office/drawing/2014/main" val="20001"/>
                    </a:ext>
                  </a:extLst>
                </a:gridCol>
                <a:gridCol w="745093">
                  <a:extLst>
                    <a:ext uri="{9D8B030D-6E8A-4147-A177-3AD203B41FA5}">
                      <a16:colId xmlns:a16="http://schemas.microsoft.com/office/drawing/2014/main" val="20002"/>
                    </a:ext>
                  </a:extLst>
                </a:gridCol>
                <a:gridCol w="1270044">
                  <a:extLst>
                    <a:ext uri="{9D8B030D-6E8A-4147-A177-3AD203B41FA5}">
                      <a16:colId xmlns:a16="http://schemas.microsoft.com/office/drawing/2014/main" val="20003"/>
                    </a:ext>
                  </a:extLst>
                </a:gridCol>
                <a:gridCol w="1003335">
                  <a:extLst>
                    <a:ext uri="{9D8B030D-6E8A-4147-A177-3AD203B41FA5}">
                      <a16:colId xmlns:a16="http://schemas.microsoft.com/office/drawing/2014/main" val="20004"/>
                    </a:ext>
                  </a:extLst>
                </a:gridCol>
                <a:gridCol w="1049904">
                  <a:extLst>
                    <a:ext uri="{9D8B030D-6E8A-4147-A177-3AD203B41FA5}">
                      <a16:colId xmlns:a16="http://schemas.microsoft.com/office/drawing/2014/main" val="20005"/>
                    </a:ext>
                  </a:extLst>
                </a:gridCol>
                <a:gridCol w="1460550">
                  <a:extLst>
                    <a:ext uri="{9D8B030D-6E8A-4147-A177-3AD203B41FA5}">
                      <a16:colId xmlns:a16="http://schemas.microsoft.com/office/drawing/2014/main" val="20006"/>
                    </a:ext>
                  </a:extLst>
                </a:gridCol>
              </a:tblGrid>
              <a:tr h="404704">
                <a:tc>
                  <a:txBody>
                    <a:bodyPr/>
                    <a:lstStyle/>
                    <a:p>
                      <a:pPr algn="l" fontAlgn="ctr"/>
                      <a:r>
                        <a:rPr lang="en-GB" sz="1000" b="1" u="sng" strike="noStrike" dirty="0">
                          <a:solidFill>
                            <a:schemeClr val="tx2"/>
                          </a:solidFill>
                          <a:effectLst/>
                        </a:rPr>
                        <a:t>N.</a:t>
                      </a:r>
                      <a:endParaRPr lang="en-GB" sz="1000" b="1" i="0" u="sng" strike="noStrike" dirty="0">
                        <a:solidFill>
                          <a:schemeClr val="tx2"/>
                        </a:solidFill>
                        <a:effectLst/>
                        <a:latin typeface="Arial"/>
                      </a:endParaRPr>
                    </a:p>
                  </a:txBody>
                  <a:tcPr marL="9525" marR="9525" marT="9525" marB="0" anchor="ctr"/>
                </a:tc>
                <a:tc>
                  <a:txBody>
                    <a:bodyPr/>
                    <a:lstStyle/>
                    <a:p>
                      <a:pPr algn="l" fontAlgn="ctr"/>
                      <a:r>
                        <a:rPr lang="en-GB" sz="1000" b="1" u="sng" strike="noStrike" dirty="0">
                          <a:solidFill>
                            <a:schemeClr val="tx2"/>
                          </a:solidFill>
                          <a:effectLst/>
                        </a:rPr>
                        <a:t>VESSEL</a:t>
                      </a:r>
                      <a:endParaRPr lang="en-GB" sz="1000" b="1" i="0" u="sng" strike="noStrike" dirty="0">
                        <a:solidFill>
                          <a:schemeClr val="tx2"/>
                        </a:solidFill>
                        <a:effectLst/>
                        <a:latin typeface="Arial"/>
                      </a:endParaRPr>
                    </a:p>
                  </a:txBody>
                  <a:tcPr marL="9525" marR="9525" marT="9525" marB="0" anchor="ctr"/>
                </a:tc>
                <a:tc>
                  <a:txBody>
                    <a:bodyPr/>
                    <a:lstStyle/>
                    <a:p>
                      <a:pPr algn="ctr" fontAlgn="ctr"/>
                      <a:r>
                        <a:rPr lang="en-GB" sz="1000" b="1" u="sng" strike="noStrike">
                          <a:solidFill>
                            <a:schemeClr val="tx2"/>
                          </a:solidFill>
                          <a:effectLst/>
                        </a:rPr>
                        <a:t>BUILT</a:t>
                      </a:r>
                      <a:endParaRPr lang="en-GB" sz="1000" b="1" i="0" u="sng" strike="noStrike">
                        <a:solidFill>
                          <a:schemeClr val="tx2"/>
                        </a:solidFill>
                        <a:effectLst/>
                        <a:latin typeface="Arial"/>
                      </a:endParaRPr>
                    </a:p>
                  </a:txBody>
                  <a:tcPr marL="9525" marR="9525" marT="9525" marB="0" anchor="ctr"/>
                </a:tc>
                <a:tc>
                  <a:txBody>
                    <a:bodyPr/>
                    <a:lstStyle/>
                    <a:p>
                      <a:pPr algn="ctr" fontAlgn="ctr"/>
                      <a:r>
                        <a:rPr lang="en-GB" sz="1000" b="1" u="sng" strike="noStrike">
                          <a:solidFill>
                            <a:schemeClr val="tx2"/>
                          </a:solidFill>
                          <a:effectLst/>
                        </a:rPr>
                        <a:t>SUMMER DWT</a:t>
                      </a:r>
                      <a:endParaRPr lang="en-GB" sz="1000" b="1" i="0" u="sng" strike="noStrike">
                        <a:solidFill>
                          <a:schemeClr val="tx2"/>
                        </a:solidFill>
                        <a:effectLst/>
                        <a:latin typeface="Arial"/>
                      </a:endParaRPr>
                    </a:p>
                  </a:txBody>
                  <a:tcPr marL="9525" marR="9525" marT="9525" marB="0" anchor="ctr"/>
                </a:tc>
                <a:tc>
                  <a:txBody>
                    <a:bodyPr/>
                    <a:lstStyle/>
                    <a:p>
                      <a:pPr algn="ctr" fontAlgn="ctr"/>
                      <a:r>
                        <a:rPr lang="en-GB" sz="1000" b="1" u="sng" strike="noStrike">
                          <a:solidFill>
                            <a:schemeClr val="tx2"/>
                          </a:solidFill>
                          <a:effectLst/>
                        </a:rPr>
                        <a:t>DRAFT (m)</a:t>
                      </a:r>
                      <a:endParaRPr lang="en-GB" sz="1000" b="1" i="0" u="sng" strike="noStrike">
                        <a:solidFill>
                          <a:schemeClr val="tx2"/>
                        </a:solidFill>
                        <a:effectLst/>
                        <a:latin typeface="Arial"/>
                      </a:endParaRPr>
                    </a:p>
                  </a:txBody>
                  <a:tcPr marL="9525" marR="9525" marT="9525" marB="0" anchor="ctr"/>
                </a:tc>
                <a:tc>
                  <a:txBody>
                    <a:bodyPr/>
                    <a:lstStyle/>
                    <a:p>
                      <a:pPr algn="ctr" fontAlgn="ctr"/>
                      <a:r>
                        <a:rPr lang="en-GB" sz="1000" b="1" u="sng" strike="noStrike">
                          <a:solidFill>
                            <a:schemeClr val="tx2"/>
                          </a:solidFill>
                          <a:effectLst/>
                        </a:rPr>
                        <a:t>ICE CLASS</a:t>
                      </a:r>
                      <a:endParaRPr lang="en-GB" sz="1000" b="1" i="0" u="sng" strike="noStrike">
                        <a:solidFill>
                          <a:schemeClr val="tx2"/>
                        </a:solidFill>
                        <a:effectLst/>
                        <a:latin typeface="Arial"/>
                      </a:endParaRPr>
                    </a:p>
                  </a:txBody>
                  <a:tcPr marL="9525" marR="9525" marT="9525" marB="0" anchor="ctr"/>
                </a:tc>
                <a:tc>
                  <a:txBody>
                    <a:bodyPr/>
                    <a:lstStyle/>
                    <a:p>
                      <a:pPr algn="ctr" fontAlgn="ctr"/>
                      <a:r>
                        <a:rPr lang="en-GB" sz="1000" b="1" u="sng" strike="noStrike" dirty="0">
                          <a:solidFill>
                            <a:schemeClr val="tx2"/>
                          </a:solidFill>
                          <a:effectLst/>
                        </a:rPr>
                        <a:t>FLAG</a:t>
                      </a:r>
                      <a:endParaRPr lang="en-GB" sz="1000" b="1" i="0" u="sng"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00"/>
                  </a:ext>
                </a:extLst>
              </a:tr>
              <a:tr h="251572">
                <a:tc gridSpan="7">
                  <a:txBody>
                    <a:bodyPr/>
                    <a:lstStyle/>
                    <a:p>
                      <a:pPr algn="l" fontAlgn="ctr"/>
                      <a:r>
                        <a:rPr lang="en-GB" sz="1400" b="1" i="1" u="none" strike="noStrike" dirty="0">
                          <a:solidFill>
                            <a:srgbClr val="92D050"/>
                          </a:solidFill>
                          <a:effectLst/>
                          <a:latin typeface="Arial"/>
                        </a:rPr>
                        <a:t>Emerald </a:t>
                      </a:r>
                      <a:r>
                        <a:rPr lang="en-GB" sz="1400" b="1" i="1" u="none" strike="noStrike" dirty="0" err="1">
                          <a:solidFill>
                            <a:srgbClr val="92D050"/>
                          </a:solidFill>
                          <a:effectLst/>
                          <a:latin typeface="Arial"/>
                        </a:rPr>
                        <a:t>37k</a:t>
                      </a:r>
                      <a:r>
                        <a:rPr lang="en-GB" sz="1400" b="1" i="1" u="none" strike="noStrike" dirty="0">
                          <a:solidFill>
                            <a:srgbClr val="92D050"/>
                          </a:solidFill>
                          <a:effectLst/>
                          <a:latin typeface="Arial"/>
                        </a:rPr>
                        <a:t> dwt</a:t>
                      </a:r>
                    </a:p>
                  </a:txBody>
                  <a:tcPr marL="9525" marR="9525" marT="9525" marB="0" anchor="ctr"/>
                </a:tc>
                <a:tc hMerge="1">
                  <a:txBody>
                    <a:bodyPr/>
                    <a:lstStyle/>
                    <a:p>
                      <a:pPr algn="l" fontAlgn="b"/>
                      <a:endParaRPr lang="en-GB" sz="1400" b="1" i="0" u="none" strike="noStrike" dirty="0">
                        <a:solidFill>
                          <a:schemeClr val="tx2"/>
                        </a:solidFill>
                        <a:effectLst/>
                        <a:latin typeface="Arial"/>
                      </a:endParaRPr>
                    </a:p>
                  </a:txBody>
                  <a:tcPr marL="9525" marR="9525" marT="9525" marB="0" anchor="b"/>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01"/>
                  </a:ext>
                </a:extLst>
              </a:tr>
              <a:tr h="251572">
                <a:tc>
                  <a:txBody>
                    <a:bodyPr/>
                    <a:lstStyle/>
                    <a:p>
                      <a:pPr algn="l" fontAlgn="ctr"/>
                      <a:r>
                        <a:rPr lang="en-GB" sz="1400" b="1" i="0" u="none" strike="noStrike" dirty="0">
                          <a:solidFill>
                            <a:schemeClr val="tx2"/>
                          </a:solidFill>
                          <a:effectLst/>
                          <a:latin typeface="+mn-lt"/>
                        </a:rPr>
                        <a:t>1</a:t>
                      </a:r>
                      <a:endParaRPr lang="en-GB" sz="1400" b="1" i="0" u="none" strike="noStrike" dirty="0">
                        <a:solidFill>
                          <a:schemeClr val="tx2"/>
                        </a:solidFill>
                        <a:effectLst/>
                        <a:latin typeface="Arial"/>
                      </a:endParaRPr>
                    </a:p>
                  </a:txBody>
                  <a:tcPr marL="9525" marR="9525" marT="9525" marB="0" anchor="ctr"/>
                </a:tc>
                <a:tc>
                  <a:txBody>
                    <a:bodyPr/>
                    <a:lstStyle/>
                    <a:p>
                      <a:pPr algn="l" fontAlgn="b"/>
                      <a:r>
                        <a:rPr lang="en-GB" sz="1400" b="1" u="none" strike="noStrike" dirty="0">
                          <a:solidFill>
                            <a:schemeClr val="tx2"/>
                          </a:solidFill>
                          <a:effectLst/>
                        </a:rPr>
                        <a:t>NORDTIGRIS</a:t>
                      </a:r>
                      <a:endParaRPr lang="en-GB" sz="1400" b="1" i="0" u="none" strike="noStrike" dirty="0">
                        <a:solidFill>
                          <a:schemeClr val="tx2"/>
                        </a:solidFill>
                        <a:effectLst/>
                        <a:latin typeface="Arial"/>
                      </a:endParaRPr>
                    </a:p>
                  </a:txBody>
                  <a:tcPr marL="9525" marR="9525" marT="9525" marB="0" anchor="b"/>
                </a:tc>
                <a:tc>
                  <a:txBody>
                    <a:bodyPr/>
                    <a:lstStyle/>
                    <a:p>
                      <a:pPr algn="ctr" fontAlgn="ctr"/>
                      <a:r>
                        <a:rPr lang="en-GB" sz="1400" b="1" u="none" strike="noStrike" dirty="0">
                          <a:solidFill>
                            <a:schemeClr val="tx2"/>
                          </a:solidFill>
                          <a:effectLst/>
                        </a:rPr>
                        <a:t>2015</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38,000 </a:t>
                      </a:r>
                      <a:r>
                        <a:rPr lang="en-GB" sz="1400" b="1" u="none" strike="noStrike" dirty="0" err="1">
                          <a:solidFill>
                            <a:schemeClr val="tx2"/>
                          </a:solidFill>
                          <a:effectLst/>
                        </a:rPr>
                        <a:t>mt</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10.50</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no</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Malta</a:t>
                      </a:r>
                      <a:endParaRPr lang="en-GB" sz="1400" b="1" i="0" u="none"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02"/>
                  </a:ext>
                </a:extLst>
              </a:tr>
              <a:tr h="251572">
                <a:tc gridSpan="7">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GB" sz="1400" b="1" i="1" u="none" strike="noStrike" dirty="0">
                          <a:solidFill>
                            <a:srgbClr val="92D050"/>
                          </a:solidFill>
                          <a:effectLst/>
                          <a:latin typeface="Arial"/>
                        </a:rPr>
                        <a:t>Seahorse 35k </a:t>
                      </a:r>
                      <a:r>
                        <a:rPr lang="en-GB" sz="1400" b="1" i="1" u="none" strike="noStrike" dirty="0" err="1">
                          <a:solidFill>
                            <a:srgbClr val="92D050"/>
                          </a:solidFill>
                          <a:effectLst/>
                          <a:latin typeface="Arial"/>
                        </a:rPr>
                        <a:t>dwt</a:t>
                      </a:r>
                      <a:endParaRPr lang="en-GB" sz="1400" b="1" i="1" u="none" strike="noStrike" dirty="0">
                        <a:solidFill>
                          <a:srgbClr val="92D050"/>
                        </a:solidFill>
                        <a:effectLst/>
                        <a:latin typeface="Arial"/>
                      </a:endParaRPr>
                    </a:p>
                  </a:txBody>
                  <a:tcPr marL="9525" marR="9525" marT="9525" marB="0" anchor="ctr"/>
                </a:tc>
                <a:tc hMerge="1">
                  <a:txBody>
                    <a:bodyPr/>
                    <a:lstStyle/>
                    <a:p>
                      <a:pPr algn="l" fontAlgn="b"/>
                      <a:endParaRPr lang="en-GB" sz="1400" b="1" i="0" u="none" strike="noStrike" dirty="0">
                        <a:solidFill>
                          <a:schemeClr val="tx2"/>
                        </a:solidFill>
                        <a:effectLst/>
                        <a:latin typeface="Arial"/>
                      </a:endParaRPr>
                    </a:p>
                  </a:txBody>
                  <a:tcPr marL="9525" marR="9525" marT="9525" marB="0" anchor="b"/>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03"/>
                  </a:ext>
                </a:extLst>
              </a:tr>
              <a:tr h="251572">
                <a:tc>
                  <a:txBody>
                    <a:bodyPr/>
                    <a:lstStyle/>
                    <a:p>
                      <a:pPr algn="l" fontAlgn="ctr"/>
                      <a:r>
                        <a:rPr lang="en-GB" sz="1400" b="1" u="none" strike="noStrike" dirty="0">
                          <a:solidFill>
                            <a:schemeClr val="tx2"/>
                          </a:solidFill>
                          <a:effectLst/>
                        </a:rPr>
                        <a:t>2</a:t>
                      </a:r>
                      <a:endParaRPr lang="en-GB" sz="1400" b="1" i="0" u="none" strike="noStrike" dirty="0">
                        <a:solidFill>
                          <a:schemeClr val="tx2"/>
                        </a:solidFill>
                        <a:effectLst/>
                        <a:latin typeface="Arial"/>
                      </a:endParaRPr>
                    </a:p>
                  </a:txBody>
                  <a:tcPr marL="9525" marR="9525" marT="9525" marB="0" anchor="ctr"/>
                </a:tc>
                <a:tc>
                  <a:txBody>
                    <a:bodyPr/>
                    <a:lstStyle/>
                    <a:p>
                      <a:pPr algn="l" fontAlgn="b"/>
                      <a:r>
                        <a:rPr lang="en-GB" sz="1400" b="1" u="none" strike="noStrike" dirty="0">
                          <a:solidFill>
                            <a:schemeClr val="tx2"/>
                          </a:solidFill>
                          <a:effectLst/>
                        </a:rPr>
                        <a:t>HANZE GDANSK</a:t>
                      </a:r>
                      <a:endParaRPr lang="en-GB" sz="1400" b="1" i="0" u="none" strike="noStrike" dirty="0">
                        <a:solidFill>
                          <a:schemeClr val="tx2"/>
                        </a:solidFill>
                        <a:effectLst/>
                        <a:latin typeface="Arial"/>
                      </a:endParaRPr>
                    </a:p>
                  </a:txBody>
                  <a:tcPr marL="9525" marR="9525" marT="9525" marB="0" anchor="b"/>
                </a:tc>
                <a:tc>
                  <a:txBody>
                    <a:bodyPr/>
                    <a:lstStyle/>
                    <a:p>
                      <a:pPr algn="ctr" fontAlgn="ctr"/>
                      <a:r>
                        <a:rPr lang="en-GB" sz="1400" b="1" u="none" strike="noStrike" dirty="0">
                          <a:solidFill>
                            <a:schemeClr val="tx2"/>
                          </a:solidFill>
                          <a:effectLst/>
                        </a:rPr>
                        <a:t>2013</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34,735 </a:t>
                      </a:r>
                      <a:r>
                        <a:rPr lang="en-GB" sz="1400" b="1" u="none" strike="noStrike" dirty="0" err="1">
                          <a:solidFill>
                            <a:schemeClr val="tx2"/>
                          </a:solidFill>
                          <a:effectLst/>
                        </a:rPr>
                        <a:t>mt</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10.10</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1C</a:t>
                      </a:r>
                      <a:r>
                        <a:rPr lang="en-GB" sz="1400" b="1" i="0" u="none" strike="noStrike" dirty="0">
                          <a:solidFill>
                            <a:schemeClr val="tx2"/>
                          </a:solidFill>
                          <a:effectLst/>
                          <a:latin typeface="Arial"/>
                        </a:rPr>
                        <a:t> </a:t>
                      </a: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1400" b="1" u="none" strike="noStrike" dirty="0">
                          <a:solidFill>
                            <a:schemeClr val="tx2"/>
                          </a:solidFill>
                          <a:effectLst/>
                        </a:rPr>
                        <a:t>The Netherlands</a:t>
                      </a:r>
                      <a:endParaRPr lang="en-GB" sz="1400" b="1" i="0" u="none"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04"/>
                  </a:ext>
                </a:extLst>
              </a:tr>
              <a:tr h="251572">
                <a:tc>
                  <a:txBody>
                    <a:bodyPr/>
                    <a:lstStyle/>
                    <a:p>
                      <a:pPr algn="l" fontAlgn="ctr"/>
                      <a:r>
                        <a:rPr lang="en-GB" sz="1400" b="1" u="none" strike="noStrike" dirty="0">
                          <a:solidFill>
                            <a:schemeClr val="tx2"/>
                          </a:solidFill>
                          <a:effectLst/>
                        </a:rPr>
                        <a:t>3</a:t>
                      </a:r>
                      <a:endParaRPr lang="en-GB" sz="1400" b="1" i="0" u="none" strike="noStrike" dirty="0">
                        <a:solidFill>
                          <a:schemeClr val="tx2"/>
                        </a:solidFill>
                        <a:effectLst/>
                        <a:latin typeface="Arial"/>
                      </a:endParaRPr>
                    </a:p>
                  </a:txBody>
                  <a:tcPr marL="9525" marR="9525" marT="9525" marB="0" anchor="ctr"/>
                </a:tc>
                <a:tc>
                  <a:txBody>
                    <a:bodyPr/>
                    <a:lstStyle/>
                    <a:p>
                      <a:pPr algn="l" fontAlgn="b"/>
                      <a:r>
                        <a:rPr lang="en-GB" sz="1400" b="1" u="none" strike="noStrike" dirty="0">
                          <a:solidFill>
                            <a:schemeClr val="tx2"/>
                          </a:solidFill>
                          <a:effectLst/>
                        </a:rPr>
                        <a:t>HANZE GÖTEBORG</a:t>
                      </a:r>
                      <a:endParaRPr lang="en-GB" sz="1400" b="1" i="0" u="none" strike="noStrike" dirty="0">
                        <a:solidFill>
                          <a:schemeClr val="tx2"/>
                        </a:solidFill>
                        <a:effectLst/>
                        <a:latin typeface="Arial"/>
                      </a:endParaRPr>
                    </a:p>
                  </a:txBody>
                  <a:tcPr marL="9525" marR="9525" marT="9525" marB="0" anchor="b"/>
                </a:tc>
                <a:tc>
                  <a:txBody>
                    <a:bodyPr/>
                    <a:lstStyle/>
                    <a:p>
                      <a:pPr algn="ctr" fontAlgn="ctr"/>
                      <a:r>
                        <a:rPr lang="en-GB" sz="1400" b="1" u="none" strike="noStrike" dirty="0">
                          <a:solidFill>
                            <a:schemeClr val="tx2"/>
                          </a:solidFill>
                          <a:effectLst/>
                        </a:rPr>
                        <a:t>2013</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34,735 </a:t>
                      </a:r>
                      <a:r>
                        <a:rPr lang="en-GB" sz="1400" b="1" u="none" strike="noStrike" dirty="0" err="1">
                          <a:solidFill>
                            <a:schemeClr val="tx2"/>
                          </a:solidFill>
                          <a:effectLst/>
                        </a:rPr>
                        <a:t>mt</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10.10</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1C</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The Netherlands</a:t>
                      </a:r>
                      <a:endParaRPr lang="en-GB" sz="1400" b="1" i="0" u="none"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05"/>
                  </a:ext>
                </a:extLst>
              </a:tr>
              <a:tr h="251572">
                <a:tc>
                  <a:txBody>
                    <a:bodyPr/>
                    <a:lstStyle/>
                    <a:p>
                      <a:pPr algn="l" fontAlgn="ctr"/>
                      <a:r>
                        <a:rPr lang="en-GB" sz="1400" b="1" u="none" strike="noStrike" dirty="0">
                          <a:solidFill>
                            <a:schemeClr val="tx2"/>
                          </a:solidFill>
                          <a:effectLst/>
                        </a:rPr>
                        <a:t>4</a:t>
                      </a:r>
                      <a:endParaRPr lang="en-GB" sz="1400" b="1" i="0" u="none" strike="noStrike" dirty="0">
                        <a:solidFill>
                          <a:schemeClr val="tx2"/>
                        </a:solidFill>
                        <a:effectLst/>
                        <a:latin typeface="Arial"/>
                      </a:endParaRPr>
                    </a:p>
                  </a:txBody>
                  <a:tcPr marL="9525" marR="9525" marT="9525" marB="0" anchor="ctr"/>
                </a:tc>
                <a:tc>
                  <a:txBody>
                    <a:bodyPr/>
                    <a:lstStyle/>
                    <a:p>
                      <a:pPr algn="l" fontAlgn="b"/>
                      <a:r>
                        <a:rPr lang="en-GB" sz="1400" b="1" u="none" strike="noStrike" dirty="0">
                          <a:solidFill>
                            <a:schemeClr val="tx2"/>
                          </a:solidFill>
                          <a:effectLst/>
                        </a:rPr>
                        <a:t>HANZE GENDT</a:t>
                      </a:r>
                      <a:endParaRPr lang="en-GB" sz="1400" b="1" i="0" u="none" strike="noStrike" dirty="0">
                        <a:solidFill>
                          <a:schemeClr val="tx2"/>
                        </a:solidFill>
                        <a:effectLst/>
                        <a:latin typeface="Arial"/>
                      </a:endParaRPr>
                    </a:p>
                  </a:txBody>
                  <a:tcPr marL="9525" marR="9525" marT="9525" marB="0" anchor="b"/>
                </a:tc>
                <a:tc>
                  <a:txBody>
                    <a:bodyPr/>
                    <a:lstStyle/>
                    <a:p>
                      <a:pPr algn="ctr" fontAlgn="ctr"/>
                      <a:r>
                        <a:rPr lang="en-GB" sz="1400" b="1" u="none" strike="noStrike" dirty="0">
                          <a:solidFill>
                            <a:schemeClr val="tx2"/>
                          </a:solidFill>
                          <a:effectLst/>
                        </a:rPr>
                        <a:t>2012</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34,751 </a:t>
                      </a:r>
                      <a:r>
                        <a:rPr lang="en-GB" sz="1400" b="1" u="none" strike="noStrike" dirty="0" err="1">
                          <a:solidFill>
                            <a:schemeClr val="tx2"/>
                          </a:solidFill>
                          <a:effectLst/>
                        </a:rPr>
                        <a:t>mt</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10.10</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1C</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The Netherlands</a:t>
                      </a:r>
                      <a:endParaRPr lang="en-GB" sz="1400" b="1" i="0" u="none"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06"/>
                  </a:ext>
                </a:extLst>
              </a:tr>
              <a:tr h="251572">
                <a:tc>
                  <a:txBody>
                    <a:bodyPr/>
                    <a:lstStyle/>
                    <a:p>
                      <a:pPr algn="l" fontAlgn="ctr"/>
                      <a:r>
                        <a:rPr lang="en-GB" sz="1400" b="1" u="none" strike="noStrike" dirty="0">
                          <a:solidFill>
                            <a:schemeClr val="tx2"/>
                          </a:solidFill>
                          <a:effectLst/>
                        </a:rPr>
                        <a:t>5</a:t>
                      </a:r>
                      <a:endParaRPr lang="en-GB" sz="1400" b="1" i="0" u="none" strike="noStrike" dirty="0">
                        <a:solidFill>
                          <a:schemeClr val="tx2"/>
                        </a:solidFill>
                        <a:effectLst/>
                        <a:latin typeface="Arial"/>
                      </a:endParaRPr>
                    </a:p>
                  </a:txBody>
                  <a:tcPr marL="9525" marR="9525" marT="9525" marB="0" anchor="ctr"/>
                </a:tc>
                <a:tc>
                  <a:txBody>
                    <a:bodyPr/>
                    <a:lstStyle/>
                    <a:p>
                      <a:pPr algn="l" fontAlgn="b"/>
                      <a:r>
                        <a:rPr lang="en-GB" sz="1400" b="1" u="none" strike="noStrike" dirty="0">
                          <a:solidFill>
                            <a:schemeClr val="tx2"/>
                          </a:solidFill>
                          <a:effectLst/>
                        </a:rPr>
                        <a:t>HANZE GENUA</a:t>
                      </a:r>
                      <a:endParaRPr lang="en-GB" sz="1400" b="1" i="0" u="none" strike="noStrike" dirty="0">
                        <a:solidFill>
                          <a:schemeClr val="tx2"/>
                        </a:solidFill>
                        <a:effectLst/>
                        <a:latin typeface="Arial"/>
                      </a:endParaRPr>
                    </a:p>
                  </a:txBody>
                  <a:tcPr marL="9525" marR="9525" marT="9525" marB="0" anchor="b"/>
                </a:tc>
                <a:tc>
                  <a:txBody>
                    <a:bodyPr/>
                    <a:lstStyle/>
                    <a:p>
                      <a:pPr algn="ctr" fontAlgn="ctr"/>
                      <a:r>
                        <a:rPr lang="en-GB" sz="1400" b="1" u="none" strike="noStrike" dirty="0">
                          <a:solidFill>
                            <a:schemeClr val="tx2"/>
                          </a:solidFill>
                          <a:effectLst/>
                        </a:rPr>
                        <a:t>2015</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34,662 </a:t>
                      </a:r>
                      <a:r>
                        <a:rPr lang="en-GB" sz="1400" b="1" u="none" strike="noStrike" dirty="0" err="1">
                          <a:solidFill>
                            <a:schemeClr val="tx2"/>
                          </a:solidFill>
                          <a:effectLst/>
                        </a:rPr>
                        <a:t>mt</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10.10</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1C</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The Netherlands</a:t>
                      </a:r>
                      <a:endParaRPr lang="en-GB" sz="1400" b="1" i="0" u="none"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07"/>
                  </a:ext>
                </a:extLst>
              </a:tr>
              <a:tr h="251572">
                <a:tc gridSpan="7">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GB" sz="1400" b="1" i="1" u="none" strike="noStrike" dirty="0">
                          <a:solidFill>
                            <a:srgbClr val="92D050"/>
                          </a:solidFill>
                          <a:effectLst/>
                          <a:latin typeface="Arial"/>
                        </a:rPr>
                        <a:t>Green Dolphin </a:t>
                      </a:r>
                      <a:r>
                        <a:rPr lang="en-GB" sz="1400" b="1" i="1" u="none" strike="noStrike" dirty="0" err="1">
                          <a:solidFill>
                            <a:srgbClr val="92D050"/>
                          </a:solidFill>
                          <a:effectLst/>
                          <a:latin typeface="Arial"/>
                        </a:rPr>
                        <a:t>38.5k</a:t>
                      </a:r>
                      <a:r>
                        <a:rPr lang="en-GB" sz="1400" b="1" i="1" u="none" strike="noStrike" dirty="0">
                          <a:solidFill>
                            <a:srgbClr val="92D050"/>
                          </a:solidFill>
                          <a:effectLst/>
                          <a:latin typeface="Arial"/>
                        </a:rPr>
                        <a:t> dwt</a:t>
                      </a:r>
                    </a:p>
                  </a:txBody>
                  <a:tcPr marL="9525" marR="9525" marT="9525" marB="0" anchor="ctr"/>
                </a:tc>
                <a:tc hMerge="1">
                  <a:txBody>
                    <a:bodyPr/>
                    <a:lstStyle/>
                    <a:p>
                      <a:pPr algn="l" fontAlgn="b"/>
                      <a:endParaRPr lang="en-GB" sz="1400" b="1" i="0" u="none" strike="noStrike" dirty="0">
                        <a:solidFill>
                          <a:schemeClr val="tx2"/>
                        </a:solidFill>
                        <a:effectLst/>
                        <a:latin typeface="Arial"/>
                      </a:endParaRPr>
                    </a:p>
                  </a:txBody>
                  <a:tcPr marL="9525" marR="9525" marT="9525" marB="0" anchor="b"/>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tc hMerge="1">
                  <a:txBody>
                    <a:bodyPr/>
                    <a:lstStyle/>
                    <a:p>
                      <a:pPr algn="ctr" fontAlgn="ctr"/>
                      <a:endParaRPr lang="en-GB" sz="1400" b="1" i="0" u="none"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08"/>
                  </a:ext>
                </a:extLst>
              </a:tr>
              <a:tr h="251572">
                <a:tc>
                  <a:txBody>
                    <a:bodyPr/>
                    <a:lstStyle/>
                    <a:p>
                      <a:pPr algn="l" fontAlgn="ctr"/>
                      <a:r>
                        <a:rPr lang="en-GB" sz="1400" b="1" i="0" u="none" strike="noStrike" dirty="0">
                          <a:solidFill>
                            <a:schemeClr val="tx2"/>
                          </a:solidFill>
                          <a:effectLst/>
                          <a:latin typeface="+mn-lt"/>
                        </a:rPr>
                        <a:t>6</a:t>
                      </a:r>
                      <a:endParaRPr lang="en-GB" sz="1400" b="1" i="0" u="none" strike="noStrike" dirty="0">
                        <a:solidFill>
                          <a:schemeClr val="tx2"/>
                        </a:solidFill>
                        <a:effectLst/>
                        <a:latin typeface="Arial"/>
                      </a:endParaRPr>
                    </a:p>
                  </a:txBody>
                  <a:tcPr marL="9525" marR="9525" marT="9525" marB="0" anchor="ctr"/>
                </a:tc>
                <a:tc>
                  <a:txBody>
                    <a:bodyPr/>
                    <a:lstStyle/>
                    <a:p>
                      <a:pPr algn="l" fontAlgn="b"/>
                      <a:r>
                        <a:rPr lang="en-GB" sz="1400" b="1" u="none" strike="noStrike" dirty="0">
                          <a:solidFill>
                            <a:schemeClr val="tx2"/>
                          </a:solidFill>
                          <a:effectLst/>
                        </a:rPr>
                        <a:t>INTERLINK</a:t>
                      </a:r>
                      <a:r>
                        <a:rPr lang="en-GB" sz="1400" b="1" u="none" strike="noStrike" baseline="0" dirty="0">
                          <a:solidFill>
                            <a:schemeClr val="tx2"/>
                          </a:solidFill>
                          <a:effectLst/>
                        </a:rPr>
                        <a:t> ABILITY</a:t>
                      </a:r>
                      <a:endParaRPr lang="en-GB" sz="1400" b="1" i="0" u="none" strike="noStrike" dirty="0">
                        <a:solidFill>
                          <a:schemeClr val="tx2"/>
                        </a:solidFill>
                        <a:effectLst/>
                        <a:latin typeface="Arial"/>
                      </a:endParaRPr>
                    </a:p>
                  </a:txBody>
                  <a:tcPr marL="9525" marR="9525" marT="9525" marB="0" anchor="b"/>
                </a:tc>
                <a:tc>
                  <a:txBody>
                    <a:bodyPr/>
                    <a:lstStyle/>
                    <a:p>
                      <a:pPr algn="ctr" fontAlgn="ctr"/>
                      <a:r>
                        <a:rPr lang="en-GB" sz="1400" b="1" u="none" strike="noStrike" dirty="0">
                          <a:solidFill>
                            <a:schemeClr val="tx2"/>
                          </a:solidFill>
                          <a:effectLst/>
                        </a:rPr>
                        <a:t>2015</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38,680 </a:t>
                      </a:r>
                      <a:r>
                        <a:rPr lang="en-GB" sz="1400" b="1" u="none" strike="noStrike" dirty="0" err="1">
                          <a:solidFill>
                            <a:schemeClr val="tx2"/>
                          </a:solidFill>
                          <a:effectLst/>
                        </a:rPr>
                        <a:t>mt</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10.50</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err="1">
                          <a:solidFill>
                            <a:schemeClr val="tx2"/>
                          </a:solidFill>
                          <a:effectLst/>
                        </a:rPr>
                        <a:t>1C</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Marshall Islands</a:t>
                      </a:r>
                      <a:endParaRPr lang="en-GB" sz="1400" b="1" i="0" u="none"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09"/>
                  </a:ext>
                </a:extLst>
              </a:tr>
              <a:tr h="251572">
                <a:tc>
                  <a:txBody>
                    <a:bodyPr/>
                    <a:lstStyle/>
                    <a:p>
                      <a:pPr algn="l" fontAlgn="ctr"/>
                      <a:r>
                        <a:rPr lang="en-GB" sz="1400" b="1" i="0" u="none" strike="noStrike" dirty="0">
                          <a:solidFill>
                            <a:schemeClr val="tx2"/>
                          </a:solidFill>
                          <a:effectLst/>
                          <a:latin typeface="+mn-lt"/>
                        </a:rPr>
                        <a:t>7</a:t>
                      </a:r>
                      <a:endParaRPr lang="en-GB" sz="1400" b="1" i="0" u="none" strike="noStrike" dirty="0">
                        <a:solidFill>
                          <a:schemeClr val="tx2"/>
                        </a:solidFill>
                        <a:effectLst/>
                        <a:latin typeface="Arial"/>
                      </a:endParaRPr>
                    </a:p>
                  </a:txBody>
                  <a:tcPr marL="9525" marR="9525" marT="9525" marB="0" anchor="ctr"/>
                </a:tc>
                <a:tc>
                  <a:txBody>
                    <a:bodyPr/>
                    <a:lstStyle/>
                    <a:p>
                      <a:pPr algn="l" fontAlgn="b"/>
                      <a:r>
                        <a:rPr lang="en-GB" sz="1400" b="1" u="none" strike="noStrike" dirty="0">
                          <a:solidFill>
                            <a:schemeClr val="tx2"/>
                          </a:solidFill>
                          <a:effectLst/>
                        </a:rPr>
                        <a:t>INTERLINK SAGACITY</a:t>
                      </a:r>
                      <a:endParaRPr lang="en-GB" sz="1400" b="1" i="0" u="none" strike="noStrike" dirty="0">
                        <a:solidFill>
                          <a:schemeClr val="tx2"/>
                        </a:solidFill>
                        <a:effectLst/>
                        <a:latin typeface="Arial"/>
                      </a:endParaRPr>
                    </a:p>
                  </a:txBody>
                  <a:tcPr marL="9525" marR="9525" marT="9525" marB="0" anchor="b"/>
                </a:tc>
                <a:tc>
                  <a:txBody>
                    <a:bodyPr/>
                    <a:lstStyle/>
                    <a:p>
                      <a:pPr algn="ctr" fontAlgn="ctr"/>
                      <a:r>
                        <a:rPr lang="en-GB" sz="1400" b="1" u="none" strike="noStrike" dirty="0">
                          <a:solidFill>
                            <a:schemeClr val="tx2"/>
                          </a:solidFill>
                          <a:effectLst/>
                        </a:rPr>
                        <a:t>2015</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38,743 </a:t>
                      </a:r>
                      <a:r>
                        <a:rPr lang="en-GB" sz="1400" b="1" u="none" strike="noStrike" dirty="0" err="1">
                          <a:solidFill>
                            <a:schemeClr val="tx2"/>
                          </a:solidFill>
                          <a:effectLst/>
                        </a:rPr>
                        <a:t>mt</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10.50</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err="1">
                          <a:solidFill>
                            <a:schemeClr val="tx2"/>
                          </a:solidFill>
                          <a:effectLst/>
                        </a:rPr>
                        <a:t>1C</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Marshall Islands</a:t>
                      </a:r>
                      <a:endParaRPr lang="en-GB" sz="1400" b="1" i="0" u="none"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10"/>
                  </a:ext>
                </a:extLst>
              </a:tr>
              <a:tr h="251572">
                <a:tc>
                  <a:txBody>
                    <a:bodyPr/>
                    <a:lstStyle/>
                    <a:p>
                      <a:pPr algn="l" fontAlgn="ctr"/>
                      <a:r>
                        <a:rPr lang="en-GB" sz="1400" b="1" i="0" u="none" strike="noStrike" dirty="0">
                          <a:solidFill>
                            <a:schemeClr val="tx2"/>
                          </a:solidFill>
                          <a:effectLst/>
                          <a:latin typeface="Arial"/>
                        </a:rPr>
                        <a:t>8</a:t>
                      </a:r>
                    </a:p>
                  </a:txBody>
                  <a:tcPr marL="9525" marR="9525" marT="9525" marB="0" anchor="ctr"/>
                </a:tc>
                <a:tc>
                  <a:txBody>
                    <a:bodyPr/>
                    <a:lstStyle/>
                    <a:p>
                      <a:pPr algn="l" fontAlgn="b"/>
                      <a:r>
                        <a:rPr lang="en-GB" sz="1400" b="1" u="none" strike="noStrike" dirty="0">
                          <a:solidFill>
                            <a:schemeClr val="tx2"/>
                          </a:solidFill>
                          <a:effectLst/>
                        </a:rPr>
                        <a:t>INTERLINK ACITVITY</a:t>
                      </a:r>
                      <a:endParaRPr lang="en-GB" sz="1400" b="1" i="0" u="none" strike="noStrike" dirty="0">
                        <a:solidFill>
                          <a:schemeClr val="tx2"/>
                        </a:solidFill>
                        <a:effectLst/>
                        <a:latin typeface="Arial"/>
                      </a:endParaRPr>
                    </a:p>
                  </a:txBody>
                  <a:tcPr marL="9525" marR="9525" marT="9525" marB="0" anchor="b"/>
                </a:tc>
                <a:tc>
                  <a:txBody>
                    <a:bodyPr/>
                    <a:lstStyle/>
                    <a:p>
                      <a:pPr algn="ctr" fontAlgn="ctr"/>
                      <a:r>
                        <a:rPr lang="en-GB" sz="1400" b="1" u="none" strike="noStrike" dirty="0">
                          <a:solidFill>
                            <a:schemeClr val="tx2"/>
                          </a:solidFill>
                          <a:effectLst/>
                        </a:rPr>
                        <a:t>2015</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38,710 </a:t>
                      </a:r>
                      <a:r>
                        <a:rPr lang="en-GB" sz="1400" b="1" u="none" strike="noStrike" dirty="0" err="1">
                          <a:solidFill>
                            <a:schemeClr val="tx2"/>
                          </a:solidFill>
                          <a:effectLst/>
                        </a:rPr>
                        <a:t>mt</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10.50</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err="1">
                          <a:solidFill>
                            <a:schemeClr val="tx2"/>
                          </a:solidFill>
                          <a:effectLst/>
                        </a:rPr>
                        <a:t>1C</a:t>
                      </a:r>
                      <a:endParaRPr lang="en-GB" sz="1400" b="1" i="0" u="none" strike="noStrike" dirty="0">
                        <a:solidFill>
                          <a:schemeClr val="tx2"/>
                        </a:solidFill>
                        <a:effectLst/>
                        <a:latin typeface="Arial"/>
                      </a:endParaRPr>
                    </a:p>
                  </a:txBody>
                  <a:tcPr marL="9525" marR="9525" marT="9525" marB="0" anchor="ctr"/>
                </a:tc>
                <a:tc>
                  <a:txBody>
                    <a:bodyPr/>
                    <a:lstStyle/>
                    <a:p>
                      <a:pPr algn="ctr" fontAlgn="ctr"/>
                      <a:r>
                        <a:rPr lang="en-GB" sz="1400" b="1" u="none" strike="noStrike" dirty="0">
                          <a:solidFill>
                            <a:schemeClr val="tx2"/>
                          </a:solidFill>
                          <a:effectLst/>
                        </a:rPr>
                        <a:t>Marshall Islands</a:t>
                      </a:r>
                      <a:endParaRPr lang="en-GB" sz="1400" b="1" i="0" u="none" strike="noStrike" dirty="0">
                        <a:solidFill>
                          <a:schemeClr val="tx2"/>
                        </a:solidFill>
                        <a:effectLst/>
                        <a:latin typeface="Arial"/>
                      </a:endParaRPr>
                    </a:p>
                  </a:txBody>
                  <a:tcPr marL="9525" marR="9525" marT="9525" marB="0" anchor="ctr"/>
                </a:tc>
                <a:extLst>
                  <a:ext uri="{0D108BD9-81ED-4DB2-BD59-A6C34878D82A}">
                    <a16:rowId xmlns:a16="http://schemas.microsoft.com/office/drawing/2014/main" val="10011"/>
                  </a:ext>
                </a:extLst>
              </a:tr>
            </a:tbl>
          </a:graphicData>
        </a:graphic>
      </p:graphicFrame>
      <p:sp>
        <p:nvSpPr>
          <p:cNvPr id="18" name="TextBox 17"/>
          <p:cNvSpPr txBox="1"/>
          <p:nvPr/>
        </p:nvSpPr>
        <p:spPr>
          <a:xfrm>
            <a:off x="611560" y="5733256"/>
            <a:ext cx="4464496" cy="369332"/>
          </a:xfrm>
          <a:prstGeom prst="rect">
            <a:avLst/>
          </a:prstGeom>
          <a:gradFill>
            <a:gsLst>
              <a:gs pos="25000">
                <a:srgbClr val="AEC3E9"/>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GB" b="1" dirty="0">
                <a:solidFill>
                  <a:schemeClr val="tx2"/>
                </a:solidFill>
              </a:rPr>
              <a:t>Total dwt capacity                     664,559 </a:t>
            </a:r>
            <a:r>
              <a:rPr lang="en-GB" b="1" dirty="0" err="1">
                <a:solidFill>
                  <a:schemeClr val="tx2"/>
                </a:solidFill>
              </a:rPr>
              <a:t>mt</a:t>
            </a:r>
            <a:endParaRPr lang="en-GB" b="1" dirty="0">
              <a:solidFill>
                <a:schemeClr val="tx2"/>
              </a:solidFill>
            </a:endParaRPr>
          </a:p>
        </p:txBody>
      </p:sp>
      <p:sp>
        <p:nvSpPr>
          <p:cNvPr id="19" name="Rectangle 18"/>
          <p:cNvSpPr/>
          <p:nvPr/>
        </p:nvSpPr>
        <p:spPr>
          <a:xfrm>
            <a:off x="611560" y="260648"/>
            <a:ext cx="8064896" cy="461665"/>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 Long period - Time Charter-in fleet</a:t>
            </a:r>
          </a:p>
        </p:txBody>
      </p:sp>
    </p:spTree>
    <p:extLst>
      <p:ext uri="{BB962C8B-B14F-4D97-AF65-F5344CB8AC3E}">
        <p14:creationId xmlns:p14="http://schemas.microsoft.com/office/powerpoint/2010/main" val="385149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Rectangle 16"/>
          <p:cNvSpPr/>
          <p:nvPr/>
        </p:nvSpPr>
        <p:spPr>
          <a:xfrm>
            <a:off x="467544" y="260648"/>
            <a:ext cx="8064896" cy="830997"/>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a:t>
            </a:r>
          </a:p>
          <a:p>
            <a:r>
              <a:rPr lang="en-US" sz="2400" b="1" cap="none" spc="0" dirty="0">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Diamond </a:t>
            </a:r>
            <a:r>
              <a:rPr lang="en-US" sz="2400" b="1" cap="none" spc="0" dirty="0" err="1">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34k</a:t>
            </a:r>
            <a:r>
              <a:rPr lang="en-US" sz="2400" b="1" cap="none" spc="0" dirty="0">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 dwt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38634"/>
            <a:ext cx="8784976" cy="3562573"/>
          </a:xfrm>
          <a:prstGeom prst="rect">
            <a:avLst/>
          </a:prstGeom>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660392" y="332656"/>
            <a:ext cx="2303387" cy="976883"/>
          </a:xfrm>
          <a:prstGeom prst="rect">
            <a:avLst/>
          </a:prstGeom>
        </p:spPr>
      </p:pic>
    </p:spTree>
    <p:extLst>
      <p:ext uri="{BB962C8B-B14F-4D97-AF65-F5344CB8AC3E}">
        <p14:creationId xmlns:p14="http://schemas.microsoft.com/office/powerpoint/2010/main" val="158942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Rectangle 16"/>
          <p:cNvSpPr/>
          <p:nvPr/>
        </p:nvSpPr>
        <p:spPr>
          <a:xfrm>
            <a:off x="467544" y="260648"/>
            <a:ext cx="8064896" cy="830997"/>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a:t>
            </a:r>
          </a:p>
          <a:p>
            <a:r>
              <a:rPr lang="en-US" sz="2400" b="1" cap="none" spc="0" dirty="0">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Seahorse 375 – </a:t>
            </a:r>
            <a:r>
              <a:rPr lang="en-US" sz="2400" b="1" dirty="0" err="1">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Qingshan</a:t>
            </a:r>
            <a:r>
              <a:rPr lang="en-US" sz="2400" dirty="0"/>
              <a:t> </a:t>
            </a:r>
            <a:r>
              <a:rPr lang="en-US" sz="2400" b="1" dirty="0">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Shipyard</a:t>
            </a:r>
            <a:r>
              <a:rPr lang="en-US" sz="2400" dirty="0"/>
              <a:t> </a:t>
            </a:r>
            <a:endParaRPr lang="en-US" sz="2400" b="1" cap="none" spc="0" dirty="0">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endParaRPr>
          </a:p>
        </p:txBody>
      </p:sp>
      <p:pic>
        <p:nvPicPr>
          <p:cNvPr id="1026" name="Picture 2" descr="D:\Gabriele\Desktop\Pola Chartering\PRESENTATION\Seahorse 375 GA Pl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70" y="1732384"/>
            <a:ext cx="8650609" cy="41448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732240" y="116632"/>
            <a:ext cx="2227701" cy="1323214"/>
          </a:xfrm>
          <a:prstGeom prst="rect">
            <a:avLst/>
          </a:prstGeom>
        </p:spPr>
      </p:pic>
    </p:spTree>
    <p:extLst>
      <p:ext uri="{BB962C8B-B14F-4D97-AF65-F5344CB8AC3E}">
        <p14:creationId xmlns:p14="http://schemas.microsoft.com/office/powerpoint/2010/main" val="3129126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Rectangle 16"/>
          <p:cNvSpPr/>
          <p:nvPr/>
        </p:nvSpPr>
        <p:spPr>
          <a:xfrm>
            <a:off x="467544" y="260648"/>
            <a:ext cx="8064896" cy="830997"/>
          </a:xfrm>
          <a:prstGeom prst="rect">
            <a:avLst/>
          </a:prstGeom>
          <a:noFill/>
        </p:spPr>
        <p:txBody>
          <a:bodyPr wrap="square" lIns="91440" tIns="45720" rIns="91440" bIns="45720">
            <a:spAutoFit/>
          </a:bodyPr>
          <a:lstStyle/>
          <a:p>
            <a:r>
              <a:rPr lang="en-US" sz="2400" b="1" cap="none" spc="0" dirty="0" err="1">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Pola</a:t>
            </a:r>
            <a:r>
              <a:rPr lang="en-US" sz="2400" b="1" cap="none" spc="0"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rPr>
              <a:t> Maritime  </a:t>
            </a:r>
          </a:p>
          <a:p>
            <a:r>
              <a:rPr lang="en-US" sz="2400" b="1" cap="none" spc="0" dirty="0">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Seahorse </a:t>
            </a:r>
            <a:r>
              <a:rPr lang="en-US" sz="2400" b="1" cap="none" spc="0" dirty="0" err="1">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35K</a:t>
            </a:r>
            <a:r>
              <a:rPr lang="en-US" sz="2400" b="1" cap="none" spc="0" dirty="0">
                <a:ln w="900" cmpd="sng">
                  <a:solidFill>
                    <a:schemeClr val="accent1">
                      <a:satMod val="190000"/>
                      <a:alpha val="55000"/>
                    </a:schemeClr>
                  </a:solidFill>
                  <a:prstDash val="solid"/>
                </a:ln>
                <a:solidFill>
                  <a:srgbClr val="92D050"/>
                </a:solidFill>
                <a:effectLst>
                  <a:innerShdw blurRad="101600" dist="76200" dir="5400000">
                    <a:schemeClr val="accent1">
                      <a:satMod val="190000"/>
                      <a:tint val="100000"/>
                      <a:alpha val="74000"/>
                    </a:schemeClr>
                  </a:innerShdw>
                </a:effectLst>
              </a:rPr>
              <a:t> dwt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132856"/>
            <a:ext cx="8712968" cy="2952328"/>
          </a:xfrm>
          <a:prstGeom prst="rect">
            <a:avLst/>
          </a:prstGeom>
        </p:spPr>
      </p:pic>
      <p:pic>
        <p:nvPicPr>
          <p:cNvPr id="3" name="Picture 2"/>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732240" y="388839"/>
            <a:ext cx="2177293" cy="879921"/>
          </a:xfrm>
          <a:prstGeom prst="rect">
            <a:avLst/>
          </a:prstGeom>
        </p:spPr>
      </p:pic>
    </p:spTree>
    <p:extLst>
      <p:ext uri="{BB962C8B-B14F-4D97-AF65-F5344CB8AC3E}">
        <p14:creationId xmlns:p14="http://schemas.microsoft.com/office/powerpoint/2010/main" val="2553579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2625</TotalTime>
  <Words>764</Words>
  <Application>Microsoft Office PowerPoint</Application>
  <PresentationFormat>On-screen Show (4:3)</PresentationFormat>
  <Paragraphs>383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Narrow</vt:lpstr>
      <vt:lpstr>Calibri</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Scotto</dc:creator>
  <cp:lastModifiedBy>Gabriele Scotto</cp:lastModifiedBy>
  <cp:revision>129</cp:revision>
  <cp:lastPrinted>2016-11-29T09:11:22Z</cp:lastPrinted>
  <dcterms:created xsi:type="dcterms:W3CDTF">2014-11-30T12:38:57Z</dcterms:created>
  <dcterms:modified xsi:type="dcterms:W3CDTF">2017-03-17T08:59:53Z</dcterms:modified>
</cp:coreProperties>
</file>