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>
        <p:scale>
          <a:sx n="76" d="100"/>
          <a:sy n="76" d="100"/>
        </p:scale>
        <p:origin x="-11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79300" y="3048000"/>
            <a:ext cx="69359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b="1" u="sng" dirty="0" smtClean="0">
                <a:latin typeface="Times New Roman" pitchFamily="18" charset="0"/>
              </a:rPr>
              <a:t>What </a:t>
            </a:r>
            <a:r>
              <a:rPr lang="en-US" sz="1200" b="1" u="sng" dirty="0">
                <a:latin typeface="Times New Roman" pitchFamily="18" charset="0"/>
              </a:rPr>
              <a:t>is the </a:t>
            </a:r>
            <a:r>
              <a:rPr lang="en-US" sz="1200" b="1" u="sng" dirty="0" err="1">
                <a:latin typeface="Times New Roman" pitchFamily="18" charset="0"/>
              </a:rPr>
              <a:t>inorder</a:t>
            </a:r>
            <a:r>
              <a:rPr lang="en-US" sz="1200" b="1" u="sng" dirty="0">
                <a:latin typeface="Times New Roman" pitchFamily="18" charset="0"/>
              </a:rPr>
              <a:t> traversal of the tree</a:t>
            </a:r>
            <a:r>
              <a:rPr lang="en-US" sz="1200" b="1" u="sng" dirty="0" smtClean="0">
                <a:latin typeface="Times New Roman" pitchFamily="18" charset="0"/>
              </a:rPr>
              <a:t>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altLang="zh-CN" sz="1200" dirty="0">
                <a:latin typeface="Times New Roman" pitchFamily="18" charset="0"/>
              </a:rPr>
              <a:t> 16 </a:t>
            </a:r>
            <a:r>
              <a:rPr lang="en-US" altLang="zh-CN" sz="1200" dirty="0">
                <a:latin typeface="Times New Roman" pitchFamily="18" charset="0"/>
                <a:sym typeface="Wingdings" pitchFamily="2" charset="2"/>
              </a:rPr>
              <a:t> 34  35  38  39  41  44  45  55  63  64  65  72 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b="1" u="sng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r>
              <a:rPr lang="en-US" altLang="zh-CN" sz="1200" dirty="0">
                <a:latin typeface="Times New Roman" pitchFamily="18" charset="0"/>
              </a:rPr>
              <a:t>45 </a:t>
            </a:r>
            <a:r>
              <a:rPr lang="en-US" altLang="zh-CN" sz="1200" dirty="0">
                <a:latin typeface="Times New Roman" pitchFamily="18" charset="0"/>
                <a:sym typeface="Wingdings" pitchFamily="2" charset="2"/>
              </a:rPr>
              <a:t> 38  34  16  35  41  39  44  65  63  55  64  72</a:t>
            </a:r>
            <a:endParaRPr lang="en-US" altLang="zh-CN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b="1" u="sng" dirty="0">
                <a:latin typeface="Times New Roman" pitchFamily="18" charset="0"/>
              </a:rPr>
              <a:t>(c)  What is the </a:t>
            </a:r>
            <a:r>
              <a:rPr lang="en-US" sz="1200" b="1" u="sng" dirty="0" err="1">
                <a:latin typeface="Times New Roman" pitchFamily="18" charset="0"/>
              </a:rPr>
              <a:t>postorder</a:t>
            </a:r>
            <a:r>
              <a:rPr lang="en-US" sz="1200" b="1" u="sng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r>
              <a:rPr lang="en-US" altLang="zh-CN" sz="1200" dirty="0">
                <a:latin typeface="Times New Roman" pitchFamily="18" charset="0"/>
              </a:rPr>
              <a:t>16 </a:t>
            </a:r>
            <a:r>
              <a:rPr lang="en-US" altLang="zh-CN" sz="1200" dirty="0">
                <a:latin typeface="Times New Roman" pitchFamily="18" charset="0"/>
                <a:sym typeface="Wingdings" pitchFamily="2" charset="2"/>
              </a:rPr>
              <a:t> 35  34  39  44  41  38  55  64  63  72  65  45</a:t>
            </a:r>
            <a:endParaRPr lang="en-US" altLang="zh-CN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b="1" u="sng" dirty="0">
                <a:latin typeface="Times New Roman" pitchFamily="18" charset="0"/>
              </a:rPr>
              <a:t>What is the height of the tree?   What nodes are on level 2</a:t>
            </a:r>
            <a:r>
              <a:rPr lang="en-US" sz="1200" b="1" u="sng" dirty="0" smtClean="0">
                <a:latin typeface="Times New Roman" pitchFamily="18" charset="0"/>
              </a:rPr>
              <a:t>?</a:t>
            </a:r>
          </a:p>
          <a:p>
            <a:pPr marL="228600" indent="-228600">
              <a:buAutoNum type="alphaLcParenBoth" startAt="4"/>
            </a:pPr>
            <a:endParaRPr lang="en-US" sz="1200" dirty="0" smtClean="0">
              <a:latin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</a:rPr>
              <a:t>The height of the tree is 4 </a:t>
            </a:r>
          </a:p>
          <a:p>
            <a:endParaRPr lang="en-US" sz="1200" dirty="0" smtClean="0">
              <a:latin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</a:rPr>
              <a:t>The nodes that are on level 2 are </a:t>
            </a:r>
            <a:r>
              <a:rPr lang="en-US" altLang="zh-CN" sz="1200" dirty="0" smtClean="0">
                <a:latin typeface="Times New Roman" pitchFamily="18" charset="0"/>
              </a:rPr>
              <a:t>34</a:t>
            </a:r>
            <a:r>
              <a:rPr lang="en-US" altLang="zh-CN" sz="1200" dirty="0">
                <a:latin typeface="Times New Roman" pitchFamily="18" charset="0"/>
              </a:rPr>
              <a:t>, 41, 63, </a:t>
            </a:r>
            <a:r>
              <a:rPr lang="en-US" altLang="zh-CN" sz="1200" dirty="0" smtClean="0">
                <a:latin typeface="Times New Roman" pitchFamily="18" charset="0"/>
              </a:rPr>
              <a:t>and 72</a:t>
            </a:r>
            <a:endParaRPr lang="en-US" altLang="zh-CN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xmlns="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xmlns="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7614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b="1" u="sng" dirty="0">
                <a:latin typeface="Times New Roman" pitchFamily="18" charset="0"/>
              </a:rPr>
              <a:t>What is the </a:t>
            </a:r>
            <a:r>
              <a:rPr lang="en-US" sz="1200" b="1" u="sng" dirty="0" err="1">
                <a:latin typeface="Times New Roman" pitchFamily="18" charset="0"/>
              </a:rPr>
              <a:t>inorder</a:t>
            </a:r>
            <a:r>
              <a:rPr lang="en-US" sz="1200" b="1" u="sng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altLang="zh-CN" sz="1200" dirty="0" smtClean="0">
                <a:latin typeface="Times New Roman" pitchFamily="18" charset="0"/>
              </a:rPr>
              <a:t>(</a:t>
            </a:r>
            <a:r>
              <a:rPr lang="en-US" altLang="zh-CN" sz="1200" dirty="0">
                <a:latin typeface="Times New Roman" pitchFamily="18" charset="0"/>
              </a:rPr>
              <a:t>48 –  (7 % 2)) / 24) * ((18 – ( 5 * 2)) + </a:t>
            </a:r>
            <a:r>
              <a:rPr lang="en-US" altLang="zh-CN" sz="1200" dirty="0" smtClean="0">
                <a:latin typeface="Times New Roman" pitchFamily="18" charset="0"/>
              </a:rPr>
              <a:t>12</a:t>
            </a:r>
            <a:endParaRPr lang="en-US" altLang="zh-CN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b="1" u="sng" dirty="0">
                <a:latin typeface="Times New Roman" pitchFamily="18" charset="0"/>
              </a:rPr>
              <a:t>(b)  What is the </a:t>
            </a:r>
            <a:r>
              <a:rPr lang="en-US" sz="1200" b="1" u="sng" dirty="0" err="1">
                <a:latin typeface="Times New Roman" pitchFamily="18" charset="0"/>
              </a:rPr>
              <a:t>postorder</a:t>
            </a:r>
            <a:r>
              <a:rPr lang="en-US" sz="1200" b="1" u="sng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altLang="zh-CN" sz="1200" dirty="0">
                <a:latin typeface="Times New Roman" pitchFamily="18" charset="0"/>
              </a:rPr>
              <a:t>48 7 2 % - 24 / 18 5 2 * - 12 + *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b="1" u="sng" dirty="0" smtClean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endParaRPr lang="en-US" sz="1200" b="1" u="sng" dirty="0">
              <a:latin typeface="Times New Roman" pitchFamily="18" charset="0"/>
            </a:endParaRPr>
          </a:p>
          <a:p>
            <a:pPr marL="0" indent="0"/>
            <a:r>
              <a:rPr lang="en-US" sz="1200" dirty="0" smtClean="0">
                <a:latin typeface="Times New Roman" pitchFamily="18" charset="0"/>
              </a:rPr>
              <a:t>20</a:t>
            </a: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b="1" u="sng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 smtClean="0">
                <a:latin typeface="Times New Roman" pitchFamily="18" charset="0"/>
              </a:rPr>
              <a:t>39.17</a:t>
            </a:r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82952" y="17642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00201" y="21336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00201" y="24500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99210" y="2743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82952" y="303618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82952" y="32960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82952" y="35894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3334" y="3958747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61032" y="42788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03334" y="457200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61032" y="488610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61032" y="511706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61032" y="548640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44057" y="579120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10146" y="611058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2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r>
              <a:rPr lang="en-US" sz="2000" dirty="0" smtClean="0">
                <a:latin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4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" name="Oval 149"/>
          <p:cNvSpPr>
            <a:spLocks noChangeArrowheads="1"/>
          </p:cNvSpPr>
          <p:nvPr/>
        </p:nvSpPr>
        <p:spPr bwMode="auto">
          <a:xfrm>
            <a:off x="3302696" y="437877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6" name="Oval 150"/>
          <p:cNvSpPr>
            <a:spLocks noChangeArrowheads="1"/>
          </p:cNvSpPr>
          <p:nvPr/>
        </p:nvSpPr>
        <p:spPr bwMode="auto">
          <a:xfrm>
            <a:off x="5199867" y="3581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" name="Oval 151"/>
          <p:cNvSpPr>
            <a:spLocks noChangeArrowheads="1"/>
          </p:cNvSpPr>
          <p:nvPr/>
        </p:nvSpPr>
        <p:spPr bwMode="auto">
          <a:xfrm>
            <a:off x="6515100" y="358412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" name="Oval 154"/>
          <p:cNvSpPr>
            <a:spLocks noChangeArrowheads="1"/>
          </p:cNvSpPr>
          <p:nvPr/>
        </p:nvSpPr>
        <p:spPr bwMode="auto">
          <a:xfrm>
            <a:off x="4215008" y="438712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8"/>
          <p:cNvSpPr>
            <a:spLocks noChangeShapeType="1"/>
          </p:cNvSpPr>
          <p:nvPr/>
        </p:nvSpPr>
        <p:spPr bwMode="auto">
          <a:xfrm>
            <a:off x="5029200" y="32766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59"/>
          <p:cNvSpPr>
            <a:spLocks noChangeShapeType="1"/>
          </p:cNvSpPr>
          <p:nvPr/>
        </p:nvSpPr>
        <p:spPr bwMode="auto">
          <a:xfrm flipH="1">
            <a:off x="3638550" y="40767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60"/>
          <p:cNvSpPr>
            <a:spLocks noChangeShapeType="1"/>
          </p:cNvSpPr>
          <p:nvPr/>
        </p:nvSpPr>
        <p:spPr bwMode="auto">
          <a:xfrm>
            <a:off x="6597937" y="3200400"/>
            <a:ext cx="29749" cy="383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63"/>
          <p:cNvSpPr>
            <a:spLocks noChangeShapeType="1"/>
          </p:cNvSpPr>
          <p:nvPr/>
        </p:nvSpPr>
        <p:spPr bwMode="auto">
          <a:xfrm>
            <a:off x="4100186" y="4114800"/>
            <a:ext cx="243214" cy="2639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51"/>
          <p:cNvSpPr>
            <a:spLocks noChangeArrowheads="1"/>
          </p:cNvSpPr>
          <p:nvPr/>
        </p:nvSpPr>
        <p:spPr bwMode="auto">
          <a:xfrm>
            <a:off x="5478049" y="4378777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0" name="Line 160"/>
          <p:cNvSpPr>
            <a:spLocks noChangeShapeType="1"/>
          </p:cNvSpPr>
          <p:nvPr/>
        </p:nvSpPr>
        <p:spPr bwMode="auto">
          <a:xfrm>
            <a:off x="6942551" y="3966664"/>
            <a:ext cx="296449" cy="2624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60"/>
          <p:cNvSpPr>
            <a:spLocks noChangeShapeType="1"/>
          </p:cNvSpPr>
          <p:nvPr/>
        </p:nvSpPr>
        <p:spPr bwMode="auto">
          <a:xfrm>
            <a:off x="5562600" y="4076699"/>
            <a:ext cx="94468" cy="302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1"/>
          <p:cNvSpPr>
            <a:spLocks noChangeArrowheads="1"/>
          </p:cNvSpPr>
          <p:nvPr/>
        </p:nvSpPr>
        <p:spPr bwMode="auto">
          <a:xfrm>
            <a:off x="7010400" y="429903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371</Words>
  <Application>Microsoft Office PowerPoint</Application>
  <PresentationFormat>On-screen Show (4:3)</PresentationFormat>
  <Paragraphs>148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Windows User</cp:lastModifiedBy>
  <cp:revision>24</cp:revision>
  <cp:lastPrinted>2016-04-12T17:35:20Z</cp:lastPrinted>
  <dcterms:created xsi:type="dcterms:W3CDTF">2006-11-01T05:42:40Z</dcterms:created>
  <dcterms:modified xsi:type="dcterms:W3CDTF">2021-03-24T18:07:22Z</dcterms:modified>
</cp:coreProperties>
</file>