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90" r:id="rId4"/>
    <p:sldId id="289" r:id="rId5"/>
    <p:sldId id="305" r:id="rId6"/>
    <p:sldId id="266" r:id="rId7"/>
    <p:sldId id="307" r:id="rId8"/>
    <p:sldId id="308" r:id="rId9"/>
    <p:sldId id="309" r:id="rId10"/>
    <p:sldId id="271" r:id="rId11"/>
    <p:sldId id="320" r:id="rId12"/>
    <p:sldId id="311" r:id="rId13"/>
    <p:sldId id="312" r:id="rId14"/>
    <p:sldId id="301" r:id="rId15"/>
    <p:sldId id="279" r:id="rId1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Dosis" panose="02010503020202060003" pitchFamily="50" charset="0"/>
      <p:regular r:id="rId22"/>
      <p:bold r:id="rId23"/>
    </p:embeddedFont>
    <p:embeddedFont>
      <p:font typeface="Sniglet" panose="04070505030100020000" pitchFamily="8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965"/>
    <a:srgbClr val="A5D947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189D4-9ADD-422E-84BF-3D179D298E7B}">
  <a:tblStyle styleId="{E6E189D4-9ADD-422E-84BF-3D179D298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136" autoAdjust="0"/>
  </p:normalViewPr>
  <p:slideViewPr>
    <p:cSldViewPr snapToGrid="0">
      <p:cViewPr varScale="1">
        <p:scale>
          <a:sx n="104" d="100"/>
          <a:sy n="104" d="100"/>
        </p:scale>
        <p:origin x="81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23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98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04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16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5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9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6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7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6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strike="sngStrike" dirty="0">
                <a:solidFill>
                  <a:srgbClr val="3D4965"/>
                </a:solidFill>
              </a:rPr>
              <a:t>The short form of internet is the 'net'. ...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13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58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7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02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28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81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238734" y="1089329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Networking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7"/>
          <p:cNvSpPr txBox="1">
            <a:spLocks noGrp="1"/>
          </p:cNvSpPr>
          <p:nvPr>
            <p:ph type="ctrTitle" idx="4294967295"/>
          </p:nvPr>
        </p:nvSpPr>
        <p:spPr>
          <a:xfrm>
            <a:off x="1605225" y="594943"/>
            <a:ext cx="5933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7.676 B</a:t>
            </a:r>
            <a:endParaRPr sz="4800" dirty="0"/>
          </a:p>
        </p:txBody>
      </p:sp>
      <p:sp>
        <p:nvSpPr>
          <p:cNvPr id="648" name="Google Shape;648;p27"/>
          <p:cNvSpPr txBox="1">
            <a:spLocks noGrp="1"/>
          </p:cNvSpPr>
          <p:nvPr>
            <p:ph type="subTitle" idx="4294967295"/>
          </p:nvPr>
        </p:nvSpPr>
        <p:spPr>
          <a:xfrm>
            <a:off x="1605225" y="1205851"/>
            <a:ext cx="5933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That’s our population</a:t>
            </a:r>
            <a:endParaRPr sz="1800" dirty="0"/>
          </a:p>
        </p:txBody>
      </p:sp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1605225" y="3400365"/>
            <a:ext cx="5933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4.388 B</a:t>
            </a:r>
            <a:endParaRPr sz="4800" dirty="0"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4294967295"/>
          </p:nvPr>
        </p:nvSpPr>
        <p:spPr>
          <a:xfrm>
            <a:off x="1605225" y="4011273"/>
            <a:ext cx="5933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Total Internet Users</a:t>
            </a:r>
            <a:endParaRPr sz="1800" dirty="0"/>
          </a:p>
        </p:txBody>
      </p:sp>
      <p:sp>
        <p:nvSpPr>
          <p:cNvPr id="651" name="Google Shape;651;p27"/>
          <p:cNvSpPr txBox="1">
            <a:spLocks noGrp="1"/>
          </p:cNvSpPr>
          <p:nvPr>
            <p:ph type="ctrTitle" idx="4294967295"/>
          </p:nvPr>
        </p:nvSpPr>
        <p:spPr>
          <a:xfrm>
            <a:off x="1605225" y="1991375"/>
            <a:ext cx="5933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5.112 B</a:t>
            </a:r>
            <a:endParaRPr sz="4800" dirty="0"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4294967295"/>
          </p:nvPr>
        </p:nvSpPr>
        <p:spPr>
          <a:xfrm>
            <a:off x="1605225" y="2602283"/>
            <a:ext cx="5933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And a lot of mobile users</a:t>
            </a:r>
            <a:endParaRPr sz="1800" dirty="0"/>
          </a:p>
        </p:txBody>
      </p:sp>
      <p:grpSp>
        <p:nvGrpSpPr>
          <p:cNvPr id="653" name="Google Shape;653;p27"/>
          <p:cNvGrpSpPr/>
          <p:nvPr/>
        </p:nvGrpSpPr>
        <p:grpSpPr>
          <a:xfrm>
            <a:off x="1553100" y="1868593"/>
            <a:ext cx="6037800" cy="1406314"/>
            <a:chOff x="1553100" y="2807121"/>
            <a:chExt cx="6037800" cy="1406314"/>
          </a:xfrm>
        </p:grpSpPr>
        <p:cxnSp>
          <p:nvCxnSpPr>
            <p:cNvPr id="654" name="Google Shape;654;p27"/>
            <p:cNvCxnSpPr/>
            <p:nvPr/>
          </p:nvCxnSpPr>
          <p:spPr>
            <a:xfrm>
              <a:off x="1553100" y="2807121"/>
              <a:ext cx="6037800" cy="0"/>
            </a:xfrm>
            <a:prstGeom prst="straightConnector1">
              <a:avLst/>
            </a:prstGeom>
            <a:noFill/>
            <a:ln w="19050" cap="rnd" cmpd="sng">
              <a:solidFill>
                <a:srgbClr val="A4C2F4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7"/>
            <p:cNvCxnSpPr/>
            <p:nvPr/>
          </p:nvCxnSpPr>
          <p:spPr>
            <a:xfrm>
              <a:off x="1553100" y="4213436"/>
              <a:ext cx="6037800" cy="0"/>
            </a:xfrm>
            <a:prstGeom prst="straightConnector1">
              <a:avLst/>
            </a:prstGeom>
            <a:noFill/>
            <a:ln w="19050" cap="rnd" cmpd="sng">
              <a:solidFill>
                <a:srgbClr val="A4C2F4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656" name="Google Shape;656;p27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Google Shape;835;p39">
            <a:extLst>
              <a:ext uri="{FF2B5EF4-FFF2-40B4-BE49-F238E27FC236}">
                <a16:creationId xmlns:a16="http://schemas.microsoft.com/office/drawing/2014/main" id="{C5EFA702-5859-4485-AE45-C4CBB99F6338}"/>
              </a:ext>
            </a:extLst>
          </p:cNvPr>
          <p:cNvSpPr/>
          <p:nvPr/>
        </p:nvSpPr>
        <p:spPr>
          <a:xfrm rot="245533">
            <a:off x="7453745" y="2319913"/>
            <a:ext cx="1296161" cy="1584403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4" name="Google Shape;767;p38">
            <a:extLst>
              <a:ext uri="{FF2B5EF4-FFF2-40B4-BE49-F238E27FC236}">
                <a16:creationId xmlns:a16="http://schemas.microsoft.com/office/drawing/2014/main" id="{9E041968-5804-468F-84E2-D827DD949D5C}"/>
              </a:ext>
            </a:extLst>
          </p:cNvPr>
          <p:cNvSpPr/>
          <p:nvPr/>
        </p:nvSpPr>
        <p:spPr>
          <a:xfrm>
            <a:off x="353961" y="935607"/>
            <a:ext cx="1147520" cy="166666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3AC3B643-1852-4192-92E6-A7069773B807}"/>
              </a:ext>
            </a:extLst>
          </p:cNvPr>
          <p:cNvSpPr/>
          <p:nvPr/>
        </p:nvSpPr>
        <p:spPr>
          <a:xfrm rot="5400000">
            <a:off x="1290957" y="-21602"/>
            <a:ext cx="767351" cy="719814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461EC-6371-4B75-9712-28F79B69CC92}"/>
              </a:ext>
            </a:extLst>
          </p:cNvPr>
          <p:cNvSpPr txBox="1"/>
          <p:nvPr/>
        </p:nvSpPr>
        <p:spPr>
          <a:xfrm>
            <a:off x="1403548" y="17145"/>
            <a:ext cx="1014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Dosis" panose="02010503020202060003" pitchFamily="50" charset="0"/>
              </a:rPr>
              <a:t>Jan</a:t>
            </a:r>
          </a:p>
          <a:p>
            <a:r>
              <a:rPr lang="en-IN" dirty="0">
                <a:solidFill>
                  <a:schemeClr val="accent1"/>
                </a:solidFill>
                <a:latin typeface="Dosis" panose="02010503020202060003" pitchFamily="50" charset="0"/>
              </a:rPr>
              <a:t> 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787FB-C005-4B29-A71E-4FAFFC9F2A45}"/>
              </a:ext>
            </a:extLst>
          </p:cNvPr>
          <p:cNvSpPr txBox="1"/>
          <p:nvPr/>
        </p:nvSpPr>
        <p:spPr>
          <a:xfrm>
            <a:off x="5781366" y="763737"/>
            <a:ext cx="3285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C78D8"/>
                </a:solidFill>
                <a:latin typeface="Comic Sans MS" panose="030F0702030302020204" pitchFamily="66" charset="0"/>
              </a:rPr>
              <a:t>Global Network        </a:t>
            </a: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IN" sz="3200" dirty="0">
                <a:solidFill>
                  <a:srgbClr val="3C78D8"/>
                </a:solidFill>
                <a:latin typeface="Comic Sans MS" panose="030F0702030302020204" pitchFamily="66" charset="0"/>
              </a:rPr>
              <a:t>        Traffic !</a:t>
            </a:r>
          </a:p>
        </p:txBody>
      </p:sp>
      <p:pic>
        <p:nvPicPr>
          <p:cNvPr id="7" name="Picture 2" descr="The Richest People in Human History - Part 1">
            <a:extLst>
              <a:ext uri="{FF2B5EF4-FFF2-40B4-BE49-F238E27FC236}">
                <a16:creationId xmlns:a16="http://schemas.microsoft.com/office/drawing/2014/main" id="{CC3C6974-7593-4CBA-A2F1-1AE1E533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" y="0"/>
            <a:ext cx="550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76;p38">
            <a:extLst>
              <a:ext uri="{FF2B5EF4-FFF2-40B4-BE49-F238E27FC236}">
                <a16:creationId xmlns:a16="http://schemas.microsoft.com/office/drawing/2014/main" id="{F4C77F68-32C5-49B1-8025-8C28E8D2DA44}"/>
              </a:ext>
            </a:extLst>
          </p:cNvPr>
          <p:cNvSpPr/>
          <p:nvPr/>
        </p:nvSpPr>
        <p:spPr>
          <a:xfrm>
            <a:off x="7425814" y="3758539"/>
            <a:ext cx="1504334" cy="1219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1919176" y="485340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B87B-99F4-41AE-BAF1-C501D6141ECA}"/>
              </a:ext>
            </a:extLst>
          </p:cNvPr>
          <p:cNvSpPr txBox="1"/>
          <p:nvPr/>
        </p:nvSpPr>
        <p:spPr>
          <a:xfrm>
            <a:off x="1295337" y="531922"/>
            <a:ext cx="553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Sniglet" panose="04070505030100020000" pitchFamily="82" charset="0"/>
              </a:rPr>
              <a:t>Security</a:t>
            </a:r>
          </a:p>
        </p:txBody>
      </p:sp>
      <p:sp>
        <p:nvSpPr>
          <p:cNvPr id="4" name="Google Shape;560;p17">
            <a:extLst>
              <a:ext uri="{FF2B5EF4-FFF2-40B4-BE49-F238E27FC236}">
                <a16:creationId xmlns:a16="http://schemas.microsoft.com/office/drawing/2014/main" id="{C62825A6-BF38-4213-968E-FE0C7303A7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3451" y="1363179"/>
            <a:ext cx="6140400" cy="329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Firewalls</a:t>
            </a:r>
          </a:p>
          <a:p>
            <a:pPr algn="l" fontAlgn="base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Anti-virus and anti-malware software</a:t>
            </a:r>
          </a:p>
          <a:p>
            <a:pPr algn="l" fontAlgn="base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Access control</a:t>
            </a:r>
            <a:endParaRPr lang="en-IN" sz="2000" b="0" dirty="0">
              <a:solidFill>
                <a:srgbClr val="3D4965"/>
              </a:solidFill>
              <a:latin typeface="Dosis" panose="02010503020202060003" pitchFamily="50" charset="0"/>
            </a:endParaRPr>
          </a:p>
          <a:p>
            <a:pPr algn="l" fontAlgn="base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VPN</a:t>
            </a:r>
          </a:p>
          <a:p>
            <a:pPr algn="l" fontAlgn="base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Wireless security</a:t>
            </a:r>
          </a:p>
        </p:txBody>
      </p:sp>
      <p:pic>
        <p:nvPicPr>
          <p:cNvPr id="1034" name="Picture 10" descr="Image result for network security white">
            <a:extLst>
              <a:ext uri="{FF2B5EF4-FFF2-40B4-BE49-F238E27FC236}">
                <a16:creationId xmlns:a16="http://schemas.microsoft.com/office/drawing/2014/main" id="{C1F7DCCB-C22C-48FD-945F-3304B0FE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67" y="2024215"/>
            <a:ext cx="3119285" cy="311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B87B-99F4-41AE-BAF1-C501D6141ECA}"/>
              </a:ext>
            </a:extLst>
          </p:cNvPr>
          <p:cNvSpPr txBox="1"/>
          <p:nvPr/>
        </p:nvSpPr>
        <p:spPr>
          <a:xfrm>
            <a:off x="0" y="448791"/>
            <a:ext cx="927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  <a:latin typeface="Sniglet" panose="04070505030100020000" pitchFamily="82" charset="0"/>
              </a:rPr>
              <a:t>Career</a:t>
            </a: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F434494D-EB97-40C1-80AE-44ED16A60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1491" y="1327436"/>
            <a:ext cx="3994859" cy="235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Network Analyst</a:t>
            </a:r>
          </a:p>
          <a:p>
            <a:pPr algn="l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Cisco Certification</a:t>
            </a:r>
          </a:p>
          <a:p>
            <a:pPr lvl="1" algn="l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CCNA</a:t>
            </a:r>
          </a:p>
          <a:p>
            <a:pPr lvl="1" algn="l"/>
            <a:r>
              <a:rPr lang="en-IN" sz="2000" b="0" dirty="0">
                <a:solidFill>
                  <a:srgbClr val="3D4965"/>
                </a:solidFill>
                <a:latin typeface="Dosis" panose="02010503020202060003" pitchFamily="50" charset="0"/>
              </a:rPr>
              <a:t>CCNP</a:t>
            </a:r>
          </a:p>
          <a:p>
            <a:pPr lvl="1" algn="l"/>
            <a:r>
              <a:rPr lang="en-IN" sz="2000" b="0" dirty="0">
                <a:solidFill>
                  <a:srgbClr val="3D4965"/>
                </a:solidFill>
                <a:latin typeface="Dosis" panose="02010503020202060003" pitchFamily="50" charset="0"/>
              </a:rPr>
              <a:t>CCIE</a:t>
            </a:r>
            <a:endParaRPr lang="en-IN" sz="2000" b="0" i="0" dirty="0">
              <a:solidFill>
                <a:srgbClr val="3D4965"/>
              </a:solidFill>
              <a:effectLst/>
              <a:latin typeface="Dosis" panose="02010503020202060003" pitchFamily="50" charset="0"/>
            </a:endParaRPr>
          </a:p>
          <a:p>
            <a:pPr algn="l"/>
            <a:r>
              <a:rPr lang="en-IN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Wireshark WCNA Certification</a:t>
            </a:r>
            <a:r>
              <a:rPr lang="en-IN" sz="2000" b="0" dirty="0">
                <a:solidFill>
                  <a:srgbClr val="3D4965"/>
                </a:solidFill>
                <a:latin typeface="Dosis" panose="02010503020202060003" pitchFamily="50" charset="0"/>
              </a:rPr>
              <a:t>	</a:t>
            </a:r>
          </a:p>
          <a:p>
            <a:pPr algn="l"/>
            <a:endParaRPr lang="en-IN" sz="1600" b="0" i="0" dirty="0">
              <a:solidFill>
                <a:srgbClr val="3D4965"/>
              </a:solidFill>
              <a:effectLst/>
              <a:latin typeface="Dosis" panose="02010503020202060003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F4319-75AC-43C3-8556-0B1EAF682E7A}"/>
              </a:ext>
            </a:extLst>
          </p:cNvPr>
          <p:cNvSpPr txBox="1"/>
          <p:nvPr/>
        </p:nvSpPr>
        <p:spPr>
          <a:xfrm>
            <a:off x="4991101" y="1327436"/>
            <a:ext cx="41528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Some of the top networking companies across the world are listed here.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Dosis" panose="02010503020202060003" pitchFamily="50" charset="0"/>
              </a:rPr>
              <a:t>IBM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Dosis" panose="02010503020202060003" pitchFamily="50" charset="0"/>
              </a:rPr>
              <a:t>Cisco Systems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Dosis" panose="02010503020202060003" pitchFamily="50" charset="0"/>
              </a:rPr>
              <a:t>Intel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Dosis" panose="02010503020202060003" pitchFamily="50" charset="0"/>
              </a:rPr>
              <a:t>3Com</a:t>
            </a:r>
          </a:p>
          <a:p>
            <a:endParaRPr lang="en-IN" dirty="0">
              <a:solidFill>
                <a:srgbClr val="3D4965"/>
              </a:solidFill>
            </a:endParaRPr>
          </a:p>
        </p:txBody>
      </p:sp>
      <p:pic>
        <p:nvPicPr>
          <p:cNvPr id="4098" name="Picture 2" descr="Image result for shake hands">
            <a:extLst>
              <a:ext uri="{FF2B5EF4-FFF2-40B4-BE49-F238E27FC236}">
                <a16:creationId xmlns:a16="http://schemas.microsoft.com/office/drawing/2014/main" id="{A21C665F-3659-4B28-A61E-C7EA5881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4341"/>
            <a:ext cx="3406877" cy="1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172289" y="4963911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8909E9-77F3-4E1E-8DA7-D81A636C17CC}"/>
              </a:ext>
            </a:extLst>
          </p:cNvPr>
          <p:cNvSpPr txBox="1">
            <a:spLocks noChangeArrowheads="1"/>
          </p:cNvSpPr>
          <p:nvPr/>
        </p:nvSpPr>
        <p:spPr>
          <a:xfrm>
            <a:off x="1311281" y="511843"/>
            <a:ext cx="5518547" cy="7500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tabLst>
                <a:tab pos="642884" algn="l"/>
              </a:tabLst>
            </a:pPr>
            <a:r>
              <a:rPr lang="en-US" altLang="en-US" sz="3200" dirty="0">
                <a:solidFill>
                  <a:schemeClr val="accent1"/>
                </a:solidFill>
                <a:latin typeface="Sniglet" panose="04070505030100020000" pitchFamily="82" charset="0"/>
              </a:rPr>
              <a:t>Resources</a:t>
            </a:r>
            <a:endParaRPr lang="en-US" altLang="en-US" dirty="0">
              <a:solidFill>
                <a:schemeClr val="accent1"/>
              </a:solidFill>
              <a:latin typeface="Sniglet" panose="04070505030100020000" pitchFamily="8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839A9-EBE9-44FF-AA8C-C8E587B1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281" y="1542156"/>
            <a:ext cx="7014183" cy="3022470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3D4965"/>
                </a:solidFill>
                <a:latin typeface="Dosis" panose="02010503020202060003" pitchFamily="50" charset="0"/>
              </a:rPr>
              <a:t>Networking Web Page: http://www.stanford.edu/services/network/</a:t>
            </a:r>
          </a:p>
          <a:p>
            <a:pPr algn="l"/>
            <a:r>
              <a:rPr lang="en-US" sz="160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‘The Bits and Bytes of Computer Networking’ By </a:t>
            </a:r>
            <a:r>
              <a:rPr lang="en-IN" sz="160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Google</a:t>
            </a:r>
          </a:p>
          <a:p>
            <a:pPr algn="l"/>
            <a:r>
              <a:rPr lang="en-IN" sz="1600" dirty="0">
                <a:solidFill>
                  <a:srgbClr val="3D4965"/>
                </a:solidFill>
                <a:latin typeface="Dosis" panose="02010503020202060003" pitchFamily="50" charset="0"/>
              </a:rPr>
              <a:t>Digital guide –IONOS</a:t>
            </a:r>
          </a:p>
          <a:p>
            <a:pPr algn="l"/>
            <a:r>
              <a:rPr lang="en-IN" sz="1600" i="0" dirty="0">
                <a:solidFill>
                  <a:srgbClr val="3D4965"/>
                </a:solidFill>
                <a:effectLst/>
                <a:latin typeface="Dosis" panose="02010503020202060003" pitchFamily="50" charset="0"/>
              </a:rPr>
              <a:t>WWW</a:t>
            </a:r>
          </a:p>
          <a:p>
            <a:pPr algn="l"/>
            <a:endParaRPr lang="en-IN" sz="1600" i="0" dirty="0">
              <a:solidFill>
                <a:srgbClr val="3D4965"/>
              </a:solidFill>
              <a:effectLst/>
              <a:latin typeface="Dosis" panose="02010503020202060003" pitchFamily="50" charset="0"/>
            </a:endParaRPr>
          </a:p>
          <a:p>
            <a:pPr algn="l"/>
            <a:endParaRPr lang="en-IN" sz="1600" i="0" dirty="0">
              <a:solidFill>
                <a:srgbClr val="3D4965"/>
              </a:solidFill>
              <a:effectLst/>
              <a:latin typeface="Dosis" panose="02010503020202060003" pitchFamily="50" charset="0"/>
            </a:endParaRPr>
          </a:p>
          <a:p>
            <a:pPr algn="l"/>
            <a:endParaRPr lang="en-US" sz="1600" i="0" dirty="0">
              <a:solidFill>
                <a:srgbClr val="3D4965"/>
              </a:solidFill>
              <a:effectLst/>
              <a:latin typeface="Dosis" panose="02010503020202060003" pitchFamily="50" charset="0"/>
            </a:endParaRPr>
          </a:p>
          <a:p>
            <a:pPr algn="l"/>
            <a:endParaRPr lang="en-US" sz="1600" i="0" dirty="0">
              <a:solidFill>
                <a:srgbClr val="3D4965"/>
              </a:solidFill>
              <a:effectLst/>
              <a:latin typeface="Dosis" panose="02010503020202060003" pitchFamily="50" charset="0"/>
            </a:endParaRPr>
          </a:p>
          <a:p>
            <a:pPr algn="l"/>
            <a:endParaRPr lang="en-IN" sz="1600" dirty="0">
              <a:solidFill>
                <a:srgbClr val="3D4965"/>
              </a:solidFill>
              <a:latin typeface="Dosis" panose="0201050302020206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33" name="Google Shape;733;p35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714869" cy="2459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IN" sz="2000" dirty="0">
                <a:solidFill>
                  <a:schemeClr val="accent1"/>
                </a:solidFill>
              </a:rPr>
              <a:t>josekjames5@gmail.com</a:t>
            </a:r>
          </a:p>
        </p:txBody>
      </p:sp>
      <p:sp>
        <p:nvSpPr>
          <p:cNvPr id="734" name="Google Shape;734;p35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35" name="Google Shape;735;p35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3"/>
            <a:ext cx="464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540" name="Google Shape;540;p14"/>
          <p:cNvSpPr txBox="1">
            <a:spLocks noGrp="1"/>
          </p:cNvSpPr>
          <p:nvPr>
            <p:ph type="body" idx="4294967295"/>
          </p:nvPr>
        </p:nvSpPr>
        <p:spPr>
          <a:xfrm>
            <a:off x="3019275" y="2119100"/>
            <a:ext cx="464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-IN" sz="3600" b="1" dirty="0"/>
              <a:t>Jose K James...</a:t>
            </a:r>
            <a:endParaRPr dirty="0"/>
          </a:p>
        </p:txBody>
      </p:sp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" name="Google Shape;775;p38">
            <a:extLst>
              <a:ext uri="{FF2B5EF4-FFF2-40B4-BE49-F238E27FC236}">
                <a16:creationId xmlns:a16="http://schemas.microsoft.com/office/drawing/2014/main" id="{7293F67E-6C81-4C74-8462-29FF0A7680AB}"/>
              </a:ext>
            </a:extLst>
          </p:cNvPr>
          <p:cNvSpPr/>
          <p:nvPr/>
        </p:nvSpPr>
        <p:spPr>
          <a:xfrm rot="19004970">
            <a:off x="1561988" y="1400194"/>
            <a:ext cx="942935" cy="117052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" name="Google Shape;540;p14">
            <a:extLst>
              <a:ext uri="{FF2B5EF4-FFF2-40B4-BE49-F238E27FC236}">
                <a16:creationId xmlns:a16="http://schemas.microsoft.com/office/drawing/2014/main" id="{950A718D-D7E0-4A57-B402-03ABE61107C1}"/>
              </a:ext>
            </a:extLst>
          </p:cNvPr>
          <p:cNvSpPr txBox="1">
            <a:spLocks/>
          </p:cNvSpPr>
          <p:nvPr/>
        </p:nvSpPr>
        <p:spPr>
          <a:xfrm>
            <a:off x="6488663" y="3633319"/>
            <a:ext cx="3590632" cy="164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IN" sz="2800" b="1" dirty="0"/>
              <a:t>S2 CSEA</a:t>
            </a:r>
          </a:p>
          <a:p>
            <a:pPr marL="0" indent="0">
              <a:buFont typeface="Dosis"/>
              <a:buNone/>
            </a:pPr>
            <a:r>
              <a:rPr lang="en-IN" sz="2800" b="1" dirty="0"/>
              <a:t>     </a:t>
            </a:r>
            <a:r>
              <a:rPr lang="en-IN" sz="2800" b="1" dirty="0">
                <a:solidFill>
                  <a:schemeClr val="accent1"/>
                </a:solidFill>
              </a:rPr>
              <a:t>34</a:t>
            </a:r>
            <a:r>
              <a:rPr lang="en-IN" sz="2800" b="1" dirty="0"/>
              <a:t> 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D3CF6-CFC1-40F0-AFA6-E2F9995D92DE}"/>
              </a:ext>
            </a:extLst>
          </p:cNvPr>
          <p:cNvSpPr txBox="1"/>
          <p:nvPr/>
        </p:nvSpPr>
        <p:spPr>
          <a:xfrm>
            <a:off x="1047492" y="3657270"/>
            <a:ext cx="139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Dosis" panose="02010503020202060003" charset="0"/>
              </a:rPr>
              <a:t>01</a:t>
            </a:r>
          </a:p>
          <a:p>
            <a:r>
              <a:rPr lang="en-IN" sz="1800" b="1">
                <a:latin typeface="Dosis" panose="02010503020202060003" charset="0"/>
              </a:rPr>
              <a:t>06</a:t>
            </a:r>
            <a:endParaRPr lang="en-IN" sz="1800" b="1" dirty="0">
              <a:latin typeface="Dosis" panose="02010503020202060003" charset="0"/>
            </a:endParaRPr>
          </a:p>
          <a:p>
            <a:r>
              <a:rPr lang="en-IN" sz="1800" b="1" dirty="0">
                <a:latin typeface="Dosis" panose="02010503020202060003" charset="0"/>
              </a:rPr>
              <a:t>2021</a:t>
            </a:r>
            <a:endParaRPr lang="en-IN" b="1" dirty="0">
              <a:latin typeface="Dosis" panose="02010503020202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/>
              <a:t>Goals of Class</a:t>
            </a:r>
            <a:endParaRPr lang="en-US" sz="3200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1DDEB092-72AD-4EC2-A1D6-B005373F000C}"/>
              </a:ext>
            </a:extLst>
          </p:cNvPr>
          <p:cNvSpPr txBox="1">
            <a:spLocks/>
          </p:cNvSpPr>
          <p:nvPr/>
        </p:nvSpPr>
        <p:spPr>
          <a:xfrm>
            <a:off x="1994162" y="2123768"/>
            <a:ext cx="6140400" cy="29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2400" dirty="0"/>
              <a:t>Understanding of networking</a:t>
            </a:r>
          </a:p>
          <a:p>
            <a:r>
              <a:rPr lang="en-US" sz="2400" dirty="0"/>
              <a:t>Physical Layer</a:t>
            </a:r>
          </a:p>
          <a:p>
            <a:r>
              <a:rPr lang="en-US" sz="2400" dirty="0"/>
              <a:t>Wireless networks</a:t>
            </a:r>
          </a:p>
          <a:p>
            <a:r>
              <a:rPr lang="en-US" sz="2400" dirty="0"/>
              <a:t>Internet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Career</a:t>
            </a: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691CA3CA-0992-460C-90CB-A0AA8894A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162727"/>
            <a:ext cx="6140400" cy="961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/>
              <a:t>Basic understanding of common modern networking technology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25922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body" idx="1"/>
          </p:nvPr>
        </p:nvSpPr>
        <p:spPr>
          <a:xfrm>
            <a:off x="847651" y="392887"/>
            <a:ext cx="6490052" cy="1174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9850" indent="0">
              <a:spcBef>
                <a:spcPct val="0"/>
              </a:spcBef>
              <a:buNone/>
              <a:tabLst>
                <a:tab pos="1219200" algn="l"/>
              </a:tabLst>
            </a:pPr>
            <a:r>
              <a:rPr lang="en-US" altLang="en-US" sz="4000" b="0" dirty="0">
                <a:solidFill>
                  <a:schemeClr val="accent1"/>
                </a:solidFill>
                <a:latin typeface="Sniglet" panose="04070505030100020000" pitchFamily="82" charset="0"/>
              </a:rPr>
              <a:t>What is a “Network”?</a:t>
            </a:r>
          </a:p>
        </p:txBody>
      </p:sp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3356D-B4E5-424C-BD16-1451CCF5CFE6}"/>
              </a:ext>
            </a:extLst>
          </p:cNvPr>
          <p:cNvSpPr txBox="1"/>
          <p:nvPr/>
        </p:nvSpPr>
        <p:spPr>
          <a:xfrm>
            <a:off x="609600" y="1531090"/>
            <a:ext cx="6490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Dosis" panose="02010503020202060003" pitchFamily="50" charset="0"/>
              </a:rPr>
              <a:t> 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Dosis" panose="02010503020202060003" pitchFamily="50" charset="0"/>
              </a:rPr>
              <a:t>Definition: Network</a:t>
            </a:r>
          </a:p>
          <a:p>
            <a:pPr algn="l"/>
            <a:endParaRPr lang="en-US" sz="1800" b="0" i="0" dirty="0">
              <a:solidFill>
                <a:schemeClr val="accent1"/>
              </a:solidFill>
              <a:effectLst/>
              <a:latin typeface="Dosis" panose="02010503020202060003" pitchFamily="50" charset="0"/>
            </a:endParaRP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Dosis" panose="02010503020202060003" pitchFamily="50" charset="0"/>
              </a:rPr>
              <a:t>A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Dosis" panose="02010503020202060003" pitchFamily="50" charset="0"/>
              </a:rPr>
              <a:t>network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Dosis" panose="02010503020202060003" pitchFamily="50" charset="0"/>
              </a:rPr>
              <a:t> is a group of two or more computers or other electronic devices that are interconnected for the purpose of exchanging data and sharing resources.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779D6-599B-4890-A12C-5EAD76F5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61" y="2777920"/>
            <a:ext cx="4099339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4" y="648137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800" b="0" i="0" dirty="0">
                <a:effectLst/>
                <a:latin typeface="Sniglet" panose="04070505030100020000" pitchFamily="82" charset="0"/>
              </a:rPr>
              <a:t>Advantages of </a:t>
            </a:r>
            <a:r>
              <a:rPr lang="en-IN" sz="2800" dirty="0">
                <a:latin typeface="Sniglet" panose="04070505030100020000" pitchFamily="82" charset="0"/>
              </a:rPr>
              <a:t>a</a:t>
            </a:r>
            <a:r>
              <a:rPr lang="en-IN" sz="2800" b="0" i="0" dirty="0">
                <a:effectLst/>
                <a:latin typeface="Sniglet" panose="04070505030100020000" pitchFamily="82" charset="0"/>
              </a:rPr>
              <a:t> Network</a:t>
            </a:r>
            <a:br>
              <a:rPr lang="en-IN" sz="2800" b="0" i="0" dirty="0">
                <a:effectLst/>
                <a:latin typeface="Sniglet" panose="04070505030100020000" pitchFamily="82" charset="0"/>
              </a:rPr>
            </a:br>
            <a:endParaRPr lang="en-IN" sz="2800" dirty="0">
              <a:latin typeface="Sniglet" panose="04070505030100020000" pitchFamily="82" charset="0"/>
            </a:endParaRPr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505537"/>
            <a:ext cx="6456663" cy="293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dirty="0"/>
              <a:t>Shared use of data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dirty="0"/>
              <a:t>Shared use of resources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dirty="0"/>
              <a:t>Central control of programs and data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dirty="0"/>
              <a:t>Central storage and backup of data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dirty="0"/>
              <a:t>Shared processing power and storage capacity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dirty="0"/>
              <a:t>Easy management of authorizations and responsibilities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endParaRPr lang="en-IN" sz="2000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9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2362B-0C3A-411F-B72A-BA101F9B4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14" b="-1"/>
          <a:stretch/>
        </p:blipFill>
        <p:spPr>
          <a:xfrm>
            <a:off x="280950" y="290276"/>
            <a:ext cx="8582001" cy="4575424"/>
          </a:xfrm>
          <a:prstGeom prst="rect">
            <a:avLst/>
          </a:prstGeom>
        </p:spPr>
      </p:pic>
      <p:sp>
        <p:nvSpPr>
          <p:cNvPr id="603" name="Google Shape;603;p22"/>
          <p:cNvSpPr txBox="1">
            <a:spLocks noGrp="1"/>
          </p:cNvSpPr>
          <p:nvPr>
            <p:ph type="title" idx="4294967295"/>
          </p:nvPr>
        </p:nvSpPr>
        <p:spPr>
          <a:xfrm>
            <a:off x="280950" y="4333500"/>
            <a:ext cx="8587500" cy="532200"/>
          </a:xfrm>
          <a:prstGeom prst="rect">
            <a:avLst/>
          </a:prstGeom>
          <a:solidFill>
            <a:srgbClr val="A5D947">
              <a:alpha val="4196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i="0" dirty="0">
                <a:solidFill>
                  <a:schemeClr val="bg1"/>
                </a:solidFill>
                <a:effectLst/>
                <a:latin typeface="Sniglet" panose="04070505030100020000" pitchFamily="82" charset="0"/>
              </a:rPr>
              <a:t>Types of Networking</a:t>
            </a:r>
            <a:endParaRPr sz="24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604" name="Google Shape;604;p22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A77AF1-5711-41DF-B1CA-49419AB5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90" y="2651805"/>
            <a:ext cx="3088172" cy="2491594"/>
          </a:xfrm>
          <a:prstGeom prst="rect">
            <a:avLst/>
          </a:prstGeom>
        </p:spPr>
      </p:pic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B87B-99F4-41AE-BAF1-C501D6141ECA}"/>
              </a:ext>
            </a:extLst>
          </p:cNvPr>
          <p:cNvSpPr txBox="1"/>
          <p:nvPr/>
        </p:nvSpPr>
        <p:spPr>
          <a:xfrm>
            <a:off x="1887565" y="617631"/>
            <a:ext cx="553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Sniglet" panose="04070505030100020000" pitchFamily="82" charset="0"/>
              </a:rPr>
              <a:t>Physical Layer</a:t>
            </a: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D0F379AB-1EDF-46BF-BB72-CA27DD746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576" y="1439170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IN" sz="2000" b="0" dirty="0">
                <a:solidFill>
                  <a:srgbClr val="3D4965"/>
                </a:solidFill>
              </a:rPr>
              <a:t>Pretty much just Cat 5 (or Cat 5e or Cat6) twisted pair copper wire 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IN" sz="2000" b="0" dirty="0">
                <a:solidFill>
                  <a:srgbClr val="3D4965"/>
                </a:solidFill>
              </a:rPr>
              <a:t>Other: </a:t>
            </a:r>
            <a:r>
              <a:rPr lang="en-IN" sz="2000" b="0" dirty="0" err="1">
                <a:solidFill>
                  <a:srgbClr val="3D4965"/>
                </a:solidFill>
              </a:rPr>
              <a:t>Fiber</a:t>
            </a:r>
            <a:r>
              <a:rPr lang="en-IN" sz="2000" b="0" dirty="0">
                <a:solidFill>
                  <a:srgbClr val="3D4965"/>
                </a:solidFill>
              </a:rPr>
              <a:t> (multi-mode or single-mode) coaxial copper (thick- and thin-net), Cable Modem, plain phone (DSL), microwaves (wireless ethernet), etc.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endParaRPr lang="en-IN" sz="1200" dirty="0">
              <a:solidFill>
                <a:srgbClr val="3D49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B87B-99F4-41AE-BAF1-C501D6141ECA}"/>
              </a:ext>
            </a:extLst>
          </p:cNvPr>
          <p:cNvSpPr txBox="1"/>
          <p:nvPr/>
        </p:nvSpPr>
        <p:spPr>
          <a:xfrm>
            <a:off x="1444327" y="536164"/>
            <a:ext cx="553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Sniglet" panose="04070505030100020000" pitchFamily="82" charset="0"/>
              </a:rPr>
              <a:t>Wireless</a:t>
            </a:r>
            <a:r>
              <a:rPr lang="en-US" sz="3200" b="0" dirty="0">
                <a:solidFill>
                  <a:srgbClr val="3D4965"/>
                </a:solidFill>
              </a:rPr>
              <a:t> </a:t>
            </a:r>
            <a:r>
              <a:rPr lang="en-US" sz="3200" b="0" dirty="0">
                <a:solidFill>
                  <a:schemeClr val="accent1"/>
                </a:solidFill>
                <a:latin typeface="Sniglet" panose="04070505030100020000" pitchFamily="82" charset="0"/>
              </a:rPr>
              <a:t>networks</a:t>
            </a:r>
            <a:endParaRPr lang="en-IN" sz="3200" dirty="0">
              <a:solidFill>
                <a:schemeClr val="accent1"/>
              </a:solidFill>
              <a:latin typeface="Sniglet" panose="04070505030100020000" pitchFamily="82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A00F5038-8E1E-426E-BDD2-3976E28BC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6103" y="1328928"/>
            <a:ext cx="6407321" cy="295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2000" b="0" dirty="0">
                <a:solidFill>
                  <a:srgbClr val="3D4965"/>
                </a:solidFill>
              </a:rPr>
              <a:t>Computer networks that are not connected by cables are called wireless networks. They generally use radio waves for communication between the network nodes</a:t>
            </a: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en-US" sz="2000" b="0" dirty="0">
              <a:solidFill>
                <a:srgbClr val="3D4965"/>
              </a:solidFill>
            </a:endParaRP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1600" b="0" dirty="0">
                <a:solidFill>
                  <a:srgbClr val="3D4965"/>
                </a:solidFill>
              </a:rPr>
              <a:t>Mobile phone networks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1600" b="0" dirty="0">
                <a:solidFill>
                  <a:srgbClr val="3D4965"/>
                </a:solidFill>
              </a:rPr>
              <a:t>Wi-Fi 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1600" b="0" dirty="0">
                <a:solidFill>
                  <a:srgbClr val="3D4965"/>
                </a:solidFill>
              </a:rPr>
              <a:t>Satellite communication networks</a:t>
            </a:r>
            <a:endParaRPr lang="en-IN" sz="1050" dirty="0">
              <a:solidFill>
                <a:srgbClr val="3D4965"/>
              </a:solidFill>
            </a:endParaRPr>
          </a:p>
        </p:txBody>
      </p:sp>
      <p:pic>
        <p:nvPicPr>
          <p:cNvPr id="2050" name="Picture 2" descr="Image result for wifi gif">
            <a:extLst>
              <a:ext uri="{FF2B5EF4-FFF2-40B4-BE49-F238E27FC236}">
                <a16:creationId xmlns:a16="http://schemas.microsoft.com/office/drawing/2014/main" id="{E4E5A122-B9DB-42D7-9489-BF64A49310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94" y="2787445"/>
            <a:ext cx="3141406" cy="235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3632579" y="485340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B87B-99F4-41AE-BAF1-C501D6141ECA}"/>
              </a:ext>
            </a:extLst>
          </p:cNvPr>
          <p:cNvSpPr txBox="1"/>
          <p:nvPr/>
        </p:nvSpPr>
        <p:spPr>
          <a:xfrm>
            <a:off x="1389463" y="475487"/>
            <a:ext cx="553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Sniglet" panose="04070505030100020000" pitchFamily="82" charset="0"/>
              </a:rPr>
              <a:t>Internet</a:t>
            </a:r>
          </a:p>
        </p:txBody>
      </p:sp>
      <p:sp>
        <p:nvSpPr>
          <p:cNvPr id="4" name="Google Shape;560;p17">
            <a:extLst>
              <a:ext uri="{FF2B5EF4-FFF2-40B4-BE49-F238E27FC236}">
                <a16:creationId xmlns:a16="http://schemas.microsoft.com/office/drawing/2014/main" id="{EC7CC7AD-8E2A-43F6-A515-3AD200CB2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9463" y="1200912"/>
            <a:ext cx="7455833" cy="295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1600" b="0" dirty="0">
                <a:solidFill>
                  <a:srgbClr val="3D4965"/>
                </a:solidFill>
              </a:rPr>
              <a:t>The Internet is the biggest world-wide communication network of computers.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1600" b="0" dirty="0">
                <a:solidFill>
                  <a:srgbClr val="3D4965"/>
                </a:solidFill>
              </a:rPr>
              <a:t> The Internet has millions of smaller domestic, academic, business, and government networks, which together carry many different kinds of information. 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sz="1600" b="0" dirty="0">
                <a:solidFill>
                  <a:srgbClr val="3D4965"/>
                </a:solidFill>
              </a:rPr>
              <a:t>It is used by billions of people all over the world.</a:t>
            </a:r>
            <a:endParaRPr lang="en-IN" sz="1600" b="0" dirty="0">
              <a:solidFill>
                <a:srgbClr val="3D496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1D607-5202-4448-A174-CF287777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51" y="2654710"/>
            <a:ext cx="4597615" cy="2526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9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1362</TotalTime>
  <Words>385</Words>
  <Application>Microsoft Office PowerPoint</Application>
  <PresentationFormat>On-screen Show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Dosis</vt:lpstr>
      <vt:lpstr>Comic Sans MS</vt:lpstr>
      <vt:lpstr>Sniglet</vt:lpstr>
      <vt:lpstr>Arial</vt:lpstr>
      <vt:lpstr>Friar template</vt:lpstr>
      <vt:lpstr>Understanding Networking</vt:lpstr>
      <vt:lpstr>HELLO!</vt:lpstr>
      <vt:lpstr>Goals of Class</vt:lpstr>
      <vt:lpstr>PowerPoint Presentation</vt:lpstr>
      <vt:lpstr>Advantages of a Network </vt:lpstr>
      <vt:lpstr>Types of Networking</vt:lpstr>
      <vt:lpstr>PowerPoint Presentation</vt:lpstr>
      <vt:lpstr>PowerPoint Presentation</vt:lpstr>
      <vt:lpstr>PowerPoint Presentation</vt:lpstr>
      <vt:lpstr>7.676 B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Networking</dc:title>
  <dc:creator>Hello Jose</dc:creator>
  <cp:lastModifiedBy>Hello Jose</cp:lastModifiedBy>
  <cp:revision>91</cp:revision>
  <dcterms:modified xsi:type="dcterms:W3CDTF">2021-06-01T12:03:24Z</dcterms:modified>
</cp:coreProperties>
</file>