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9" r:id="rId7"/>
    <p:sldId id="280" r:id="rId8"/>
    <p:sldId id="261"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7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HNA SASTRY K.V.R" initials="KSK" lastIdx="1" clrIdx="0">
    <p:extLst>
      <p:ext uri="{19B8F6BF-5375-455C-9EA6-DF929625EA0E}">
        <p15:presenceInfo xmlns:p15="http://schemas.microsoft.com/office/powerpoint/2012/main" userId="424f7fd66724ea0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4ED7"/>
    <a:srgbClr val="FAFAFA"/>
    <a:srgbClr val="517A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00" y="533"/>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3/20/2018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3/20/2018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3/20/2018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3/20/2018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17ABD"/>
        </a:solidFill>
        <a:effectLst/>
      </p:bgPr>
    </p:bg>
    <p:spTree>
      <p:nvGrpSpPr>
        <p:cNvPr id="1" name=""/>
        <p:cNvGrpSpPr/>
        <p:nvPr/>
      </p:nvGrpSpPr>
      <p:grpSpPr>
        <a:xfrm>
          <a:off x="0" y="0"/>
          <a:ext cx="0" cy="0"/>
          <a:chOff x="0" y="0"/>
          <a:chExt cx="0" cy="0"/>
        </a:xfrm>
      </p:grpSpPr>
      <p:sp>
        <p:nvSpPr>
          <p:cNvPr id="4" name="Rectangle 3"/>
          <p:cNvSpPr/>
          <p:nvPr/>
        </p:nvSpPr>
        <p:spPr>
          <a:xfrm>
            <a:off x="5641682" y="309859"/>
            <a:ext cx="225717" cy="937915"/>
          </a:xfrm>
          <a:prstGeom prst="rect">
            <a:avLst/>
          </a:prstGeom>
          <a:solidFill>
            <a:srgbClr val="517ABD"/>
          </a:solidFill>
        </p:spPr>
        <p:txBody>
          <a:bodyPr wrap="square" lIns="91440" tIns="45720" rIns="91440" bIns="45720">
            <a:spAutoFit/>
          </a:bodyPr>
          <a:lstStyle/>
          <a:p>
            <a:pPr algn="ctr"/>
            <a:endParaRPr lang="en-US" sz="5400" b="1" cap="none" spc="50" dirty="0">
              <a:ln w="0"/>
              <a:solidFill>
                <a:srgbClr val="FAFAFA"/>
              </a:solidFill>
              <a:effectLst>
                <a:innerShdw blurRad="63500" dist="50800" dir="13500000">
                  <a:srgbClr val="000000">
                    <a:alpha val="50000"/>
                  </a:srgbClr>
                </a:innerShdw>
              </a:effectLst>
              <a:latin typeface="Arial Narrow" panose="020B0606020202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311" y="1931373"/>
            <a:ext cx="5708649" cy="4191000"/>
          </a:xfrm>
          <a:prstGeom prst="rect">
            <a:avLst/>
          </a:prstGeom>
        </p:spPr>
      </p:pic>
      <p:sp>
        <p:nvSpPr>
          <p:cNvPr id="6" name="Rectangle 5"/>
          <p:cNvSpPr/>
          <p:nvPr/>
        </p:nvSpPr>
        <p:spPr>
          <a:xfrm>
            <a:off x="4534557" y="5125046"/>
            <a:ext cx="2920158" cy="923330"/>
          </a:xfrm>
          <a:prstGeom prst="rect">
            <a:avLst/>
          </a:prstGeom>
          <a:noFill/>
        </p:spPr>
        <p:txBody>
          <a:bodyPr wrap="none" lIns="91440" tIns="45720" rIns="91440" bIns="45720">
            <a:spAutoFit/>
          </a:bodyPr>
          <a:lstStyle/>
          <a:p>
            <a:pPr algn="ctr"/>
            <a:r>
              <a:rPr lang="en-US" sz="5400" b="1" spc="50" dirty="0" smtClean="0">
                <a:ln w="0"/>
                <a:solidFill>
                  <a:schemeClr val="bg2"/>
                </a:solidFill>
                <a:effectLst>
                  <a:innerShdw blurRad="63500" dist="50800" dir="13500000">
                    <a:srgbClr val="000000">
                      <a:alpha val="50000"/>
                    </a:srgbClr>
                  </a:innerShdw>
                </a:effectLst>
              </a:rPr>
              <a:t>Welcome</a:t>
            </a:r>
            <a:endParaRPr lang="en-US" sz="5400" b="1" cap="none" spc="50" dirty="0">
              <a:ln w="0"/>
              <a:solidFill>
                <a:schemeClr val="bg2"/>
              </a:solidFill>
              <a:effectLst>
                <a:innerShdw blurRad="63500" dist="50800" dir="13500000">
                  <a:srgbClr val="000000">
                    <a:alpha val="50000"/>
                  </a:srgbClr>
                </a:innerShdw>
              </a:effectLst>
            </a:endParaRPr>
          </a:p>
        </p:txBody>
      </p:sp>
      <p:sp>
        <p:nvSpPr>
          <p:cNvPr id="7" name="Rectangle 6"/>
          <p:cNvSpPr/>
          <p:nvPr/>
        </p:nvSpPr>
        <p:spPr>
          <a:xfrm>
            <a:off x="3867857" y="1038821"/>
            <a:ext cx="4253559" cy="923330"/>
          </a:xfrm>
          <a:prstGeom prst="rect">
            <a:avLst/>
          </a:prstGeom>
          <a:noFill/>
        </p:spPr>
        <p:txBody>
          <a:bodyPr wrap="square" lIns="91440" tIns="45720" rIns="91440" bIns="45720">
            <a:spAutoFit/>
          </a:bodyPr>
          <a:lstStyle/>
          <a:p>
            <a:pPr algn="ctr"/>
            <a:r>
              <a:rPr lang="en-US" sz="5400" b="1" cap="none" spc="50" dirty="0" smtClean="0">
                <a:ln w="0"/>
                <a:solidFill>
                  <a:schemeClr val="bg2"/>
                </a:solidFill>
                <a:effectLst>
                  <a:innerShdw blurRad="63500" dist="50800" dir="13500000">
                    <a:srgbClr val="000000">
                      <a:alpha val="50000"/>
                    </a:srgbClr>
                  </a:innerShdw>
                </a:effectLst>
              </a:rPr>
              <a:t>PED</a:t>
            </a:r>
            <a:endParaRPr lang="en-US" sz="5400" b="1" cap="none" spc="50" dirty="0">
              <a:ln w="0"/>
              <a:solidFill>
                <a:schemeClr val="bg2"/>
              </a:solidFill>
              <a:effectLst>
                <a:innerShdw blurRad="63500" dist="50800" dir="13500000">
                  <a:srgbClr val="000000">
                    <a:alpha val="50000"/>
                  </a:srgbClr>
                </a:innerShdw>
              </a:effectLst>
            </a:endParaRPr>
          </a:p>
        </p:txBody>
      </p:sp>
      <p:sp>
        <p:nvSpPr>
          <p:cNvPr id="9" name="Rectangle 8"/>
          <p:cNvSpPr/>
          <p:nvPr/>
        </p:nvSpPr>
        <p:spPr>
          <a:xfrm>
            <a:off x="247650" y="5676097"/>
            <a:ext cx="3022954" cy="892552"/>
          </a:xfrm>
          <a:prstGeom prst="rect">
            <a:avLst/>
          </a:prstGeom>
          <a:noFill/>
        </p:spPr>
        <p:txBody>
          <a:bodyPr wrap="square" lIns="91440" tIns="45720" rIns="91440" bIns="45720">
            <a:spAutoFit/>
          </a:bodyPr>
          <a:lstStyle/>
          <a:p>
            <a:pPr algn="ctr"/>
            <a:r>
              <a:rPr lang="en-US" sz="2800" b="1" spc="50" dirty="0" smtClean="0">
                <a:ln w="0"/>
                <a:solidFill>
                  <a:schemeClr val="bg2"/>
                </a:solidFill>
                <a:effectLst>
                  <a:innerShdw blurRad="63500" dist="50800" dir="13500000">
                    <a:srgbClr val="000000">
                      <a:alpha val="50000"/>
                    </a:srgbClr>
                  </a:innerShdw>
                </a:effectLst>
              </a:rPr>
              <a:t>Project Guide:</a:t>
            </a:r>
          </a:p>
          <a:p>
            <a:pPr algn="ctr"/>
            <a:r>
              <a:rPr lang="en-US" sz="2400" b="1" spc="50" dirty="0" smtClean="0">
                <a:ln w="0"/>
                <a:solidFill>
                  <a:schemeClr val="bg1">
                    <a:lumMod val="85000"/>
                  </a:schemeClr>
                </a:solidFill>
                <a:effectLst>
                  <a:innerShdw blurRad="63500" dist="50800" dir="13500000">
                    <a:srgbClr val="000000">
                      <a:alpha val="50000"/>
                    </a:srgbClr>
                  </a:innerShdw>
                </a:effectLst>
              </a:rPr>
              <a:t>G Karunakar</a:t>
            </a:r>
            <a:endParaRPr lang="en-US" sz="4800" b="1" cap="none" spc="50" dirty="0">
              <a:ln w="0"/>
              <a:solidFill>
                <a:schemeClr val="bg1">
                  <a:lumMod val="85000"/>
                </a:schemeClr>
              </a:solidFill>
              <a:effectLst>
                <a:innerShdw blurRad="63500" dist="50800" dir="13500000">
                  <a:srgbClr val="000000">
                    <a:alpha val="50000"/>
                  </a:srgbClr>
                </a:innerShdw>
              </a:effectLst>
            </a:endParaRPr>
          </a:p>
        </p:txBody>
      </p:sp>
      <p:sp>
        <p:nvSpPr>
          <p:cNvPr id="10" name="Rectangle 9"/>
          <p:cNvSpPr/>
          <p:nvPr/>
        </p:nvSpPr>
        <p:spPr>
          <a:xfrm>
            <a:off x="9201920" y="4998988"/>
            <a:ext cx="2722604" cy="1631216"/>
          </a:xfrm>
          <a:prstGeom prst="rect">
            <a:avLst/>
          </a:prstGeom>
          <a:noFill/>
        </p:spPr>
        <p:txBody>
          <a:bodyPr wrap="none" lIns="91440" tIns="45720" rIns="91440" bIns="45720">
            <a:spAutoFit/>
          </a:bodyPr>
          <a:lstStyle/>
          <a:p>
            <a:pPr algn="ctr"/>
            <a:r>
              <a:rPr lang="en-US" sz="2800" b="1" spc="50" dirty="0" smtClean="0">
                <a:ln w="0"/>
                <a:solidFill>
                  <a:schemeClr val="bg2"/>
                </a:solidFill>
                <a:effectLst>
                  <a:innerShdw blurRad="63500" dist="50800" dir="13500000">
                    <a:srgbClr val="000000">
                      <a:alpha val="50000"/>
                    </a:srgbClr>
                  </a:innerShdw>
                </a:effectLst>
              </a:rPr>
              <a:t>Batch Members:</a:t>
            </a:r>
          </a:p>
          <a:p>
            <a:r>
              <a:rPr lang="en-US" dirty="0" smtClean="0">
                <a:solidFill>
                  <a:schemeClr val="bg1">
                    <a:lumMod val="85000"/>
                  </a:schemeClr>
                </a:solidFill>
              </a:rPr>
              <a:t>M Aishwarya   (588)</a:t>
            </a:r>
          </a:p>
          <a:p>
            <a:r>
              <a:rPr lang="en-US" dirty="0" smtClean="0">
                <a:solidFill>
                  <a:schemeClr val="bg1">
                    <a:lumMod val="85000"/>
                  </a:schemeClr>
                </a:solidFill>
              </a:rPr>
              <a:t>K V R Krishna Sastry   (563)</a:t>
            </a:r>
          </a:p>
          <a:p>
            <a:r>
              <a:rPr lang="en-US" dirty="0" smtClean="0">
                <a:solidFill>
                  <a:schemeClr val="bg1">
                    <a:lumMod val="85000"/>
                  </a:schemeClr>
                </a:solidFill>
              </a:rPr>
              <a:t>P Madhuri   (5B1)</a:t>
            </a:r>
          </a:p>
          <a:p>
            <a:r>
              <a:rPr lang="en-US" dirty="0" smtClean="0">
                <a:solidFill>
                  <a:schemeClr val="bg1">
                    <a:lumMod val="85000"/>
                  </a:schemeClr>
                </a:solidFill>
              </a:rPr>
              <a:t>K P Prathyusha   (576)</a:t>
            </a:r>
            <a:endParaRPr lang="en-US" sz="2800" b="1" cap="none" spc="50" dirty="0">
              <a:ln w="0"/>
              <a:solidFill>
                <a:schemeClr val="bg1">
                  <a:lumMod val="85000"/>
                </a:schemeClr>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5432417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57019" y="5957217"/>
            <a:ext cx="3476144" cy="461665"/>
          </a:xfrm>
          <a:prstGeom prst="rect">
            <a:avLst/>
          </a:prstGeom>
        </p:spPr>
        <p:txBody>
          <a:bodyPr wrap="none">
            <a:spAutoFit/>
          </a:bodyPr>
          <a:lstStyle/>
          <a:p>
            <a:pPr algn="ctr"/>
            <a:r>
              <a:rPr lang="en-US" sz="2400" b="1" dirty="0" smtClean="0">
                <a:ln/>
                <a:solidFill>
                  <a:schemeClr val="accent5">
                    <a:lumMod val="75000"/>
                  </a:schemeClr>
                </a:solidFill>
              </a:rPr>
              <a:t>ACTIVITY DIAGRAM -FIND</a:t>
            </a:r>
            <a:endParaRPr lang="en-US" sz="2400" b="1" dirty="0">
              <a:ln/>
              <a:solidFill>
                <a:schemeClr val="accent5">
                  <a:lumMod val="75000"/>
                </a:schemeClr>
              </a:solidFill>
            </a:endParaRPr>
          </a:p>
        </p:txBody>
      </p:sp>
      <p:pic>
        <p:nvPicPr>
          <p:cNvPr id="1026" name="Picture 2"/>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60753" y="457200"/>
            <a:ext cx="8009661" cy="5148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872468" y="5951516"/>
            <a:ext cx="1184106" cy="461665"/>
          </a:xfrm>
          <a:prstGeom prst="rect">
            <a:avLst/>
          </a:prstGeom>
          <a:noFill/>
        </p:spPr>
        <p:txBody>
          <a:bodyPr wrap="none" lIns="91440" tIns="45720" rIns="91440" bIns="45720">
            <a:spAutoFit/>
          </a:bodyPr>
          <a:lstStyle/>
          <a:p>
            <a:pPr algn="ctr"/>
            <a:r>
              <a:rPr lang="en-US" sz="2400" dirty="0" smtClean="0">
                <a:ln w="0"/>
                <a:solidFill>
                  <a:schemeClr val="accent5">
                    <a:lumMod val="75000"/>
                  </a:schemeClr>
                </a:solidFill>
                <a:effectLst>
                  <a:outerShdw blurRad="38100" dist="19050" dir="2700000" algn="tl" rotWithShape="0">
                    <a:schemeClr val="dk1">
                      <a:alpha val="40000"/>
                    </a:schemeClr>
                  </a:outerShdw>
                </a:effectLst>
              </a:rPr>
              <a:t>Figure 3</a:t>
            </a:r>
          </a:p>
        </p:txBody>
      </p:sp>
    </p:spTree>
    <p:extLst>
      <p:ext uri="{BB962C8B-B14F-4D97-AF65-F5344CB8AC3E}">
        <p14:creationId xmlns:p14="http://schemas.microsoft.com/office/powerpoint/2010/main" val="2140961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49153" y="5888501"/>
            <a:ext cx="3500189" cy="461665"/>
          </a:xfrm>
          <a:prstGeom prst="rect">
            <a:avLst/>
          </a:prstGeom>
        </p:spPr>
        <p:txBody>
          <a:bodyPr wrap="none">
            <a:spAutoFit/>
          </a:bodyPr>
          <a:lstStyle/>
          <a:p>
            <a:pPr algn="ctr"/>
            <a:r>
              <a:rPr lang="en-US" sz="2400" b="1" dirty="0" smtClean="0">
                <a:ln/>
                <a:solidFill>
                  <a:schemeClr val="accent5">
                    <a:lumMod val="75000"/>
                  </a:schemeClr>
                </a:solidFill>
              </a:rPr>
              <a:t>ACTIVITY DIAGRAM - ADD</a:t>
            </a:r>
            <a:endParaRPr lang="en-US" sz="2400" b="1" dirty="0">
              <a:ln/>
              <a:solidFill>
                <a:schemeClr val="accent5">
                  <a:lumMod val="75000"/>
                </a:schemeClr>
              </a:solidFill>
            </a:endParaRPr>
          </a:p>
        </p:txBody>
      </p:sp>
      <p:sp>
        <p:nvSpPr>
          <p:cNvPr id="4" name="Rectangle 3"/>
          <p:cNvSpPr/>
          <p:nvPr/>
        </p:nvSpPr>
        <p:spPr>
          <a:xfrm>
            <a:off x="1872468" y="5888500"/>
            <a:ext cx="1184107" cy="461665"/>
          </a:xfrm>
          <a:prstGeom prst="rect">
            <a:avLst/>
          </a:prstGeom>
          <a:noFill/>
        </p:spPr>
        <p:txBody>
          <a:bodyPr wrap="none" lIns="91440" tIns="45720" rIns="91440" bIns="45720">
            <a:spAutoFit/>
          </a:bodyPr>
          <a:lstStyle/>
          <a:p>
            <a:pPr algn="ctr"/>
            <a:r>
              <a:rPr lang="en-US" sz="2400" dirty="0" smtClean="0">
                <a:ln w="0"/>
                <a:solidFill>
                  <a:schemeClr val="accent5">
                    <a:lumMod val="75000"/>
                  </a:schemeClr>
                </a:solidFill>
                <a:effectLst>
                  <a:outerShdw blurRad="38100" dist="19050" dir="2700000" algn="tl" rotWithShape="0">
                    <a:schemeClr val="dk1">
                      <a:alpha val="40000"/>
                    </a:schemeClr>
                  </a:outerShdw>
                </a:effectLst>
              </a:rPr>
              <a:t>Figure 4</a:t>
            </a:r>
            <a:endParaRPr lang="en-US" sz="2400" b="0" cap="none" spc="0" dirty="0">
              <a:ln w="0"/>
              <a:solidFill>
                <a:schemeClr val="accent5">
                  <a:lumMod val="75000"/>
                </a:schemeClr>
              </a:solidFill>
              <a:effectLst>
                <a:outerShdw blurRad="38100" dist="19050" dir="2700000" algn="tl" rotWithShape="0">
                  <a:schemeClr val="dk1">
                    <a:alpha val="40000"/>
                  </a:schemeClr>
                </a:outerShdw>
              </a:effectLst>
            </a:endParaRPr>
          </a:p>
        </p:txBody>
      </p:sp>
      <p:pic>
        <p:nvPicPr>
          <p:cNvPr id="5" name="Picture 2"/>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09219" y="260701"/>
            <a:ext cx="7148044" cy="5248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25535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92670" y="5926761"/>
            <a:ext cx="3941785" cy="461665"/>
          </a:xfrm>
          <a:prstGeom prst="rect">
            <a:avLst/>
          </a:prstGeom>
        </p:spPr>
        <p:txBody>
          <a:bodyPr wrap="none">
            <a:spAutoFit/>
          </a:bodyPr>
          <a:lstStyle/>
          <a:p>
            <a:pPr algn="ctr"/>
            <a:r>
              <a:rPr lang="en-US" sz="2400" b="1" dirty="0" smtClean="0">
                <a:ln/>
                <a:solidFill>
                  <a:schemeClr val="accent5">
                    <a:lumMod val="75000"/>
                  </a:schemeClr>
                </a:solidFill>
              </a:rPr>
              <a:t>ACTIVITY DIAGRAM - UPDATE</a:t>
            </a:r>
            <a:endParaRPr lang="en-US" sz="2400" b="1" dirty="0">
              <a:ln/>
              <a:solidFill>
                <a:schemeClr val="accent5">
                  <a:lumMod val="75000"/>
                </a:schemeClr>
              </a:solidFill>
            </a:endParaRPr>
          </a:p>
        </p:txBody>
      </p:sp>
      <p:pic>
        <p:nvPicPr>
          <p:cNvPr id="3074" name="Picture 2"/>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34382" y="409903"/>
            <a:ext cx="7617145" cy="5162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872468" y="5889869"/>
            <a:ext cx="1184107" cy="461665"/>
          </a:xfrm>
          <a:prstGeom prst="rect">
            <a:avLst/>
          </a:prstGeom>
          <a:noFill/>
        </p:spPr>
        <p:txBody>
          <a:bodyPr wrap="none" lIns="91440" tIns="45720" rIns="91440" bIns="45720">
            <a:spAutoFit/>
          </a:bodyPr>
          <a:lstStyle/>
          <a:p>
            <a:pPr algn="ctr"/>
            <a:r>
              <a:rPr lang="en-US" sz="2400" dirty="0" smtClean="0">
                <a:ln w="0"/>
                <a:solidFill>
                  <a:schemeClr val="accent5">
                    <a:lumMod val="75000"/>
                  </a:schemeClr>
                </a:solidFill>
                <a:effectLst>
                  <a:outerShdw blurRad="38100" dist="19050" dir="2700000" algn="tl" rotWithShape="0">
                    <a:schemeClr val="dk1">
                      <a:alpha val="40000"/>
                    </a:schemeClr>
                  </a:outerShdw>
                </a:effectLst>
              </a:rPr>
              <a:t>Figure 5</a:t>
            </a:r>
            <a:endParaRPr lang="en-US" sz="2400" b="0" cap="none" spc="0" dirty="0">
              <a:ln w="0"/>
              <a:solidFill>
                <a:schemeClr val="accent5">
                  <a:lumMod val="75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105219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6412" y="5808018"/>
            <a:ext cx="3854453" cy="461665"/>
          </a:xfrm>
          <a:prstGeom prst="rect">
            <a:avLst/>
          </a:prstGeom>
        </p:spPr>
        <p:txBody>
          <a:bodyPr wrap="none">
            <a:spAutoFit/>
          </a:bodyPr>
          <a:lstStyle/>
          <a:p>
            <a:pPr lvl="0" algn="ctr"/>
            <a:r>
              <a:rPr lang="en-US" sz="2400" b="1" dirty="0" smtClean="0">
                <a:ln/>
                <a:solidFill>
                  <a:srgbClr val="4472C4">
                    <a:lumMod val="75000"/>
                  </a:srgbClr>
                </a:solidFill>
              </a:rPr>
              <a:t>ACTIVITY DIAGRAM - DELETE</a:t>
            </a:r>
            <a:endParaRPr lang="en-US" sz="2400" b="1" dirty="0">
              <a:ln/>
              <a:solidFill>
                <a:srgbClr val="4472C4">
                  <a:lumMod val="75000"/>
                </a:srgbClr>
              </a:solidFill>
            </a:endParaRPr>
          </a:p>
        </p:txBody>
      </p:sp>
      <p:pic>
        <p:nvPicPr>
          <p:cNvPr id="4098" name="Picture 2"/>
          <p:cNvPicPr>
            <a:picLocks noChangeAspect="1" noChangeArrowheads="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4031"/>
          <a:stretch/>
        </p:blipFill>
        <p:spPr bwMode="auto">
          <a:xfrm>
            <a:off x="2561412" y="457201"/>
            <a:ext cx="7583041" cy="4913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872467" y="5784004"/>
            <a:ext cx="1184107" cy="461665"/>
          </a:xfrm>
          <a:prstGeom prst="rect">
            <a:avLst/>
          </a:prstGeom>
          <a:noFill/>
        </p:spPr>
        <p:txBody>
          <a:bodyPr wrap="none" lIns="91440" tIns="45720" rIns="91440" bIns="45720">
            <a:spAutoFit/>
          </a:bodyPr>
          <a:lstStyle/>
          <a:p>
            <a:pPr algn="ctr"/>
            <a:r>
              <a:rPr lang="en-US" sz="2400" dirty="0" smtClean="0">
                <a:ln w="0"/>
                <a:solidFill>
                  <a:schemeClr val="accent5">
                    <a:lumMod val="75000"/>
                  </a:schemeClr>
                </a:solidFill>
                <a:effectLst>
                  <a:outerShdw blurRad="38100" dist="19050" dir="2700000" algn="tl" rotWithShape="0">
                    <a:schemeClr val="dk1">
                      <a:alpha val="40000"/>
                    </a:schemeClr>
                  </a:outerShdw>
                </a:effectLst>
              </a:rPr>
              <a:t>Figure 6</a:t>
            </a:r>
            <a:endParaRPr lang="en-US" sz="2400" b="0" cap="none" spc="0" dirty="0">
              <a:ln w="0"/>
              <a:solidFill>
                <a:schemeClr val="accent5">
                  <a:lumMod val="75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079129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1839" y="5808463"/>
            <a:ext cx="3634841" cy="461665"/>
          </a:xfrm>
          <a:prstGeom prst="rect">
            <a:avLst/>
          </a:prstGeom>
        </p:spPr>
        <p:txBody>
          <a:bodyPr wrap="none">
            <a:spAutoFit/>
          </a:bodyPr>
          <a:lstStyle/>
          <a:p>
            <a:pPr algn="ctr"/>
            <a:r>
              <a:rPr lang="en-US" sz="2400" b="1" dirty="0" smtClean="0">
                <a:ln/>
                <a:solidFill>
                  <a:schemeClr val="accent5">
                    <a:lumMod val="75000"/>
                  </a:schemeClr>
                </a:solidFill>
              </a:rPr>
              <a:t>ACTIVITY DIAGRAM - LOAD</a:t>
            </a:r>
            <a:endParaRPr lang="en-US" sz="2400" b="1" dirty="0">
              <a:ln/>
              <a:solidFill>
                <a:schemeClr val="accent5">
                  <a:lumMod val="75000"/>
                </a:schemeClr>
              </a:solidFill>
            </a:endParaRPr>
          </a:p>
        </p:txBody>
      </p:sp>
      <p:pic>
        <p:nvPicPr>
          <p:cNvPr id="1026" name="Picture 2"/>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79245" y="882869"/>
            <a:ext cx="9680027" cy="4619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872467" y="5808463"/>
            <a:ext cx="1184107" cy="461665"/>
          </a:xfrm>
          <a:prstGeom prst="rect">
            <a:avLst/>
          </a:prstGeom>
          <a:noFill/>
        </p:spPr>
        <p:txBody>
          <a:bodyPr wrap="none" lIns="91440" tIns="45720" rIns="91440" bIns="45720">
            <a:spAutoFit/>
          </a:bodyPr>
          <a:lstStyle/>
          <a:p>
            <a:pPr algn="ctr"/>
            <a:r>
              <a:rPr lang="en-US" sz="2400" dirty="0" smtClean="0">
                <a:ln w="0"/>
                <a:solidFill>
                  <a:schemeClr val="accent5">
                    <a:lumMod val="75000"/>
                  </a:schemeClr>
                </a:solidFill>
                <a:effectLst>
                  <a:outerShdw blurRad="38100" dist="19050" dir="2700000" algn="tl" rotWithShape="0">
                    <a:schemeClr val="dk1">
                      <a:alpha val="40000"/>
                    </a:schemeClr>
                  </a:outerShdw>
                </a:effectLst>
              </a:rPr>
              <a:t>Figure 7</a:t>
            </a:r>
            <a:endParaRPr lang="en-US" sz="2400" b="0" cap="none" spc="0" dirty="0">
              <a:ln w="0"/>
              <a:solidFill>
                <a:schemeClr val="accent5">
                  <a:lumMod val="75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975460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98454" y="5742039"/>
            <a:ext cx="3846438" cy="461665"/>
          </a:xfrm>
          <a:prstGeom prst="rect">
            <a:avLst/>
          </a:prstGeom>
        </p:spPr>
        <p:txBody>
          <a:bodyPr wrap="none">
            <a:spAutoFit/>
          </a:bodyPr>
          <a:lstStyle/>
          <a:p>
            <a:pPr algn="ctr"/>
            <a:r>
              <a:rPr lang="en-US" sz="2400" b="1" dirty="0" smtClean="0">
                <a:ln/>
                <a:solidFill>
                  <a:schemeClr val="accent5">
                    <a:lumMod val="75000"/>
                  </a:schemeClr>
                </a:solidFill>
              </a:rPr>
              <a:t>ACTIVITY DIAGRAM - ABOUT</a:t>
            </a:r>
            <a:endParaRPr lang="en-US" sz="2400" b="1" dirty="0">
              <a:ln/>
              <a:solidFill>
                <a:schemeClr val="accent5">
                  <a:lumMod val="75000"/>
                </a:schemeClr>
              </a:solidFill>
            </a:endParaRPr>
          </a:p>
        </p:txBody>
      </p:sp>
      <p:sp>
        <p:nvSpPr>
          <p:cNvPr id="4" name="Rectangle 3"/>
          <p:cNvSpPr/>
          <p:nvPr/>
        </p:nvSpPr>
        <p:spPr>
          <a:xfrm>
            <a:off x="1872467" y="5742038"/>
            <a:ext cx="1184107" cy="461665"/>
          </a:xfrm>
          <a:prstGeom prst="rect">
            <a:avLst/>
          </a:prstGeom>
          <a:noFill/>
        </p:spPr>
        <p:txBody>
          <a:bodyPr wrap="none" lIns="91440" tIns="45720" rIns="91440" bIns="45720">
            <a:spAutoFit/>
          </a:bodyPr>
          <a:lstStyle/>
          <a:p>
            <a:pPr algn="ctr"/>
            <a:r>
              <a:rPr lang="en-US" sz="2400" dirty="0" smtClean="0">
                <a:ln w="0"/>
                <a:solidFill>
                  <a:schemeClr val="accent5">
                    <a:lumMod val="75000"/>
                  </a:schemeClr>
                </a:solidFill>
                <a:effectLst>
                  <a:outerShdw blurRad="38100" dist="19050" dir="2700000" algn="tl" rotWithShape="0">
                    <a:schemeClr val="dk1">
                      <a:alpha val="40000"/>
                    </a:schemeClr>
                  </a:outerShdw>
                </a:effectLst>
              </a:rPr>
              <a:t>Figure 8</a:t>
            </a:r>
            <a:endParaRPr lang="en-US" sz="2400" b="0" cap="none" spc="0" dirty="0">
              <a:ln w="0"/>
              <a:solidFill>
                <a:schemeClr val="accent5">
                  <a:lumMod val="75000"/>
                </a:schemeClr>
              </a:solidFill>
              <a:effectLst>
                <a:outerShdw blurRad="38100" dist="19050" dir="2700000" algn="tl" rotWithShape="0">
                  <a:schemeClr val="dk1">
                    <a:alpha val="40000"/>
                  </a:schemeClr>
                </a:outerShdw>
              </a:effectLst>
            </a:endParaRPr>
          </a:p>
        </p:txBody>
      </p:sp>
      <p:pic>
        <p:nvPicPr>
          <p:cNvPr id="5" name="Picture 2"/>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64521" y="811369"/>
            <a:ext cx="7657352" cy="4521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33827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59981" y="5928937"/>
            <a:ext cx="3756734" cy="461665"/>
          </a:xfrm>
          <a:prstGeom prst="rect">
            <a:avLst/>
          </a:prstGeom>
        </p:spPr>
        <p:txBody>
          <a:bodyPr wrap="none">
            <a:spAutoFit/>
          </a:bodyPr>
          <a:lstStyle/>
          <a:p>
            <a:pPr algn="ctr"/>
            <a:r>
              <a:rPr lang="en-US" sz="2400" b="1" dirty="0" smtClean="0">
                <a:ln/>
                <a:solidFill>
                  <a:schemeClr val="accent5">
                    <a:lumMod val="75000"/>
                  </a:schemeClr>
                </a:solidFill>
              </a:rPr>
              <a:t>SEQUENCE DIAGRAM - FIND</a:t>
            </a:r>
            <a:endParaRPr lang="en-US" sz="2400" b="1" dirty="0">
              <a:ln/>
              <a:solidFill>
                <a:schemeClr val="accent5">
                  <a:lumMod val="75000"/>
                </a:schemeClr>
              </a:solidFill>
            </a:endParaRPr>
          </a:p>
        </p:txBody>
      </p:sp>
      <p:sp>
        <p:nvSpPr>
          <p:cNvPr id="4" name="Rectangle 3"/>
          <p:cNvSpPr/>
          <p:nvPr/>
        </p:nvSpPr>
        <p:spPr>
          <a:xfrm>
            <a:off x="1872468" y="5928936"/>
            <a:ext cx="1184107" cy="461665"/>
          </a:xfrm>
          <a:prstGeom prst="rect">
            <a:avLst/>
          </a:prstGeom>
          <a:noFill/>
        </p:spPr>
        <p:txBody>
          <a:bodyPr wrap="none" lIns="91440" tIns="45720" rIns="91440" bIns="45720">
            <a:spAutoFit/>
          </a:bodyPr>
          <a:lstStyle/>
          <a:p>
            <a:pPr algn="ctr"/>
            <a:r>
              <a:rPr lang="en-US" sz="2400" dirty="0" smtClean="0">
                <a:ln w="0"/>
                <a:solidFill>
                  <a:schemeClr val="accent5">
                    <a:lumMod val="75000"/>
                  </a:schemeClr>
                </a:solidFill>
                <a:effectLst>
                  <a:outerShdw blurRad="38100" dist="19050" dir="2700000" algn="tl" rotWithShape="0">
                    <a:schemeClr val="dk1">
                      <a:alpha val="40000"/>
                    </a:schemeClr>
                  </a:outerShdw>
                </a:effectLst>
              </a:rPr>
              <a:t>Figure 9</a:t>
            </a:r>
            <a:endParaRPr lang="en-US" sz="2400" b="0" cap="none" spc="0" dirty="0">
              <a:ln w="0"/>
              <a:solidFill>
                <a:schemeClr val="accent5">
                  <a:lumMod val="75000"/>
                </a:schemeClr>
              </a:solidFill>
              <a:effectLst>
                <a:outerShdw blurRad="38100" dist="19050" dir="2700000" algn="tl" rotWithShape="0">
                  <a:schemeClr val="dk1">
                    <a:alpha val="40000"/>
                  </a:schemeClr>
                </a:outerShdw>
              </a:effectLst>
            </a:endParaRPr>
          </a:p>
        </p:txBody>
      </p:sp>
      <p:pic>
        <p:nvPicPr>
          <p:cNvPr id="5" name="Picture 2"/>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45284" y="862885"/>
            <a:ext cx="8095220" cy="428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48737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24312" y="5720622"/>
            <a:ext cx="3711850" cy="461665"/>
          </a:xfrm>
          <a:prstGeom prst="rect">
            <a:avLst/>
          </a:prstGeom>
        </p:spPr>
        <p:txBody>
          <a:bodyPr wrap="none">
            <a:spAutoFit/>
          </a:bodyPr>
          <a:lstStyle/>
          <a:p>
            <a:pPr algn="ctr"/>
            <a:r>
              <a:rPr lang="en-US" sz="2400" b="1" dirty="0" smtClean="0">
                <a:ln/>
                <a:solidFill>
                  <a:schemeClr val="accent5">
                    <a:lumMod val="75000"/>
                  </a:schemeClr>
                </a:solidFill>
              </a:rPr>
              <a:t>SEQUENCE DIAGRAM - ADD</a:t>
            </a:r>
            <a:endParaRPr lang="en-US" sz="2400" b="1" dirty="0">
              <a:ln/>
              <a:solidFill>
                <a:schemeClr val="accent5">
                  <a:lumMod val="75000"/>
                </a:schemeClr>
              </a:solidFill>
            </a:endParaRPr>
          </a:p>
        </p:txBody>
      </p:sp>
      <p:sp>
        <p:nvSpPr>
          <p:cNvPr id="4" name="Rectangle 3"/>
          <p:cNvSpPr/>
          <p:nvPr/>
        </p:nvSpPr>
        <p:spPr>
          <a:xfrm>
            <a:off x="1794723" y="5720621"/>
            <a:ext cx="1339598" cy="461665"/>
          </a:xfrm>
          <a:prstGeom prst="rect">
            <a:avLst/>
          </a:prstGeom>
          <a:noFill/>
        </p:spPr>
        <p:txBody>
          <a:bodyPr wrap="none" lIns="91440" tIns="45720" rIns="91440" bIns="45720">
            <a:spAutoFit/>
          </a:bodyPr>
          <a:lstStyle/>
          <a:p>
            <a:pPr algn="ctr"/>
            <a:r>
              <a:rPr lang="en-US" sz="2400" dirty="0" smtClean="0">
                <a:ln w="0"/>
                <a:solidFill>
                  <a:schemeClr val="accent5">
                    <a:lumMod val="75000"/>
                  </a:schemeClr>
                </a:solidFill>
                <a:effectLst>
                  <a:outerShdw blurRad="38100" dist="19050" dir="2700000" algn="tl" rotWithShape="0">
                    <a:schemeClr val="dk1">
                      <a:alpha val="40000"/>
                    </a:schemeClr>
                  </a:outerShdw>
                </a:effectLst>
              </a:rPr>
              <a:t>Figure 10</a:t>
            </a:r>
            <a:endParaRPr lang="en-US" sz="2400" b="0" cap="none" spc="0" dirty="0">
              <a:ln w="0"/>
              <a:solidFill>
                <a:schemeClr val="accent5">
                  <a:lumMod val="75000"/>
                </a:schemeClr>
              </a:solidFill>
              <a:effectLst>
                <a:outerShdw blurRad="38100" dist="19050" dir="2700000" algn="tl" rotWithShape="0">
                  <a:schemeClr val="dk1">
                    <a:alpha val="40000"/>
                  </a:schemeClr>
                </a:outerShdw>
              </a:effectLst>
            </a:endParaRPr>
          </a:p>
        </p:txBody>
      </p:sp>
      <p:pic>
        <p:nvPicPr>
          <p:cNvPr id="5" name="Picture 2"/>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96909" y="1120462"/>
            <a:ext cx="9401515" cy="4007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01781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08465" y="5590033"/>
            <a:ext cx="4153446" cy="461665"/>
          </a:xfrm>
          <a:prstGeom prst="rect">
            <a:avLst/>
          </a:prstGeom>
        </p:spPr>
        <p:txBody>
          <a:bodyPr wrap="none">
            <a:spAutoFit/>
          </a:bodyPr>
          <a:lstStyle/>
          <a:p>
            <a:pPr algn="ctr"/>
            <a:r>
              <a:rPr lang="en-US" sz="2400" b="1" dirty="0" smtClean="0">
                <a:ln/>
                <a:solidFill>
                  <a:schemeClr val="accent5">
                    <a:lumMod val="75000"/>
                  </a:schemeClr>
                </a:solidFill>
              </a:rPr>
              <a:t>SEQUENCE DIAGRAM - UPDATE</a:t>
            </a:r>
            <a:endParaRPr lang="en-US" sz="2400" b="1" dirty="0">
              <a:ln/>
              <a:solidFill>
                <a:schemeClr val="accent5">
                  <a:lumMod val="75000"/>
                </a:schemeClr>
              </a:solidFill>
            </a:endParaRPr>
          </a:p>
        </p:txBody>
      </p:sp>
      <p:sp>
        <p:nvSpPr>
          <p:cNvPr id="4" name="Rectangle 3"/>
          <p:cNvSpPr/>
          <p:nvPr/>
        </p:nvSpPr>
        <p:spPr>
          <a:xfrm>
            <a:off x="1794723" y="5604657"/>
            <a:ext cx="1339598" cy="461665"/>
          </a:xfrm>
          <a:prstGeom prst="rect">
            <a:avLst/>
          </a:prstGeom>
          <a:noFill/>
        </p:spPr>
        <p:txBody>
          <a:bodyPr wrap="none" lIns="91440" tIns="45720" rIns="91440" bIns="45720">
            <a:spAutoFit/>
          </a:bodyPr>
          <a:lstStyle/>
          <a:p>
            <a:pPr algn="ctr"/>
            <a:r>
              <a:rPr lang="en-US" sz="2400" dirty="0" smtClean="0">
                <a:ln w="0"/>
                <a:solidFill>
                  <a:schemeClr val="accent5">
                    <a:lumMod val="75000"/>
                  </a:schemeClr>
                </a:solidFill>
                <a:effectLst>
                  <a:outerShdw blurRad="38100" dist="19050" dir="2700000" algn="tl" rotWithShape="0">
                    <a:schemeClr val="dk1">
                      <a:alpha val="40000"/>
                    </a:schemeClr>
                  </a:outerShdw>
                </a:effectLst>
              </a:rPr>
              <a:t>Figure 11</a:t>
            </a:r>
            <a:endParaRPr lang="en-US" sz="2400" b="0" cap="none" spc="0" dirty="0">
              <a:ln w="0"/>
              <a:solidFill>
                <a:schemeClr val="accent5">
                  <a:lumMod val="75000"/>
                </a:schemeClr>
              </a:solidFill>
              <a:effectLst>
                <a:outerShdw blurRad="38100" dist="19050" dir="2700000" algn="tl" rotWithShape="0">
                  <a:schemeClr val="dk1">
                    <a:alpha val="40000"/>
                  </a:schemeClr>
                </a:outerShdw>
              </a:effectLst>
            </a:endParaRPr>
          </a:p>
        </p:txBody>
      </p:sp>
      <p:pic>
        <p:nvPicPr>
          <p:cNvPr id="5" name="Picture 2"/>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60834" y="847388"/>
            <a:ext cx="7422733" cy="4742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94738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09787" y="5656458"/>
            <a:ext cx="4066114" cy="461665"/>
          </a:xfrm>
          <a:prstGeom prst="rect">
            <a:avLst/>
          </a:prstGeom>
        </p:spPr>
        <p:txBody>
          <a:bodyPr wrap="none">
            <a:spAutoFit/>
          </a:bodyPr>
          <a:lstStyle/>
          <a:p>
            <a:pPr algn="ctr"/>
            <a:r>
              <a:rPr lang="en-US" sz="2400" b="1" dirty="0" smtClean="0">
                <a:ln/>
                <a:solidFill>
                  <a:schemeClr val="accent5">
                    <a:lumMod val="75000"/>
                  </a:schemeClr>
                </a:solidFill>
              </a:rPr>
              <a:t>SEQUENCE DIAGRAM - DELETE</a:t>
            </a:r>
            <a:endParaRPr lang="en-US" sz="2400" b="1" dirty="0">
              <a:ln/>
              <a:solidFill>
                <a:schemeClr val="accent5">
                  <a:lumMod val="75000"/>
                </a:schemeClr>
              </a:solidFill>
            </a:endParaRPr>
          </a:p>
        </p:txBody>
      </p:sp>
      <p:sp>
        <p:nvSpPr>
          <p:cNvPr id="4" name="Rectangle 3"/>
          <p:cNvSpPr/>
          <p:nvPr/>
        </p:nvSpPr>
        <p:spPr>
          <a:xfrm>
            <a:off x="1794723" y="5658203"/>
            <a:ext cx="1339598" cy="461665"/>
          </a:xfrm>
          <a:prstGeom prst="rect">
            <a:avLst/>
          </a:prstGeom>
          <a:noFill/>
        </p:spPr>
        <p:txBody>
          <a:bodyPr wrap="none" lIns="91440" tIns="45720" rIns="91440" bIns="45720">
            <a:spAutoFit/>
          </a:bodyPr>
          <a:lstStyle/>
          <a:p>
            <a:pPr algn="ctr"/>
            <a:r>
              <a:rPr lang="en-US" sz="2400" dirty="0" smtClean="0">
                <a:ln w="0"/>
                <a:solidFill>
                  <a:schemeClr val="accent5">
                    <a:lumMod val="75000"/>
                  </a:schemeClr>
                </a:solidFill>
                <a:effectLst>
                  <a:outerShdw blurRad="38100" dist="19050" dir="2700000" algn="tl" rotWithShape="0">
                    <a:schemeClr val="dk1">
                      <a:alpha val="40000"/>
                    </a:schemeClr>
                  </a:outerShdw>
                </a:effectLst>
              </a:rPr>
              <a:t>Figure 12</a:t>
            </a:r>
            <a:endParaRPr lang="en-US" sz="2400" b="0" cap="none" spc="0" dirty="0">
              <a:ln w="0"/>
              <a:solidFill>
                <a:schemeClr val="accent5">
                  <a:lumMod val="75000"/>
                </a:schemeClr>
              </a:solidFill>
              <a:effectLst>
                <a:outerShdw blurRad="38100" dist="19050" dir="2700000" algn="tl" rotWithShape="0">
                  <a:schemeClr val="dk1">
                    <a:alpha val="40000"/>
                  </a:schemeClr>
                </a:outerShdw>
              </a:effectLst>
            </a:endParaRPr>
          </a:p>
        </p:txBody>
      </p:sp>
      <p:pic>
        <p:nvPicPr>
          <p:cNvPr id="5" name="Picture 2"/>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06190" y="1043190"/>
            <a:ext cx="7433210" cy="4266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01675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28992" y="1259290"/>
            <a:ext cx="2265236" cy="830997"/>
          </a:xfrm>
          <a:prstGeom prst="rect">
            <a:avLst/>
          </a:prstGeom>
          <a:noFill/>
        </p:spPr>
        <p:txBody>
          <a:bodyPr wrap="none" lIns="91440" tIns="45720" rIns="91440" bIns="45720">
            <a:spAutoFit/>
          </a:bodyPr>
          <a:lstStyle/>
          <a:p>
            <a:pPr algn="ctr"/>
            <a:r>
              <a:rPr lang="en-US" sz="4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Abstract</a:t>
            </a:r>
            <a:endParaRPr lang="en-US" sz="4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Rectangle 4"/>
          <p:cNvSpPr/>
          <p:nvPr/>
        </p:nvSpPr>
        <p:spPr>
          <a:xfrm>
            <a:off x="657225" y="1647824"/>
            <a:ext cx="10887075" cy="2769989"/>
          </a:xfrm>
          <a:prstGeom prst="rect">
            <a:avLst/>
          </a:prstGeom>
          <a:noFill/>
        </p:spPr>
        <p:txBody>
          <a:bodyPr wrap="square" lIns="91440" tIns="45720" rIns="91440" bIns="45720">
            <a:spAutoFit/>
          </a:bodyPr>
          <a:lstStyle/>
          <a:p>
            <a:endParaRPr lang="en-US" sz="2400" dirty="0" smtClean="0">
              <a:solidFill>
                <a:schemeClr val="accent5">
                  <a:lumMod val="75000"/>
                </a:schemeClr>
              </a:solidFill>
            </a:endParaRPr>
          </a:p>
          <a:p>
            <a:endParaRPr lang="en-US" sz="2400" dirty="0">
              <a:solidFill>
                <a:schemeClr val="accent5">
                  <a:lumMod val="75000"/>
                </a:schemeClr>
              </a:solidFill>
            </a:endParaRPr>
          </a:p>
          <a:p>
            <a:endParaRPr lang="en-US" sz="2400" dirty="0" smtClean="0">
              <a:solidFill>
                <a:schemeClr val="accent5">
                  <a:lumMod val="75000"/>
                </a:schemeClr>
              </a:solidFill>
            </a:endParaRPr>
          </a:p>
          <a:p>
            <a:r>
              <a:rPr lang="en-US" sz="2400" dirty="0" smtClean="0">
                <a:solidFill>
                  <a:schemeClr val="accent5">
                    <a:lumMod val="75000"/>
                  </a:schemeClr>
                </a:solidFill>
              </a:rPr>
              <a:t>PED </a:t>
            </a:r>
            <a:r>
              <a:rPr lang="en-US" sz="2400" dirty="0">
                <a:solidFill>
                  <a:schemeClr val="accent5">
                    <a:lumMod val="75000"/>
                  </a:schemeClr>
                </a:solidFill>
              </a:rPr>
              <a:t>is an offline Personal English Dictionary, where a user can customize his/her own </a:t>
            </a:r>
            <a:r>
              <a:rPr lang="en-US" sz="2400" dirty="0" smtClean="0">
                <a:solidFill>
                  <a:schemeClr val="accent5">
                    <a:lumMod val="75000"/>
                  </a:schemeClr>
                </a:solidFill>
              </a:rPr>
              <a:t>dictionary. PED </a:t>
            </a:r>
            <a:r>
              <a:rPr lang="en-US" sz="2400" dirty="0">
                <a:solidFill>
                  <a:schemeClr val="accent5">
                    <a:lumMod val="75000"/>
                  </a:schemeClr>
                </a:solidFill>
              </a:rPr>
              <a:t>has a facility to insert, update and delete a particular word.</a:t>
            </a:r>
            <a:endParaRPr lang="en-IN" sz="2400" dirty="0">
              <a:solidFill>
                <a:schemeClr val="accent5">
                  <a:lumMod val="75000"/>
                </a:schemeClr>
              </a:solidFill>
            </a:endParaRP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3782" y="4701623"/>
            <a:ext cx="1175657" cy="1175657"/>
          </a:xfrm>
          <a:prstGeom prst="rect">
            <a:avLst/>
          </a:prstGeom>
        </p:spPr>
      </p:pic>
    </p:spTree>
    <p:extLst>
      <p:ext uri="{BB962C8B-B14F-4D97-AF65-F5344CB8AC3E}">
        <p14:creationId xmlns:p14="http://schemas.microsoft.com/office/powerpoint/2010/main" val="39705563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72751" y="5735285"/>
            <a:ext cx="3846502" cy="461665"/>
          </a:xfrm>
          <a:prstGeom prst="rect">
            <a:avLst/>
          </a:prstGeom>
        </p:spPr>
        <p:txBody>
          <a:bodyPr wrap="none">
            <a:spAutoFit/>
          </a:bodyPr>
          <a:lstStyle/>
          <a:p>
            <a:pPr algn="ctr"/>
            <a:r>
              <a:rPr lang="en-US" sz="2400" b="1" dirty="0" smtClean="0">
                <a:ln/>
                <a:solidFill>
                  <a:schemeClr val="accent5">
                    <a:lumMod val="75000"/>
                  </a:schemeClr>
                </a:solidFill>
              </a:rPr>
              <a:t>SEQUENCE DIAGRAM - LOAD</a:t>
            </a:r>
            <a:endParaRPr lang="en-US" sz="2400" b="1" dirty="0">
              <a:ln/>
              <a:solidFill>
                <a:schemeClr val="accent5">
                  <a:lumMod val="75000"/>
                </a:schemeClr>
              </a:solidFill>
            </a:endParaRPr>
          </a:p>
        </p:txBody>
      </p:sp>
      <p:sp>
        <p:nvSpPr>
          <p:cNvPr id="4" name="Rectangle 3"/>
          <p:cNvSpPr/>
          <p:nvPr/>
        </p:nvSpPr>
        <p:spPr>
          <a:xfrm>
            <a:off x="1794723" y="5787091"/>
            <a:ext cx="1339598" cy="461665"/>
          </a:xfrm>
          <a:prstGeom prst="rect">
            <a:avLst/>
          </a:prstGeom>
          <a:noFill/>
        </p:spPr>
        <p:txBody>
          <a:bodyPr wrap="none" lIns="91440" tIns="45720" rIns="91440" bIns="45720">
            <a:spAutoFit/>
          </a:bodyPr>
          <a:lstStyle/>
          <a:p>
            <a:pPr algn="ctr"/>
            <a:r>
              <a:rPr lang="en-US" sz="2400" dirty="0" smtClean="0">
                <a:ln w="0"/>
                <a:solidFill>
                  <a:schemeClr val="accent5">
                    <a:lumMod val="75000"/>
                  </a:schemeClr>
                </a:solidFill>
                <a:effectLst>
                  <a:outerShdw blurRad="38100" dist="19050" dir="2700000" algn="tl" rotWithShape="0">
                    <a:schemeClr val="dk1">
                      <a:alpha val="40000"/>
                    </a:schemeClr>
                  </a:outerShdw>
                </a:effectLst>
              </a:rPr>
              <a:t>Figure 13</a:t>
            </a:r>
            <a:endParaRPr lang="en-US" sz="2400" b="0" cap="none" spc="0" dirty="0">
              <a:ln w="0"/>
              <a:solidFill>
                <a:schemeClr val="accent5">
                  <a:lumMod val="75000"/>
                </a:schemeClr>
              </a:solidFill>
              <a:effectLst>
                <a:outerShdw blurRad="38100" dist="19050" dir="2700000" algn="tl" rotWithShape="0">
                  <a:schemeClr val="dk1">
                    <a:alpha val="40000"/>
                  </a:schemeClr>
                </a:outerShdw>
              </a:effectLst>
            </a:endParaRPr>
          </a:p>
        </p:txBody>
      </p:sp>
      <p:pic>
        <p:nvPicPr>
          <p:cNvPr id="5" name="Picture 2"/>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1299" y="914401"/>
            <a:ext cx="7574891" cy="4594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38750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14862" y="5746611"/>
            <a:ext cx="4058099" cy="461665"/>
          </a:xfrm>
          <a:prstGeom prst="rect">
            <a:avLst/>
          </a:prstGeom>
        </p:spPr>
        <p:txBody>
          <a:bodyPr wrap="none">
            <a:spAutoFit/>
          </a:bodyPr>
          <a:lstStyle/>
          <a:p>
            <a:pPr algn="ctr"/>
            <a:r>
              <a:rPr lang="en-US" sz="2400" b="1" dirty="0" smtClean="0">
                <a:ln/>
                <a:solidFill>
                  <a:schemeClr val="accent5">
                    <a:lumMod val="75000"/>
                  </a:schemeClr>
                </a:solidFill>
              </a:rPr>
              <a:t>SEQUENCE DIAGRAM - ABOUT</a:t>
            </a:r>
            <a:endParaRPr lang="en-US" sz="2400" b="1" dirty="0">
              <a:ln/>
              <a:solidFill>
                <a:schemeClr val="accent5">
                  <a:lumMod val="75000"/>
                </a:schemeClr>
              </a:solidFill>
            </a:endParaRPr>
          </a:p>
        </p:txBody>
      </p:sp>
      <p:sp>
        <p:nvSpPr>
          <p:cNvPr id="4" name="Rectangle 3"/>
          <p:cNvSpPr/>
          <p:nvPr/>
        </p:nvSpPr>
        <p:spPr>
          <a:xfrm>
            <a:off x="1794723" y="5746610"/>
            <a:ext cx="1339598" cy="461665"/>
          </a:xfrm>
          <a:prstGeom prst="rect">
            <a:avLst/>
          </a:prstGeom>
          <a:noFill/>
        </p:spPr>
        <p:txBody>
          <a:bodyPr wrap="none" lIns="91440" tIns="45720" rIns="91440" bIns="45720">
            <a:spAutoFit/>
          </a:bodyPr>
          <a:lstStyle/>
          <a:p>
            <a:pPr algn="ctr"/>
            <a:r>
              <a:rPr lang="en-US" sz="2400" dirty="0" smtClean="0">
                <a:ln w="0"/>
                <a:solidFill>
                  <a:schemeClr val="accent5">
                    <a:lumMod val="75000"/>
                  </a:schemeClr>
                </a:solidFill>
                <a:effectLst>
                  <a:outerShdw blurRad="38100" dist="19050" dir="2700000" algn="tl" rotWithShape="0">
                    <a:schemeClr val="dk1">
                      <a:alpha val="40000"/>
                    </a:schemeClr>
                  </a:outerShdw>
                </a:effectLst>
              </a:rPr>
              <a:t>Figure 14</a:t>
            </a:r>
            <a:endParaRPr lang="en-US" sz="2400" b="0" cap="none" spc="0" dirty="0">
              <a:ln w="0"/>
              <a:solidFill>
                <a:schemeClr val="accent5">
                  <a:lumMod val="75000"/>
                </a:schemeClr>
              </a:solidFill>
              <a:effectLst>
                <a:outerShdw blurRad="38100" dist="19050" dir="2700000" algn="tl" rotWithShape="0">
                  <a:schemeClr val="dk1">
                    <a:alpha val="40000"/>
                  </a:schemeClr>
                </a:outerShdw>
              </a:effectLst>
            </a:endParaRPr>
          </a:p>
        </p:txBody>
      </p:sp>
      <p:pic>
        <p:nvPicPr>
          <p:cNvPr id="5" name="Picture 2"/>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83600" y="1107583"/>
            <a:ext cx="7558458" cy="3694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9451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96605" y="493276"/>
            <a:ext cx="9628443" cy="5146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256689" y="5882418"/>
            <a:ext cx="3740971" cy="461665"/>
          </a:xfrm>
          <a:prstGeom prst="rect">
            <a:avLst/>
          </a:prstGeom>
        </p:spPr>
        <p:txBody>
          <a:bodyPr wrap="square">
            <a:spAutoFit/>
          </a:bodyPr>
          <a:lstStyle/>
          <a:p>
            <a:pPr lvl="0" algn="ctr"/>
            <a:r>
              <a:rPr lang="en-US" sz="2400" b="1" dirty="0" smtClean="0">
                <a:ln/>
                <a:solidFill>
                  <a:srgbClr val="4472C4">
                    <a:lumMod val="75000"/>
                  </a:srgbClr>
                </a:solidFill>
              </a:rPr>
              <a:t>COMPONENT DIAGRAM</a:t>
            </a:r>
            <a:endParaRPr lang="en-US" sz="2400" b="1" dirty="0">
              <a:ln/>
              <a:solidFill>
                <a:srgbClr val="4472C4">
                  <a:lumMod val="75000"/>
                </a:srgbClr>
              </a:solidFill>
            </a:endParaRPr>
          </a:p>
        </p:txBody>
      </p:sp>
      <p:sp>
        <p:nvSpPr>
          <p:cNvPr id="4" name="Rectangle 3"/>
          <p:cNvSpPr/>
          <p:nvPr/>
        </p:nvSpPr>
        <p:spPr>
          <a:xfrm>
            <a:off x="1794723" y="5859163"/>
            <a:ext cx="1339598" cy="461665"/>
          </a:xfrm>
          <a:prstGeom prst="rect">
            <a:avLst/>
          </a:prstGeom>
          <a:noFill/>
        </p:spPr>
        <p:txBody>
          <a:bodyPr wrap="none" lIns="91440" tIns="45720" rIns="91440" bIns="45720">
            <a:spAutoFit/>
          </a:bodyPr>
          <a:lstStyle/>
          <a:p>
            <a:pPr algn="ctr"/>
            <a:r>
              <a:rPr lang="en-US" sz="2400" dirty="0" smtClean="0">
                <a:ln w="0"/>
                <a:solidFill>
                  <a:schemeClr val="accent5">
                    <a:lumMod val="75000"/>
                  </a:schemeClr>
                </a:solidFill>
                <a:effectLst>
                  <a:outerShdw blurRad="38100" dist="19050" dir="2700000" algn="tl" rotWithShape="0">
                    <a:schemeClr val="dk1">
                      <a:alpha val="40000"/>
                    </a:schemeClr>
                  </a:outerShdw>
                </a:effectLst>
              </a:rPr>
              <a:t>Figure 15</a:t>
            </a:r>
            <a:endParaRPr lang="en-US" sz="2400" b="0" cap="none" spc="0" dirty="0">
              <a:ln w="0"/>
              <a:solidFill>
                <a:schemeClr val="accent5">
                  <a:lumMod val="75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46454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75641" y="1056290"/>
            <a:ext cx="7788165" cy="4058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568581" y="5637331"/>
            <a:ext cx="3370154" cy="461665"/>
          </a:xfrm>
          <a:prstGeom prst="rect">
            <a:avLst/>
          </a:prstGeom>
        </p:spPr>
        <p:txBody>
          <a:bodyPr wrap="none">
            <a:spAutoFit/>
          </a:bodyPr>
          <a:lstStyle/>
          <a:p>
            <a:pPr algn="ctr"/>
            <a:r>
              <a:rPr lang="en-US" sz="2400" b="1" dirty="0" smtClean="0">
                <a:ln/>
                <a:solidFill>
                  <a:schemeClr val="accent5">
                    <a:lumMod val="75000"/>
                  </a:schemeClr>
                </a:solidFill>
              </a:rPr>
              <a:t>DEPLOYMENT  </a:t>
            </a:r>
            <a:r>
              <a:rPr lang="en-US" sz="2400" b="1" dirty="0">
                <a:ln/>
                <a:solidFill>
                  <a:schemeClr val="accent5">
                    <a:lumMod val="75000"/>
                  </a:schemeClr>
                </a:solidFill>
              </a:rPr>
              <a:t>DIAGRAM</a:t>
            </a:r>
          </a:p>
        </p:txBody>
      </p:sp>
      <p:sp>
        <p:nvSpPr>
          <p:cNvPr id="4" name="Rectangle 3"/>
          <p:cNvSpPr/>
          <p:nvPr/>
        </p:nvSpPr>
        <p:spPr>
          <a:xfrm>
            <a:off x="1794723" y="5637330"/>
            <a:ext cx="1339598" cy="461665"/>
          </a:xfrm>
          <a:prstGeom prst="rect">
            <a:avLst/>
          </a:prstGeom>
          <a:noFill/>
        </p:spPr>
        <p:txBody>
          <a:bodyPr wrap="none" lIns="91440" tIns="45720" rIns="91440" bIns="45720">
            <a:spAutoFit/>
          </a:bodyPr>
          <a:lstStyle/>
          <a:p>
            <a:pPr algn="ctr"/>
            <a:r>
              <a:rPr lang="en-US" sz="2400" dirty="0" smtClean="0">
                <a:ln w="0"/>
                <a:solidFill>
                  <a:schemeClr val="accent5">
                    <a:lumMod val="75000"/>
                  </a:schemeClr>
                </a:solidFill>
                <a:effectLst>
                  <a:outerShdw blurRad="38100" dist="19050" dir="2700000" algn="tl" rotWithShape="0">
                    <a:schemeClr val="dk1">
                      <a:alpha val="40000"/>
                    </a:schemeClr>
                  </a:outerShdw>
                </a:effectLst>
              </a:rPr>
              <a:t>Figure 16</a:t>
            </a:r>
            <a:endParaRPr lang="en-US" sz="2400" b="0" cap="none" spc="0" dirty="0">
              <a:ln w="0"/>
              <a:solidFill>
                <a:schemeClr val="accent5">
                  <a:lumMod val="75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699830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054576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685866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12977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560350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244321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268277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2514" y="322217"/>
            <a:ext cx="11425646" cy="6063198"/>
          </a:xfrm>
          <a:prstGeom prst="rect">
            <a:avLst/>
          </a:prstGeom>
          <a:noFill/>
        </p:spPr>
        <p:txBody>
          <a:bodyPr wrap="square" lIns="91440" tIns="45720" rIns="91440" bIns="45720">
            <a:spAutoFit/>
          </a:bodyPr>
          <a:lstStyle/>
          <a:p>
            <a:r>
              <a:rPr lang="en-IN" sz="2400" b="1" dirty="0" smtClean="0">
                <a:solidFill>
                  <a:schemeClr val="accent5">
                    <a:lumMod val="75000"/>
                  </a:schemeClr>
                </a:solidFill>
              </a:rPr>
              <a:t>Existing System</a:t>
            </a:r>
          </a:p>
          <a:p>
            <a:endParaRPr lang="en-IN" sz="2400" b="1" dirty="0" smtClean="0">
              <a:solidFill>
                <a:schemeClr val="accent5">
                  <a:lumMod val="75000"/>
                </a:schemeClr>
              </a:solidFill>
            </a:endParaRPr>
          </a:p>
          <a:p>
            <a:r>
              <a:rPr lang="en-IN" sz="2400" dirty="0" smtClean="0">
                <a:solidFill>
                  <a:schemeClr val="accent5">
                    <a:lumMod val="75000"/>
                  </a:schemeClr>
                </a:solidFill>
              </a:rPr>
              <a:t>	Dictionary services are mostly provided over internet, i.e., a user with an electronic device which can access the internet can search for a word and find its details</a:t>
            </a:r>
          </a:p>
          <a:p>
            <a:endParaRPr lang="en-IN" sz="2400" dirty="0">
              <a:solidFill>
                <a:schemeClr val="accent5">
                  <a:lumMod val="75000"/>
                </a:schemeClr>
              </a:solidFill>
            </a:endParaRPr>
          </a:p>
          <a:p>
            <a:endParaRPr lang="en-IN" sz="2400" dirty="0" smtClean="0">
              <a:solidFill>
                <a:schemeClr val="accent5">
                  <a:lumMod val="75000"/>
                </a:schemeClr>
              </a:solidFill>
            </a:endParaRPr>
          </a:p>
          <a:p>
            <a:r>
              <a:rPr lang="en-IN" sz="2400" b="1" dirty="0" smtClean="0">
                <a:solidFill>
                  <a:schemeClr val="accent5">
                    <a:lumMod val="75000"/>
                  </a:schemeClr>
                </a:solidFill>
              </a:rPr>
              <a:t>Limitations of Existing System</a:t>
            </a:r>
            <a:r>
              <a:rPr lang="en-US" sz="2400" b="1" dirty="0">
                <a:solidFill>
                  <a:schemeClr val="accent5">
                    <a:lumMod val="75000"/>
                  </a:schemeClr>
                </a:solidFill>
              </a:rPr>
              <a:t> </a:t>
            </a:r>
            <a:endParaRPr lang="en-US" sz="2400" b="1" dirty="0" smtClean="0">
              <a:solidFill>
                <a:schemeClr val="accent5">
                  <a:lumMod val="75000"/>
                </a:schemeClr>
              </a:solidFill>
            </a:endParaRPr>
          </a:p>
          <a:p>
            <a:endParaRPr lang="en-IN" sz="2400" dirty="0">
              <a:solidFill>
                <a:schemeClr val="accent5">
                  <a:lumMod val="75000"/>
                </a:schemeClr>
              </a:solidFill>
            </a:endParaRPr>
          </a:p>
          <a:p>
            <a:r>
              <a:rPr lang="en-US" sz="2400" dirty="0">
                <a:solidFill>
                  <a:schemeClr val="accent5">
                    <a:lumMod val="75000"/>
                  </a:schemeClr>
                </a:solidFill>
              </a:rPr>
              <a:t>	Every Individual has their own electronic gadgets with high cost and good features, which are over dependent on the internet. If the user moved to any remote areas, he/she cannot access the services provided over the internet, which means no internet results no solution. And also takes more effort to get a response data from the server. At some times a user may not get satisfied with the response provided by some site “A”, then he/she should search that word in another site B/C/… After a long time if the user forgets the meaning of that word he/she should start from “A” again. These are the limitations of existing system</a:t>
            </a:r>
            <a:endParaRPr lang="en-IN" sz="2400" dirty="0">
              <a:solidFill>
                <a:schemeClr val="accent5">
                  <a:lumMod val="75000"/>
                </a:schemeClr>
              </a:solidFill>
            </a:endParaRPr>
          </a:p>
        </p:txBody>
      </p:sp>
    </p:spTree>
    <p:extLst>
      <p:ext uri="{BB962C8B-B14F-4D97-AF65-F5344CB8AC3E}">
        <p14:creationId xmlns:p14="http://schemas.microsoft.com/office/powerpoint/2010/main" val="26123058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7" y="0"/>
            <a:ext cx="3857625" cy="6858000"/>
          </a:xfrm>
          <a:prstGeom prst="rect">
            <a:avLst/>
          </a:prstGeom>
        </p:spPr>
      </p:pic>
    </p:spTree>
    <p:extLst>
      <p:ext uri="{BB962C8B-B14F-4D97-AF65-F5344CB8AC3E}">
        <p14:creationId xmlns:p14="http://schemas.microsoft.com/office/powerpoint/2010/main" val="18468462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7" y="0"/>
            <a:ext cx="3857625" cy="6858000"/>
          </a:xfrm>
          <a:prstGeom prst="rect">
            <a:avLst/>
          </a:prstGeom>
        </p:spPr>
      </p:pic>
    </p:spTree>
    <p:extLst>
      <p:ext uri="{BB962C8B-B14F-4D97-AF65-F5344CB8AC3E}">
        <p14:creationId xmlns:p14="http://schemas.microsoft.com/office/powerpoint/2010/main" val="26157667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7" y="0"/>
            <a:ext cx="3857625" cy="6858000"/>
          </a:xfrm>
          <a:prstGeom prst="rect">
            <a:avLst/>
          </a:prstGeom>
        </p:spPr>
      </p:pic>
    </p:spTree>
    <p:extLst>
      <p:ext uri="{BB962C8B-B14F-4D97-AF65-F5344CB8AC3E}">
        <p14:creationId xmlns:p14="http://schemas.microsoft.com/office/powerpoint/2010/main" val="37522182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7" y="0"/>
            <a:ext cx="3857625" cy="6858000"/>
          </a:xfrm>
          <a:prstGeom prst="rect">
            <a:avLst/>
          </a:prstGeom>
        </p:spPr>
      </p:pic>
    </p:spTree>
    <p:extLst>
      <p:ext uri="{BB962C8B-B14F-4D97-AF65-F5344CB8AC3E}">
        <p14:creationId xmlns:p14="http://schemas.microsoft.com/office/powerpoint/2010/main" val="902565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7" y="0"/>
            <a:ext cx="3857625" cy="6858000"/>
          </a:xfrm>
          <a:prstGeom prst="rect">
            <a:avLst/>
          </a:prstGeom>
        </p:spPr>
      </p:pic>
    </p:spTree>
    <p:extLst>
      <p:ext uri="{BB962C8B-B14F-4D97-AF65-F5344CB8AC3E}">
        <p14:creationId xmlns:p14="http://schemas.microsoft.com/office/powerpoint/2010/main" val="12930855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7" y="0"/>
            <a:ext cx="3857625" cy="6858000"/>
          </a:xfrm>
          <a:prstGeom prst="rect">
            <a:avLst/>
          </a:prstGeom>
        </p:spPr>
      </p:pic>
    </p:spTree>
    <p:extLst>
      <p:ext uri="{BB962C8B-B14F-4D97-AF65-F5344CB8AC3E}">
        <p14:creationId xmlns:p14="http://schemas.microsoft.com/office/powerpoint/2010/main" val="5205976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7" y="0"/>
            <a:ext cx="3857625" cy="6858000"/>
          </a:xfrm>
          <a:prstGeom prst="rect">
            <a:avLst/>
          </a:prstGeom>
        </p:spPr>
      </p:pic>
    </p:spTree>
    <p:extLst>
      <p:ext uri="{BB962C8B-B14F-4D97-AF65-F5344CB8AC3E}">
        <p14:creationId xmlns:p14="http://schemas.microsoft.com/office/powerpoint/2010/main" val="32257821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36561" y="2486165"/>
            <a:ext cx="5645007" cy="1446550"/>
          </a:xfrm>
          <a:prstGeom prst="rect">
            <a:avLst/>
          </a:prstGeom>
        </p:spPr>
        <p:txBody>
          <a:bodyPr wrap="none">
            <a:spAutoFit/>
          </a:bodyPr>
          <a:lstStyle/>
          <a:p>
            <a:pPr algn="ctr"/>
            <a:r>
              <a:rPr lang="en-US" sz="8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endParaRPr lang="en-US" sz="8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4" name="Rectangle 3"/>
          <p:cNvSpPr/>
          <p:nvPr/>
        </p:nvSpPr>
        <p:spPr>
          <a:xfrm>
            <a:off x="8373813" y="3940598"/>
            <a:ext cx="1780744" cy="369332"/>
          </a:xfrm>
          <a:prstGeom prst="rect">
            <a:avLst/>
          </a:prstGeom>
        </p:spPr>
        <p:txBody>
          <a:bodyPr wrap="none">
            <a:spAutoFit/>
          </a:bodyPr>
          <a:lstStyle/>
          <a:p>
            <a:pPr lvl="0" algn="ctr"/>
            <a:r>
              <a:rPr lang="en-US" b="1" dirty="0">
                <a:ln/>
                <a:solidFill>
                  <a:srgbClr val="4472C4">
                    <a:lumMod val="75000"/>
                  </a:srgbClr>
                </a:solidFill>
              </a:rPr>
              <a:t>F</a:t>
            </a:r>
            <a:r>
              <a:rPr lang="en-US" b="1" dirty="0" smtClean="0">
                <a:ln/>
                <a:solidFill>
                  <a:srgbClr val="4472C4">
                    <a:lumMod val="75000"/>
                  </a:srgbClr>
                </a:solidFill>
              </a:rPr>
              <a:t>or your support</a:t>
            </a:r>
            <a:endParaRPr lang="en-US" b="1" dirty="0">
              <a:ln/>
              <a:solidFill>
                <a:srgbClr val="4472C4">
                  <a:lumMod val="75000"/>
                </a:srgbClr>
              </a:solidFill>
            </a:endParaRPr>
          </a:p>
        </p:txBody>
      </p:sp>
      <p:sp>
        <p:nvSpPr>
          <p:cNvPr id="7" name="Rectangle 6"/>
          <p:cNvSpPr/>
          <p:nvPr/>
        </p:nvSpPr>
        <p:spPr>
          <a:xfrm>
            <a:off x="9216896" y="5703755"/>
            <a:ext cx="2303131" cy="461665"/>
          </a:xfrm>
          <a:prstGeom prst="rect">
            <a:avLst/>
          </a:prstGeom>
        </p:spPr>
        <p:txBody>
          <a:bodyPr wrap="none">
            <a:spAutoFit/>
          </a:bodyPr>
          <a:lstStyle/>
          <a:p>
            <a:pPr lvl="0" algn="ctr"/>
            <a:r>
              <a:rPr lang="en-US" sz="2400" b="1" dirty="0" smtClean="0">
                <a:ln/>
                <a:solidFill>
                  <a:srgbClr val="4472C4">
                    <a:lumMod val="75000"/>
                  </a:srgbClr>
                </a:solidFill>
              </a:rPr>
              <a:t>-Yours PED Team</a:t>
            </a:r>
            <a:endParaRPr lang="en-US" sz="2400" b="1" dirty="0">
              <a:ln/>
              <a:solidFill>
                <a:srgbClr val="4472C4">
                  <a:lumMod val="75000"/>
                </a:srgbClr>
              </a:solidFill>
            </a:endParaRPr>
          </a:p>
        </p:txBody>
      </p:sp>
    </p:spTree>
    <p:extLst>
      <p:ext uri="{BB962C8B-B14F-4D97-AF65-F5344CB8AC3E}">
        <p14:creationId xmlns:p14="http://schemas.microsoft.com/office/powerpoint/2010/main" val="36010060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932" y="1410788"/>
            <a:ext cx="11486606" cy="3539430"/>
          </a:xfrm>
          <a:prstGeom prst="rect">
            <a:avLst/>
          </a:prstGeom>
          <a:noFill/>
        </p:spPr>
        <p:txBody>
          <a:bodyPr wrap="square" lIns="91440" tIns="45720" rIns="91440" bIns="45720">
            <a:spAutoFit/>
          </a:bodyPr>
          <a:lstStyle/>
          <a:p>
            <a:r>
              <a:rPr lang="en-US" sz="2400" b="1" dirty="0">
                <a:solidFill>
                  <a:schemeClr val="accent5">
                    <a:lumMod val="75000"/>
                  </a:schemeClr>
                </a:solidFill>
              </a:rPr>
              <a:t>Proposed System</a:t>
            </a:r>
            <a:endParaRPr lang="en-IN" sz="2400" dirty="0">
              <a:solidFill>
                <a:schemeClr val="accent5">
                  <a:lumMod val="75000"/>
                </a:schemeClr>
              </a:solidFill>
            </a:endParaRPr>
          </a:p>
          <a:p>
            <a:r>
              <a:rPr lang="en-US" sz="2400" b="1" dirty="0">
                <a:solidFill>
                  <a:schemeClr val="accent5">
                    <a:lumMod val="75000"/>
                  </a:schemeClr>
                </a:solidFill>
              </a:rPr>
              <a:t> </a:t>
            </a:r>
            <a:endParaRPr lang="en-IN" sz="2400" dirty="0">
              <a:solidFill>
                <a:schemeClr val="accent5">
                  <a:lumMod val="75000"/>
                </a:schemeClr>
              </a:solidFill>
            </a:endParaRPr>
          </a:p>
          <a:p>
            <a:r>
              <a:rPr lang="en-US" sz="2400" b="1" dirty="0">
                <a:solidFill>
                  <a:schemeClr val="accent5">
                    <a:lumMod val="75000"/>
                  </a:schemeClr>
                </a:solidFill>
              </a:rPr>
              <a:t>	</a:t>
            </a:r>
            <a:r>
              <a:rPr lang="en-US" sz="2400" dirty="0">
                <a:solidFill>
                  <a:schemeClr val="accent5">
                    <a:lumMod val="75000"/>
                  </a:schemeClr>
                </a:solidFill>
              </a:rPr>
              <a:t>PED will be an offline Dictionary service for Desktop and Android users. It will be useful anywhere and anytime so that it even satisfies travelers too. PED do not need to wait for server response over internet, as the device itself has the response in its respective storage. If the user is not satisfied with the response given by the PED, then the user can customize that response as he/she wants. So for the next time PED satisfies that particular user for sure.</a:t>
            </a:r>
            <a:endParaRPr lang="en-IN" sz="2400" dirty="0">
              <a:solidFill>
                <a:schemeClr val="accent5">
                  <a:lumMod val="75000"/>
                </a:schemeClr>
              </a:solidFill>
            </a:endParaRPr>
          </a:p>
          <a:p>
            <a:pPr algn="ctr"/>
            <a:endParaRPr lang="en-US" sz="32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0016017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9635" y="348343"/>
            <a:ext cx="11530148" cy="4401205"/>
          </a:xfrm>
          <a:prstGeom prst="rect">
            <a:avLst/>
          </a:prstGeom>
          <a:noFill/>
        </p:spPr>
        <p:txBody>
          <a:bodyPr wrap="square" lIns="91440" tIns="45720" rIns="91440" bIns="45720">
            <a:spAutoFit/>
          </a:bodyPr>
          <a:lstStyle/>
          <a:p>
            <a:r>
              <a:rPr lang="en-US" sz="2400" b="1" dirty="0" smtClean="0">
                <a:solidFill>
                  <a:schemeClr val="accent5">
                    <a:lumMod val="75000"/>
                  </a:schemeClr>
                </a:solidFill>
              </a:rPr>
              <a:t>Advantages of Proposed System</a:t>
            </a:r>
            <a:endParaRPr lang="en-IN" sz="2400" dirty="0">
              <a:solidFill>
                <a:schemeClr val="accent5">
                  <a:lumMod val="75000"/>
                </a:schemeClr>
              </a:solidFill>
            </a:endParaRPr>
          </a:p>
          <a:p>
            <a:r>
              <a:rPr lang="en-US" sz="3200" b="1" dirty="0">
                <a:solidFill>
                  <a:schemeClr val="accent5">
                    <a:lumMod val="75000"/>
                  </a:schemeClr>
                </a:solidFill>
              </a:rPr>
              <a:t> </a:t>
            </a:r>
            <a:endParaRPr lang="en-IN" sz="3200" dirty="0">
              <a:solidFill>
                <a:schemeClr val="accent5">
                  <a:lumMod val="75000"/>
                </a:schemeClr>
              </a:solidFill>
            </a:endParaRPr>
          </a:p>
          <a:p>
            <a:pPr lvl="0"/>
            <a:r>
              <a:rPr lang="en-US" sz="2400" dirty="0" smtClean="0">
                <a:solidFill>
                  <a:schemeClr val="accent5">
                    <a:lumMod val="75000"/>
                  </a:schemeClr>
                </a:solidFill>
                <a:sym typeface="Wingdings" panose="05000000000000000000" pitchFamily="2" charset="2"/>
              </a:rPr>
              <a:t> </a:t>
            </a:r>
            <a:r>
              <a:rPr lang="en-US" sz="2400" dirty="0" smtClean="0">
                <a:solidFill>
                  <a:schemeClr val="accent5">
                    <a:lumMod val="75000"/>
                  </a:schemeClr>
                </a:solidFill>
              </a:rPr>
              <a:t>Word </a:t>
            </a:r>
            <a:r>
              <a:rPr lang="en-US" sz="2400" dirty="0">
                <a:solidFill>
                  <a:schemeClr val="accent5">
                    <a:lumMod val="75000"/>
                  </a:schemeClr>
                </a:solidFill>
              </a:rPr>
              <a:t>search with suggestions and auto fill.</a:t>
            </a:r>
            <a:endParaRPr lang="en-IN" sz="2400" dirty="0">
              <a:solidFill>
                <a:schemeClr val="accent5">
                  <a:lumMod val="75000"/>
                </a:schemeClr>
              </a:solidFill>
            </a:endParaRPr>
          </a:p>
          <a:p>
            <a:pPr lvl="0"/>
            <a:r>
              <a:rPr lang="en-US" sz="2400" dirty="0" smtClean="0">
                <a:solidFill>
                  <a:schemeClr val="accent5">
                    <a:lumMod val="75000"/>
                  </a:schemeClr>
                </a:solidFill>
                <a:sym typeface="Wingdings" panose="05000000000000000000" pitchFamily="2" charset="2"/>
              </a:rPr>
              <a:t> </a:t>
            </a:r>
            <a:r>
              <a:rPr lang="en-US" sz="2400" dirty="0" smtClean="0">
                <a:solidFill>
                  <a:schemeClr val="accent5">
                    <a:lumMod val="75000"/>
                  </a:schemeClr>
                </a:solidFill>
              </a:rPr>
              <a:t>Can </a:t>
            </a:r>
            <a:r>
              <a:rPr lang="en-US" sz="2400" dirty="0">
                <a:solidFill>
                  <a:schemeClr val="accent5">
                    <a:lumMod val="75000"/>
                  </a:schemeClr>
                </a:solidFill>
              </a:rPr>
              <a:t>add new words.</a:t>
            </a:r>
            <a:endParaRPr lang="en-IN" sz="2400" dirty="0">
              <a:solidFill>
                <a:schemeClr val="accent5">
                  <a:lumMod val="75000"/>
                </a:schemeClr>
              </a:solidFill>
            </a:endParaRPr>
          </a:p>
          <a:p>
            <a:pPr lvl="0"/>
            <a:r>
              <a:rPr lang="en-US" sz="2400" dirty="0" smtClean="0">
                <a:solidFill>
                  <a:schemeClr val="accent5">
                    <a:lumMod val="75000"/>
                  </a:schemeClr>
                </a:solidFill>
                <a:sym typeface="Wingdings" panose="05000000000000000000" pitchFamily="2" charset="2"/>
              </a:rPr>
              <a:t> </a:t>
            </a:r>
            <a:r>
              <a:rPr lang="en-US" sz="2400" dirty="0" smtClean="0">
                <a:solidFill>
                  <a:schemeClr val="accent5">
                    <a:lumMod val="75000"/>
                  </a:schemeClr>
                </a:solidFill>
              </a:rPr>
              <a:t>Can </a:t>
            </a:r>
            <a:r>
              <a:rPr lang="en-US" sz="2400" dirty="0">
                <a:solidFill>
                  <a:schemeClr val="accent5">
                    <a:lumMod val="75000"/>
                  </a:schemeClr>
                </a:solidFill>
              </a:rPr>
              <a:t>update the existing words details.</a:t>
            </a:r>
            <a:endParaRPr lang="en-IN" sz="2400" dirty="0">
              <a:solidFill>
                <a:schemeClr val="accent5">
                  <a:lumMod val="75000"/>
                </a:schemeClr>
              </a:solidFill>
            </a:endParaRPr>
          </a:p>
          <a:p>
            <a:pPr lvl="0"/>
            <a:r>
              <a:rPr lang="en-US" sz="2400" dirty="0" smtClean="0">
                <a:solidFill>
                  <a:schemeClr val="accent5">
                    <a:lumMod val="75000"/>
                  </a:schemeClr>
                </a:solidFill>
                <a:sym typeface="Wingdings" panose="05000000000000000000" pitchFamily="2" charset="2"/>
              </a:rPr>
              <a:t> </a:t>
            </a:r>
            <a:r>
              <a:rPr lang="en-US" sz="2400" dirty="0" smtClean="0">
                <a:solidFill>
                  <a:schemeClr val="accent5">
                    <a:lumMod val="75000"/>
                  </a:schemeClr>
                </a:solidFill>
              </a:rPr>
              <a:t>Deletion </a:t>
            </a:r>
            <a:r>
              <a:rPr lang="en-US" sz="2400" dirty="0">
                <a:solidFill>
                  <a:schemeClr val="accent5">
                    <a:lumMod val="75000"/>
                  </a:schemeClr>
                </a:solidFill>
              </a:rPr>
              <a:t>of unwanted words is also possible.</a:t>
            </a:r>
            <a:endParaRPr lang="en-IN" sz="2400" dirty="0">
              <a:solidFill>
                <a:schemeClr val="accent5">
                  <a:lumMod val="75000"/>
                </a:schemeClr>
              </a:solidFill>
            </a:endParaRPr>
          </a:p>
          <a:p>
            <a:pPr lvl="0"/>
            <a:r>
              <a:rPr lang="en-US" sz="2400" dirty="0" smtClean="0">
                <a:solidFill>
                  <a:schemeClr val="accent5">
                    <a:lumMod val="75000"/>
                  </a:schemeClr>
                </a:solidFill>
                <a:sym typeface="Wingdings" panose="05000000000000000000" pitchFamily="2" charset="2"/>
              </a:rPr>
              <a:t> </a:t>
            </a:r>
            <a:r>
              <a:rPr lang="en-US" sz="2400" dirty="0" smtClean="0">
                <a:solidFill>
                  <a:schemeClr val="accent5">
                    <a:lumMod val="75000"/>
                  </a:schemeClr>
                </a:solidFill>
              </a:rPr>
              <a:t>Bulk </a:t>
            </a:r>
            <a:r>
              <a:rPr lang="en-US" sz="2400" dirty="0">
                <a:solidFill>
                  <a:schemeClr val="accent5">
                    <a:lumMod val="75000"/>
                  </a:schemeClr>
                </a:solidFill>
              </a:rPr>
              <a:t>insertion of ‘n’ number of words is even possible.</a:t>
            </a:r>
            <a:endParaRPr lang="en-IN" sz="2400" dirty="0">
              <a:solidFill>
                <a:schemeClr val="accent5">
                  <a:lumMod val="75000"/>
                </a:schemeClr>
              </a:solidFill>
            </a:endParaRPr>
          </a:p>
          <a:p>
            <a:pPr lvl="0"/>
            <a:r>
              <a:rPr lang="en-US" sz="2400" dirty="0" smtClean="0">
                <a:solidFill>
                  <a:schemeClr val="accent5">
                    <a:lumMod val="75000"/>
                  </a:schemeClr>
                </a:solidFill>
                <a:sym typeface="Wingdings" panose="05000000000000000000" pitchFamily="2" charset="2"/>
              </a:rPr>
              <a:t> </a:t>
            </a:r>
            <a:r>
              <a:rPr lang="en-US" sz="2400" dirty="0" smtClean="0">
                <a:solidFill>
                  <a:schemeClr val="accent5">
                    <a:lumMod val="75000"/>
                  </a:schemeClr>
                </a:solidFill>
              </a:rPr>
              <a:t>Uses </a:t>
            </a:r>
            <a:r>
              <a:rPr lang="en-US" sz="2400" dirty="0">
                <a:solidFill>
                  <a:schemeClr val="accent5">
                    <a:lumMod val="75000"/>
                  </a:schemeClr>
                </a:solidFill>
              </a:rPr>
              <a:t>an embedded database.</a:t>
            </a:r>
            <a:endParaRPr lang="en-IN" sz="2400" dirty="0">
              <a:solidFill>
                <a:schemeClr val="accent5">
                  <a:lumMod val="75000"/>
                </a:schemeClr>
              </a:solidFill>
            </a:endParaRPr>
          </a:p>
          <a:p>
            <a:pPr lvl="0"/>
            <a:r>
              <a:rPr lang="en-US" sz="2400" dirty="0" smtClean="0">
                <a:solidFill>
                  <a:schemeClr val="accent5">
                    <a:lumMod val="75000"/>
                  </a:schemeClr>
                </a:solidFill>
                <a:sym typeface="Wingdings" panose="05000000000000000000" pitchFamily="2" charset="2"/>
              </a:rPr>
              <a:t> </a:t>
            </a:r>
            <a:r>
              <a:rPr lang="en-US" sz="2400" dirty="0" smtClean="0">
                <a:solidFill>
                  <a:schemeClr val="accent5">
                    <a:lumMod val="75000"/>
                  </a:schemeClr>
                </a:solidFill>
              </a:rPr>
              <a:t>Comes </a:t>
            </a:r>
            <a:r>
              <a:rPr lang="en-US" sz="2400" dirty="0">
                <a:solidFill>
                  <a:schemeClr val="accent5">
                    <a:lumMod val="75000"/>
                  </a:schemeClr>
                </a:solidFill>
              </a:rPr>
              <a:t>with predefined words based on the Oxford which are </a:t>
            </a:r>
            <a:r>
              <a:rPr lang="en-US" sz="2400" dirty="0" smtClean="0">
                <a:solidFill>
                  <a:schemeClr val="accent5">
                    <a:lumMod val="75000"/>
                  </a:schemeClr>
                </a:solidFill>
              </a:rPr>
              <a:t>collected </a:t>
            </a:r>
            <a:r>
              <a:rPr lang="en-US" sz="2400" dirty="0">
                <a:solidFill>
                  <a:schemeClr val="accent5">
                    <a:lumMod val="75000"/>
                  </a:schemeClr>
                </a:solidFill>
              </a:rPr>
              <a:t>through web </a:t>
            </a:r>
            <a:r>
              <a:rPr lang="en-US" sz="2400" dirty="0" smtClean="0">
                <a:solidFill>
                  <a:schemeClr val="accent5">
                    <a:lumMod val="75000"/>
                  </a:schemeClr>
                </a:solidFill>
              </a:rPr>
              <a:t>scrapping.</a:t>
            </a:r>
            <a:endParaRPr lang="en-IN" sz="2400" dirty="0">
              <a:solidFill>
                <a:schemeClr val="accent5">
                  <a:lumMod val="75000"/>
                </a:schemeClr>
              </a:solidFill>
            </a:endParaRPr>
          </a:p>
          <a:p>
            <a:pPr algn="ctr"/>
            <a:endParaRPr lang="en-US" sz="32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15098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9185" y="200520"/>
            <a:ext cx="11871435" cy="7566174"/>
          </a:xfrm>
          <a:prstGeom prst="rect">
            <a:avLst/>
          </a:prstGeom>
          <a:noFill/>
        </p:spPr>
        <p:txBody>
          <a:bodyPr wrap="square" rtlCol="0">
            <a:spAutoFit/>
          </a:bodyPr>
          <a:lstStyle/>
          <a:p>
            <a:pPr>
              <a:lnSpc>
                <a:spcPct val="150000"/>
              </a:lnSpc>
              <a:spcAft>
                <a:spcPts val="1000"/>
              </a:spcAft>
            </a:pPr>
            <a:r>
              <a:rPr lang="en-US" sz="2400" b="1" dirty="0">
                <a:solidFill>
                  <a:schemeClr val="accent1">
                    <a:lumMod val="75000"/>
                  </a:schemeClr>
                </a:solidFill>
                <a:ea typeface="Calibri" panose="020F0502020204030204" pitchFamily="34" charset="0"/>
                <a:cs typeface="Times New Roman" panose="02020603050405020304" pitchFamily="18" charset="0"/>
              </a:rPr>
              <a:t>Software Requirements </a:t>
            </a:r>
            <a:r>
              <a:rPr lang="en-US" sz="2400" b="1" dirty="0" smtClean="0">
                <a:solidFill>
                  <a:schemeClr val="accent1">
                    <a:lumMod val="75000"/>
                  </a:schemeClr>
                </a:solidFill>
                <a:ea typeface="Calibri" panose="020F0502020204030204" pitchFamily="34" charset="0"/>
                <a:cs typeface="Times New Roman" panose="02020603050405020304" pitchFamily="18" charset="0"/>
              </a:rPr>
              <a:t>Specification</a:t>
            </a:r>
            <a:endParaRPr lang="en-IN" sz="2400" dirty="0">
              <a:solidFill>
                <a:schemeClr val="accent1">
                  <a:lumMod val="75000"/>
                </a:schemeClr>
              </a:solidFill>
              <a:ea typeface="Calibri" panose="020F0502020204030204" pitchFamily="34" charset="0"/>
              <a:cs typeface="Times New Roman" panose="02020603050405020304" pitchFamily="18" charset="0"/>
            </a:endParaRPr>
          </a:p>
          <a:p>
            <a:r>
              <a:rPr lang="en-US" dirty="0">
                <a:solidFill>
                  <a:schemeClr val="accent1">
                    <a:lumMod val="75000"/>
                  </a:schemeClr>
                </a:solidFill>
              </a:rPr>
              <a:t>Operating System:				Windows7 or above</a:t>
            </a:r>
            <a:endParaRPr lang="en-IN" dirty="0">
              <a:solidFill>
                <a:schemeClr val="accent1">
                  <a:lumMod val="75000"/>
                </a:schemeClr>
              </a:solidFill>
            </a:endParaRPr>
          </a:p>
          <a:p>
            <a:r>
              <a:rPr lang="en-US" dirty="0">
                <a:solidFill>
                  <a:schemeClr val="accent1">
                    <a:lumMod val="75000"/>
                  </a:schemeClr>
                </a:solidFill>
              </a:rPr>
              <a:t>IDEs:					</a:t>
            </a:r>
            <a:r>
              <a:rPr lang="en-US" dirty="0" smtClean="0">
                <a:solidFill>
                  <a:schemeClr val="accent1">
                    <a:lumMod val="75000"/>
                  </a:schemeClr>
                </a:solidFill>
              </a:rPr>
              <a:t>	Android </a:t>
            </a:r>
            <a:r>
              <a:rPr lang="en-US" dirty="0">
                <a:solidFill>
                  <a:schemeClr val="accent1">
                    <a:lumMod val="75000"/>
                  </a:schemeClr>
                </a:solidFill>
              </a:rPr>
              <a:t>Studio &amp; Eclipse</a:t>
            </a:r>
            <a:endParaRPr lang="en-IN" dirty="0">
              <a:solidFill>
                <a:schemeClr val="accent1">
                  <a:lumMod val="75000"/>
                </a:schemeClr>
              </a:solidFill>
            </a:endParaRPr>
          </a:p>
          <a:p>
            <a:r>
              <a:rPr lang="en-US" dirty="0">
                <a:solidFill>
                  <a:schemeClr val="accent1">
                    <a:lumMod val="75000"/>
                  </a:schemeClr>
                </a:solidFill>
              </a:rPr>
              <a:t>Programming Environments:		Java 8.0+&amp; Python 3.0+</a:t>
            </a:r>
            <a:endParaRPr lang="en-IN" dirty="0">
              <a:solidFill>
                <a:schemeClr val="accent1">
                  <a:lumMod val="75000"/>
                </a:schemeClr>
              </a:solidFill>
            </a:endParaRPr>
          </a:p>
          <a:p>
            <a:r>
              <a:rPr lang="en-US" dirty="0">
                <a:solidFill>
                  <a:schemeClr val="accent1">
                    <a:lumMod val="75000"/>
                  </a:schemeClr>
                </a:solidFill>
              </a:rPr>
              <a:t>Editors:					</a:t>
            </a:r>
            <a:r>
              <a:rPr lang="en-US" dirty="0" smtClean="0">
                <a:solidFill>
                  <a:schemeClr val="accent1">
                    <a:lumMod val="75000"/>
                  </a:schemeClr>
                </a:solidFill>
              </a:rPr>
              <a:t>	Visual </a:t>
            </a:r>
            <a:r>
              <a:rPr lang="en-US" dirty="0">
                <a:solidFill>
                  <a:schemeClr val="accent1">
                    <a:lumMod val="75000"/>
                  </a:schemeClr>
                </a:solidFill>
              </a:rPr>
              <a:t>Studio Code or any alternative</a:t>
            </a:r>
            <a:endParaRPr lang="en-IN" dirty="0">
              <a:solidFill>
                <a:schemeClr val="accent1">
                  <a:lumMod val="75000"/>
                </a:schemeClr>
              </a:solidFill>
            </a:endParaRPr>
          </a:p>
          <a:p>
            <a:r>
              <a:rPr lang="en-US" dirty="0">
                <a:solidFill>
                  <a:schemeClr val="accent1">
                    <a:lumMod val="75000"/>
                  </a:schemeClr>
                </a:solidFill>
              </a:rPr>
              <a:t>External Java Libraries:	</a:t>
            </a:r>
            <a:r>
              <a:rPr lang="en-US" dirty="0" smtClean="0">
                <a:solidFill>
                  <a:schemeClr val="accent1">
                    <a:lumMod val="75000"/>
                  </a:schemeClr>
                </a:solidFill>
              </a:rPr>
              <a:t>		JDBC</a:t>
            </a:r>
            <a:r>
              <a:rPr lang="en-US" dirty="0">
                <a:solidFill>
                  <a:schemeClr val="accent1">
                    <a:lumMod val="75000"/>
                  </a:schemeClr>
                </a:solidFill>
              </a:rPr>
              <a:t>, JFoenix, JavaFX, ControlsFX &amp; MarryTTS</a:t>
            </a:r>
            <a:endParaRPr lang="en-IN" dirty="0">
              <a:solidFill>
                <a:schemeClr val="accent1">
                  <a:lumMod val="75000"/>
                </a:schemeClr>
              </a:solidFill>
            </a:endParaRPr>
          </a:p>
          <a:p>
            <a:r>
              <a:rPr lang="en-US" dirty="0">
                <a:solidFill>
                  <a:schemeClr val="accent1">
                    <a:lumMod val="75000"/>
                  </a:schemeClr>
                </a:solidFill>
              </a:rPr>
              <a:t>APIs:	</a:t>
            </a:r>
            <a:r>
              <a:rPr lang="en-US" dirty="0" smtClean="0">
                <a:solidFill>
                  <a:schemeClr val="accent1">
                    <a:lumMod val="75000"/>
                  </a:schemeClr>
                </a:solidFill>
              </a:rPr>
              <a:t>					requests</a:t>
            </a:r>
            <a:r>
              <a:rPr lang="en-US" dirty="0">
                <a:solidFill>
                  <a:schemeClr val="accent1">
                    <a:lumMod val="75000"/>
                  </a:schemeClr>
                </a:solidFill>
              </a:rPr>
              <a:t>, Beautiful Soup 4, </a:t>
            </a:r>
            <a:r>
              <a:rPr lang="en-US" dirty="0" err="1">
                <a:solidFill>
                  <a:schemeClr val="accent1">
                    <a:lumMod val="75000"/>
                  </a:schemeClr>
                </a:solidFill>
              </a:rPr>
              <a:t>nbsp</a:t>
            </a:r>
            <a:r>
              <a:rPr lang="en-US" dirty="0">
                <a:solidFill>
                  <a:schemeClr val="accent1">
                    <a:lumMod val="75000"/>
                  </a:schemeClr>
                </a:solidFill>
              </a:rPr>
              <a:t> </a:t>
            </a:r>
            <a:r>
              <a:rPr lang="en-US" dirty="0" err="1">
                <a:solidFill>
                  <a:schemeClr val="accent1">
                    <a:lumMod val="75000"/>
                  </a:schemeClr>
                </a:solidFill>
              </a:rPr>
              <a:t>MaterialFilePicker</a:t>
            </a:r>
            <a:r>
              <a:rPr lang="en-US" dirty="0">
                <a:solidFill>
                  <a:schemeClr val="accent1">
                    <a:lumMod val="75000"/>
                  </a:schemeClr>
                </a:solidFill>
              </a:rPr>
              <a:t>, </a:t>
            </a:r>
            <a:r>
              <a:rPr lang="en-US" dirty="0" err="1">
                <a:solidFill>
                  <a:schemeClr val="accent1">
                    <a:lumMod val="75000"/>
                  </a:schemeClr>
                </a:solidFill>
              </a:rPr>
              <a:t>SqliteAssetHelper</a:t>
            </a:r>
            <a:r>
              <a:rPr lang="en-US" dirty="0">
                <a:solidFill>
                  <a:schemeClr val="accent1">
                    <a:lumMod val="75000"/>
                  </a:schemeClr>
                </a:solidFill>
              </a:rPr>
              <a:t> &amp; </a:t>
            </a:r>
            <a:r>
              <a:rPr lang="en-US" dirty="0" smtClean="0">
                <a:solidFill>
                  <a:schemeClr val="accent1">
                    <a:lumMod val="75000"/>
                  </a:schemeClr>
                </a:solidFill>
              </a:rPr>
              <a:t>											pl.droidsonroids.gif</a:t>
            </a:r>
            <a:endParaRPr lang="en-IN" dirty="0">
              <a:solidFill>
                <a:schemeClr val="accent1">
                  <a:lumMod val="75000"/>
                </a:schemeClr>
              </a:solidFill>
            </a:endParaRPr>
          </a:p>
          <a:p>
            <a:r>
              <a:rPr lang="en-US" dirty="0">
                <a:solidFill>
                  <a:schemeClr val="accent1">
                    <a:lumMod val="75000"/>
                  </a:schemeClr>
                </a:solidFill>
              </a:rPr>
              <a:t>Browser:					</a:t>
            </a:r>
            <a:r>
              <a:rPr lang="en-US" dirty="0" smtClean="0">
                <a:solidFill>
                  <a:schemeClr val="accent1">
                    <a:lumMod val="75000"/>
                  </a:schemeClr>
                </a:solidFill>
              </a:rPr>
              <a:t>	Google </a:t>
            </a:r>
            <a:r>
              <a:rPr lang="en-US" dirty="0">
                <a:solidFill>
                  <a:schemeClr val="accent1">
                    <a:lumMod val="75000"/>
                  </a:schemeClr>
                </a:solidFill>
              </a:rPr>
              <a:t>Chrome or any alternative</a:t>
            </a:r>
            <a:endParaRPr lang="en-IN" dirty="0">
              <a:solidFill>
                <a:schemeClr val="accent1">
                  <a:lumMod val="75000"/>
                </a:schemeClr>
              </a:solidFill>
            </a:endParaRPr>
          </a:p>
          <a:p>
            <a:r>
              <a:rPr lang="en-US" dirty="0">
                <a:solidFill>
                  <a:schemeClr val="accent1">
                    <a:lumMod val="75000"/>
                  </a:schemeClr>
                </a:solidFill>
              </a:rPr>
              <a:t>Other software:				Photo Shop CS6 &amp; Scene builder </a:t>
            </a:r>
            <a:r>
              <a:rPr lang="en-US" dirty="0" smtClean="0">
                <a:solidFill>
                  <a:schemeClr val="accent1">
                    <a:lumMod val="75000"/>
                  </a:schemeClr>
                </a:solidFill>
              </a:rPr>
              <a:t>8.0</a:t>
            </a:r>
          </a:p>
          <a:p>
            <a:endParaRPr lang="en-IN" dirty="0">
              <a:solidFill>
                <a:schemeClr val="accent1">
                  <a:lumMod val="75000"/>
                </a:schemeClr>
              </a:solidFill>
            </a:endParaRPr>
          </a:p>
          <a:p>
            <a:pPr lvl="0">
              <a:lnSpc>
                <a:spcPct val="150000"/>
              </a:lnSpc>
              <a:spcAft>
                <a:spcPts val="0"/>
              </a:spcAft>
              <a:tabLst>
                <a:tab pos="457200" algn="l"/>
                <a:tab pos="914400" algn="l"/>
                <a:tab pos="1562100" algn="l"/>
              </a:tabLst>
            </a:pPr>
            <a:r>
              <a:rPr lang="en-US" sz="2400" b="1" dirty="0" smtClean="0">
                <a:solidFill>
                  <a:schemeClr val="accent1">
                    <a:lumMod val="75000"/>
                  </a:schemeClr>
                </a:solidFill>
                <a:ea typeface="Calibri" panose="020F0502020204030204" pitchFamily="34" charset="0"/>
                <a:cs typeface="Times New Roman" panose="02020603050405020304" pitchFamily="18" charset="0"/>
              </a:rPr>
              <a:t>Hardware Requirements Specification</a:t>
            </a:r>
          </a:p>
          <a:p>
            <a:r>
              <a:rPr lang="en-IN" dirty="0">
                <a:solidFill>
                  <a:schemeClr val="accent1">
                    <a:lumMod val="75000"/>
                  </a:schemeClr>
                </a:solidFill>
              </a:rPr>
              <a:t>Network Interface Card</a:t>
            </a:r>
            <a:r>
              <a:rPr lang="en-US" dirty="0">
                <a:solidFill>
                  <a:schemeClr val="accent1">
                    <a:lumMod val="75000"/>
                  </a:schemeClr>
                </a:solidFill>
              </a:rPr>
              <a:t>:			To access Internet over Ethernet or Wi-Fi</a:t>
            </a:r>
            <a:endParaRPr lang="en-IN" dirty="0">
              <a:solidFill>
                <a:schemeClr val="accent1">
                  <a:lumMod val="75000"/>
                </a:schemeClr>
              </a:solidFill>
            </a:endParaRPr>
          </a:p>
          <a:p>
            <a:r>
              <a:rPr lang="en-IN" dirty="0">
                <a:solidFill>
                  <a:schemeClr val="accent1">
                    <a:lumMod val="75000"/>
                  </a:schemeClr>
                </a:solidFill>
              </a:rPr>
              <a:t>RAM:					</a:t>
            </a:r>
            <a:r>
              <a:rPr lang="en-IN" dirty="0" smtClean="0">
                <a:solidFill>
                  <a:schemeClr val="accent1">
                    <a:lumMod val="75000"/>
                  </a:schemeClr>
                </a:solidFill>
              </a:rPr>
              <a:t>	4GB </a:t>
            </a:r>
            <a:r>
              <a:rPr lang="en-IN" dirty="0">
                <a:solidFill>
                  <a:schemeClr val="accent1">
                    <a:lumMod val="75000"/>
                  </a:schemeClr>
                </a:solidFill>
              </a:rPr>
              <a:t>or above</a:t>
            </a:r>
          </a:p>
          <a:p>
            <a:r>
              <a:rPr lang="en-IN" dirty="0">
                <a:solidFill>
                  <a:schemeClr val="accent1">
                    <a:lumMod val="75000"/>
                  </a:schemeClr>
                </a:solidFill>
              </a:rPr>
              <a:t>Storage:					</a:t>
            </a:r>
            <a:r>
              <a:rPr lang="en-IN" dirty="0" smtClean="0">
                <a:solidFill>
                  <a:schemeClr val="accent1">
                    <a:lumMod val="75000"/>
                  </a:schemeClr>
                </a:solidFill>
              </a:rPr>
              <a:t>	250GB </a:t>
            </a:r>
            <a:r>
              <a:rPr lang="en-IN" dirty="0">
                <a:solidFill>
                  <a:schemeClr val="accent1">
                    <a:lumMod val="75000"/>
                  </a:schemeClr>
                </a:solidFill>
              </a:rPr>
              <a:t>or above</a:t>
            </a:r>
          </a:p>
          <a:p>
            <a:r>
              <a:rPr lang="en-US" dirty="0">
                <a:solidFill>
                  <a:schemeClr val="accent1">
                    <a:lumMod val="75000"/>
                  </a:schemeClr>
                </a:solidFill>
              </a:rPr>
              <a:t>Input Devices:				</a:t>
            </a:r>
            <a:r>
              <a:rPr lang="en-US" dirty="0" smtClean="0">
                <a:solidFill>
                  <a:schemeClr val="accent1">
                    <a:lumMod val="75000"/>
                  </a:schemeClr>
                </a:solidFill>
              </a:rPr>
              <a:t>	Basic </a:t>
            </a:r>
            <a:r>
              <a:rPr lang="en-US" dirty="0">
                <a:solidFill>
                  <a:schemeClr val="accent1">
                    <a:lumMod val="75000"/>
                  </a:schemeClr>
                </a:solidFill>
              </a:rPr>
              <a:t>Mouse &amp; Basic Keyboard</a:t>
            </a:r>
            <a:endParaRPr lang="en-IN" dirty="0">
              <a:solidFill>
                <a:schemeClr val="accent1">
                  <a:lumMod val="75000"/>
                </a:schemeClr>
              </a:solidFill>
            </a:endParaRPr>
          </a:p>
          <a:p>
            <a:r>
              <a:rPr lang="en-US" dirty="0">
                <a:solidFill>
                  <a:schemeClr val="accent1">
                    <a:lumMod val="75000"/>
                  </a:schemeClr>
                </a:solidFill>
              </a:rPr>
              <a:t>Output Devices:				Monitor &amp; Speaker</a:t>
            </a:r>
            <a:endParaRPr lang="en-IN" dirty="0">
              <a:solidFill>
                <a:schemeClr val="accent1">
                  <a:lumMod val="75000"/>
                </a:schemeClr>
              </a:solidFill>
            </a:endParaRPr>
          </a:p>
          <a:p>
            <a:pPr lvl="0">
              <a:lnSpc>
                <a:spcPct val="150000"/>
              </a:lnSpc>
              <a:spcAft>
                <a:spcPts val="0"/>
              </a:spcAft>
              <a:tabLst>
                <a:tab pos="457200" algn="l"/>
                <a:tab pos="914400" algn="l"/>
                <a:tab pos="1562100" algn="l"/>
              </a:tabLst>
            </a:pPr>
            <a:endParaRPr lang="en-IN" sz="2400" dirty="0">
              <a:solidFill>
                <a:schemeClr val="accent5">
                  <a:lumMod val="75000"/>
                </a:schemeClr>
              </a:solidFill>
              <a:ea typeface="Calibri" panose="020F0502020204030204" pitchFamily="34" charset="0"/>
              <a:cs typeface="Times New Roman" panose="02020603050405020304" pitchFamily="18" charset="0"/>
            </a:endParaRPr>
          </a:p>
          <a:p>
            <a:pPr>
              <a:lnSpc>
                <a:spcPct val="150000"/>
              </a:lnSpc>
              <a:spcAft>
                <a:spcPts val="1000"/>
              </a:spcAft>
            </a:pPr>
            <a:endParaRPr lang="en-US" sz="2400" dirty="0" smtClean="0">
              <a:solidFill>
                <a:schemeClr val="accent5">
                  <a:lumMod val="75000"/>
                </a:schemeClr>
              </a:solidFill>
              <a:ea typeface="Calibri" panose="020F0502020204030204" pitchFamily="34" charset="0"/>
              <a:cs typeface="Times New Roman" panose="02020603050405020304" pitchFamily="18" charset="0"/>
            </a:endParaRPr>
          </a:p>
          <a:p>
            <a:pPr lvl="0">
              <a:lnSpc>
                <a:spcPct val="150000"/>
              </a:lnSpc>
              <a:spcAft>
                <a:spcPts val="0"/>
              </a:spcAft>
              <a:tabLst>
                <a:tab pos="457200" algn="l"/>
                <a:tab pos="914400" algn="l"/>
                <a:tab pos="1562100" algn="l"/>
              </a:tabLst>
            </a:pPr>
            <a:r>
              <a:rPr lang="en-US" dirty="0" smtClean="0">
                <a:solidFill>
                  <a:schemeClr val="accent5">
                    <a:lumMod val="75000"/>
                  </a:schemeClr>
                </a:solidFill>
                <a:ea typeface="Calibri" panose="020F0502020204030204" pitchFamily="34" charset="0"/>
                <a:cs typeface="Times New Roman" panose="02020603050405020304" pitchFamily="18" charset="0"/>
              </a:rPr>
              <a:t>	</a:t>
            </a:r>
            <a:endParaRPr lang="en-IN" dirty="0">
              <a:solidFill>
                <a:schemeClr val="accent5">
                  <a:lumMod val="75000"/>
                </a:schemeClr>
              </a:solidFill>
              <a:ea typeface="Calibri" panose="020F0502020204030204" pitchFamily="34" charset="0"/>
              <a:cs typeface="Times New Roman" panose="02020603050405020304" pitchFamily="18" charset="0"/>
            </a:endParaRPr>
          </a:p>
          <a:p>
            <a:endParaRPr lang="en-US" sz="2800" dirty="0"/>
          </a:p>
        </p:txBody>
      </p:sp>
    </p:spTree>
    <p:extLst>
      <p:ext uri="{BB962C8B-B14F-4D97-AF65-F5344CB8AC3E}">
        <p14:creationId xmlns:p14="http://schemas.microsoft.com/office/powerpoint/2010/main" val="1924158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20931" y="2015064"/>
            <a:ext cx="6096000" cy="3416320"/>
          </a:xfrm>
          <a:prstGeom prst="rect">
            <a:avLst/>
          </a:prstGeom>
        </p:spPr>
        <p:txBody>
          <a:bodyPr>
            <a:spAutoFit/>
          </a:bodyPr>
          <a:lstStyle/>
          <a:p>
            <a:pPr marL="342900" lvl="0" indent="-342900">
              <a:lnSpc>
                <a:spcPct val="150000"/>
              </a:lnSpc>
              <a:spcAft>
                <a:spcPts val="0"/>
              </a:spcAft>
              <a:buFont typeface="Wingdings" pitchFamily="2" charset="2"/>
              <a:buChar char="q"/>
              <a:tabLst>
                <a:tab pos="457200" algn="l"/>
                <a:tab pos="914400" algn="l"/>
                <a:tab pos="1562100" algn="l"/>
              </a:tabLst>
            </a:pPr>
            <a:r>
              <a:rPr lang="en-US" sz="2400" dirty="0" smtClean="0">
                <a:solidFill>
                  <a:srgbClr val="0070C0"/>
                </a:solidFill>
              </a:rPr>
              <a:t>Find</a:t>
            </a:r>
          </a:p>
          <a:p>
            <a:pPr marL="342900" lvl="0" indent="-342900">
              <a:lnSpc>
                <a:spcPct val="150000"/>
              </a:lnSpc>
              <a:spcAft>
                <a:spcPts val="0"/>
              </a:spcAft>
              <a:buFont typeface="Wingdings" pitchFamily="2" charset="2"/>
              <a:buChar char="q"/>
              <a:tabLst>
                <a:tab pos="457200" algn="l"/>
                <a:tab pos="914400" algn="l"/>
                <a:tab pos="1562100" algn="l"/>
              </a:tabLst>
            </a:pPr>
            <a:r>
              <a:rPr lang="en-US" sz="2400" dirty="0" smtClean="0">
                <a:solidFill>
                  <a:srgbClr val="0070C0"/>
                </a:solidFill>
                <a:ea typeface="Calibri" panose="020F0502020204030204" pitchFamily="34" charset="0"/>
                <a:cs typeface="Times New Roman" panose="02020603050405020304" pitchFamily="18" charset="0"/>
              </a:rPr>
              <a:t>Add</a:t>
            </a:r>
          </a:p>
          <a:p>
            <a:pPr marL="342900" lvl="0" indent="-342900">
              <a:lnSpc>
                <a:spcPct val="150000"/>
              </a:lnSpc>
              <a:spcAft>
                <a:spcPts val="0"/>
              </a:spcAft>
              <a:buFont typeface="Wingdings" pitchFamily="2" charset="2"/>
              <a:buChar char="q"/>
              <a:tabLst>
                <a:tab pos="457200" algn="l"/>
                <a:tab pos="914400" algn="l"/>
                <a:tab pos="1562100" algn="l"/>
              </a:tabLst>
            </a:pPr>
            <a:r>
              <a:rPr lang="en-US" sz="2400" dirty="0" smtClean="0">
                <a:solidFill>
                  <a:srgbClr val="0070C0"/>
                </a:solidFill>
                <a:ea typeface="Calibri" panose="020F0502020204030204" pitchFamily="34" charset="0"/>
                <a:cs typeface="Times New Roman" panose="02020603050405020304" pitchFamily="18" charset="0"/>
              </a:rPr>
              <a:t>Update</a:t>
            </a:r>
          </a:p>
          <a:p>
            <a:pPr marL="342900" lvl="0" indent="-342900">
              <a:lnSpc>
                <a:spcPct val="150000"/>
              </a:lnSpc>
              <a:spcAft>
                <a:spcPts val="0"/>
              </a:spcAft>
              <a:buFont typeface="Wingdings" pitchFamily="2" charset="2"/>
              <a:buChar char="q"/>
              <a:tabLst>
                <a:tab pos="457200" algn="l"/>
                <a:tab pos="914400" algn="l"/>
                <a:tab pos="1562100" algn="l"/>
              </a:tabLst>
            </a:pPr>
            <a:r>
              <a:rPr lang="en-US" sz="2400" dirty="0" smtClean="0">
                <a:solidFill>
                  <a:srgbClr val="0070C0"/>
                </a:solidFill>
                <a:ea typeface="Calibri" panose="020F0502020204030204" pitchFamily="34" charset="0"/>
                <a:cs typeface="Times New Roman" panose="02020603050405020304" pitchFamily="18" charset="0"/>
              </a:rPr>
              <a:t>Load</a:t>
            </a:r>
          </a:p>
          <a:p>
            <a:pPr marL="342900" lvl="0" indent="-342900">
              <a:lnSpc>
                <a:spcPct val="150000"/>
              </a:lnSpc>
              <a:spcAft>
                <a:spcPts val="0"/>
              </a:spcAft>
              <a:buFont typeface="Wingdings" pitchFamily="2" charset="2"/>
              <a:buChar char="q"/>
              <a:tabLst>
                <a:tab pos="457200" algn="l"/>
                <a:tab pos="914400" algn="l"/>
                <a:tab pos="1562100" algn="l"/>
              </a:tabLst>
            </a:pPr>
            <a:r>
              <a:rPr lang="en-US" sz="2400" dirty="0" smtClean="0">
                <a:solidFill>
                  <a:srgbClr val="0070C0"/>
                </a:solidFill>
                <a:ea typeface="Calibri" panose="020F0502020204030204" pitchFamily="34" charset="0"/>
                <a:cs typeface="Times New Roman" panose="02020603050405020304" pitchFamily="18" charset="0"/>
              </a:rPr>
              <a:t>Delete</a:t>
            </a:r>
          </a:p>
          <a:p>
            <a:pPr marL="342900" lvl="0" indent="-342900">
              <a:lnSpc>
                <a:spcPct val="150000"/>
              </a:lnSpc>
              <a:spcAft>
                <a:spcPts val="0"/>
              </a:spcAft>
              <a:buFont typeface="Wingdings" pitchFamily="2" charset="2"/>
              <a:buChar char="q"/>
              <a:tabLst>
                <a:tab pos="457200" algn="l"/>
                <a:tab pos="914400" algn="l"/>
                <a:tab pos="1562100" algn="l"/>
              </a:tabLst>
            </a:pPr>
            <a:r>
              <a:rPr lang="en-US" sz="2400" dirty="0" smtClean="0">
                <a:solidFill>
                  <a:srgbClr val="0070C0"/>
                </a:solidFill>
                <a:ea typeface="Calibri" panose="020F0502020204030204" pitchFamily="34" charset="0"/>
                <a:cs typeface="Times New Roman" panose="02020603050405020304" pitchFamily="18" charset="0"/>
              </a:rPr>
              <a:t>About</a:t>
            </a:r>
            <a:endParaRPr lang="en-US" sz="2400" dirty="0">
              <a:solidFill>
                <a:srgbClr val="0070C0"/>
              </a:solidFill>
              <a:ea typeface="Calibri" panose="020F0502020204030204" pitchFamily="34" charset="0"/>
              <a:cs typeface="Times New Roman" panose="02020603050405020304" pitchFamily="18" charset="0"/>
            </a:endParaRPr>
          </a:p>
        </p:txBody>
      </p:sp>
      <p:sp>
        <p:nvSpPr>
          <p:cNvPr id="4" name="Rectangle 3"/>
          <p:cNvSpPr/>
          <p:nvPr/>
        </p:nvSpPr>
        <p:spPr>
          <a:xfrm>
            <a:off x="4291019" y="526892"/>
            <a:ext cx="2699778" cy="923330"/>
          </a:xfrm>
          <a:prstGeom prst="rect">
            <a:avLst/>
          </a:prstGeom>
        </p:spPr>
        <p:txBody>
          <a:bodyPr wrap="none">
            <a:spAutoFit/>
          </a:bodyPr>
          <a:lstStyle/>
          <a:p>
            <a:pPr algn="ctr"/>
            <a:r>
              <a:rPr lang="en-US" sz="5400" b="1"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Modules</a:t>
            </a:r>
            <a:endParaRPr lang="en-US" sz="54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6112100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P\Pictures\Screenshots\Screenshot (186).png"/>
          <p:cNvPicPr>
            <a:picLocks noChangeAspect="1" noChangeArrowheads="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34948" t="10008" r="5945" b="31118"/>
          <a:stretch/>
        </p:blipFill>
        <p:spPr bwMode="auto">
          <a:xfrm>
            <a:off x="882869" y="1066800"/>
            <a:ext cx="10137228" cy="47244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880500" y="6003300"/>
            <a:ext cx="3808479" cy="461665"/>
          </a:xfrm>
          <a:prstGeom prst="rect">
            <a:avLst/>
          </a:prstGeom>
        </p:spPr>
        <p:txBody>
          <a:bodyPr wrap="none">
            <a:spAutoFit/>
          </a:bodyPr>
          <a:lstStyle/>
          <a:p>
            <a:pPr algn="ctr"/>
            <a:r>
              <a:rPr lang="en-US" sz="2400" b="1" dirty="0" smtClean="0">
                <a:ln/>
                <a:solidFill>
                  <a:schemeClr val="accent5">
                    <a:lumMod val="75000"/>
                  </a:schemeClr>
                </a:solidFill>
              </a:rPr>
              <a:t>			USE CASE DIAGRAM  </a:t>
            </a:r>
            <a:endParaRPr lang="en-US" sz="2400" b="1" dirty="0">
              <a:ln/>
              <a:solidFill>
                <a:schemeClr val="accent5">
                  <a:lumMod val="75000"/>
                </a:schemeClr>
              </a:solidFill>
            </a:endParaRPr>
          </a:p>
        </p:txBody>
      </p:sp>
      <p:sp>
        <p:nvSpPr>
          <p:cNvPr id="2" name="Rectangle 1"/>
          <p:cNvSpPr/>
          <p:nvPr/>
        </p:nvSpPr>
        <p:spPr>
          <a:xfrm>
            <a:off x="4430110" y="268014"/>
            <a:ext cx="3405352" cy="923330"/>
          </a:xfrm>
          <a:prstGeom prst="rect">
            <a:avLst/>
          </a:prstGeom>
        </p:spPr>
        <p:txBody>
          <a:bodyPr wrap="square">
            <a:spAutoFit/>
          </a:bodyPr>
          <a:lstStyle/>
          <a:p>
            <a:pPr algn="ctr"/>
            <a:r>
              <a:rPr lang="en-US" sz="5400" b="1"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DESIGN</a:t>
            </a:r>
            <a:endParaRPr lang="en-US" sz="54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Rectangle 2"/>
          <p:cNvSpPr/>
          <p:nvPr/>
        </p:nvSpPr>
        <p:spPr>
          <a:xfrm>
            <a:off x="1872469" y="6003300"/>
            <a:ext cx="1184106" cy="461665"/>
          </a:xfrm>
          <a:prstGeom prst="rect">
            <a:avLst/>
          </a:prstGeom>
          <a:noFill/>
        </p:spPr>
        <p:txBody>
          <a:bodyPr wrap="none" lIns="91440" tIns="45720" rIns="91440" bIns="45720">
            <a:spAutoFit/>
          </a:bodyPr>
          <a:lstStyle/>
          <a:p>
            <a:pPr algn="ctr"/>
            <a:r>
              <a:rPr lang="en-US" sz="2400" dirty="0" smtClean="0">
                <a:ln w="0"/>
                <a:solidFill>
                  <a:schemeClr val="accent5">
                    <a:lumMod val="75000"/>
                  </a:schemeClr>
                </a:solidFill>
                <a:effectLst>
                  <a:outerShdw blurRad="38100" dist="19050" dir="2700000" algn="tl" rotWithShape="0">
                    <a:schemeClr val="dk1">
                      <a:alpha val="40000"/>
                    </a:schemeClr>
                  </a:outerShdw>
                </a:effectLst>
              </a:rPr>
              <a:t>Figure 1</a:t>
            </a:r>
            <a:endParaRPr lang="en-US" sz="2400" b="0" cap="none" spc="0" dirty="0">
              <a:ln w="0"/>
              <a:solidFill>
                <a:schemeClr val="accent5">
                  <a:lumMod val="75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41127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91921" y="6009474"/>
            <a:ext cx="3229795" cy="461665"/>
          </a:xfrm>
          <a:prstGeom prst="rect">
            <a:avLst/>
          </a:prstGeom>
        </p:spPr>
        <p:txBody>
          <a:bodyPr wrap="none">
            <a:spAutoFit/>
          </a:bodyPr>
          <a:lstStyle/>
          <a:p>
            <a:pPr algn="ctr"/>
            <a:r>
              <a:rPr lang="en-US" sz="2400" b="1" dirty="0" smtClean="0">
                <a:ln/>
                <a:solidFill>
                  <a:schemeClr val="accent5">
                    <a:lumMod val="75000"/>
                  </a:schemeClr>
                </a:solidFill>
              </a:rPr>
              <a:t>			CLASS DIAGRAM</a:t>
            </a:r>
            <a:endParaRPr lang="en-US" sz="2400" b="1" dirty="0">
              <a:ln/>
              <a:solidFill>
                <a:schemeClr val="accent5">
                  <a:lumMod val="75000"/>
                </a:schemeClr>
              </a:solidFill>
            </a:endParaRPr>
          </a:p>
        </p:txBody>
      </p:sp>
      <p:pic>
        <p:nvPicPr>
          <p:cNvPr id="5122" name="Picture 2"/>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39187" y="56061"/>
            <a:ext cx="10641725" cy="595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872468" y="6003300"/>
            <a:ext cx="1184107" cy="461665"/>
          </a:xfrm>
          <a:prstGeom prst="rect">
            <a:avLst/>
          </a:prstGeom>
          <a:noFill/>
        </p:spPr>
        <p:txBody>
          <a:bodyPr wrap="none" lIns="91440" tIns="45720" rIns="91440" bIns="45720">
            <a:spAutoFit/>
          </a:bodyPr>
          <a:lstStyle/>
          <a:p>
            <a:pPr algn="ctr"/>
            <a:r>
              <a:rPr lang="en-US" sz="2400" dirty="0" smtClean="0">
                <a:ln w="0"/>
                <a:solidFill>
                  <a:schemeClr val="accent5">
                    <a:lumMod val="75000"/>
                  </a:schemeClr>
                </a:solidFill>
                <a:effectLst>
                  <a:outerShdw blurRad="38100" dist="19050" dir="2700000" algn="tl" rotWithShape="0">
                    <a:schemeClr val="dk1">
                      <a:alpha val="40000"/>
                    </a:schemeClr>
                  </a:outerShdw>
                </a:effectLst>
              </a:rPr>
              <a:t>Figure 2</a:t>
            </a:r>
            <a:endParaRPr lang="en-US" sz="2400" b="0" cap="none" spc="0" dirty="0">
              <a:ln w="0"/>
              <a:solidFill>
                <a:schemeClr val="accent5">
                  <a:lumMod val="75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235805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489</TotalTime>
  <Words>181</Words>
  <Application>Microsoft Office PowerPoint</Application>
  <PresentationFormat>Widescreen</PresentationFormat>
  <Paragraphs>96</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Arial Narrow</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SASTRY K.V.R</dc:creator>
  <cp:lastModifiedBy>KRISHNA SASTRY K.V.R</cp:lastModifiedBy>
  <cp:revision>61</cp:revision>
  <dcterms:created xsi:type="dcterms:W3CDTF">2018-01-08T08:26:11Z</dcterms:created>
  <dcterms:modified xsi:type="dcterms:W3CDTF">2018-03-20T14:16:33Z</dcterms:modified>
</cp:coreProperties>
</file>