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ed93837e53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ed93837e53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ed93837e53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ed93837e53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d93837e53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d93837e53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d93837e53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d93837e53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d93837e53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d93837e53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ed93837e5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ed93837e5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d93837e53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ed93837e53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d93837e53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d93837e53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ed93837e53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ed93837e53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ed93837e53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ed93837e53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Risk Management Simulation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David Pierre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9" name="Shape 329"/>
        <p:cNvGrpSpPr/>
        <p:nvPr/>
      </p:nvGrpSpPr>
      <p:grpSpPr>
        <a:xfrm>
          <a:off x="0" y="0"/>
          <a:ext cx="0" cy="0"/>
          <a:chOff x="0" y="0"/>
          <a:chExt cx="0" cy="0"/>
        </a:xfrm>
      </p:grpSpPr>
      <p:sp>
        <p:nvSpPr>
          <p:cNvPr id="330" name="Google Shape;330;p22"/>
          <p:cNvSpPr txBox="1"/>
          <p:nvPr>
            <p:ph type="ctrTitle"/>
          </p:nvPr>
        </p:nvSpPr>
        <p:spPr>
          <a:xfrm>
            <a:off x="824000" y="358470"/>
            <a:ext cx="4255500" cy="1135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331" name="Google Shape;331;p22"/>
          <p:cNvSpPr txBox="1"/>
          <p:nvPr>
            <p:ph idx="1" type="subTitle"/>
          </p:nvPr>
        </p:nvSpPr>
        <p:spPr>
          <a:xfrm>
            <a:off x="824000" y="1876350"/>
            <a:ext cx="4255500" cy="22674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Font typeface="Maven Pro"/>
              <a:buChar char="●"/>
            </a:pPr>
            <a:r>
              <a:rPr lang="en">
                <a:latin typeface="Maven Pro"/>
                <a:ea typeface="Maven Pro"/>
                <a:cs typeface="Maven Pro"/>
                <a:sym typeface="Maven Pro"/>
              </a:rPr>
              <a:t>Risk Management is the process of </a:t>
            </a:r>
            <a:r>
              <a:rPr lang="en">
                <a:latin typeface="Maven Pro"/>
                <a:ea typeface="Maven Pro"/>
                <a:cs typeface="Maven Pro"/>
                <a:sym typeface="Maven Pro"/>
              </a:rPr>
              <a:t>identifying, managing, and resolving all the risks that can pose a threat to how an organization operates. Organizations should have teams dedicated to this process to ensure that they are protected and complying with the rules and standards established by their high-level personnel and organizations dedicated to the upkeep of the cybersecurity landscape</a:t>
            </a:r>
            <a:endParaRPr>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5" name="Shape 335"/>
        <p:cNvGrpSpPr/>
        <p:nvPr/>
      </p:nvGrpSpPr>
      <p:grpSpPr>
        <a:xfrm>
          <a:off x="0" y="0"/>
          <a:ext cx="0" cy="0"/>
          <a:chOff x="0" y="0"/>
          <a:chExt cx="0" cy="0"/>
        </a:xfrm>
      </p:grpSpPr>
      <p:sp>
        <p:nvSpPr>
          <p:cNvPr id="336" name="Google Shape;336;p23"/>
          <p:cNvSpPr txBox="1"/>
          <p:nvPr>
            <p:ph type="ctrTitle"/>
          </p:nvPr>
        </p:nvSpPr>
        <p:spPr>
          <a:xfrm>
            <a:off x="719400" y="341019"/>
            <a:ext cx="4255500" cy="104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337" name="Google Shape;337;p23"/>
          <p:cNvSpPr txBox="1"/>
          <p:nvPr>
            <p:ph idx="1" type="subTitle"/>
          </p:nvPr>
        </p:nvSpPr>
        <p:spPr>
          <a:xfrm>
            <a:off x="719400" y="1388925"/>
            <a:ext cx="4255500" cy="33825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Font typeface="Maven Pro"/>
              <a:buChar char="●"/>
            </a:pPr>
            <a:r>
              <a:rPr lang="en" sz="900">
                <a:latin typeface="Maven Pro"/>
                <a:ea typeface="Maven Pro"/>
                <a:cs typeface="Maven Pro"/>
                <a:sym typeface="Maven Pro"/>
              </a:rPr>
              <a:t>Quinn, S. , Barrett, M. , Witte, G. , Gardner, R. and Ivy, N. (2022), Prioritizing Cybersecurity Risk for Enterprise Risk Management, NIST Interagency/Internal Report (NISTIR), National Institute of Standards and Technology, Gaithersburg, MD, [online], https://doi.org/10.6028/NIST.IR.8286B, https://tsapps.nist.gov/publication/get_pdf.cfm?pub_id=933733 (Accessed December 21, 2023)</a:t>
            </a:r>
            <a:endParaRPr sz="900">
              <a:latin typeface="Maven Pro"/>
              <a:ea typeface="Maven Pro"/>
              <a:cs typeface="Maven Pro"/>
              <a:sym typeface="Maven Pro"/>
            </a:endParaRPr>
          </a:p>
          <a:p>
            <a:pPr indent="-285750" lvl="0" marL="457200" rtl="0" algn="l">
              <a:spcBef>
                <a:spcPts val="0"/>
              </a:spcBef>
              <a:spcAft>
                <a:spcPts val="0"/>
              </a:spcAft>
              <a:buSzPts val="900"/>
              <a:buFont typeface="Maven Pro"/>
              <a:buChar char="●"/>
            </a:pPr>
            <a:r>
              <a:rPr lang="en" sz="900">
                <a:latin typeface="Maven Pro"/>
                <a:ea typeface="Maven Pro"/>
                <a:cs typeface="Maven Pro"/>
                <a:sym typeface="Maven Pro"/>
              </a:rPr>
              <a:t>Stine, K. , Quinn, S. , Ivy, N. , Barrett, M. , Witte, G. , Feldman, L. and Gardner, R. (2021), Identifying and Estimating Cybersecurity Risk for Enterprise Risk Management, NIST Interagency/Internal Report (NISTIR), National Institute of Standards and Technology, Gaithersburg, MD, [online], https://doi.org/10.6028/NIST.IR.8286A, https://tsapps.nist.gov/publication/get_pdf.cfm?pub_id=933223 (Accessed December 20, 2023)</a:t>
            </a:r>
            <a:endParaRPr sz="900">
              <a:latin typeface="Maven Pro"/>
              <a:ea typeface="Maven Pro"/>
              <a:cs typeface="Maven Pro"/>
              <a:sym typeface="Maven Pro"/>
            </a:endParaRPr>
          </a:p>
          <a:p>
            <a:pPr indent="-285750" lvl="0" marL="457200" rtl="0" algn="l">
              <a:spcBef>
                <a:spcPts val="0"/>
              </a:spcBef>
              <a:spcAft>
                <a:spcPts val="0"/>
              </a:spcAft>
              <a:buSzPts val="900"/>
              <a:buFont typeface="Maven Pro"/>
              <a:buChar char="●"/>
            </a:pPr>
            <a:r>
              <a:rPr lang="en" sz="900">
                <a:latin typeface="Maven Pro"/>
                <a:ea typeface="Maven Pro"/>
                <a:cs typeface="Maven Pro"/>
                <a:sym typeface="Maven Pro"/>
              </a:rPr>
              <a:t>Ross, R. (2012), Guide for Conducting Risk Assessments, Special Publication (NIST SP), National Institute of Standards and Technology, Gaithersburg, MD, [online], https://doi.org/10.6028/NIST.SP.800-30r1 (Accessed December 20, 2023)</a:t>
            </a:r>
            <a:endParaRPr sz="900">
              <a:latin typeface="Maven Pro"/>
              <a:ea typeface="Maven Pro"/>
              <a:cs typeface="Maven Pro"/>
              <a:sym typeface="Maven Pro"/>
            </a:endParaRPr>
          </a:p>
          <a:p>
            <a:pPr indent="-273050" lvl="0" marL="457200" rtl="0" algn="l">
              <a:lnSpc>
                <a:spcPct val="115000"/>
              </a:lnSpc>
              <a:spcBef>
                <a:spcPts val="0"/>
              </a:spcBef>
              <a:spcAft>
                <a:spcPts val="0"/>
              </a:spcAft>
              <a:buSzPts val="700"/>
              <a:buFont typeface="Maven Pro"/>
              <a:buChar char="●"/>
            </a:pPr>
            <a:r>
              <a:rPr lang="en" sz="900">
                <a:latin typeface="Maven Pro"/>
                <a:ea typeface="Maven Pro"/>
                <a:cs typeface="Maven Pro"/>
                <a:sym typeface="Maven Pro"/>
              </a:rPr>
              <a:t>Task Force, J. (2020, September). </a:t>
            </a:r>
            <a:r>
              <a:rPr i="1" lang="en" sz="900">
                <a:latin typeface="Maven Pro"/>
                <a:ea typeface="Maven Pro"/>
                <a:cs typeface="Maven Pro"/>
                <a:sym typeface="Maven Pro"/>
              </a:rPr>
              <a:t>Security and Privacy Controls for Information Systems and ... - NIST</a:t>
            </a:r>
            <a:r>
              <a:rPr lang="en" sz="900">
                <a:latin typeface="Maven Pro"/>
                <a:ea typeface="Maven Pro"/>
                <a:cs typeface="Maven Pro"/>
                <a:sym typeface="Maven Pro"/>
              </a:rPr>
              <a:t>. National Institute of Standards and Technology. https://nvlpubs.nist.gov/nistpubs/SpecialPublications/NIST.SP.800-53r5.pdf </a:t>
            </a:r>
            <a:endParaRPr sz="90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2" name="Shape 282"/>
        <p:cNvGrpSpPr/>
        <p:nvPr/>
      </p:nvGrpSpPr>
      <p:grpSpPr>
        <a:xfrm>
          <a:off x="0" y="0"/>
          <a:ext cx="0" cy="0"/>
          <a:chOff x="0" y="0"/>
          <a:chExt cx="0" cy="0"/>
        </a:xfrm>
      </p:grpSpPr>
      <p:sp>
        <p:nvSpPr>
          <p:cNvPr id="283" name="Google Shape;283;p14"/>
          <p:cNvSpPr txBox="1"/>
          <p:nvPr>
            <p:ph type="ctrTitle"/>
          </p:nvPr>
        </p:nvSpPr>
        <p:spPr>
          <a:xfrm>
            <a:off x="754250" y="480520"/>
            <a:ext cx="4255500" cy="1135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GRC Team</a:t>
            </a:r>
            <a:endParaRPr/>
          </a:p>
        </p:txBody>
      </p:sp>
      <p:sp>
        <p:nvSpPr>
          <p:cNvPr id="284" name="Google Shape;284;p14"/>
          <p:cNvSpPr txBox="1"/>
          <p:nvPr>
            <p:ph idx="1" type="subTitle"/>
          </p:nvPr>
        </p:nvSpPr>
        <p:spPr>
          <a:xfrm>
            <a:off x="754250" y="2224050"/>
            <a:ext cx="4255500" cy="2355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latin typeface="Maven Pro"/>
                <a:ea typeface="Maven Pro"/>
                <a:cs typeface="Maven Pro"/>
                <a:sym typeface="Maven Pro"/>
              </a:rPr>
              <a:t>The Governance, RIsk, &amp; Compliance (GRC) team is </a:t>
            </a:r>
            <a:r>
              <a:rPr lang="en" sz="1200">
                <a:latin typeface="Maven Pro"/>
                <a:ea typeface="Maven Pro"/>
                <a:cs typeface="Maven Pro"/>
                <a:sym typeface="Maven Pro"/>
              </a:rPr>
              <a:t>responsible</a:t>
            </a:r>
            <a:r>
              <a:rPr lang="en" sz="1200">
                <a:latin typeface="Maven Pro"/>
                <a:ea typeface="Maven Pro"/>
                <a:cs typeface="Maven Pro"/>
                <a:sym typeface="Maven Pro"/>
              </a:rPr>
              <a:t> for managing and mitigating any risk that can pose as a threat to an organization’s mode of operations. They collaborate with several members of the organization to ensure that their practices comply with the standards and regulations established by stakeholders and security organizations such as </a:t>
            </a:r>
            <a:r>
              <a:rPr lang="en" sz="1200">
                <a:latin typeface="Maven Pro"/>
                <a:ea typeface="Maven Pro"/>
                <a:cs typeface="Maven Pro"/>
                <a:sym typeface="Maven Pro"/>
              </a:rPr>
              <a:t>the</a:t>
            </a:r>
            <a:r>
              <a:rPr lang="en" sz="1200">
                <a:latin typeface="Maven Pro"/>
                <a:ea typeface="Maven Pro"/>
                <a:cs typeface="Maven Pro"/>
                <a:sym typeface="Maven Pro"/>
              </a:rPr>
              <a:t> </a:t>
            </a:r>
            <a:r>
              <a:rPr lang="en" sz="1200">
                <a:latin typeface="Maven Pro"/>
                <a:ea typeface="Maven Pro"/>
                <a:cs typeface="Maven Pro"/>
                <a:sym typeface="Maven Pro"/>
              </a:rPr>
              <a:t>National Institute of Standards and Technology (NIST)</a:t>
            </a:r>
            <a:endParaRPr sz="12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8" name="Shape 288"/>
        <p:cNvGrpSpPr/>
        <p:nvPr/>
      </p:nvGrpSpPr>
      <p:grpSpPr>
        <a:xfrm>
          <a:off x="0" y="0"/>
          <a:ext cx="0" cy="0"/>
          <a:chOff x="0" y="0"/>
          <a:chExt cx="0" cy="0"/>
        </a:xfrm>
      </p:grpSpPr>
      <p:sp>
        <p:nvSpPr>
          <p:cNvPr id="289" name="Google Shape;289;p15"/>
          <p:cNvSpPr txBox="1"/>
          <p:nvPr>
            <p:ph type="ctrTitle"/>
          </p:nvPr>
        </p:nvSpPr>
        <p:spPr>
          <a:xfrm>
            <a:off x="824000" y="375896"/>
            <a:ext cx="4255500" cy="122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Risk Management</a:t>
            </a:r>
            <a:endParaRPr/>
          </a:p>
        </p:txBody>
      </p:sp>
      <p:sp>
        <p:nvSpPr>
          <p:cNvPr id="290" name="Google Shape;290;p15"/>
          <p:cNvSpPr txBox="1"/>
          <p:nvPr>
            <p:ph idx="1" type="subTitle"/>
          </p:nvPr>
        </p:nvSpPr>
        <p:spPr>
          <a:xfrm>
            <a:off x="824000" y="1685450"/>
            <a:ext cx="4255500" cy="2606400"/>
          </a:xfrm>
          <a:prstGeom prst="rect">
            <a:avLst/>
          </a:prstGeom>
        </p:spPr>
        <p:txBody>
          <a:bodyPr anchorCtr="0" anchor="t" bIns="91425" lIns="91425" spcFirstLastPara="1" rIns="91425" wrap="square" tIns="91425">
            <a:normAutofit fontScale="85000"/>
          </a:bodyPr>
          <a:lstStyle/>
          <a:p>
            <a:pPr indent="-314960" lvl="0" marL="457200" rtl="0" algn="l">
              <a:lnSpc>
                <a:spcPct val="150000"/>
              </a:lnSpc>
              <a:spcBef>
                <a:spcPts val="0"/>
              </a:spcBef>
              <a:spcAft>
                <a:spcPts val="0"/>
              </a:spcAft>
              <a:buSzPct val="133333"/>
              <a:buFont typeface="Maven Pro"/>
              <a:buChar char="●"/>
            </a:pPr>
            <a:r>
              <a:rPr lang="en" sz="1200">
                <a:latin typeface="Maven Pro"/>
                <a:ea typeface="Maven Pro"/>
                <a:cs typeface="Maven Pro"/>
                <a:sym typeface="Maven Pro"/>
              </a:rPr>
              <a:t>A process dedicated towards identifying and prioritizing risks that could impact an organization's objectives. Risk management is composed of these elements:</a:t>
            </a:r>
            <a:endParaRPr sz="1200">
              <a:latin typeface="Maven Pro"/>
              <a:ea typeface="Maven Pro"/>
              <a:cs typeface="Maven Pro"/>
              <a:sym typeface="Maven Pro"/>
            </a:endParaRPr>
          </a:p>
          <a:p>
            <a:pPr indent="-293369" lvl="1" marL="914400" rtl="0" algn="l">
              <a:lnSpc>
                <a:spcPct val="150000"/>
              </a:lnSpc>
              <a:spcBef>
                <a:spcPts val="0"/>
              </a:spcBef>
              <a:spcAft>
                <a:spcPts val="0"/>
              </a:spcAft>
              <a:buSzPct val="100000"/>
              <a:buFont typeface="Maven Pro"/>
              <a:buChar char="○"/>
            </a:pPr>
            <a:r>
              <a:rPr lang="en" sz="1200">
                <a:latin typeface="Maven Pro"/>
                <a:ea typeface="Maven Pro"/>
                <a:cs typeface="Maven Pro"/>
                <a:sym typeface="Maven Pro"/>
              </a:rPr>
              <a:t>Risk Assessment: analyzing a risk to determine its severity to an organization’s capabilities of operating</a:t>
            </a:r>
            <a:endParaRPr sz="1200">
              <a:latin typeface="Maven Pro"/>
              <a:ea typeface="Maven Pro"/>
              <a:cs typeface="Maven Pro"/>
              <a:sym typeface="Maven Pro"/>
            </a:endParaRPr>
          </a:p>
          <a:p>
            <a:pPr indent="-293369" lvl="1" marL="914400" rtl="0" algn="l">
              <a:lnSpc>
                <a:spcPct val="150000"/>
              </a:lnSpc>
              <a:spcBef>
                <a:spcPts val="0"/>
              </a:spcBef>
              <a:spcAft>
                <a:spcPts val="0"/>
              </a:spcAft>
              <a:buSzPct val="100000"/>
              <a:buFont typeface="Maven Pro"/>
              <a:buChar char="○"/>
            </a:pPr>
            <a:r>
              <a:rPr lang="en" sz="1200">
                <a:latin typeface="Maven Pro"/>
                <a:ea typeface="Maven Pro"/>
                <a:cs typeface="Maven Pro"/>
                <a:sym typeface="Maven Pro"/>
              </a:rPr>
              <a:t>Risk Identification: identifying risks that can pose a threat to an organization’s </a:t>
            </a:r>
            <a:r>
              <a:rPr lang="en" sz="1200">
                <a:latin typeface="Maven Pro"/>
                <a:ea typeface="Maven Pro"/>
                <a:cs typeface="Maven Pro"/>
                <a:sym typeface="Maven Pro"/>
              </a:rPr>
              <a:t>capabilities of operating</a:t>
            </a:r>
            <a:endParaRPr sz="1200">
              <a:latin typeface="Maven Pro"/>
              <a:ea typeface="Maven Pro"/>
              <a:cs typeface="Maven Pro"/>
              <a:sym typeface="Maven Pro"/>
            </a:endParaRPr>
          </a:p>
          <a:p>
            <a:pPr indent="-293369" lvl="1" marL="914400" rtl="0" algn="l">
              <a:lnSpc>
                <a:spcPct val="150000"/>
              </a:lnSpc>
              <a:spcBef>
                <a:spcPts val="0"/>
              </a:spcBef>
              <a:spcAft>
                <a:spcPts val="0"/>
              </a:spcAft>
              <a:buSzPct val="100000"/>
              <a:buFont typeface="Maven Pro"/>
              <a:buChar char="○"/>
            </a:pPr>
            <a:r>
              <a:rPr lang="en" sz="1200">
                <a:latin typeface="Maven Pro"/>
                <a:ea typeface="Maven Pro"/>
                <a:cs typeface="Maven Pro"/>
                <a:sym typeface="Maven Pro"/>
              </a:rPr>
              <a:t>Risk Mitigation: the development of ideas and strategies that may serve as a solution to reduce the impact of the risks identified</a:t>
            </a:r>
            <a:endParaRPr sz="1200">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4" name="Shape 294"/>
        <p:cNvGrpSpPr/>
        <p:nvPr/>
      </p:nvGrpSpPr>
      <p:grpSpPr>
        <a:xfrm>
          <a:off x="0" y="0"/>
          <a:ext cx="0" cy="0"/>
          <a:chOff x="0" y="0"/>
          <a:chExt cx="0" cy="0"/>
        </a:xfrm>
      </p:grpSpPr>
      <p:sp>
        <p:nvSpPr>
          <p:cNvPr id="295" name="Google Shape;295;p16"/>
          <p:cNvSpPr txBox="1"/>
          <p:nvPr>
            <p:ph type="ctrTitle"/>
          </p:nvPr>
        </p:nvSpPr>
        <p:spPr>
          <a:xfrm>
            <a:off x="824000" y="342926"/>
            <a:ext cx="4255500" cy="1081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Risk Management: Value to an Organization</a:t>
            </a:r>
            <a:endParaRPr/>
          </a:p>
        </p:txBody>
      </p:sp>
      <p:sp>
        <p:nvSpPr>
          <p:cNvPr id="296" name="Google Shape;296;p16"/>
          <p:cNvSpPr txBox="1"/>
          <p:nvPr>
            <p:ph idx="1" type="subTitle"/>
          </p:nvPr>
        </p:nvSpPr>
        <p:spPr>
          <a:xfrm>
            <a:off x="824000" y="1947000"/>
            <a:ext cx="4255500" cy="26064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SzPts val="1600"/>
              <a:buFont typeface="Maven Pro"/>
              <a:buChar char="●"/>
            </a:pPr>
            <a:r>
              <a:rPr lang="en" sz="1200">
                <a:latin typeface="Maven Pro"/>
                <a:ea typeface="Maven Pro"/>
                <a:cs typeface="Maven Pro"/>
                <a:sym typeface="Maven Pro"/>
              </a:rPr>
              <a:t>Allows the personnel to proactively make decisions based on what risks they’ve identified </a:t>
            </a:r>
            <a:endParaRPr sz="1200">
              <a:latin typeface="Maven Pro"/>
              <a:ea typeface="Maven Pro"/>
              <a:cs typeface="Maven Pro"/>
              <a:sym typeface="Maven Pro"/>
            </a:endParaRPr>
          </a:p>
          <a:p>
            <a:pPr indent="-304800" lvl="0" marL="457200" rtl="0" algn="l">
              <a:lnSpc>
                <a:spcPct val="150000"/>
              </a:lnSpc>
              <a:spcBef>
                <a:spcPts val="0"/>
              </a:spcBef>
              <a:spcAft>
                <a:spcPts val="0"/>
              </a:spcAft>
              <a:buSzPts val="1200"/>
              <a:buFont typeface="Maven Pro"/>
              <a:buChar char="●"/>
            </a:pPr>
            <a:r>
              <a:rPr lang="en" sz="1200">
                <a:latin typeface="Maven Pro"/>
                <a:ea typeface="Maven Pro"/>
                <a:cs typeface="Maven Pro"/>
                <a:sym typeface="Maven Pro"/>
              </a:rPr>
              <a:t>Allows the personnel to use the resources at their disposal more efficiently</a:t>
            </a:r>
            <a:endParaRPr sz="1200">
              <a:latin typeface="Maven Pro"/>
              <a:ea typeface="Maven Pro"/>
              <a:cs typeface="Maven Pro"/>
              <a:sym typeface="Maven Pro"/>
            </a:endParaRPr>
          </a:p>
          <a:p>
            <a:pPr indent="-304800" lvl="0" marL="457200" rtl="0" algn="l">
              <a:lnSpc>
                <a:spcPct val="150000"/>
              </a:lnSpc>
              <a:spcBef>
                <a:spcPts val="0"/>
              </a:spcBef>
              <a:spcAft>
                <a:spcPts val="0"/>
              </a:spcAft>
              <a:buSzPts val="1200"/>
              <a:buFont typeface="Maven Pro"/>
              <a:buChar char="●"/>
            </a:pPr>
            <a:r>
              <a:rPr lang="en" sz="1200">
                <a:latin typeface="Maven Pro"/>
                <a:ea typeface="Maven Pro"/>
                <a:cs typeface="Maven Pro"/>
                <a:sym typeface="Maven Pro"/>
              </a:rPr>
              <a:t>Helps organizations comply with regulations and standards that have been in place</a:t>
            </a:r>
            <a:endParaRPr sz="1200">
              <a:latin typeface="Maven Pro"/>
              <a:ea typeface="Maven Pro"/>
              <a:cs typeface="Maven Pro"/>
              <a:sym typeface="Maven Pro"/>
            </a:endParaRPr>
          </a:p>
          <a:p>
            <a:pPr indent="-304800" lvl="0" marL="457200" rtl="0" algn="l">
              <a:lnSpc>
                <a:spcPct val="150000"/>
              </a:lnSpc>
              <a:spcBef>
                <a:spcPts val="0"/>
              </a:spcBef>
              <a:spcAft>
                <a:spcPts val="0"/>
              </a:spcAft>
              <a:buSzPts val="1200"/>
              <a:buFont typeface="Maven Pro"/>
              <a:buChar char="●"/>
            </a:pPr>
            <a:r>
              <a:rPr lang="en" sz="1200">
                <a:latin typeface="Maven Pro"/>
                <a:ea typeface="Maven Pro"/>
                <a:cs typeface="Maven Pro"/>
                <a:sym typeface="Maven Pro"/>
              </a:rPr>
              <a:t>Gives </a:t>
            </a:r>
            <a:r>
              <a:rPr lang="en" sz="1200">
                <a:latin typeface="Maven Pro"/>
                <a:ea typeface="Maven Pro"/>
                <a:cs typeface="Maven Pro"/>
                <a:sym typeface="Maven Pro"/>
              </a:rPr>
              <a:t>confidence</a:t>
            </a:r>
            <a:r>
              <a:rPr lang="en" sz="1200">
                <a:latin typeface="Maven Pro"/>
                <a:ea typeface="Maven Pro"/>
                <a:cs typeface="Maven Pro"/>
                <a:sym typeface="Maven Pro"/>
              </a:rPr>
              <a:t> to the major personnel of the organizations that their personnel are capable and willing of handling issues that may pose a threat to their operations</a:t>
            </a:r>
            <a:endParaRPr sz="12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1056750" y="20721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100">
                <a:solidFill>
                  <a:schemeClr val="lt1"/>
                </a:solidFill>
              </a:rPr>
              <a:t>Risk Register Items</a:t>
            </a:r>
            <a:endParaRPr sz="4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5" name="Shape 305"/>
        <p:cNvGrpSpPr/>
        <p:nvPr/>
      </p:nvGrpSpPr>
      <p:grpSpPr>
        <a:xfrm>
          <a:off x="0" y="0"/>
          <a:ext cx="0" cy="0"/>
          <a:chOff x="0" y="0"/>
          <a:chExt cx="0" cy="0"/>
        </a:xfrm>
      </p:grpSpPr>
      <p:sp>
        <p:nvSpPr>
          <p:cNvPr id="306" name="Google Shape;306;p18"/>
          <p:cNvSpPr txBox="1"/>
          <p:nvPr>
            <p:ph type="ctrTitle"/>
          </p:nvPr>
        </p:nvSpPr>
        <p:spPr>
          <a:xfrm>
            <a:off x="824000" y="534726"/>
            <a:ext cx="4255500" cy="1081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Unauthorized Access to Patient Records</a:t>
            </a:r>
            <a:endParaRPr/>
          </a:p>
        </p:txBody>
      </p:sp>
      <p:sp>
        <p:nvSpPr>
          <p:cNvPr id="307" name="Google Shape;307;p18"/>
          <p:cNvSpPr txBox="1"/>
          <p:nvPr>
            <p:ph idx="1" type="subTitle"/>
          </p:nvPr>
        </p:nvSpPr>
        <p:spPr>
          <a:xfrm>
            <a:off x="824000" y="1981850"/>
            <a:ext cx="4255500" cy="2606400"/>
          </a:xfrm>
          <a:prstGeom prst="rect">
            <a:avLst/>
          </a:prstGeom>
        </p:spPr>
        <p:txBody>
          <a:bodyPr anchorCtr="0" anchor="t" bIns="91425" lIns="91425" spcFirstLastPara="1" rIns="91425" wrap="square" tIns="91425">
            <a:normAutofit fontScale="85000" lnSpcReduction="20000"/>
          </a:bodyPr>
          <a:lstStyle/>
          <a:p>
            <a:pPr indent="-293370"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Impact: High</a:t>
            </a:r>
            <a:endParaRPr sz="1200">
              <a:latin typeface="Maven Pro"/>
              <a:ea typeface="Maven Pro"/>
              <a:cs typeface="Maven Pro"/>
              <a:sym typeface="Maven Pro"/>
            </a:endParaRPr>
          </a:p>
          <a:p>
            <a:pPr indent="-293370"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Likelihood: Medium</a:t>
            </a:r>
            <a:endParaRPr sz="1200">
              <a:latin typeface="Maven Pro"/>
              <a:ea typeface="Maven Pro"/>
              <a:cs typeface="Maven Pro"/>
              <a:sym typeface="Maven Pro"/>
            </a:endParaRPr>
          </a:p>
          <a:p>
            <a:pPr indent="-293370"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NIST Controls:</a:t>
            </a:r>
            <a:endParaRPr sz="1200">
              <a:latin typeface="Maven Pro"/>
              <a:ea typeface="Maven Pro"/>
              <a:cs typeface="Maven Pro"/>
              <a:sym typeface="Maven Pro"/>
            </a:endParaRPr>
          </a:p>
          <a:p>
            <a:pPr indent="-293369" lvl="1" marL="9144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Access Control (AC): Implement strong authentication mechanisms (NIST AC-2) and regular access reviews (NIST AC-6).</a:t>
            </a:r>
            <a:endParaRPr sz="1200">
              <a:latin typeface="Maven Pro"/>
              <a:ea typeface="Maven Pro"/>
              <a:cs typeface="Maven Pro"/>
              <a:sym typeface="Maven Pro"/>
            </a:endParaRPr>
          </a:p>
          <a:p>
            <a:pPr indent="-293369" lvl="1" marL="9144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Audit and Accountability (AU): Monitor and audit access to patient records (NIST AU-2, AU-6).</a:t>
            </a:r>
            <a:endParaRPr sz="1200">
              <a:latin typeface="Maven Pro"/>
              <a:ea typeface="Maven Pro"/>
              <a:cs typeface="Maven Pro"/>
              <a:sym typeface="Maven Pro"/>
            </a:endParaRPr>
          </a:p>
          <a:p>
            <a:pPr indent="-293370"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Overall impact: Privacy Violation, Reputational Damage, Legal Consequences, Identity Theft &amp; Fraud</a:t>
            </a:r>
            <a:endParaRPr sz="1200">
              <a:latin typeface="Maven Pro"/>
              <a:ea typeface="Maven Pro"/>
              <a:cs typeface="Maven Pro"/>
              <a:sym typeface="Maven Pro"/>
            </a:endParaRPr>
          </a:p>
          <a:p>
            <a:pPr indent="-293370"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Risk Acceptance: Rejected</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1" name="Shape 311"/>
        <p:cNvGrpSpPr/>
        <p:nvPr/>
      </p:nvGrpSpPr>
      <p:grpSpPr>
        <a:xfrm>
          <a:off x="0" y="0"/>
          <a:ext cx="0" cy="0"/>
          <a:chOff x="0" y="0"/>
          <a:chExt cx="0" cy="0"/>
        </a:xfrm>
      </p:grpSpPr>
      <p:sp>
        <p:nvSpPr>
          <p:cNvPr id="312" name="Google Shape;312;p19"/>
          <p:cNvSpPr txBox="1"/>
          <p:nvPr>
            <p:ph type="ctrTitle"/>
          </p:nvPr>
        </p:nvSpPr>
        <p:spPr>
          <a:xfrm>
            <a:off x="824000" y="534726"/>
            <a:ext cx="4255500" cy="1081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Breach / Loss</a:t>
            </a:r>
            <a:endParaRPr/>
          </a:p>
        </p:txBody>
      </p:sp>
      <p:sp>
        <p:nvSpPr>
          <p:cNvPr id="313" name="Google Shape;313;p19"/>
          <p:cNvSpPr txBox="1"/>
          <p:nvPr>
            <p:ph idx="1" type="subTitle"/>
          </p:nvPr>
        </p:nvSpPr>
        <p:spPr>
          <a:xfrm>
            <a:off x="824000" y="1859825"/>
            <a:ext cx="4255500" cy="2606400"/>
          </a:xfrm>
          <a:prstGeom prst="rect">
            <a:avLst/>
          </a:prstGeom>
        </p:spPr>
        <p:txBody>
          <a:bodyPr anchorCtr="0" anchor="t" bIns="91425" lIns="91425" spcFirstLastPara="1" rIns="91425" wrap="square" tIns="91425">
            <a:normAutofit fontScale="85000" lnSpcReduction="20000"/>
          </a:bodyPr>
          <a:lstStyle/>
          <a:p>
            <a:pPr indent="-293370"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Impact: High</a:t>
            </a:r>
            <a:endParaRPr sz="1200">
              <a:latin typeface="Maven Pro"/>
              <a:ea typeface="Maven Pro"/>
              <a:cs typeface="Maven Pro"/>
              <a:sym typeface="Maven Pro"/>
            </a:endParaRPr>
          </a:p>
          <a:p>
            <a:pPr indent="-293370"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Likelihood: Medium</a:t>
            </a:r>
            <a:endParaRPr sz="1200">
              <a:latin typeface="Maven Pro"/>
              <a:ea typeface="Maven Pro"/>
              <a:cs typeface="Maven Pro"/>
              <a:sym typeface="Maven Pro"/>
            </a:endParaRPr>
          </a:p>
          <a:p>
            <a:pPr indent="-293370"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NIST Controls:</a:t>
            </a:r>
            <a:endParaRPr sz="1200">
              <a:latin typeface="Maven Pro"/>
              <a:ea typeface="Maven Pro"/>
              <a:cs typeface="Maven Pro"/>
              <a:sym typeface="Maven Pro"/>
            </a:endParaRPr>
          </a:p>
          <a:p>
            <a:pPr indent="-293369" lvl="1" marL="9144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Data Protection and Privacy (DP): Encrypt sensitive patient data at rest and in transit (NIST AC-4, SC-13).</a:t>
            </a:r>
            <a:endParaRPr sz="1200">
              <a:latin typeface="Maven Pro"/>
              <a:ea typeface="Maven Pro"/>
              <a:cs typeface="Maven Pro"/>
              <a:sym typeface="Maven Pro"/>
            </a:endParaRPr>
          </a:p>
          <a:p>
            <a:pPr indent="-293369" lvl="1" marL="9144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Incident Response (IR): Develop and test an incident response plan (NIST IR-4).</a:t>
            </a:r>
            <a:endParaRPr sz="1200">
              <a:latin typeface="Maven Pro"/>
              <a:ea typeface="Maven Pro"/>
              <a:cs typeface="Maven Pro"/>
              <a:sym typeface="Maven Pro"/>
            </a:endParaRPr>
          </a:p>
          <a:p>
            <a:pPr indent="-293370"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Overall Impact: Intellectual Property Theft, Reputational Damage, Legal Consequences, Patient Privacy Violation</a:t>
            </a:r>
            <a:endParaRPr sz="1200">
              <a:latin typeface="Maven Pro"/>
              <a:ea typeface="Maven Pro"/>
              <a:cs typeface="Maven Pro"/>
              <a:sym typeface="Maven Pro"/>
            </a:endParaRPr>
          </a:p>
          <a:p>
            <a:pPr indent="-293370"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Risk Acceptance: Rejected</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7" name="Shape 317"/>
        <p:cNvGrpSpPr/>
        <p:nvPr/>
      </p:nvGrpSpPr>
      <p:grpSpPr>
        <a:xfrm>
          <a:off x="0" y="0"/>
          <a:ext cx="0" cy="0"/>
          <a:chOff x="0" y="0"/>
          <a:chExt cx="0" cy="0"/>
        </a:xfrm>
      </p:grpSpPr>
      <p:sp>
        <p:nvSpPr>
          <p:cNvPr id="318" name="Google Shape;318;p20"/>
          <p:cNvSpPr txBox="1"/>
          <p:nvPr>
            <p:ph type="ctrTitle"/>
          </p:nvPr>
        </p:nvSpPr>
        <p:spPr>
          <a:xfrm>
            <a:off x="824000" y="534726"/>
            <a:ext cx="4255500" cy="108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Insider Threats</a:t>
            </a:r>
            <a:endParaRPr/>
          </a:p>
        </p:txBody>
      </p:sp>
      <p:sp>
        <p:nvSpPr>
          <p:cNvPr id="319" name="Google Shape;319;p20"/>
          <p:cNvSpPr txBox="1"/>
          <p:nvPr>
            <p:ph idx="1" type="subTitle"/>
          </p:nvPr>
        </p:nvSpPr>
        <p:spPr>
          <a:xfrm>
            <a:off x="824000" y="1912125"/>
            <a:ext cx="4255500" cy="2606400"/>
          </a:xfrm>
          <a:prstGeom prst="rect">
            <a:avLst/>
          </a:prstGeom>
        </p:spPr>
        <p:txBody>
          <a:bodyPr anchorCtr="0" anchor="t" bIns="91425" lIns="91425" spcFirstLastPara="1" rIns="91425" wrap="square" tIns="91425">
            <a:normAutofit fontScale="77500" lnSpcReduction="20000"/>
          </a:bodyPr>
          <a:lstStyle/>
          <a:p>
            <a:pPr indent="-287655"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Impact: Medium</a:t>
            </a:r>
            <a:endParaRPr sz="1200">
              <a:latin typeface="Maven Pro"/>
              <a:ea typeface="Maven Pro"/>
              <a:cs typeface="Maven Pro"/>
              <a:sym typeface="Maven Pro"/>
            </a:endParaRPr>
          </a:p>
          <a:p>
            <a:pPr indent="-287655"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Likelihood: Low</a:t>
            </a:r>
            <a:endParaRPr sz="1200">
              <a:latin typeface="Maven Pro"/>
              <a:ea typeface="Maven Pro"/>
              <a:cs typeface="Maven Pro"/>
              <a:sym typeface="Maven Pro"/>
            </a:endParaRPr>
          </a:p>
          <a:p>
            <a:pPr indent="-287655"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NIST Controls:</a:t>
            </a:r>
            <a:endParaRPr sz="1200">
              <a:latin typeface="Maven Pro"/>
              <a:ea typeface="Maven Pro"/>
              <a:cs typeface="Maven Pro"/>
              <a:sym typeface="Maven Pro"/>
            </a:endParaRPr>
          </a:p>
          <a:p>
            <a:pPr indent="-287655" lvl="1" marL="9144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Security Training and Awareness (AT): Provide regular training to staff on security best practices (NIST AT-2).</a:t>
            </a:r>
            <a:endParaRPr sz="1200">
              <a:latin typeface="Maven Pro"/>
              <a:ea typeface="Maven Pro"/>
              <a:cs typeface="Maven Pro"/>
              <a:sym typeface="Maven Pro"/>
            </a:endParaRPr>
          </a:p>
          <a:p>
            <a:pPr indent="-287655" lvl="1" marL="9144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Personnel Security (PS): Conduct background checks for employees with access to sensitive information (NIST PS-1).</a:t>
            </a:r>
            <a:endParaRPr sz="1200">
              <a:latin typeface="Maven Pro"/>
              <a:ea typeface="Maven Pro"/>
              <a:cs typeface="Maven Pro"/>
              <a:sym typeface="Maven Pro"/>
            </a:endParaRPr>
          </a:p>
          <a:p>
            <a:pPr indent="-287655"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Overall Impact: Disruption of Operations, Data Manipulation, Reputational Damage</a:t>
            </a:r>
            <a:endParaRPr sz="1200">
              <a:latin typeface="Maven Pro"/>
              <a:ea typeface="Maven Pro"/>
              <a:cs typeface="Maven Pro"/>
              <a:sym typeface="Maven Pro"/>
            </a:endParaRPr>
          </a:p>
          <a:p>
            <a:pPr indent="-287655"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Risk Acceptance: Rejected</a:t>
            </a:r>
            <a:endParaRPr sz="1200">
              <a:latin typeface="Maven Pro"/>
              <a:ea typeface="Maven Pro"/>
              <a:cs typeface="Maven Pro"/>
              <a:sym typeface="Maven Pro"/>
            </a:endParaRPr>
          </a:p>
          <a:p>
            <a:pPr indent="0" lvl="0" marL="0" rtl="0" algn="l">
              <a:lnSpc>
                <a:spcPct val="115000"/>
              </a:lnSpc>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824000" y="534726"/>
            <a:ext cx="4255500" cy="1081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Disruption of Healthcare Services</a:t>
            </a:r>
            <a:endParaRPr/>
          </a:p>
        </p:txBody>
      </p:sp>
      <p:sp>
        <p:nvSpPr>
          <p:cNvPr id="325" name="Google Shape;325;p21"/>
          <p:cNvSpPr txBox="1"/>
          <p:nvPr>
            <p:ph idx="1" type="subTitle"/>
          </p:nvPr>
        </p:nvSpPr>
        <p:spPr>
          <a:xfrm>
            <a:off x="824000" y="1929550"/>
            <a:ext cx="4255500" cy="260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None/>
            </a:pPr>
            <a:r>
              <a:t/>
            </a:r>
            <a:endParaRPr sz="1200">
              <a:latin typeface="Maven Pro"/>
              <a:ea typeface="Maven Pro"/>
              <a:cs typeface="Maven Pro"/>
              <a:sym typeface="Maven Pro"/>
            </a:endParaRPr>
          </a:p>
          <a:p>
            <a:pPr indent="-287655"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Impact: High</a:t>
            </a:r>
            <a:endParaRPr sz="1200">
              <a:latin typeface="Maven Pro"/>
              <a:ea typeface="Maven Pro"/>
              <a:cs typeface="Maven Pro"/>
              <a:sym typeface="Maven Pro"/>
            </a:endParaRPr>
          </a:p>
          <a:p>
            <a:pPr indent="-287655"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Likelihood: Low</a:t>
            </a:r>
            <a:endParaRPr sz="1200">
              <a:latin typeface="Maven Pro"/>
              <a:ea typeface="Maven Pro"/>
              <a:cs typeface="Maven Pro"/>
              <a:sym typeface="Maven Pro"/>
            </a:endParaRPr>
          </a:p>
          <a:p>
            <a:pPr indent="-287655"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NIST Controls:</a:t>
            </a:r>
            <a:endParaRPr sz="1200">
              <a:latin typeface="Maven Pro"/>
              <a:ea typeface="Maven Pro"/>
              <a:cs typeface="Maven Pro"/>
              <a:sym typeface="Maven Pro"/>
            </a:endParaRPr>
          </a:p>
          <a:p>
            <a:pPr indent="-287655" lvl="1" marL="9144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Contingency Planning (CP): Develop and test a business continuity and disaster recovery plan (NIST CP-2, CP-4)</a:t>
            </a:r>
            <a:endParaRPr sz="1200">
              <a:latin typeface="Maven Pro"/>
              <a:ea typeface="Maven Pro"/>
              <a:cs typeface="Maven Pro"/>
              <a:sym typeface="Maven Pro"/>
            </a:endParaRPr>
          </a:p>
          <a:p>
            <a:pPr indent="-287655" lvl="1" marL="9144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System and Information Integrity (SI): Implement measures to detect and respond to disruptions (NIST SI-4)</a:t>
            </a:r>
            <a:endParaRPr sz="1200">
              <a:latin typeface="Maven Pro"/>
              <a:ea typeface="Maven Pro"/>
              <a:cs typeface="Maven Pro"/>
              <a:sym typeface="Maven Pro"/>
            </a:endParaRPr>
          </a:p>
          <a:p>
            <a:pPr indent="-287655"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Overall Impact: Disruption of Operations, Reputational Damage, Legal Consequences, </a:t>
            </a:r>
            <a:endParaRPr sz="1200">
              <a:latin typeface="Maven Pro"/>
              <a:ea typeface="Maven Pro"/>
              <a:cs typeface="Maven Pro"/>
              <a:sym typeface="Maven Pro"/>
            </a:endParaRPr>
          </a:p>
          <a:p>
            <a:pPr indent="-287655" lvl="0" marL="457200" rtl="0" algn="l">
              <a:lnSpc>
                <a:spcPct val="150000"/>
              </a:lnSpc>
              <a:spcBef>
                <a:spcPts val="0"/>
              </a:spcBef>
              <a:spcAft>
                <a:spcPts val="0"/>
              </a:spcAft>
              <a:buClr>
                <a:schemeClr val="lt1"/>
              </a:buClr>
              <a:buSzPct val="100000"/>
              <a:buFont typeface="Maven Pro"/>
              <a:buChar char="●"/>
            </a:pPr>
            <a:r>
              <a:rPr lang="en" sz="1200">
                <a:latin typeface="Maven Pro"/>
                <a:ea typeface="Maven Pro"/>
                <a:cs typeface="Maven Pro"/>
                <a:sym typeface="Maven Pro"/>
              </a:rPr>
              <a:t>Risk Acceptance: Rejected</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