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4" r:id="rId6"/>
    <p:sldId id="261" r:id="rId7"/>
    <p:sldId id="262" r:id="rId8"/>
    <p:sldId id="265" r:id="rId9"/>
    <p:sldId id="266" r:id="rId10"/>
    <p:sldId id="268" r:id="rId11"/>
    <p:sldId id="276" r:id="rId12"/>
    <p:sldId id="270" r:id="rId13"/>
    <p:sldId id="271" r:id="rId14"/>
    <p:sldId id="263" r:id="rId15"/>
    <p:sldId id="328" r:id="rId16"/>
    <p:sldId id="287" r:id="rId17"/>
    <p:sldId id="277" r:id="rId18"/>
    <p:sldId id="285" r:id="rId19"/>
    <p:sldId id="329" r:id="rId20"/>
    <p:sldId id="286" r:id="rId21"/>
    <p:sldId id="284" r:id="rId22"/>
    <p:sldId id="283" r:id="rId23"/>
    <p:sldId id="282" r:id="rId24"/>
    <p:sldId id="27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33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1918E8-11A0-4788-84A3-83C5AB3760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2B7C85-193A-46E3-93C5-5DAF96491A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9B8CCB-FB16-473C-B163-662263812524}" type="datetimeFigureOut">
              <a:rPr lang="en-US" smtClean="0"/>
              <a:t>8/30/2021</a:t>
            </a:fld>
            <a:endParaRPr lang="en-US"/>
          </a:p>
        </p:txBody>
      </p:sp>
      <p:sp>
        <p:nvSpPr>
          <p:cNvPr id="4" name="Footer Placeholder 3">
            <a:extLst>
              <a:ext uri="{FF2B5EF4-FFF2-40B4-BE49-F238E27FC236}">
                <a16:creationId xmlns:a16="http://schemas.microsoft.com/office/drawing/2014/main" id="{21DD9C3A-A646-4A39-B73B-927351004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BBB065-99B6-4672-91B1-286FA67A61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7C242-A96B-46EB-B8EF-BF6FABE815C2}" type="slidenum">
              <a:rPr lang="en-US" smtClean="0"/>
              <a:t>‹#›</a:t>
            </a:fld>
            <a:endParaRPr lang="en-US"/>
          </a:p>
        </p:txBody>
      </p:sp>
    </p:spTree>
    <p:extLst>
      <p:ext uri="{BB962C8B-B14F-4D97-AF65-F5344CB8AC3E}">
        <p14:creationId xmlns:p14="http://schemas.microsoft.com/office/powerpoint/2010/main" val="5822892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4AEE-3F0E-4A28-B455-E4A8700CFEB8}"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83578-7AA9-4D44-ACA8-AD28B1479AB7}" type="slidenum">
              <a:rPr lang="en-US" smtClean="0"/>
              <a:t>‹#›</a:t>
            </a:fld>
            <a:endParaRPr lang="en-US"/>
          </a:p>
        </p:txBody>
      </p:sp>
    </p:spTree>
    <p:extLst>
      <p:ext uri="{BB962C8B-B14F-4D97-AF65-F5344CB8AC3E}">
        <p14:creationId xmlns:p14="http://schemas.microsoft.com/office/powerpoint/2010/main" val="419266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FDBA-F420-4A10-BBC0-D3218CF84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431085-740C-4C43-ACEB-FE6AB336E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AE5EE-0F8F-48EA-87BC-E91995B92652}"/>
              </a:ext>
            </a:extLst>
          </p:cNvPr>
          <p:cNvSpPr>
            <a:spLocks noGrp="1"/>
          </p:cNvSpPr>
          <p:nvPr>
            <p:ph type="dt" sz="half" idx="10"/>
          </p:nvPr>
        </p:nvSpPr>
        <p:spPr/>
        <p:txBody>
          <a:bodyPr/>
          <a:lstStyle/>
          <a:p>
            <a:fld id="{AB057FC3-6085-4F18-A7B0-76C22AB3D958}" type="datetime1">
              <a:rPr lang="en-US" smtClean="0"/>
              <a:t>8/30/2021</a:t>
            </a:fld>
            <a:endParaRPr lang="en-US"/>
          </a:p>
        </p:txBody>
      </p:sp>
      <p:sp>
        <p:nvSpPr>
          <p:cNvPr id="5" name="Footer Placeholder 4">
            <a:extLst>
              <a:ext uri="{FF2B5EF4-FFF2-40B4-BE49-F238E27FC236}">
                <a16:creationId xmlns:a16="http://schemas.microsoft.com/office/drawing/2014/main" id="{E6D456AB-7827-4FE7-9AB3-767026E338C9}"/>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8D8C117F-07FD-4DAD-A370-7364A1B92AF2}"/>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91195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9825-EBE8-4CF6-98A1-9DA64B883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6ABD2-D4F4-4085-A583-AE9A40DD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DCDBB-948B-4AE6-ADBF-4DD8CDB0DA90}"/>
              </a:ext>
            </a:extLst>
          </p:cNvPr>
          <p:cNvSpPr>
            <a:spLocks noGrp="1"/>
          </p:cNvSpPr>
          <p:nvPr>
            <p:ph type="dt" sz="half" idx="10"/>
          </p:nvPr>
        </p:nvSpPr>
        <p:spPr/>
        <p:txBody>
          <a:bodyPr/>
          <a:lstStyle/>
          <a:p>
            <a:fld id="{6442D8C9-76BA-4A0F-A112-BFCF5A4C7B61}" type="datetime1">
              <a:rPr lang="en-US" smtClean="0"/>
              <a:t>8/30/2021</a:t>
            </a:fld>
            <a:endParaRPr lang="en-US"/>
          </a:p>
        </p:txBody>
      </p:sp>
      <p:sp>
        <p:nvSpPr>
          <p:cNvPr id="5" name="Footer Placeholder 4">
            <a:extLst>
              <a:ext uri="{FF2B5EF4-FFF2-40B4-BE49-F238E27FC236}">
                <a16:creationId xmlns:a16="http://schemas.microsoft.com/office/drawing/2014/main" id="{F7497174-E341-4DFF-BD4F-1116405D10E4}"/>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5B564B9-BE5F-46ED-AECF-2289EAA66EFC}"/>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8110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7DA71-A4A1-418E-85D6-9E68BF605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8EB2C-4BC7-49A8-9FF3-8567CB268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E1F0D-9FA6-4B37-A16B-2408189132F5}"/>
              </a:ext>
            </a:extLst>
          </p:cNvPr>
          <p:cNvSpPr>
            <a:spLocks noGrp="1"/>
          </p:cNvSpPr>
          <p:nvPr>
            <p:ph type="dt" sz="half" idx="10"/>
          </p:nvPr>
        </p:nvSpPr>
        <p:spPr/>
        <p:txBody>
          <a:bodyPr/>
          <a:lstStyle/>
          <a:p>
            <a:fld id="{7A6B4AAB-2B0D-4432-B77A-9C62FE4865A4}" type="datetime1">
              <a:rPr lang="en-US" smtClean="0"/>
              <a:t>8/30/2021</a:t>
            </a:fld>
            <a:endParaRPr lang="en-US"/>
          </a:p>
        </p:txBody>
      </p:sp>
      <p:sp>
        <p:nvSpPr>
          <p:cNvPr id="5" name="Footer Placeholder 4">
            <a:extLst>
              <a:ext uri="{FF2B5EF4-FFF2-40B4-BE49-F238E27FC236}">
                <a16:creationId xmlns:a16="http://schemas.microsoft.com/office/drawing/2014/main" id="{86492BDE-67E4-4746-A848-261DD8EC5CBD}"/>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196A8466-A347-4507-9F14-5D0B14E3F7E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25781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50D29-B6F9-4EA8-990D-2B5BBBB47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25DBB-1CED-4EC2-AA85-91118A60E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4CD6D4-C4B4-4EAA-BB26-734BE5A778A8}"/>
              </a:ext>
            </a:extLst>
          </p:cNvPr>
          <p:cNvSpPr>
            <a:spLocks noGrp="1"/>
          </p:cNvSpPr>
          <p:nvPr>
            <p:ph type="dt" sz="half" idx="10"/>
          </p:nvPr>
        </p:nvSpPr>
        <p:spPr/>
        <p:txBody>
          <a:bodyPr/>
          <a:lstStyle/>
          <a:p>
            <a:fld id="{518D4B6D-0908-493F-9073-DC72917CC5FA}" type="datetime1">
              <a:rPr lang="en-US" smtClean="0"/>
              <a:t>8/30/2021</a:t>
            </a:fld>
            <a:endParaRPr lang="en-US"/>
          </a:p>
        </p:txBody>
      </p:sp>
      <p:sp>
        <p:nvSpPr>
          <p:cNvPr id="5" name="Footer Placeholder 4">
            <a:extLst>
              <a:ext uri="{FF2B5EF4-FFF2-40B4-BE49-F238E27FC236}">
                <a16:creationId xmlns:a16="http://schemas.microsoft.com/office/drawing/2014/main" id="{ACEC75DF-8F45-43B4-8656-B37DCB4ADDFC}"/>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33FE9C52-69FA-44C5-98D1-E051D351399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81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F14E-EB2B-4A29-A5AE-4015E9F5A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00E51-F553-412F-B028-118418A16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9E106-2EC7-4B67-B8D1-74A1CE8C1504}"/>
              </a:ext>
            </a:extLst>
          </p:cNvPr>
          <p:cNvSpPr>
            <a:spLocks noGrp="1"/>
          </p:cNvSpPr>
          <p:nvPr>
            <p:ph type="dt" sz="half" idx="10"/>
          </p:nvPr>
        </p:nvSpPr>
        <p:spPr/>
        <p:txBody>
          <a:bodyPr/>
          <a:lstStyle/>
          <a:p>
            <a:fld id="{E5F0C7F3-4F80-4886-9D2C-B71A52E862A9}" type="datetime1">
              <a:rPr lang="en-US" smtClean="0"/>
              <a:t>8/30/2021</a:t>
            </a:fld>
            <a:endParaRPr lang="en-US"/>
          </a:p>
        </p:txBody>
      </p:sp>
      <p:sp>
        <p:nvSpPr>
          <p:cNvPr id="5" name="Footer Placeholder 4">
            <a:extLst>
              <a:ext uri="{FF2B5EF4-FFF2-40B4-BE49-F238E27FC236}">
                <a16:creationId xmlns:a16="http://schemas.microsoft.com/office/drawing/2014/main" id="{276CFAB9-96A7-4A9B-89DF-B75A9C4C80A7}"/>
              </a:ext>
            </a:extLst>
          </p:cNvPr>
          <p:cNvSpPr>
            <a:spLocks noGrp="1"/>
          </p:cNvSpPr>
          <p:nvPr>
            <p:ph type="ftr" sz="quarter" idx="11"/>
          </p:nvPr>
        </p:nvSpPr>
        <p:spPr/>
        <p:txBody>
          <a:bodyPr/>
          <a:lstStyle/>
          <a:p>
            <a:r>
              <a:rPr lang="en-US"/>
              <a:t>CSEC 3320 - Network Security Management</a:t>
            </a:r>
          </a:p>
        </p:txBody>
      </p:sp>
      <p:sp>
        <p:nvSpPr>
          <p:cNvPr id="6" name="Slide Number Placeholder 5">
            <a:extLst>
              <a:ext uri="{FF2B5EF4-FFF2-40B4-BE49-F238E27FC236}">
                <a16:creationId xmlns:a16="http://schemas.microsoft.com/office/drawing/2014/main" id="{71CE3AED-D94F-4CF5-AE36-593503AD3AC7}"/>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654592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2812-1DAA-4C79-BDD6-C29996D109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F8F1C-67FE-4586-9128-A49026C73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72D73-18F8-46D3-AAFB-B490B246D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9FEBE-6ED7-4ECE-8993-6961608B4CE4}"/>
              </a:ext>
            </a:extLst>
          </p:cNvPr>
          <p:cNvSpPr>
            <a:spLocks noGrp="1"/>
          </p:cNvSpPr>
          <p:nvPr>
            <p:ph type="dt" sz="half" idx="10"/>
          </p:nvPr>
        </p:nvSpPr>
        <p:spPr/>
        <p:txBody>
          <a:bodyPr/>
          <a:lstStyle/>
          <a:p>
            <a:fld id="{43E0F422-8D2D-41EE-8082-D855A22A8C3E}" type="datetime1">
              <a:rPr lang="en-US" smtClean="0"/>
              <a:t>8/30/2021</a:t>
            </a:fld>
            <a:endParaRPr lang="en-US"/>
          </a:p>
        </p:txBody>
      </p:sp>
      <p:sp>
        <p:nvSpPr>
          <p:cNvPr id="6" name="Footer Placeholder 5">
            <a:extLst>
              <a:ext uri="{FF2B5EF4-FFF2-40B4-BE49-F238E27FC236}">
                <a16:creationId xmlns:a16="http://schemas.microsoft.com/office/drawing/2014/main" id="{ED9504FD-88E8-477F-A82A-9DEC611CE235}"/>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A5731C12-A324-48FC-B8BA-F1DB36CF526A}"/>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170659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B41A-D442-41AD-B261-FD5DE9C8E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962A4-AB98-4F8D-9E36-097D7A483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FFFE4-AD6F-4728-8F63-18CA70C9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A5C98-0403-4B16-9C15-F514D56CC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BC6EF-7B43-4C03-B3A4-C043C7785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05709-CBC6-461C-A1C7-4C4F58709066}"/>
              </a:ext>
            </a:extLst>
          </p:cNvPr>
          <p:cNvSpPr>
            <a:spLocks noGrp="1"/>
          </p:cNvSpPr>
          <p:nvPr>
            <p:ph type="dt" sz="half" idx="10"/>
          </p:nvPr>
        </p:nvSpPr>
        <p:spPr/>
        <p:txBody>
          <a:bodyPr/>
          <a:lstStyle/>
          <a:p>
            <a:fld id="{7141CAF2-CE3A-4B58-B732-27A9FA0252F8}" type="datetime1">
              <a:rPr lang="en-US" smtClean="0"/>
              <a:t>8/30/2021</a:t>
            </a:fld>
            <a:endParaRPr lang="en-US"/>
          </a:p>
        </p:txBody>
      </p:sp>
      <p:sp>
        <p:nvSpPr>
          <p:cNvPr id="8" name="Footer Placeholder 7">
            <a:extLst>
              <a:ext uri="{FF2B5EF4-FFF2-40B4-BE49-F238E27FC236}">
                <a16:creationId xmlns:a16="http://schemas.microsoft.com/office/drawing/2014/main" id="{14C23620-B4A1-4A96-BD1C-AE8EB804C714}"/>
              </a:ext>
            </a:extLst>
          </p:cNvPr>
          <p:cNvSpPr>
            <a:spLocks noGrp="1"/>
          </p:cNvSpPr>
          <p:nvPr>
            <p:ph type="ftr" sz="quarter" idx="11"/>
          </p:nvPr>
        </p:nvSpPr>
        <p:spPr/>
        <p:txBody>
          <a:bodyPr/>
          <a:lstStyle/>
          <a:p>
            <a:r>
              <a:rPr lang="en-US"/>
              <a:t>CSEC 3320 - Network Security Management</a:t>
            </a:r>
          </a:p>
        </p:txBody>
      </p:sp>
      <p:sp>
        <p:nvSpPr>
          <p:cNvPr id="9" name="Slide Number Placeholder 8">
            <a:extLst>
              <a:ext uri="{FF2B5EF4-FFF2-40B4-BE49-F238E27FC236}">
                <a16:creationId xmlns:a16="http://schemas.microsoft.com/office/drawing/2014/main" id="{33F62C38-B29F-427A-A9DB-F6EB7B7FAE3E}"/>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355864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715A-7A57-4172-BE9A-F85AC2562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BD869-C917-44D4-A73A-28C86F606680}"/>
              </a:ext>
            </a:extLst>
          </p:cNvPr>
          <p:cNvSpPr>
            <a:spLocks noGrp="1"/>
          </p:cNvSpPr>
          <p:nvPr>
            <p:ph type="dt" sz="half" idx="10"/>
          </p:nvPr>
        </p:nvSpPr>
        <p:spPr/>
        <p:txBody>
          <a:bodyPr/>
          <a:lstStyle/>
          <a:p>
            <a:fld id="{67B5292D-91A7-4C2E-818C-5884909EF285}" type="datetime1">
              <a:rPr lang="en-US" smtClean="0"/>
              <a:t>8/30/2021</a:t>
            </a:fld>
            <a:endParaRPr lang="en-US"/>
          </a:p>
        </p:txBody>
      </p:sp>
      <p:sp>
        <p:nvSpPr>
          <p:cNvPr id="4" name="Footer Placeholder 3">
            <a:extLst>
              <a:ext uri="{FF2B5EF4-FFF2-40B4-BE49-F238E27FC236}">
                <a16:creationId xmlns:a16="http://schemas.microsoft.com/office/drawing/2014/main" id="{6C5F8CF6-B383-4C16-86DF-56DB4BD96B88}"/>
              </a:ext>
            </a:extLst>
          </p:cNvPr>
          <p:cNvSpPr>
            <a:spLocks noGrp="1"/>
          </p:cNvSpPr>
          <p:nvPr>
            <p:ph type="ftr" sz="quarter" idx="11"/>
          </p:nvPr>
        </p:nvSpPr>
        <p:spPr/>
        <p:txBody>
          <a:bodyPr/>
          <a:lstStyle/>
          <a:p>
            <a:r>
              <a:rPr lang="en-US"/>
              <a:t>CSEC 3320 - Network Security Management</a:t>
            </a:r>
          </a:p>
        </p:txBody>
      </p:sp>
      <p:sp>
        <p:nvSpPr>
          <p:cNvPr id="5" name="Slide Number Placeholder 4">
            <a:extLst>
              <a:ext uri="{FF2B5EF4-FFF2-40B4-BE49-F238E27FC236}">
                <a16:creationId xmlns:a16="http://schemas.microsoft.com/office/drawing/2014/main" id="{9DD00FB7-5436-4BC1-9705-240460CD0C81}"/>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67731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46605-AC9B-4A6A-9605-5860CAB138B8}"/>
              </a:ext>
            </a:extLst>
          </p:cNvPr>
          <p:cNvSpPr>
            <a:spLocks noGrp="1"/>
          </p:cNvSpPr>
          <p:nvPr>
            <p:ph type="dt" sz="half" idx="10"/>
          </p:nvPr>
        </p:nvSpPr>
        <p:spPr/>
        <p:txBody>
          <a:bodyPr/>
          <a:lstStyle/>
          <a:p>
            <a:fld id="{65943B69-B0EC-41B8-A55C-58EA1813E5D7}" type="datetime1">
              <a:rPr lang="en-US" smtClean="0"/>
              <a:t>8/30/2021</a:t>
            </a:fld>
            <a:endParaRPr lang="en-US"/>
          </a:p>
        </p:txBody>
      </p:sp>
      <p:sp>
        <p:nvSpPr>
          <p:cNvPr id="3" name="Footer Placeholder 2">
            <a:extLst>
              <a:ext uri="{FF2B5EF4-FFF2-40B4-BE49-F238E27FC236}">
                <a16:creationId xmlns:a16="http://schemas.microsoft.com/office/drawing/2014/main" id="{E62066F0-F6D8-45CF-A23E-F29119132BDB}"/>
              </a:ext>
            </a:extLst>
          </p:cNvPr>
          <p:cNvSpPr>
            <a:spLocks noGrp="1"/>
          </p:cNvSpPr>
          <p:nvPr>
            <p:ph type="ftr" sz="quarter" idx="11"/>
          </p:nvPr>
        </p:nvSpPr>
        <p:spPr/>
        <p:txBody>
          <a:bodyPr/>
          <a:lstStyle/>
          <a:p>
            <a:r>
              <a:rPr lang="en-US"/>
              <a:t>CSEC 3320 - Network Security Management</a:t>
            </a:r>
          </a:p>
        </p:txBody>
      </p:sp>
      <p:sp>
        <p:nvSpPr>
          <p:cNvPr id="4" name="Slide Number Placeholder 3">
            <a:extLst>
              <a:ext uri="{FF2B5EF4-FFF2-40B4-BE49-F238E27FC236}">
                <a16:creationId xmlns:a16="http://schemas.microsoft.com/office/drawing/2014/main" id="{11864679-1A2C-425C-A9BF-443699E301B0}"/>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9342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080A-210B-4ABA-B776-0C1797870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091C-286F-4102-AFC0-1AFBE5B8F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51253-9A84-4193-A924-E16FFAA87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E7A29-1546-435F-90EF-E316A89B3A94}"/>
              </a:ext>
            </a:extLst>
          </p:cNvPr>
          <p:cNvSpPr>
            <a:spLocks noGrp="1"/>
          </p:cNvSpPr>
          <p:nvPr>
            <p:ph type="dt" sz="half" idx="10"/>
          </p:nvPr>
        </p:nvSpPr>
        <p:spPr/>
        <p:txBody>
          <a:bodyPr/>
          <a:lstStyle/>
          <a:p>
            <a:fld id="{F87ED39B-BCC0-44CA-A0B1-39A6FE907786}" type="datetime1">
              <a:rPr lang="en-US" smtClean="0"/>
              <a:t>8/30/2021</a:t>
            </a:fld>
            <a:endParaRPr lang="en-US"/>
          </a:p>
        </p:txBody>
      </p:sp>
      <p:sp>
        <p:nvSpPr>
          <p:cNvPr id="6" name="Footer Placeholder 5">
            <a:extLst>
              <a:ext uri="{FF2B5EF4-FFF2-40B4-BE49-F238E27FC236}">
                <a16:creationId xmlns:a16="http://schemas.microsoft.com/office/drawing/2014/main" id="{5B1F4840-BDE2-467E-B1C0-05C173BB0CBA}"/>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80251881-42BE-4A8C-9916-81C0AC7C4049}"/>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423095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FF08-F91F-40CD-B8A5-9CA5D82A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54F6D-6948-4A74-A024-9684F6C13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245CC-4073-412E-96C3-C910D1147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31C19-2A01-402F-AEFE-D5134C50AB76}"/>
              </a:ext>
            </a:extLst>
          </p:cNvPr>
          <p:cNvSpPr>
            <a:spLocks noGrp="1"/>
          </p:cNvSpPr>
          <p:nvPr>
            <p:ph type="dt" sz="half" idx="10"/>
          </p:nvPr>
        </p:nvSpPr>
        <p:spPr/>
        <p:txBody>
          <a:bodyPr/>
          <a:lstStyle/>
          <a:p>
            <a:fld id="{E9B7F284-9C25-4699-8050-0DC07829EFDC}" type="datetime1">
              <a:rPr lang="en-US" smtClean="0"/>
              <a:t>8/30/2021</a:t>
            </a:fld>
            <a:endParaRPr lang="en-US"/>
          </a:p>
        </p:txBody>
      </p:sp>
      <p:sp>
        <p:nvSpPr>
          <p:cNvPr id="6" name="Footer Placeholder 5">
            <a:extLst>
              <a:ext uri="{FF2B5EF4-FFF2-40B4-BE49-F238E27FC236}">
                <a16:creationId xmlns:a16="http://schemas.microsoft.com/office/drawing/2014/main" id="{4CB417AD-98A6-46A7-824F-D4BB406BF154}"/>
              </a:ext>
            </a:extLst>
          </p:cNvPr>
          <p:cNvSpPr>
            <a:spLocks noGrp="1"/>
          </p:cNvSpPr>
          <p:nvPr>
            <p:ph type="ftr" sz="quarter" idx="11"/>
          </p:nvPr>
        </p:nvSpPr>
        <p:spPr/>
        <p:txBody>
          <a:bodyPr/>
          <a:lstStyle/>
          <a:p>
            <a:r>
              <a:rPr lang="en-US"/>
              <a:t>CSEC 3320 - Network Security Management</a:t>
            </a:r>
          </a:p>
        </p:txBody>
      </p:sp>
      <p:sp>
        <p:nvSpPr>
          <p:cNvPr id="7" name="Slide Number Placeholder 6">
            <a:extLst>
              <a:ext uri="{FF2B5EF4-FFF2-40B4-BE49-F238E27FC236}">
                <a16:creationId xmlns:a16="http://schemas.microsoft.com/office/drawing/2014/main" id="{D7141550-7646-4057-BE37-FD5F7F6A43FD}"/>
              </a:ext>
            </a:extLst>
          </p:cNvPr>
          <p:cNvSpPr>
            <a:spLocks noGrp="1"/>
          </p:cNvSpPr>
          <p:nvPr>
            <p:ph type="sldNum" sz="quarter" idx="12"/>
          </p:nvPr>
        </p:nvSpPr>
        <p:spPr/>
        <p:txBody>
          <a:bodyPr/>
          <a:lstStyle/>
          <a:p>
            <a:fld id="{39CD5DC9-4D8F-4DDC-BB28-9BDC483A5893}" type="slidenum">
              <a:rPr lang="en-US" smtClean="0"/>
              <a:t>‹#›</a:t>
            </a:fld>
            <a:endParaRPr lang="en-US"/>
          </a:p>
        </p:txBody>
      </p:sp>
    </p:spTree>
    <p:extLst>
      <p:ext uri="{BB962C8B-B14F-4D97-AF65-F5344CB8AC3E}">
        <p14:creationId xmlns:p14="http://schemas.microsoft.com/office/powerpoint/2010/main" val="25594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37463E-61A1-446B-86A9-6511E83C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17FE5-1F90-49E6-8D01-EB2F8E6D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B0B54-8CAE-4E89-9F6E-1538D5C69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9D7C8-0E65-4273-8DE6-E55714C0BB82}" type="datetime1">
              <a:rPr lang="en-US" smtClean="0"/>
              <a:t>8/30/2021</a:t>
            </a:fld>
            <a:endParaRPr lang="en-US"/>
          </a:p>
        </p:txBody>
      </p:sp>
      <p:sp>
        <p:nvSpPr>
          <p:cNvPr id="5" name="Footer Placeholder 4">
            <a:extLst>
              <a:ext uri="{FF2B5EF4-FFF2-40B4-BE49-F238E27FC236}">
                <a16:creationId xmlns:a16="http://schemas.microsoft.com/office/drawing/2014/main" id="{E479882D-D946-4633-90FC-56572E6BE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CSEC 3320 - Network Security Management</a:t>
            </a:r>
          </a:p>
        </p:txBody>
      </p:sp>
      <p:sp>
        <p:nvSpPr>
          <p:cNvPr id="6" name="Slide Number Placeholder 5">
            <a:extLst>
              <a:ext uri="{FF2B5EF4-FFF2-40B4-BE49-F238E27FC236}">
                <a16:creationId xmlns:a16="http://schemas.microsoft.com/office/drawing/2014/main" id="{932539FA-187F-4D09-93F2-DB97A9C4B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D5DC9-4D8F-4DDC-BB28-9BDC483A5893}" type="slidenum">
              <a:rPr lang="en-US" smtClean="0"/>
              <a:t>‹#›</a:t>
            </a:fld>
            <a:endParaRPr lang="en-US"/>
          </a:p>
        </p:txBody>
      </p:sp>
    </p:spTree>
    <p:extLst>
      <p:ext uri="{BB962C8B-B14F-4D97-AF65-F5344CB8AC3E}">
        <p14:creationId xmlns:p14="http://schemas.microsoft.com/office/powerpoint/2010/main" val="289035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ED28-83F2-41EC-B8C6-9545286966F6}"/>
              </a:ext>
            </a:extLst>
          </p:cNvPr>
          <p:cNvSpPr>
            <a:spLocks noGrp="1"/>
          </p:cNvSpPr>
          <p:nvPr>
            <p:ph type="ctrTitle"/>
          </p:nvPr>
        </p:nvSpPr>
        <p:spPr>
          <a:xfrm>
            <a:off x="6746628" y="1783959"/>
            <a:ext cx="4645250" cy="2889114"/>
          </a:xfrm>
        </p:spPr>
        <p:txBody>
          <a:bodyPr anchor="b">
            <a:normAutofit/>
          </a:bodyPr>
          <a:lstStyle/>
          <a:p>
            <a:pPr algn="l"/>
            <a:r>
              <a:rPr lang="en-US" sz="4700" b="1" i="0" dirty="0">
                <a:effectLst/>
                <a:latin typeface="Lato"/>
              </a:rPr>
              <a:t>Chapter 1:</a:t>
            </a:r>
            <a:br>
              <a:rPr lang="en-US" sz="4700" b="1" i="0" dirty="0">
                <a:effectLst/>
                <a:latin typeface="Lato"/>
              </a:rPr>
            </a:br>
            <a:r>
              <a:rPr lang="en-US" sz="4700" b="1" dirty="0">
                <a:latin typeface="Lato"/>
              </a:rPr>
              <a:t>Introduction to Security</a:t>
            </a:r>
            <a:endParaRPr lang="en-US" sz="4700" dirty="0"/>
          </a:p>
        </p:txBody>
      </p:sp>
      <p:sp>
        <p:nvSpPr>
          <p:cNvPr id="3" name="Subtitle 2">
            <a:extLst>
              <a:ext uri="{FF2B5EF4-FFF2-40B4-BE49-F238E27FC236}">
                <a16:creationId xmlns:a16="http://schemas.microsoft.com/office/drawing/2014/main" id="{344A4524-BC1E-4576-8E46-F73D18FAE545}"/>
              </a:ext>
            </a:extLst>
          </p:cNvPr>
          <p:cNvSpPr>
            <a:spLocks noGrp="1"/>
          </p:cNvSpPr>
          <p:nvPr>
            <p:ph type="subTitle" idx="1"/>
          </p:nvPr>
        </p:nvSpPr>
        <p:spPr>
          <a:xfrm>
            <a:off x="6746627" y="4750893"/>
            <a:ext cx="4645250" cy="1147863"/>
          </a:xfrm>
        </p:spPr>
        <p:txBody>
          <a:bodyPr anchor="t">
            <a:normAutofit/>
          </a:bodyPr>
          <a:lstStyle/>
          <a:p>
            <a:pPr algn="l"/>
            <a:r>
              <a:rPr lang="en-US" sz="2000" dirty="0"/>
              <a:t>Gonzalo De La Torre Parra, Ph.D.</a:t>
            </a:r>
          </a:p>
          <a:p>
            <a:pPr algn="l"/>
            <a:r>
              <a:rPr lang="en-US" sz="2000" dirty="0"/>
              <a:t>Fall 2021</a:t>
            </a:r>
          </a:p>
        </p:txBody>
      </p:sp>
      <p:sp>
        <p:nvSpPr>
          <p:cNvPr id="36" name="Freeform: Shape 3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5A2E61C8-3CFF-41C0-A793-B88CFCAAD424}"/>
              </a:ext>
            </a:extLst>
          </p:cNvPr>
          <p:cNvPicPr>
            <a:picLocks noChangeAspect="1"/>
          </p:cNvPicPr>
          <p:nvPr/>
        </p:nvPicPr>
        <p:blipFill rotWithShape="1">
          <a:blip r:embed="rId2">
            <a:extLst>
              <a:ext uri="{28A0092B-C50C-407E-A947-70E740481C1C}">
                <a14:useLocalDpi xmlns:a14="http://schemas.microsoft.com/office/drawing/2010/main" val="0"/>
              </a:ext>
            </a:extLst>
          </a:blip>
          <a:srcRect r="1" b="105"/>
          <a:stretch/>
        </p:blipFill>
        <p:spPr>
          <a:xfrm>
            <a:off x="391886" y="446118"/>
            <a:ext cx="5632268" cy="6411882"/>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lide Number Placeholder 4">
            <a:extLst>
              <a:ext uri="{FF2B5EF4-FFF2-40B4-BE49-F238E27FC236}">
                <a16:creationId xmlns:a16="http://schemas.microsoft.com/office/drawing/2014/main" id="{FFFC7254-CD66-4CCE-A773-559490C8A8D3}"/>
              </a:ext>
            </a:extLst>
          </p:cNvPr>
          <p:cNvSpPr>
            <a:spLocks noGrp="1"/>
          </p:cNvSpPr>
          <p:nvPr>
            <p:ph type="sldNum" sz="quarter" idx="12"/>
          </p:nvPr>
        </p:nvSpPr>
        <p:spPr>
          <a:xfrm>
            <a:off x="11003280" y="603504"/>
            <a:ext cx="548640" cy="548640"/>
          </a:xfrm>
          <a:prstGeom prst="ellipse">
            <a:avLst/>
          </a:prstGeom>
          <a:solidFill>
            <a:srgbClr val="7F7F7F"/>
          </a:solidFill>
        </p:spPr>
        <p:txBody>
          <a:bodyPr anchor="ctr">
            <a:normAutofit/>
          </a:bodyPr>
          <a:lstStyle/>
          <a:p>
            <a:pPr algn="ctr">
              <a:spcAft>
                <a:spcPts val="600"/>
              </a:spcAft>
            </a:pPr>
            <a:fld id="{39CD5DC9-4D8F-4DDC-BB28-9BDC483A5893}" type="slidenum">
              <a:rPr lang="en-US" sz="1500">
                <a:solidFill>
                  <a:srgbClr val="FFFFFF"/>
                </a:solidFill>
              </a:rPr>
              <a:pPr algn="ctr">
                <a:spcAft>
                  <a:spcPts val="600"/>
                </a:spcAft>
              </a:pPr>
              <a:t>1</a:t>
            </a:fld>
            <a:endParaRPr lang="en-US" sz="1500">
              <a:solidFill>
                <a:srgbClr val="FFFFFF"/>
              </a:solidFill>
            </a:endParaRPr>
          </a:p>
        </p:txBody>
      </p:sp>
      <p:sp>
        <p:nvSpPr>
          <p:cNvPr id="6" name="TextBox 5">
            <a:extLst>
              <a:ext uri="{FF2B5EF4-FFF2-40B4-BE49-F238E27FC236}">
                <a16:creationId xmlns:a16="http://schemas.microsoft.com/office/drawing/2014/main" id="{01950AE7-5F11-4848-B0F6-746AE1EA77F1}"/>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4BF6106-1C07-4B2C-993B-F393E9954F2E}"/>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1" name="Straight Connector 10">
            <a:extLst>
              <a:ext uri="{FF2B5EF4-FFF2-40B4-BE49-F238E27FC236}">
                <a16:creationId xmlns:a16="http://schemas.microsoft.com/office/drawing/2014/main" id="{01B59939-87EC-4313-A659-A2B7CDC90FE4}"/>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3852ED2-6C55-4B6B-A10B-9065158C2DC2}"/>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3F8F5E90-DDB6-4AA4-ADE2-3485BB8C178E}"/>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tx1">
                    <a:alpha val="80000"/>
                  </a:schemeClr>
                </a:solidFill>
              </a:rPr>
              <a:t>CIS 3353 - Computer Systems Security</a:t>
            </a:r>
          </a:p>
        </p:txBody>
      </p:sp>
    </p:spTree>
    <p:extLst>
      <p:ext uri="{BB962C8B-B14F-4D97-AF65-F5344CB8AC3E}">
        <p14:creationId xmlns:p14="http://schemas.microsoft.com/office/powerpoint/2010/main" val="36648138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lstStyle/>
          <a:p>
            <a:r>
              <a:rPr lang="en-US" dirty="0"/>
              <a:t>Confidentiality measures are designed to protect against unauthorized disclosure of information. The objective of the confidentiality principle is to </a:t>
            </a:r>
            <a:r>
              <a:rPr lang="en-US" dirty="0">
                <a:highlight>
                  <a:srgbClr val="FFFF00"/>
                </a:highlight>
              </a:rPr>
              <a:t>ensure that private information remains private </a:t>
            </a:r>
            <a:r>
              <a:rPr lang="en-US" dirty="0"/>
              <a:t>and that it can only be viewed or accessed by individuals who need that information in order to complete their job duties.</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61222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sp>
        <p:nvSpPr>
          <p:cNvPr id="16" name="Title 1">
            <a:extLst>
              <a:ext uri="{FF2B5EF4-FFF2-40B4-BE49-F238E27FC236}">
                <a16:creationId xmlns:a16="http://schemas.microsoft.com/office/drawing/2014/main" id="{48A98A16-1820-4161-96BB-1D8D600126C5}"/>
              </a:ext>
            </a:extLst>
          </p:cNvPr>
          <p:cNvSpPr>
            <a:spLocks noGrp="1"/>
          </p:cNvSpPr>
          <p:nvPr>
            <p:ph type="title"/>
          </p:nvPr>
        </p:nvSpPr>
        <p:spPr>
          <a:xfrm>
            <a:off x="838200" y="365125"/>
            <a:ext cx="10515600" cy="1325563"/>
          </a:xfrm>
        </p:spPr>
        <p:txBody>
          <a:bodyPr/>
          <a:lstStyle/>
          <a:p>
            <a:r>
              <a:rPr lang="en-US" dirty="0"/>
              <a:t>What is Confidentiality?</a:t>
            </a:r>
          </a:p>
        </p:txBody>
      </p:sp>
      <p:sp>
        <p:nvSpPr>
          <p:cNvPr id="17" name="Content Placeholder 2">
            <a:extLst>
              <a:ext uri="{FF2B5EF4-FFF2-40B4-BE49-F238E27FC236}">
                <a16:creationId xmlns:a16="http://schemas.microsoft.com/office/drawing/2014/main" id="{CC297099-D774-4FB7-B71A-6362198BF54A}"/>
              </a:ext>
            </a:extLst>
          </p:cNvPr>
          <p:cNvSpPr>
            <a:spLocks noGrp="1"/>
          </p:cNvSpPr>
          <p:nvPr>
            <p:ph idx="1"/>
          </p:nvPr>
        </p:nvSpPr>
        <p:spPr>
          <a:xfrm>
            <a:off x="838200" y="1825625"/>
            <a:ext cx="6550891" cy="4351338"/>
          </a:xfrm>
        </p:spPr>
        <p:txBody>
          <a:bodyPr>
            <a:normAutofit fontScale="92500" lnSpcReduction="10000"/>
          </a:bodyPr>
          <a:lstStyle/>
          <a:p>
            <a:r>
              <a:rPr lang="en-US" dirty="0"/>
              <a:t>While U.S. federal agencies have had lapses that resulted in unwanted data disclosures, an event in July 2015 eclipsed all previous similar lapses.</a:t>
            </a:r>
          </a:p>
          <a:p>
            <a:r>
              <a:rPr lang="en-US" dirty="0"/>
              <a:t>The loss of 21.5 million federal background-check files rocked the Office of Personnel Management (OPM)</a:t>
            </a:r>
          </a:p>
          <a:p>
            <a:r>
              <a:rPr lang="en-US" dirty="0"/>
              <a:t>Revealing names, addresses, financial records, health data, and other sensitive private information </a:t>
            </a:r>
          </a:p>
          <a:p>
            <a:r>
              <a:rPr lang="en-US" dirty="0"/>
              <a:t>Chinese hackers (Believed to be responsible)</a:t>
            </a:r>
          </a:p>
        </p:txBody>
      </p:sp>
      <p:pic>
        <p:nvPicPr>
          <p:cNvPr id="18" name="Picture 17">
            <a:extLst>
              <a:ext uri="{FF2B5EF4-FFF2-40B4-BE49-F238E27FC236}">
                <a16:creationId xmlns:a16="http://schemas.microsoft.com/office/drawing/2014/main" id="{0F6F5EC4-B6EC-4F09-9A39-63CAE5564106}"/>
              </a:ext>
            </a:extLst>
          </p:cNvPr>
          <p:cNvPicPr>
            <a:picLocks noChangeAspect="1"/>
          </p:cNvPicPr>
          <p:nvPr/>
        </p:nvPicPr>
        <p:blipFill>
          <a:blip r:embed="rId2"/>
          <a:stretch>
            <a:fillRect/>
          </a:stretch>
        </p:blipFill>
        <p:spPr>
          <a:xfrm>
            <a:off x="7853945" y="2374467"/>
            <a:ext cx="3911359" cy="2109066"/>
          </a:xfrm>
          <a:prstGeom prst="rect">
            <a:avLst/>
          </a:prstGeom>
        </p:spPr>
      </p:pic>
    </p:spTree>
    <p:extLst>
      <p:ext uri="{BB962C8B-B14F-4D97-AF65-F5344CB8AC3E}">
        <p14:creationId xmlns:p14="http://schemas.microsoft.com/office/powerpoint/2010/main" val="324734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Integrity?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190281" cy="4351338"/>
          </a:xfrm>
        </p:spPr>
        <p:txBody>
          <a:bodyPr>
            <a:normAutofit/>
          </a:bodyPr>
          <a:lstStyle/>
          <a:p>
            <a:r>
              <a:rPr lang="en-US" dirty="0"/>
              <a:t>Integrity involves protection from unauthorized modifications (e.g., add, delete, or change) of data. The principle of integrity is designed to ensure that data can be trusted to be accurate and that it has not been inappropriately modified. </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B42151AD-66BD-4281-97A9-9E0678576A62}"/>
              </a:ext>
            </a:extLst>
          </p:cNvPr>
          <p:cNvPicPr>
            <a:picLocks noChangeAspect="1"/>
          </p:cNvPicPr>
          <p:nvPr/>
        </p:nvPicPr>
        <p:blipFill>
          <a:blip r:embed="rId2"/>
          <a:stretch>
            <a:fillRect/>
          </a:stretch>
        </p:blipFill>
        <p:spPr>
          <a:xfrm>
            <a:off x="7177699" y="1998518"/>
            <a:ext cx="4907508" cy="3867715"/>
          </a:xfrm>
          <a:prstGeom prst="rect">
            <a:avLst/>
          </a:prstGeom>
        </p:spPr>
      </p:pic>
    </p:spTree>
    <p:extLst>
      <p:ext uri="{BB962C8B-B14F-4D97-AF65-F5344CB8AC3E}">
        <p14:creationId xmlns:p14="http://schemas.microsoft.com/office/powerpoint/2010/main" val="70823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What is availability?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275522" cy="4351338"/>
          </a:xfrm>
        </p:spPr>
        <p:txBody>
          <a:bodyPr>
            <a:normAutofit/>
          </a:bodyPr>
          <a:lstStyle/>
          <a:p>
            <a:r>
              <a:rPr lang="en-US" dirty="0"/>
              <a:t>Availability is protecting the functionality of support systems and ensuring data is fully available at the point in time (or period requirements) when it is needed by its users. The objective of availability is to ensure that data is available to be used when it is needed to make decisions.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4" name="Picture 3">
            <a:extLst>
              <a:ext uri="{FF2B5EF4-FFF2-40B4-BE49-F238E27FC236}">
                <a16:creationId xmlns:a16="http://schemas.microsoft.com/office/drawing/2014/main" id="{C603AF04-4E5A-45DC-9B16-96229B9098A3}"/>
              </a:ext>
            </a:extLst>
          </p:cNvPr>
          <p:cNvPicPr>
            <a:picLocks noChangeAspect="1"/>
          </p:cNvPicPr>
          <p:nvPr/>
        </p:nvPicPr>
        <p:blipFill rotWithShape="1">
          <a:blip r:embed="rId2"/>
          <a:srcRect l="4913" t="27728" r="9603" b="10261"/>
          <a:stretch/>
        </p:blipFill>
        <p:spPr>
          <a:xfrm>
            <a:off x="6949440" y="2560320"/>
            <a:ext cx="4846320" cy="2468880"/>
          </a:xfrm>
          <a:prstGeom prst="rect">
            <a:avLst/>
          </a:prstGeom>
        </p:spPr>
      </p:pic>
    </p:spTree>
    <p:extLst>
      <p:ext uri="{BB962C8B-B14F-4D97-AF65-F5344CB8AC3E}">
        <p14:creationId xmlns:p14="http://schemas.microsoft.com/office/powerpoint/2010/main" val="75028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Information Security Layers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a:extLst>
              <a:ext uri="{FF2B5EF4-FFF2-40B4-BE49-F238E27FC236}">
                <a16:creationId xmlns:a16="http://schemas.microsoft.com/office/drawing/2014/main" id="{4C4DAB7B-E2ED-45C8-9A16-07156FAE9AC8}"/>
              </a:ext>
            </a:extLst>
          </p:cNvPr>
          <p:cNvPicPr>
            <a:picLocks noChangeAspect="1"/>
          </p:cNvPicPr>
          <p:nvPr/>
        </p:nvPicPr>
        <p:blipFill>
          <a:blip r:embed="rId2"/>
          <a:stretch>
            <a:fillRect/>
          </a:stretch>
        </p:blipFill>
        <p:spPr>
          <a:xfrm>
            <a:off x="8296173" y="1917925"/>
            <a:ext cx="3673361" cy="3762201"/>
          </a:xfrm>
          <a:prstGeom prst="rect">
            <a:avLst/>
          </a:prstGeom>
        </p:spPr>
      </p:pic>
      <p:pic>
        <p:nvPicPr>
          <p:cNvPr id="8" name="Picture 7">
            <a:extLst>
              <a:ext uri="{FF2B5EF4-FFF2-40B4-BE49-F238E27FC236}">
                <a16:creationId xmlns:a16="http://schemas.microsoft.com/office/drawing/2014/main" id="{02C1962D-5AB9-4AE9-93EE-4AA36623BAF8}"/>
              </a:ext>
            </a:extLst>
          </p:cNvPr>
          <p:cNvPicPr>
            <a:picLocks noChangeAspect="1"/>
          </p:cNvPicPr>
          <p:nvPr/>
        </p:nvPicPr>
        <p:blipFill>
          <a:blip r:embed="rId3"/>
          <a:stretch>
            <a:fillRect/>
          </a:stretch>
        </p:blipFill>
        <p:spPr>
          <a:xfrm>
            <a:off x="329064" y="2396611"/>
            <a:ext cx="7420914" cy="2260630"/>
          </a:xfrm>
          <a:prstGeom prst="rect">
            <a:avLst/>
          </a:prstGeom>
        </p:spPr>
      </p:pic>
    </p:spTree>
    <p:extLst>
      <p:ext uri="{BB962C8B-B14F-4D97-AF65-F5344CB8AC3E}">
        <p14:creationId xmlns:p14="http://schemas.microsoft.com/office/powerpoint/2010/main" val="226973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Information Security Components Analogy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fontScale="92500" lnSpcReduction="20000"/>
          </a:bodyPr>
          <a:lstStyle/>
          <a:p>
            <a:r>
              <a:rPr lang="en-US" dirty="0"/>
              <a:t>Suppose that Ellie wants to purchase a new motorized Italian scooter to ride from her apartment to school and work. However, because several scooters have been stolen near her apartment she is concerned about its protection. Although she parks the scooter in the gated parking lot in front of her apartment, a hole in the fence surrounding the apartment complex makes it possible for someone to access the parking lot without restriction.</a:t>
            </a:r>
          </a:p>
          <a:p>
            <a:r>
              <a:rPr lang="en-US" dirty="0"/>
              <a:t>Which is the </a:t>
            </a:r>
            <a:r>
              <a:rPr lang="en-US" i="1" u="sng" dirty="0"/>
              <a:t>asset</a:t>
            </a:r>
            <a:r>
              <a:rPr lang="en-US" dirty="0"/>
              <a:t>?</a:t>
            </a:r>
          </a:p>
          <a:p>
            <a:r>
              <a:rPr lang="en-US" dirty="0"/>
              <a:t>What is the </a:t>
            </a:r>
            <a:r>
              <a:rPr lang="en-US" i="1" u="sng" dirty="0"/>
              <a:t>vulnerability</a:t>
            </a:r>
            <a:r>
              <a:rPr lang="en-US" dirty="0"/>
              <a:t>?</a:t>
            </a:r>
          </a:p>
          <a:p>
            <a:r>
              <a:rPr lang="en-US" dirty="0"/>
              <a:t>What is the </a:t>
            </a:r>
            <a:r>
              <a:rPr lang="en-US" i="1" u="sng" dirty="0"/>
              <a:t>attack vector</a:t>
            </a:r>
            <a:r>
              <a:rPr lang="en-US" dirty="0"/>
              <a:t>?</a:t>
            </a:r>
          </a:p>
          <a:p>
            <a:r>
              <a:rPr lang="en-US" dirty="0"/>
              <a:t>What is the threat?</a:t>
            </a:r>
          </a:p>
          <a:p>
            <a:r>
              <a:rPr lang="en-US" dirty="0"/>
              <a:t>Who is the </a:t>
            </a:r>
            <a:r>
              <a:rPr lang="en-US" i="1" u="sng" dirty="0"/>
              <a:t>threat actor</a:t>
            </a:r>
            <a:r>
              <a:rPr lang="en-US" dirty="0"/>
              <a:t>?</a:t>
            </a:r>
          </a:p>
          <a:p>
            <a:r>
              <a:rPr lang="en-US" dirty="0"/>
              <a:t>What is the </a:t>
            </a:r>
            <a:r>
              <a:rPr lang="en-US" i="1" u="sng" dirty="0"/>
              <a:t>risk</a:t>
            </a:r>
            <a:r>
              <a:rPr lang="en-US" dirty="0"/>
              <a:t>?</a:t>
            </a:r>
          </a:p>
        </p:txBody>
      </p:sp>
    </p:spTree>
    <p:extLst>
      <p:ext uri="{BB962C8B-B14F-4D97-AF65-F5344CB8AC3E}">
        <p14:creationId xmlns:p14="http://schemas.microsoft.com/office/powerpoint/2010/main" val="317209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200007"/>
            <a:ext cx="10515600" cy="1141969"/>
          </a:xfrm>
        </p:spPr>
        <p:txBody>
          <a:bodyPr/>
          <a:lstStyle/>
          <a:p>
            <a:r>
              <a:rPr lang="en-US" dirty="0"/>
              <a:t>Information Security Components Analogy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a:bodyPr>
          <a:lstStyle/>
          <a:p>
            <a:r>
              <a:rPr lang="en-US" dirty="0"/>
              <a:t>Which is the </a:t>
            </a:r>
            <a:r>
              <a:rPr lang="en-US" i="1" u="sng" dirty="0"/>
              <a:t>asset</a:t>
            </a:r>
            <a:r>
              <a:rPr lang="en-US" dirty="0"/>
              <a:t>?</a:t>
            </a:r>
          </a:p>
          <a:p>
            <a:r>
              <a:rPr lang="en-US" dirty="0"/>
              <a:t>What is the </a:t>
            </a:r>
            <a:r>
              <a:rPr lang="en-US" i="1" u="sng" dirty="0"/>
              <a:t>vulnerability</a:t>
            </a:r>
            <a:r>
              <a:rPr lang="en-US" dirty="0"/>
              <a:t>?</a:t>
            </a:r>
          </a:p>
          <a:p>
            <a:r>
              <a:rPr lang="en-US" dirty="0"/>
              <a:t>What is the </a:t>
            </a:r>
            <a:r>
              <a:rPr lang="en-US" i="1" u="sng" dirty="0"/>
              <a:t>attack vector</a:t>
            </a:r>
            <a:r>
              <a:rPr lang="en-US" dirty="0"/>
              <a:t>?</a:t>
            </a:r>
          </a:p>
          <a:p>
            <a:r>
              <a:rPr lang="en-US" dirty="0"/>
              <a:t>What is the threat?</a:t>
            </a:r>
          </a:p>
          <a:p>
            <a:r>
              <a:rPr lang="en-US" dirty="0"/>
              <a:t>Who is the </a:t>
            </a:r>
            <a:r>
              <a:rPr lang="en-US" i="1" u="sng" dirty="0"/>
              <a:t>threat actor</a:t>
            </a:r>
            <a:r>
              <a:rPr lang="en-US" dirty="0"/>
              <a:t>?</a:t>
            </a:r>
          </a:p>
          <a:p>
            <a:r>
              <a:rPr lang="en-US" dirty="0"/>
              <a:t>What is the </a:t>
            </a:r>
            <a:r>
              <a:rPr lang="en-US" i="1" u="sng" dirty="0"/>
              <a:t>risk</a:t>
            </a:r>
            <a:r>
              <a:rPr lang="en-US" dirty="0"/>
              <a:t>?</a:t>
            </a:r>
          </a:p>
        </p:txBody>
      </p:sp>
      <p:pic>
        <p:nvPicPr>
          <p:cNvPr id="4" name="Picture 3">
            <a:extLst>
              <a:ext uri="{FF2B5EF4-FFF2-40B4-BE49-F238E27FC236}">
                <a16:creationId xmlns:a16="http://schemas.microsoft.com/office/drawing/2014/main" id="{6F758660-2AB8-4A2A-9A82-C77513D7175E}"/>
              </a:ext>
            </a:extLst>
          </p:cNvPr>
          <p:cNvPicPr>
            <a:picLocks noChangeAspect="1"/>
          </p:cNvPicPr>
          <p:nvPr/>
        </p:nvPicPr>
        <p:blipFill>
          <a:blip r:embed="rId2"/>
          <a:stretch>
            <a:fillRect/>
          </a:stretch>
        </p:blipFill>
        <p:spPr>
          <a:xfrm>
            <a:off x="6520327" y="1252762"/>
            <a:ext cx="4962040" cy="2370007"/>
          </a:xfrm>
          <a:prstGeom prst="rect">
            <a:avLst/>
          </a:prstGeom>
        </p:spPr>
      </p:pic>
      <p:pic>
        <p:nvPicPr>
          <p:cNvPr id="7" name="Picture 6">
            <a:extLst>
              <a:ext uri="{FF2B5EF4-FFF2-40B4-BE49-F238E27FC236}">
                <a16:creationId xmlns:a16="http://schemas.microsoft.com/office/drawing/2014/main" id="{1655BC02-533C-48C4-9586-9DC3A4EAE9B2}"/>
              </a:ext>
            </a:extLst>
          </p:cNvPr>
          <p:cNvPicPr>
            <a:picLocks noChangeAspect="1"/>
          </p:cNvPicPr>
          <p:nvPr/>
        </p:nvPicPr>
        <p:blipFill>
          <a:blip r:embed="rId3"/>
          <a:stretch>
            <a:fillRect/>
          </a:stretch>
        </p:blipFill>
        <p:spPr>
          <a:xfrm>
            <a:off x="5649132" y="3899564"/>
            <a:ext cx="6322129" cy="2522944"/>
          </a:xfrm>
          <a:prstGeom prst="rect">
            <a:avLst/>
          </a:prstGeom>
        </p:spPr>
      </p:pic>
    </p:spTree>
    <p:extLst>
      <p:ext uri="{BB962C8B-B14F-4D97-AF65-F5344CB8AC3E}">
        <p14:creationId xmlns:p14="http://schemas.microsoft.com/office/powerpoint/2010/main" val="155116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Should everything be considered an asset?</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4" name="Picture 3">
            <a:extLst>
              <a:ext uri="{FF2B5EF4-FFF2-40B4-BE49-F238E27FC236}">
                <a16:creationId xmlns:a16="http://schemas.microsoft.com/office/drawing/2014/main" id="{596E723D-4EBA-4EBA-877F-9D3918982647}"/>
              </a:ext>
            </a:extLst>
          </p:cNvPr>
          <p:cNvPicPr>
            <a:picLocks noChangeAspect="1"/>
          </p:cNvPicPr>
          <p:nvPr/>
        </p:nvPicPr>
        <p:blipFill>
          <a:blip r:embed="rId2"/>
          <a:stretch>
            <a:fillRect/>
          </a:stretch>
        </p:blipFill>
        <p:spPr>
          <a:xfrm>
            <a:off x="2081138" y="1397290"/>
            <a:ext cx="8029722" cy="4722046"/>
          </a:xfrm>
          <a:prstGeom prst="rect">
            <a:avLst/>
          </a:prstGeom>
        </p:spPr>
      </p:pic>
    </p:spTree>
    <p:extLst>
      <p:ext uri="{BB962C8B-B14F-4D97-AF65-F5344CB8AC3E}">
        <p14:creationId xmlns:p14="http://schemas.microsoft.com/office/powerpoint/2010/main" val="19777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Risk response techniques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Accept</a:t>
            </a:r>
          </a:p>
          <a:p>
            <a:pPr marL="514350" indent="-514350">
              <a:buFont typeface="+mj-lt"/>
              <a:buAutoNum type="arabicPeriod"/>
            </a:pPr>
            <a:r>
              <a:rPr lang="en-US" dirty="0"/>
              <a:t>Transfer</a:t>
            </a:r>
          </a:p>
          <a:p>
            <a:pPr marL="514350" indent="-514350">
              <a:buFont typeface="+mj-lt"/>
              <a:buAutoNum type="arabicPeriod"/>
            </a:pPr>
            <a:r>
              <a:rPr lang="en-US" dirty="0"/>
              <a:t>Avoid</a:t>
            </a:r>
          </a:p>
          <a:p>
            <a:pPr marL="514350" indent="-514350">
              <a:buFont typeface="+mj-lt"/>
              <a:buAutoNum type="arabicPeriod"/>
            </a:pPr>
            <a:r>
              <a:rPr lang="en-US" dirty="0"/>
              <a:t>Mitigate</a:t>
            </a:r>
          </a:p>
        </p:txBody>
      </p:sp>
    </p:spTree>
    <p:extLst>
      <p:ext uri="{BB962C8B-B14F-4D97-AF65-F5344CB8AC3E}">
        <p14:creationId xmlns:p14="http://schemas.microsoft.com/office/powerpoint/2010/main" val="452974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Risk response techniques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19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dirty="0"/>
              <a:t>Accept: Risk acknowledgement – no steps are taken to address it</a:t>
            </a:r>
          </a:p>
          <a:p>
            <a:pPr marL="514350" indent="-514350">
              <a:buFont typeface="+mj-lt"/>
              <a:buAutoNum type="arabicPeriod"/>
            </a:pPr>
            <a:r>
              <a:rPr lang="en-US" dirty="0"/>
              <a:t>Transfer: Pass the risk to a third party (E.g., Insurance)</a:t>
            </a:r>
          </a:p>
          <a:p>
            <a:pPr marL="514350" indent="-514350">
              <a:buFont typeface="+mj-lt"/>
              <a:buAutoNum type="arabicPeriod"/>
            </a:pPr>
            <a:r>
              <a:rPr lang="en-US" dirty="0"/>
              <a:t>Avoid: Not acquiring the asset</a:t>
            </a:r>
          </a:p>
          <a:p>
            <a:pPr marL="514350" indent="-514350">
              <a:buFont typeface="+mj-lt"/>
              <a:buAutoNum type="arabicPeriod"/>
            </a:pPr>
            <a:r>
              <a:rPr lang="en-US" dirty="0"/>
              <a:t>Mitigate: Address the risk</a:t>
            </a:r>
          </a:p>
        </p:txBody>
      </p:sp>
    </p:spTree>
    <p:extLst>
      <p:ext uri="{BB962C8B-B14F-4D97-AF65-F5344CB8AC3E}">
        <p14:creationId xmlns:p14="http://schemas.microsoft.com/office/powerpoint/2010/main" val="271340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Objectives</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r>
              <a:rPr lang="en-US" dirty="0"/>
              <a:t>Explain the challenges of securing information</a:t>
            </a:r>
          </a:p>
          <a:p>
            <a:r>
              <a:rPr lang="en-US" dirty="0"/>
              <a:t>Define information security and explain why it is important</a:t>
            </a:r>
          </a:p>
          <a:p>
            <a:r>
              <a:rPr lang="en-US" dirty="0"/>
              <a:t>Identify the types of threat actors that are common today</a:t>
            </a:r>
          </a:p>
          <a:p>
            <a:r>
              <a:rPr lang="en-US" dirty="0"/>
              <a:t>Describe how to defend against attacks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2646654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Importance of Information Security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20</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Preventing data theft</a:t>
            </a:r>
          </a:p>
          <a:p>
            <a:r>
              <a:rPr lang="en-US" dirty="0"/>
              <a:t>Thwarting Identity Theft</a:t>
            </a:r>
          </a:p>
          <a:p>
            <a:r>
              <a:rPr lang="en-US" dirty="0"/>
              <a:t>Avoiding Legal Consequences (Data Protection Federal and State Laws)</a:t>
            </a:r>
          </a:p>
          <a:p>
            <a:pPr lvl="1"/>
            <a:r>
              <a:rPr lang="en-US" dirty="0"/>
              <a:t>The Health Insurance Portability and Accountability Act of 1996 (HIPAA)</a:t>
            </a:r>
          </a:p>
          <a:p>
            <a:pPr lvl="1"/>
            <a:r>
              <a:rPr lang="en-US" dirty="0"/>
              <a:t>The Sarbanes-Oxley Act of 2002 (</a:t>
            </a:r>
            <a:r>
              <a:rPr lang="en-US" dirty="0" err="1"/>
              <a:t>Sarbox</a:t>
            </a:r>
            <a:r>
              <a:rPr lang="en-US" dirty="0"/>
              <a:t>)</a:t>
            </a:r>
          </a:p>
          <a:p>
            <a:pPr lvl="1"/>
            <a:r>
              <a:rPr lang="en-US" dirty="0"/>
              <a:t>The Gramm-Leach-Bliley Act (GLBA)</a:t>
            </a:r>
          </a:p>
          <a:p>
            <a:pPr lvl="1"/>
            <a:r>
              <a:rPr lang="en-US" dirty="0"/>
              <a:t>Payment Card Industry Data Security Standard (PCI DSS)</a:t>
            </a:r>
          </a:p>
          <a:p>
            <a:pPr lvl="1"/>
            <a:r>
              <a:rPr lang="en-US" dirty="0"/>
              <a:t>State notification and security laws</a:t>
            </a:r>
          </a:p>
        </p:txBody>
      </p:sp>
    </p:spTree>
    <p:extLst>
      <p:ext uri="{BB962C8B-B14F-4D97-AF65-F5344CB8AC3E}">
        <p14:creationId xmlns:p14="http://schemas.microsoft.com/office/powerpoint/2010/main" val="111401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Maintaining Productivity</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21</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Cleaning up after an attack diverts time, money, and other resources away from normal activities.</a:t>
            </a:r>
          </a:p>
        </p:txBody>
      </p:sp>
      <p:pic>
        <p:nvPicPr>
          <p:cNvPr id="4" name="Picture 3">
            <a:extLst>
              <a:ext uri="{FF2B5EF4-FFF2-40B4-BE49-F238E27FC236}">
                <a16:creationId xmlns:a16="http://schemas.microsoft.com/office/drawing/2014/main" id="{28090EBA-B1C1-4C9C-887E-4C1B17F5EB5F}"/>
              </a:ext>
            </a:extLst>
          </p:cNvPr>
          <p:cNvPicPr>
            <a:picLocks noChangeAspect="1"/>
          </p:cNvPicPr>
          <p:nvPr/>
        </p:nvPicPr>
        <p:blipFill>
          <a:blip r:embed="rId2"/>
          <a:stretch>
            <a:fillRect/>
          </a:stretch>
        </p:blipFill>
        <p:spPr>
          <a:xfrm>
            <a:off x="999412" y="2952020"/>
            <a:ext cx="10193173" cy="3248478"/>
          </a:xfrm>
          <a:prstGeom prst="rect">
            <a:avLst/>
          </a:prstGeom>
        </p:spPr>
      </p:pic>
    </p:spTree>
    <p:extLst>
      <p:ext uri="{BB962C8B-B14F-4D97-AF65-F5344CB8AC3E}">
        <p14:creationId xmlns:p14="http://schemas.microsoft.com/office/powerpoint/2010/main" val="294913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Cyberterrorism</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22</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The FBI defines cyberterrorism as any “premeditated, politically motivated attack against information, computer systems, computer programs, and data which results in violence against noncombatant targets by subnational groups or clandestine agents.”</a:t>
            </a:r>
          </a:p>
          <a:p>
            <a:r>
              <a:rPr lang="en-US" dirty="0"/>
              <a:t>Objective</a:t>
            </a:r>
          </a:p>
          <a:p>
            <a:pPr lvl="1"/>
            <a:r>
              <a:rPr lang="en-US" dirty="0"/>
              <a:t>Cause panic or provoke violence among citizens</a:t>
            </a:r>
          </a:p>
        </p:txBody>
      </p:sp>
    </p:spTree>
    <p:extLst>
      <p:ext uri="{BB962C8B-B14F-4D97-AF65-F5344CB8AC3E}">
        <p14:creationId xmlns:p14="http://schemas.microsoft.com/office/powerpoint/2010/main" val="205581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Threat Actor</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normAutofit lnSpcReduction="10000"/>
          </a:bodyPr>
          <a:lstStyle/>
          <a:p>
            <a:r>
              <a:rPr lang="en-US" dirty="0"/>
              <a:t>Threat actor is a generic term used to describe individuals who launch attacks against other users and their computers (another generic word is simply attackers).</a:t>
            </a:r>
          </a:p>
          <a:p>
            <a:pPr lvl="1"/>
            <a:r>
              <a:rPr lang="en-US" dirty="0"/>
              <a:t>Script Kiddies</a:t>
            </a:r>
          </a:p>
          <a:p>
            <a:pPr lvl="1"/>
            <a:r>
              <a:rPr lang="en-US" dirty="0"/>
              <a:t>Hacktivists</a:t>
            </a:r>
          </a:p>
          <a:p>
            <a:pPr lvl="1"/>
            <a:r>
              <a:rPr lang="en-US" dirty="0"/>
              <a:t>Nation State Actors</a:t>
            </a:r>
          </a:p>
          <a:p>
            <a:pPr lvl="1"/>
            <a:r>
              <a:rPr lang="en-US" dirty="0"/>
              <a:t>Insiders</a:t>
            </a:r>
          </a:p>
          <a:p>
            <a:pPr lvl="1"/>
            <a:r>
              <a:rPr lang="en-US" dirty="0"/>
              <a:t>Competitors</a:t>
            </a:r>
          </a:p>
          <a:p>
            <a:pPr lvl="1"/>
            <a:r>
              <a:rPr lang="en-US" dirty="0"/>
              <a:t>Organized crime</a:t>
            </a:r>
          </a:p>
          <a:p>
            <a:pPr lvl="1"/>
            <a:r>
              <a:rPr lang="en-US" dirty="0"/>
              <a:t>Brokers</a:t>
            </a:r>
          </a:p>
          <a:p>
            <a:pPr lvl="1"/>
            <a:r>
              <a:rPr lang="en-US" dirty="0"/>
              <a:t>Cyberterrorists</a:t>
            </a:r>
          </a:p>
        </p:txBody>
      </p:sp>
      <p:pic>
        <p:nvPicPr>
          <p:cNvPr id="4" name="Picture 3">
            <a:extLst>
              <a:ext uri="{FF2B5EF4-FFF2-40B4-BE49-F238E27FC236}">
                <a16:creationId xmlns:a16="http://schemas.microsoft.com/office/drawing/2014/main" id="{6B6843A2-8EBC-4236-AFBC-CFFA5B3BF6CD}"/>
              </a:ext>
            </a:extLst>
          </p:cNvPr>
          <p:cNvPicPr>
            <a:picLocks noChangeAspect="1"/>
          </p:cNvPicPr>
          <p:nvPr/>
        </p:nvPicPr>
        <p:blipFill>
          <a:blip r:embed="rId2"/>
          <a:stretch>
            <a:fillRect/>
          </a:stretch>
        </p:blipFill>
        <p:spPr>
          <a:xfrm>
            <a:off x="6096000" y="2964559"/>
            <a:ext cx="4799309" cy="2752661"/>
          </a:xfrm>
          <a:prstGeom prst="rect">
            <a:avLst/>
          </a:prstGeom>
        </p:spPr>
      </p:pic>
    </p:spTree>
    <p:extLst>
      <p:ext uri="{BB962C8B-B14F-4D97-AF65-F5344CB8AC3E}">
        <p14:creationId xmlns:p14="http://schemas.microsoft.com/office/powerpoint/2010/main" val="58881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Fundamental Security Principles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1825625"/>
            <a:ext cx="10515600" cy="4351338"/>
          </a:xfrm>
        </p:spPr>
        <p:txBody>
          <a:bodyPr/>
          <a:lstStyle/>
          <a:p>
            <a:r>
              <a:rPr lang="en-US" dirty="0"/>
              <a:t>Limiting</a:t>
            </a:r>
          </a:p>
          <a:p>
            <a:r>
              <a:rPr lang="en-US" dirty="0"/>
              <a:t>Diversity</a:t>
            </a:r>
          </a:p>
          <a:p>
            <a:r>
              <a:rPr lang="en-US" dirty="0"/>
              <a:t>Obscurity</a:t>
            </a:r>
          </a:p>
          <a:p>
            <a:r>
              <a:rPr lang="en-US" dirty="0"/>
              <a:t>Simplicity</a:t>
            </a:r>
          </a:p>
        </p:txBody>
      </p:sp>
    </p:spTree>
    <p:extLst>
      <p:ext uri="{BB962C8B-B14F-4D97-AF65-F5344CB8AC3E}">
        <p14:creationId xmlns:p14="http://schemas.microsoft.com/office/powerpoint/2010/main" val="394270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Kaseya Attack Timeline</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25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
        <p:nvSpPr>
          <p:cNvPr id="16" name="Content Placeholder 2">
            <a:extLst>
              <a:ext uri="{FF2B5EF4-FFF2-40B4-BE49-F238E27FC236}">
                <a16:creationId xmlns:a16="http://schemas.microsoft.com/office/drawing/2014/main" id="{C786C98A-1240-4698-B547-ABCD243D7C3F}"/>
              </a:ext>
            </a:extLst>
          </p:cNvPr>
          <p:cNvSpPr>
            <a:spLocks noGrp="1"/>
          </p:cNvSpPr>
          <p:nvPr>
            <p:ph idx="1"/>
          </p:nvPr>
        </p:nvSpPr>
        <p:spPr>
          <a:xfrm>
            <a:off x="838200" y="6237606"/>
            <a:ext cx="10515600" cy="189944"/>
          </a:xfrm>
        </p:spPr>
        <p:txBody>
          <a:bodyPr>
            <a:noAutofit/>
          </a:bodyPr>
          <a:lstStyle/>
          <a:p>
            <a:pPr marL="0" indent="0">
              <a:buNone/>
            </a:pPr>
            <a:r>
              <a:rPr lang="en-US" sz="1200" dirty="0"/>
              <a:t>https://blog.truesec.com/2021/07/06/kaseya-vsa-zero-day-exploit/</a:t>
            </a:r>
          </a:p>
        </p:txBody>
      </p:sp>
      <p:pic>
        <p:nvPicPr>
          <p:cNvPr id="3" name="Picture 2">
            <a:extLst>
              <a:ext uri="{FF2B5EF4-FFF2-40B4-BE49-F238E27FC236}">
                <a16:creationId xmlns:a16="http://schemas.microsoft.com/office/drawing/2014/main" id="{2D616045-8A95-4C7F-93A2-39ADAE1DD303}"/>
              </a:ext>
            </a:extLst>
          </p:cNvPr>
          <p:cNvPicPr>
            <a:picLocks noChangeAspect="1"/>
          </p:cNvPicPr>
          <p:nvPr/>
        </p:nvPicPr>
        <p:blipFill>
          <a:blip r:embed="rId2"/>
          <a:stretch>
            <a:fillRect/>
          </a:stretch>
        </p:blipFill>
        <p:spPr>
          <a:xfrm>
            <a:off x="838200" y="1502790"/>
            <a:ext cx="8734586" cy="4753071"/>
          </a:xfrm>
          <a:prstGeom prst="rect">
            <a:avLst/>
          </a:prstGeom>
        </p:spPr>
      </p:pic>
    </p:spTree>
    <p:extLst>
      <p:ext uri="{BB962C8B-B14F-4D97-AF65-F5344CB8AC3E}">
        <p14:creationId xmlns:p14="http://schemas.microsoft.com/office/powerpoint/2010/main" val="263714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1.1 Challenges of Securing Information</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r>
              <a:rPr lang="en-US" dirty="0"/>
              <a:t>Tens of billions of dollars are spent annually on computer security yet, the number of successful attacks continues to increase.</a:t>
            </a:r>
          </a:p>
          <a:p>
            <a:r>
              <a:rPr lang="en-US" dirty="0"/>
              <a:t>Cyber Security Events:</a:t>
            </a:r>
          </a:p>
          <a:p>
            <a:pPr lvl="1"/>
            <a:r>
              <a:rPr lang="en-US" dirty="0"/>
              <a:t>Remote control of a Jeep Cherokee</a:t>
            </a:r>
          </a:p>
          <a:p>
            <a:pPr lvl="1"/>
            <a:r>
              <a:rPr lang="en-US" dirty="0"/>
              <a:t>Probing aircraft systems while in flight (United airlines)</a:t>
            </a:r>
          </a:p>
          <a:p>
            <a:pPr lvl="1"/>
            <a:r>
              <a:rPr lang="en-US" dirty="0"/>
              <a:t>500 million compromised accounts (Yahoo)</a:t>
            </a:r>
          </a:p>
          <a:p>
            <a:pPr lvl="1"/>
            <a:r>
              <a:rPr lang="en-US" dirty="0"/>
              <a:t>Rubber duckies (USB Flash drives containing malware)</a:t>
            </a:r>
          </a:p>
          <a:p>
            <a:pPr lvl="1"/>
            <a:r>
              <a:rPr lang="en-US" dirty="0"/>
              <a:t>Lock down its administrator account and wireless network settings on voting machines (</a:t>
            </a:r>
            <a:r>
              <a:rPr lang="en-US" dirty="0" err="1"/>
              <a:t>WinVote</a:t>
            </a:r>
            <a:r>
              <a:rPr lang="en-US" dirty="0"/>
              <a:t>)</a:t>
            </a:r>
          </a:p>
          <a:p>
            <a:pPr lvl="1"/>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3</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98001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4</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descr="Table&#10;&#10;Description automatically generated">
            <a:extLst>
              <a:ext uri="{FF2B5EF4-FFF2-40B4-BE49-F238E27FC236}">
                <a16:creationId xmlns:a16="http://schemas.microsoft.com/office/drawing/2014/main" id="{C13D3791-9F00-401C-B463-3C4C26CB1E7A}"/>
              </a:ext>
            </a:extLst>
          </p:cNvPr>
          <p:cNvPicPr>
            <a:picLocks noChangeAspect="1"/>
          </p:cNvPicPr>
          <p:nvPr/>
        </p:nvPicPr>
        <p:blipFill>
          <a:blip r:embed="rId2"/>
          <a:stretch>
            <a:fillRect/>
          </a:stretch>
        </p:blipFill>
        <p:spPr>
          <a:xfrm>
            <a:off x="6021092" y="425037"/>
            <a:ext cx="6170908" cy="5998225"/>
          </a:xfrm>
          <a:prstGeom prst="rect">
            <a:avLst/>
          </a:prstGeom>
        </p:spPr>
      </p:pic>
      <p:sp>
        <p:nvSpPr>
          <p:cNvPr id="16" name="Title 1">
            <a:extLst>
              <a:ext uri="{FF2B5EF4-FFF2-40B4-BE49-F238E27FC236}">
                <a16:creationId xmlns:a16="http://schemas.microsoft.com/office/drawing/2014/main" id="{D28CAE01-82DA-4544-B588-002F41D27218}"/>
              </a:ext>
            </a:extLst>
          </p:cNvPr>
          <p:cNvSpPr>
            <a:spLocks noGrp="1"/>
          </p:cNvSpPr>
          <p:nvPr>
            <p:ph type="title"/>
          </p:nvPr>
        </p:nvSpPr>
        <p:spPr>
          <a:xfrm>
            <a:off x="838200" y="548719"/>
            <a:ext cx="4415725" cy="1946508"/>
          </a:xfrm>
        </p:spPr>
        <p:txBody>
          <a:bodyPr/>
          <a:lstStyle/>
          <a:p>
            <a:r>
              <a:rPr lang="en-US" dirty="0"/>
              <a:t>1.1 Breaches on Personal Information</a:t>
            </a:r>
          </a:p>
        </p:txBody>
      </p:sp>
    </p:spTree>
    <p:extLst>
      <p:ext uri="{BB962C8B-B14F-4D97-AF65-F5344CB8AC3E}">
        <p14:creationId xmlns:p14="http://schemas.microsoft.com/office/powerpoint/2010/main" val="78562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Why are these attack successful?</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p:txBody>
          <a:bodyPr/>
          <a:lstStyle/>
          <a:p>
            <a:pPr lvl="1"/>
            <a:r>
              <a:rPr lang="en-US" dirty="0"/>
              <a:t>Widespread vulnerabilities</a:t>
            </a:r>
          </a:p>
          <a:p>
            <a:pPr lvl="1"/>
            <a:r>
              <a:rPr lang="en-US" dirty="0"/>
              <a:t>Configuration issues</a:t>
            </a:r>
          </a:p>
          <a:p>
            <a:pPr lvl="1"/>
            <a:r>
              <a:rPr lang="en-US" dirty="0"/>
              <a:t>Poorly designed software</a:t>
            </a:r>
          </a:p>
          <a:p>
            <a:pPr lvl="1"/>
            <a:r>
              <a:rPr lang="en-US" dirty="0"/>
              <a:t>Hardware limitations</a:t>
            </a:r>
          </a:p>
          <a:p>
            <a:pPr lvl="1"/>
            <a:r>
              <a:rPr lang="en-US" dirty="0"/>
              <a:t>Enterprise-based issues</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5</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spTree>
    <p:extLst>
      <p:ext uri="{BB962C8B-B14F-4D97-AF65-F5344CB8AC3E}">
        <p14:creationId xmlns:p14="http://schemas.microsoft.com/office/powerpoint/2010/main" val="217306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6</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10" name="Picture 9" descr="Table&#10;&#10;Description automatically generated">
            <a:extLst>
              <a:ext uri="{FF2B5EF4-FFF2-40B4-BE49-F238E27FC236}">
                <a16:creationId xmlns:a16="http://schemas.microsoft.com/office/drawing/2014/main" id="{FE759013-4F65-4DA9-8A87-D31785034655}"/>
              </a:ext>
            </a:extLst>
          </p:cNvPr>
          <p:cNvPicPr>
            <a:picLocks noChangeAspect="1"/>
          </p:cNvPicPr>
          <p:nvPr/>
        </p:nvPicPr>
        <p:blipFill>
          <a:blip r:embed="rId2"/>
          <a:stretch>
            <a:fillRect/>
          </a:stretch>
        </p:blipFill>
        <p:spPr>
          <a:xfrm>
            <a:off x="2149133" y="355287"/>
            <a:ext cx="8496264" cy="6068760"/>
          </a:xfrm>
          <a:prstGeom prst="rect">
            <a:avLst/>
          </a:prstGeom>
        </p:spPr>
      </p:pic>
    </p:spTree>
    <p:extLst>
      <p:ext uri="{BB962C8B-B14F-4D97-AF65-F5344CB8AC3E}">
        <p14:creationId xmlns:p14="http://schemas.microsoft.com/office/powerpoint/2010/main" val="265598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E.g. Kali Linux</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7</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CIS 3353 - Computer Systems Security</a:t>
            </a:r>
          </a:p>
        </p:txBody>
      </p:sp>
      <p:pic>
        <p:nvPicPr>
          <p:cNvPr id="6" name="Picture 5" descr="Graphical user interface&#10;&#10;Description automatically generated">
            <a:extLst>
              <a:ext uri="{FF2B5EF4-FFF2-40B4-BE49-F238E27FC236}">
                <a16:creationId xmlns:a16="http://schemas.microsoft.com/office/drawing/2014/main" id="{792AF368-3A07-4D37-B9B3-40FD3D54F379}"/>
              </a:ext>
            </a:extLst>
          </p:cNvPr>
          <p:cNvPicPr>
            <a:picLocks noChangeAspect="1"/>
          </p:cNvPicPr>
          <p:nvPr/>
        </p:nvPicPr>
        <p:blipFill>
          <a:blip r:embed="rId2"/>
          <a:stretch>
            <a:fillRect/>
          </a:stretch>
        </p:blipFill>
        <p:spPr>
          <a:xfrm>
            <a:off x="4540470" y="455044"/>
            <a:ext cx="7511408" cy="5967464"/>
          </a:xfrm>
          <a:prstGeom prst="rect">
            <a:avLst/>
          </a:prstGeom>
        </p:spPr>
      </p:pic>
    </p:spTree>
    <p:extLst>
      <p:ext uri="{BB962C8B-B14F-4D97-AF65-F5344CB8AC3E}">
        <p14:creationId xmlns:p14="http://schemas.microsoft.com/office/powerpoint/2010/main" val="75414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normAutofit fontScale="90000"/>
          </a:bodyPr>
          <a:lstStyle/>
          <a:p>
            <a:r>
              <a:rPr lang="en-US" dirty="0"/>
              <a:t>Understanding Security and Information Security</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794715" cy="4351338"/>
          </a:xfrm>
        </p:spPr>
        <p:txBody>
          <a:bodyPr>
            <a:normAutofit/>
          </a:bodyPr>
          <a:lstStyle/>
          <a:p>
            <a:r>
              <a:rPr lang="en-US" dirty="0"/>
              <a:t>Security: </a:t>
            </a:r>
          </a:p>
          <a:p>
            <a:pPr lvl="1"/>
            <a:r>
              <a:rPr lang="en-US" dirty="0"/>
              <a:t>The measures taken to ensure safety</a:t>
            </a:r>
          </a:p>
          <a:p>
            <a:pPr lvl="1"/>
            <a:r>
              <a:rPr lang="en-US" dirty="0"/>
              <a:t>The necessary steps to protect from harm</a:t>
            </a:r>
          </a:p>
          <a:p>
            <a:pPr lvl="1"/>
            <a:endParaRPr lang="en-US" dirty="0"/>
          </a:p>
          <a:p>
            <a:r>
              <a:rPr lang="en-US" dirty="0"/>
              <a:t>Information Security</a:t>
            </a:r>
          </a:p>
          <a:p>
            <a:pPr lvl="1"/>
            <a:r>
              <a:rPr lang="en-US" dirty="0"/>
              <a:t>Ensure that protective measures are properly implemented to ward off attacks and prevent the total collapse of the system when a successful attack does occur</a:t>
            </a:r>
          </a:p>
          <a:p>
            <a:pPr lvl="1"/>
            <a:r>
              <a:rPr lang="en-US" dirty="0"/>
              <a:t>Protect information that provides value to people and enterprises</a:t>
            </a:r>
          </a:p>
          <a:p>
            <a:pPr lvl="1"/>
            <a:endParaRPr lang="en-US" dirty="0"/>
          </a:p>
          <a:p>
            <a:endParaRPr lang="en-US" dirty="0"/>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8</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a:extLst>
              <a:ext uri="{FF2B5EF4-FFF2-40B4-BE49-F238E27FC236}">
                <a16:creationId xmlns:a16="http://schemas.microsoft.com/office/drawing/2014/main" id="{9032F97B-D9BC-4F35-A886-99DE824F408A}"/>
              </a:ext>
            </a:extLst>
          </p:cNvPr>
          <p:cNvPicPr>
            <a:picLocks noChangeAspect="1"/>
          </p:cNvPicPr>
          <p:nvPr/>
        </p:nvPicPr>
        <p:blipFill>
          <a:blip r:embed="rId2"/>
          <a:stretch>
            <a:fillRect/>
          </a:stretch>
        </p:blipFill>
        <p:spPr>
          <a:xfrm>
            <a:off x="7790286" y="1690688"/>
            <a:ext cx="3925455" cy="4035450"/>
          </a:xfrm>
          <a:prstGeom prst="rect">
            <a:avLst/>
          </a:prstGeom>
        </p:spPr>
      </p:pic>
    </p:spTree>
    <p:extLst>
      <p:ext uri="{BB962C8B-B14F-4D97-AF65-F5344CB8AC3E}">
        <p14:creationId xmlns:p14="http://schemas.microsoft.com/office/powerpoint/2010/main" val="387987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D3EF-6A24-401C-97A0-B491B3F17FC8}"/>
              </a:ext>
            </a:extLst>
          </p:cNvPr>
          <p:cNvSpPr>
            <a:spLocks noGrp="1"/>
          </p:cNvSpPr>
          <p:nvPr>
            <p:ph type="title"/>
          </p:nvPr>
        </p:nvSpPr>
        <p:spPr>
          <a:xfrm>
            <a:off x="838200" y="548719"/>
            <a:ext cx="10515600" cy="1141969"/>
          </a:xfrm>
        </p:spPr>
        <p:txBody>
          <a:bodyPr/>
          <a:lstStyle/>
          <a:p>
            <a:r>
              <a:rPr lang="en-US" dirty="0"/>
              <a:t>CIA Triad</a:t>
            </a:r>
          </a:p>
        </p:txBody>
      </p:sp>
      <p:sp>
        <p:nvSpPr>
          <p:cNvPr id="3" name="Content Placeholder 2">
            <a:extLst>
              <a:ext uri="{FF2B5EF4-FFF2-40B4-BE49-F238E27FC236}">
                <a16:creationId xmlns:a16="http://schemas.microsoft.com/office/drawing/2014/main" id="{C9CBD955-0D43-4BCA-BFC9-A00BEF352740}"/>
              </a:ext>
            </a:extLst>
          </p:cNvPr>
          <p:cNvSpPr>
            <a:spLocks noGrp="1"/>
          </p:cNvSpPr>
          <p:nvPr>
            <p:ph idx="1"/>
          </p:nvPr>
        </p:nvSpPr>
        <p:spPr>
          <a:xfrm>
            <a:off x="838200" y="1825625"/>
            <a:ext cx="6027549" cy="4351338"/>
          </a:xfrm>
        </p:spPr>
        <p:txBody>
          <a:bodyPr>
            <a:normAutofit/>
          </a:bodyPr>
          <a:lstStyle/>
          <a:p>
            <a:r>
              <a:rPr lang="en-US" dirty="0"/>
              <a:t>CIA: Three protections that must be extended over information</a:t>
            </a:r>
          </a:p>
          <a:p>
            <a:r>
              <a:rPr lang="en-US" dirty="0"/>
              <a:t>Information security revolves around the three key principles: confidentiality, integrity and availability (CIA).</a:t>
            </a:r>
          </a:p>
          <a:p>
            <a:r>
              <a:rPr lang="en-US" dirty="0"/>
              <a:t>Key characteristics of information that make it valuable to an organization</a:t>
            </a:r>
          </a:p>
        </p:txBody>
      </p:sp>
      <p:sp>
        <p:nvSpPr>
          <p:cNvPr id="5" name="Slide Number Placeholder 4">
            <a:extLst>
              <a:ext uri="{FF2B5EF4-FFF2-40B4-BE49-F238E27FC236}">
                <a16:creationId xmlns:a16="http://schemas.microsoft.com/office/drawing/2014/main" id="{B11EDC5A-F566-452F-AE11-8478462E49FD}"/>
              </a:ext>
            </a:extLst>
          </p:cNvPr>
          <p:cNvSpPr>
            <a:spLocks noGrp="1"/>
          </p:cNvSpPr>
          <p:nvPr>
            <p:ph type="sldNum" sz="quarter" idx="12"/>
          </p:nvPr>
        </p:nvSpPr>
        <p:spPr/>
        <p:txBody>
          <a:bodyPr/>
          <a:lstStyle/>
          <a:p>
            <a:fld id="{39CD5DC9-4D8F-4DDC-BB28-9BDC483A5893}" type="slidenum">
              <a:rPr lang="en-US" smtClean="0"/>
              <a:t>9</a:t>
            </a:fld>
            <a:endParaRPr lang="en-US"/>
          </a:p>
        </p:txBody>
      </p:sp>
      <p:sp>
        <p:nvSpPr>
          <p:cNvPr id="11" name="TextBox 10">
            <a:extLst>
              <a:ext uri="{FF2B5EF4-FFF2-40B4-BE49-F238E27FC236}">
                <a16:creationId xmlns:a16="http://schemas.microsoft.com/office/drawing/2014/main" id="{077368C7-1C31-4429-9248-C66BA0F1761A}"/>
              </a:ext>
            </a:extLst>
          </p:cNvPr>
          <p:cNvSpPr txBox="1"/>
          <p:nvPr/>
        </p:nvSpPr>
        <p:spPr>
          <a:xfrm>
            <a:off x="1" y="0"/>
            <a:ext cx="12192000" cy="369332"/>
          </a:xfrm>
          <a:prstGeom prst="rect">
            <a:avLst/>
          </a:prstGeom>
          <a:solidFill>
            <a:srgbClr val="CB333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3DA1A6E-6B46-446D-A1EE-567B0CB88731}"/>
              </a:ext>
            </a:extLst>
          </p:cNvPr>
          <p:cNvSpPr txBox="1"/>
          <p:nvPr/>
        </p:nvSpPr>
        <p:spPr>
          <a:xfrm>
            <a:off x="0" y="6488668"/>
            <a:ext cx="12192000" cy="369332"/>
          </a:xfrm>
          <a:prstGeom prst="rect">
            <a:avLst/>
          </a:prstGeom>
          <a:solidFill>
            <a:srgbClr val="CB333B"/>
          </a:solid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B241BF5-F924-454C-9450-AE764C722535}"/>
              </a:ext>
            </a:extLst>
          </p:cNvPr>
          <p:cNvCxnSpPr/>
          <p:nvPr/>
        </p:nvCxnSpPr>
        <p:spPr>
          <a:xfrm>
            <a:off x="-1" y="369332"/>
            <a:ext cx="121920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C1B084C-457E-47AB-8AF1-C18739941030}"/>
              </a:ext>
            </a:extLst>
          </p:cNvPr>
          <p:cNvCxnSpPr/>
          <p:nvPr/>
        </p:nvCxnSpPr>
        <p:spPr>
          <a:xfrm>
            <a:off x="-1" y="6488668"/>
            <a:ext cx="12192000" cy="0"/>
          </a:xfrm>
          <a:prstGeom prst="line">
            <a:avLst/>
          </a:prstGeom>
          <a:ln w="57150"/>
        </p:spPr>
        <p:style>
          <a:lnRef idx="1">
            <a:schemeClr val="dk1"/>
          </a:lnRef>
          <a:fillRef idx="0">
            <a:schemeClr val="dk1"/>
          </a:fillRef>
          <a:effectRef idx="0">
            <a:schemeClr val="dk1"/>
          </a:effectRef>
          <a:fontRef idx="minor">
            <a:schemeClr val="tx1"/>
          </a:fontRef>
        </p:style>
      </p:cxnSp>
      <p:sp>
        <p:nvSpPr>
          <p:cNvPr id="15" name="Footer Placeholder 3">
            <a:extLst>
              <a:ext uri="{FF2B5EF4-FFF2-40B4-BE49-F238E27FC236}">
                <a16:creationId xmlns:a16="http://schemas.microsoft.com/office/drawing/2014/main" id="{D742FC24-5878-4FCE-91B2-AFFC273A0824}"/>
              </a:ext>
            </a:extLst>
          </p:cNvPr>
          <p:cNvSpPr>
            <a:spLocks noGrp="1"/>
          </p:cNvSpPr>
          <p:nvPr>
            <p:ph type="ftr" sz="quarter" idx="11"/>
          </p:nvPr>
        </p:nvSpPr>
        <p:spPr>
          <a:xfrm>
            <a:off x="4039521" y="6488667"/>
            <a:ext cx="4256653" cy="365760"/>
          </a:xfrm>
        </p:spPr>
        <p:txBody>
          <a:bodyPr>
            <a:normAutofit/>
          </a:bodyPr>
          <a:lstStyle/>
          <a:p>
            <a:pPr>
              <a:spcAft>
                <a:spcPts val="600"/>
              </a:spcAft>
            </a:pPr>
            <a:r>
              <a:rPr lang="en-US" sz="1600" b="1" dirty="0">
                <a:solidFill>
                  <a:schemeClr val="bg1">
                    <a:alpha val="80000"/>
                  </a:schemeClr>
                </a:solidFill>
              </a:rPr>
              <a:t>CSEC 3320 - Network Security Management</a:t>
            </a:r>
          </a:p>
        </p:txBody>
      </p:sp>
      <p:pic>
        <p:nvPicPr>
          <p:cNvPr id="6" name="Picture 5" descr="A picture containing text, businesscard, clipart&#10;&#10;Description automatically generated">
            <a:extLst>
              <a:ext uri="{FF2B5EF4-FFF2-40B4-BE49-F238E27FC236}">
                <a16:creationId xmlns:a16="http://schemas.microsoft.com/office/drawing/2014/main" id="{BB8049CA-76D0-4168-ADF1-6E50EC1A815A}"/>
              </a:ext>
            </a:extLst>
          </p:cNvPr>
          <p:cNvPicPr>
            <a:picLocks noChangeAspect="1"/>
          </p:cNvPicPr>
          <p:nvPr/>
        </p:nvPicPr>
        <p:blipFill>
          <a:blip r:embed="rId2"/>
          <a:stretch>
            <a:fillRect/>
          </a:stretch>
        </p:blipFill>
        <p:spPr>
          <a:xfrm>
            <a:off x="7065110" y="1920272"/>
            <a:ext cx="4896533" cy="4324954"/>
          </a:xfrm>
          <a:prstGeom prst="rect">
            <a:avLst/>
          </a:prstGeom>
        </p:spPr>
      </p:pic>
    </p:spTree>
    <p:extLst>
      <p:ext uri="{BB962C8B-B14F-4D97-AF65-F5344CB8AC3E}">
        <p14:creationId xmlns:p14="http://schemas.microsoft.com/office/powerpoint/2010/main" val="28397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1061</Words>
  <Application>Microsoft Office PowerPoint</Application>
  <PresentationFormat>Widescreen</PresentationFormat>
  <Paragraphs>156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Lato</vt:lpstr>
      <vt:lpstr>Office Theme</vt:lpstr>
      <vt:lpstr>Chapter 1: Introduction to Security</vt:lpstr>
      <vt:lpstr>Objectives</vt:lpstr>
      <vt:lpstr>1.1 Challenges of Securing Information</vt:lpstr>
      <vt:lpstr>1.1 Breaches on Personal Information</vt:lpstr>
      <vt:lpstr>Why are these attack successful?</vt:lpstr>
      <vt:lpstr>PowerPoint Presentation</vt:lpstr>
      <vt:lpstr>E.g. Kali Linux</vt:lpstr>
      <vt:lpstr>Understanding Security and Information Security</vt:lpstr>
      <vt:lpstr>CIA Triad</vt:lpstr>
      <vt:lpstr>What is Confidentiality?</vt:lpstr>
      <vt:lpstr>What is Confidentiality?</vt:lpstr>
      <vt:lpstr>What is Integrity?</vt:lpstr>
      <vt:lpstr>What is availability?</vt:lpstr>
      <vt:lpstr>Information Security Layers</vt:lpstr>
      <vt:lpstr>Information Security Components Analogy</vt:lpstr>
      <vt:lpstr>Information Security Components Analogy</vt:lpstr>
      <vt:lpstr>Should everything be considered an asset?</vt:lpstr>
      <vt:lpstr>Risk response techniques</vt:lpstr>
      <vt:lpstr>Risk response techniques</vt:lpstr>
      <vt:lpstr>Importance of Information Security</vt:lpstr>
      <vt:lpstr>Maintaining Productivity</vt:lpstr>
      <vt:lpstr>Cyberterrorism</vt:lpstr>
      <vt:lpstr>Threat Actor</vt:lpstr>
      <vt:lpstr>Fundamental Security Principles</vt:lpstr>
      <vt:lpstr>Kaseya Attack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Network Security Management</dc:title>
  <dc:creator>Gonzalo De La Torre Parra</dc:creator>
  <cp:lastModifiedBy>Gonzalo De La Torre Parra</cp:lastModifiedBy>
  <cp:revision>8</cp:revision>
  <dcterms:created xsi:type="dcterms:W3CDTF">2021-08-23T19:21:20Z</dcterms:created>
  <dcterms:modified xsi:type="dcterms:W3CDTF">2021-08-30T13:59:10Z</dcterms:modified>
</cp:coreProperties>
</file>