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256" r:id="rId2"/>
    <p:sldId id="298" r:id="rId3"/>
    <p:sldId id="299" r:id="rId4"/>
    <p:sldId id="300" r:id="rId5"/>
    <p:sldId id="302" r:id="rId6"/>
    <p:sldId id="301" r:id="rId7"/>
    <p:sldId id="303" r:id="rId8"/>
    <p:sldId id="304" r:id="rId9"/>
    <p:sldId id="305" r:id="rId10"/>
    <p:sldId id="306" r:id="rId11"/>
    <p:sldId id="307" r:id="rId12"/>
    <p:sldId id="308" r:id="rId13"/>
    <p:sldId id="309" r:id="rId14"/>
    <p:sldId id="310" r:id="rId15"/>
    <p:sldId id="311" r:id="rId16"/>
    <p:sldId id="312" r:id="rId17"/>
    <p:sldId id="313" r:id="rId18"/>
    <p:sldId id="335" r:id="rId19"/>
    <p:sldId id="314" r:id="rId20"/>
    <p:sldId id="336" r:id="rId21"/>
    <p:sldId id="337" r:id="rId22"/>
    <p:sldId id="315" r:id="rId23"/>
    <p:sldId id="316" r:id="rId24"/>
    <p:sldId id="317" r:id="rId25"/>
    <p:sldId id="318" r:id="rId26"/>
    <p:sldId id="319" r:id="rId27"/>
    <p:sldId id="320" r:id="rId28"/>
    <p:sldId id="321" r:id="rId29"/>
    <p:sldId id="322" r:id="rId30"/>
    <p:sldId id="323" r:id="rId31"/>
    <p:sldId id="324" r:id="rId32"/>
    <p:sldId id="325" r:id="rId33"/>
    <p:sldId id="326" r:id="rId34"/>
    <p:sldId id="327" r:id="rId35"/>
    <p:sldId id="328" r:id="rId36"/>
    <p:sldId id="329" r:id="rId37"/>
    <p:sldId id="330" r:id="rId38"/>
    <p:sldId id="331" r:id="rId39"/>
    <p:sldId id="332" r:id="rId40"/>
    <p:sldId id="333" r:id="rId41"/>
    <p:sldId id="334"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33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110" d="100"/>
          <a:sy n="110" d="100"/>
        </p:scale>
        <p:origin x="624" y="15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41918E8-11A0-4788-84A3-83C5AB37601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F2B7C85-193A-46E3-93C5-5DAF96491A8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9B8CCB-FB16-473C-B163-662263812524}" type="datetimeFigureOut">
              <a:rPr lang="en-US" smtClean="0"/>
              <a:t>8/31/2021</a:t>
            </a:fld>
            <a:endParaRPr lang="en-US"/>
          </a:p>
        </p:txBody>
      </p:sp>
      <p:sp>
        <p:nvSpPr>
          <p:cNvPr id="4" name="Footer Placeholder 3">
            <a:extLst>
              <a:ext uri="{FF2B5EF4-FFF2-40B4-BE49-F238E27FC236}">
                <a16:creationId xmlns:a16="http://schemas.microsoft.com/office/drawing/2014/main" id="{21DD9C3A-A646-4A39-B73B-9273510041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3BBB065-99B6-4672-91B1-286FA67A617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87C242-A96B-46EB-B8EF-BF6FABE815C2}" type="slidenum">
              <a:rPr lang="en-US" smtClean="0"/>
              <a:t>‹#›</a:t>
            </a:fld>
            <a:endParaRPr lang="en-US"/>
          </a:p>
        </p:txBody>
      </p:sp>
    </p:spTree>
    <p:extLst>
      <p:ext uri="{BB962C8B-B14F-4D97-AF65-F5344CB8AC3E}">
        <p14:creationId xmlns:p14="http://schemas.microsoft.com/office/powerpoint/2010/main" val="58228920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264AEE-3F0E-4A28-B455-E4A8700CFEB8}" type="datetimeFigureOut">
              <a:rPr lang="en-US" smtClean="0"/>
              <a:t>8/31/2021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B83578-7AA9-4D44-ACA8-AD28B1479AB7}" type="slidenum">
              <a:rPr lang="en-US" smtClean="0"/>
              <a:t>‹#›</a:t>
            </a:fld>
            <a:endParaRPr lang="en-US"/>
          </a:p>
        </p:txBody>
      </p:sp>
    </p:spTree>
    <p:extLst>
      <p:ext uri="{BB962C8B-B14F-4D97-AF65-F5344CB8AC3E}">
        <p14:creationId xmlns:p14="http://schemas.microsoft.com/office/powerpoint/2010/main" val="419266902"/>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6FDBA-F420-4A10-BBC0-D3218CF844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431085-740C-4C43-ACEB-FE6AB336E2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AAE5EE-0F8F-48EA-87BC-E91995B92652}"/>
              </a:ext>
            </a:extLst>
          </p:cNvPr>
          <p:cNvSpPr>
            <a:spLocks noGrp="1"/>
          </p:cNvSpPr>
          <p:nvPr>
            <p:ph type="dt" sz="half" idx="10"/>
          </p:nvPr>
        </p:nvSpPr>
        <p:spPr/>
        <p:txBody>
          <a:bodyPr/>
          <a:lstStyle/>
          <a:p>
            <a:fld id="{AB057FC3-6085-4F18-A7B0-76C22AB3D958}" type="datetime1">
              <a:rPr lang="en-US" smtClean="0"/>
              <a:t>8/31/2021</a:t>
            </a:fld>
            <a:endParaRPr lang="en-US"/>
          </a:p>
        </p:txBody>
      </p:sp>
      <p:sp>
        <p:nvSpPr>
          <p:cNvPr id="5" name="Footer Placeholder 4">
            <a:extLst>
              <a:ext uri="{FF2B5EF4-FFF2-40B4-BE49-F238E27FC236}">
                <a16:creationId xmlns:a16="http://schemas.microsoft.com/office/drawing/2014/main" id="{E6D456AB-7827-4FE7-9AB3-767026E338C9}"/>
              </a:ext>
            </a:extLst>
          </p:cNvPr>
          <p:cNvSpPr>
            <a:spLocks noGrp="1"/>
          </p:cNvSpPr>
          <p:nvPr>
            <p:ph type="ftr" sz="quarter" idx="11"/>
          </p:nvPr>
        </p:nvSpPr>
        <p:spPr/>
        <p:txBody>
          <a:bodyPr/>
          <a:lstStyle/>
          <a:p>
            <a:r>
              <a:rPr lang="en-US"/>
              <a:t>CSEC 3320 - Network Security Management</a:t>
            </a:r>
          </a:p>
        </p:txBody>
      </p:sp>
      <p:sp>
        <p:nvSpPr>
          <p:cNvPr id="6" name="Slide Number Placeholder 5">
            <a:extLst>
              <a:ext uri="{FF2B5EF4-FFF2-40B4-BE49-F238E27FC236}">
                <a16:creationId xmlns:a16="http://schemas.microsoft.com/office/drawing/2014/main" id="{8D8C117F-07FD-4DAD-A370-7364A1B92AF2}"/>
              </a:ext>
            </a:extLst>
          </p:cNvPr>
          <p:cNvSpPr>
            <a:spLocks noGrp="1"/>
          </p:cNvSpPr>
          <p:nvPr>
            <p:ph type="sldNum" sz="quarter" idx="12"/>
          </p:nvPr>
        </p:nvSpPr>
        <p:spPr/>
        <p:txBody>
          <a:bodyPr/>
          <a:lstStyle/>
          <a:p>
            <a:fld id="{39CD5DC9-4D8F-4DDC-BB28-9BDC483A5893}" type="slidenum">
              <a:rPr lang="en-US" smtClean="0"/>
              <a:t>‹#›</a:t>
            </a:fld>
            <a:endParaRPr lang="en-US"/>
          </a:p>
        </p:txBody>
      </p:sp>
    </p:spTree>
    <p:extLst>
      <p:ext uri="{BB962C8B-B14F-4D97-AF65-F5344CB8AC3E}">
        <p14:creationId xmlns:p14="http://schemas.microsoft.com/office/powerpoint/2010/main" val="3911951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9825-EBE8-4CF6-98A1-9DA64B883B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06ABD2-D4F4-4085-A583-AE9A40DD84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8DCDBB-948B-4AE6-ADBF-4DD8CDB0DA90}"/>
              </a:ext>
            </a:extLst>
          </p:cNvPr>
          <p:cNvSpPr>
            <a:spLocks noGrp="1"/>
          </p:cNvSpPr>
          <p:nvPr>
            <p:ph type="dt" sz="half" idx="10"/>
          </p:nvPr>
        </p:nvSpPr>
        <p:spPr/>
        <p:txBody>
          <a:bodyPr/>
          <a:lstStyle/>
          <a:p>
            <a:fld id="{6442D8C9-76BA-4A0F-A112-BFCF5A4C7B61}" type="datetime1">
              <a:rPr lang="en-US" smtClean="0"/>
              <a:t>8/31/2021</a:t>
            </a:fld>
            <a:endParaRPr lang="en-US"/>
          </a:p>
        </p:txBody>
      </p:sp>
      <p:sp>
        <p:nvSpPr>
          <p:cNvPr id="5" name="Footer Placeholder 4">
            <a:extLst>
              <a:ext uri="{FF2B5EF4-FFF2-40B4-BE49-F238E27FC236}">
                <a16:creationId xmlns:a16="http://schemas.microsoft.com/office/drawing/2014/main" id="{F7497174-E341-4DFF-BD4F-1116405D10E4}"/>
              </a:ext>
            </a:extLst>
          </p:cNvPr>
          <p:cNvSpPr>
            <a:spLocks noGrp="1"/>
          </p:cNvSpPr>
          <p:nvPr>
            <p:ph type="ftr" sz="quarter" idx="11"/>
          </p:nvPr>
        </p:nvSpPr>
        <p:spPr/>
        <p:txBody>
          <a:bodyPr/>
          <a:lstStyle/>
          <a:p>
            <a:r>
              <a:rPr lang="en-US"/>
              <a:t>CSEC 3320 - Network Security Management</a:t>
            </a:r>
          </a:p>
        </p:txBody>
      </p:sp>
      <p:sp>
        <p:nvSpPr>
          <p:cNvPr id="6" name="Slide Number Placeholder 5">
            <a:extLst>
              <a:ext uri="{FF2B5EF4-FFF2-40B4-BE49-F238E27FC236}">
                <a16:creationId xmlns:a16="http://schemas.microsoft.com/office/drawing/2014/main" id="{35B564B9-BE5F-46ED-AECF-2289EAA66EFC}"/>
              </a:ext>
            </a:extLst>
          </p:cNvPr>
          <p:cNvSpPr>
            <a:spLocks noGrp="1"/>
          </p:cNvSpPr>
          <p:nvPr>
            <p:ph type="sldNum" sz="quarter" idx="12"/>
          </p:nvPr>
        </p:nvSpPr>
        <p:spPr/>
        <p:txBody>
          <a:bodyPr/>
          <a:lstStyle/>
          <a:p>
            <a:fld id="{39CD5DC9-4D8F-4DDC-BB28-9BDC483A5893}" type="slidenum">
              <a:rPr lang="en-US" smtClean="0"/>
              <a:t>‹#›</a:t>
            </a:fld>
            <a:endParaRPr lang="en-US"/>
          </a:p>
        </p:txBody>
      </p:sp>
    </p:spTree>
    <p:extLst>
      <p:ext uri="{BB962C8B-B14F-4D97-AF65-F5344CB8AC3E}">
        <p14:creationId xmlns:p14="http://schemas.microsoft.com/office/powerpoint/2010/main" val="3281105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F7DA71-A4A1-418E-85D6-9E68BF6059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B8EB2C-4BC7-49A8-9FF3-8567CB2689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2E1F0D-9FA6-4B37-A16B-2408189132F5}"/>
              </a:ext>
            </a:extLst>
          </p:cNvPr>
          <p:cNvSpPr>
            <a:spLocks noGrp="1"/>
          </p:cNvSpPr>
          <p:nvPr>
            <p:ph type="dt" sz="half" idx="10"/>
          </p:nvPr>
        </p:nvSpPr>
        <p:spPr/>
        <p:txBody>
          <a:bodyPr/>
          <a:lstStyle/>
          <a:p>
            <a:fld id="{7A6B4AAB-2B0D-4432-B77A-9C62FE4865A4}" type="datetime1">
              <a:rPr lang="en-US" smtClean="0"/>
              <a:t>8/31/2021</a:t>
            </a:fld>
            <a:endParaRPr lang="en-US"/>
          </a:p>
        </p:txBody>
      </p:sp>
      <p:sp>
        <p:nvSpPr>
          <p:cNvPr id="5" name="Footer Placeholder 4">
            <a:extLst>
              <a:ext uri="{FF2B5EF4-FFF2-40B4-BE49-F238E27FC236}">
                <a16:creationId xmlns:a16="http://schemas.microsoft.com/office/drawing/2014/main" id="{86492BDE-67E4-4746-A848-261DD8EC5CBD}"/>
              </a:ext>
            </a:extLst>
          </p:cNvPr>
          <p:cNvSpPr>
            <a:spLocks noGrp="1"/>
          </p:cNvSpPr>
          <p:nvPr>
            <p:ph type="ftr" sz="quarter" idx="11"/>
          </p:nvPr>
        </p:nvSpPr>
        <p:spPr/>
        <p:txBody>
          <a:bodyPr/>
          <a:lstStyle/>
          <a:p>
            <a:r>
              <a:rPr lang="en-US"/>
              <a:t>CSEC 3320 - Network Security Management</a:t>
            </a:r>
          </a:p>
        </p:txBody>
      </p:sp>
      <p:sp>
        <p:nvSpPr>
          <p:cNvPr id="6" name="Slide Number Placeholder 5">
            <a:extLst>
              <a:ext uri="{FF2B5EF4-FFF2-40B4-BE49-F238E27FC236}">
                <a16:creationId xmlns:a16="http://schemas.microsoft.com/office/drawing/2014/main" id="{196A8466-A347-4507-9F14-5D0B14E3F7EE}"/>
              </a:ext>
            </a:extLst>
          </p:cNvPr>
          <p:cNvSpPr>
            <a:spLocks noGrp="1"/>
          </p:cNvSpPr>
          <p:nvPr>
            <p:ph type="sldNum" sz="quarter" idx="12"/>
          </p:nvPr>
        </p:nvSpPr>
        <p:spPr/>
        <p:txBody>
          <a:bodyPr/>
          <a:lstStyle/>
          <a:p>
            <a:fld id="{39CD5DC9-4D8F-4DDC-BB28-9BDC483A5893}" type="slidenum">
              <a:rPr lang="en-US" smtClean="0"/>
              <a:t>‹#›</a:t>
            </a:fld>
            <a:endParaRPr lang="en-US"/>
          </a:p>
        </p:txBody>
      </p:sp>
    </p:spTree>
    <p:extLst>
      <p:ext uri="{BB962C8B-B14F-4D97-AF65-F5344CB8AC3E}">
        <p14:creationId xmlns:p14="http://schemas.microsoft.com/office/powerpoint/2010/main" val="3257814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50D29-B6F9-4EA8-990D-2B5BBBB47E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525DBB-1CED-4EC2-AA85-91118A60EB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4CD6D4-C4B4-4EAA-BB26-734BE5A778A8}"/>
              </a:ext>
            </a:extLst>
          </p:cNvPr>
          <p:cNvSpPr>
            <a:spLocks noGrp="1"/>
          </p:cNvSpPr>
          <p:nvPr>
            <p:ph type="dt" sz="half" idx="10"/>
          </p:nvPr>
        </p:nvSpPr>
        <p:spPr/>
        <p:txBody>
          <a:bodyPr/>
          <a:lstStyle/>
          <a:p>
            <a:fld id="{518D4B6D-0908-493F-9073-DC72917CC5FA}" type="datetime1">
              <a:rPr lang="en-US" smtClean="0"/>
              <a:t>8/31/2021</a:t>
            </a:fld>
            <a:endParaRPr lang="en-US"/>
          </a:p>
        </p:txBody>
      </p:sp>
      <p:sp>
        <p:nvSpPr>
          <p:cNvPr id="5" name="Footer Placeholder 4">
            <a:extLst>
              <a:ext uri="{FF2B5EF4-FFF2-40B4-BE49-F238E27FC236}">
                <a16:creationId xmlns:a16="http://schemas.microsoft.com/office/drawing/2014/main" id="{ACEC75DF-8F45-43B4-8656-B37DCB4ADDFC}"/>
              </a:ext>
            </a:extLst>
          </p:cNvPr>
          <p:cNvSpPr>
            <a:spLocks noGrp="1"/>
          </p:cNvSpPr>
          <p:nvPr>
            <p:ph type="ftr" sz="quarter" idx="11"/>
          </p:nvPr>
        </p:nvSpPr>
        <p:spPr/>
        <p:txBody>
          <a:bodyPr/>
          <a:lstStyle/>
          <a:p>
            <a:r>
              <a:rPr lang="en-US"/>
              <a:t>CSEC 3320 - Network Security Management</a:t>
            </a:r>
          </a:p>
        </p:txBody>
      </p:sp>
      <p:sp>
        <p:nvSpPr>
          <p:cNvPr id="6" name="Slide Number Placeholder 5">
            <a:extLst>
              <a:ext uri="{FF2B5EF4-FFF2-40B4-BE49-F238E27FC236}">
                <a16:creationId xmlns:a16="http://schemas.microsoft.com/office/drawing/2014/main" id="{33FE9C52-69FA-44C5-98D1-E051D351399A}"/>
              </a:ext>
            </a:extLst>
          </p:cNvPr>
          <p:cNvSpPr>
            <a:spLocks noGrp="1"/>
          </p:cNvSpPr>
          <p:nvPr>
            <p:ph type="sldNum" sz="quarter" idx="12"/>
          </p:nvPr>
        </p:nvSpPr>
        <p:spPr/>
        <p:txBody>
          <a:bodyPr/>
          <a:lstStyle/>
          <a:p>
            <a:fld id="{39CD5DC9-4D8F-4DDC-BB28-9BDC483A5893}" type="slidenum">
              <a:rPr lang="en-US" smtClean="0"/>
              <a:t>‹#›</a:t>
            </a:fld>
            <a:endParaRPr lang="en-US"/>
          </a:p>
        </p:txBody>
      </p:sp>
    </p:spTree>
    <p:extLst>
      <p:ext uri="{BB962C8B-B14F-4D97-AF65-F5344CB8AC3E}">
        <p14:creationId xmlns:p14="http://schemas.microsoft.com/office/powerpoint/2010/main" val="3811631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6F14E-EB2B-4A29-A5AE-4015E9F5A5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900E51-F553-412F-B028-118418A165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D9E106-2EC7-4B67-B8D1-74A1CE8C1504}"/>
              </a:ext>
            </a:extLst>
          </p:cNvPr>
          <p:cNvSpPr>
            <a:spLocks noGrp="1"/>
          </p:cNvSpPr>
          <p:nvPr>
            <p:ph type="dt" sz="half" idx="10"/>
          </p:nvPr>
        </p:nvSpPr>
        <p:spPr/>
        <p:txBody>
          <a:bodyPr/>
          <a:lstStyle/>
          <a:p>
            <a:fld id="{E5F0C7F3-4F80-4886-9D2C-B71A52E862A9}" type="datetime1">
              <a:rPr lang="en-US" smtClean="0"/>
              <a:t>8/31/2021</a:t>
            </a:fld>
            <a:endParaRPr lang="en-US"/>
          </a:p>
        </p:txBody>
      </p:sp>
      <p:sp>
        <p:nvSpPr>
          <p:cNvPr id="5" name="Footer Placeholder 4">
            <a:extLst>
              <a:ext uri="{FF2B5EF4-FFF2-40B4-BE49-F238E27FC236}">
                <a16:creationId xmlns:a16="http://schemas.microsoft.com/office/drawing/2014/main" id="{276CFAB9-96A7-4A9B-89DF-B75A9C4C80A7}"/>
              </a:ext>
            </a:extLst>
          </p:cNvPr>
          <p:cNvSpPr>
            <a:spLocks noGrp="1"/>
          </p:cNvSpPr>
          <p:nvPr>
            <p:ph type="ftr" sz="quarter" idx="11"/>
          </p:nvPr>
        </p:nvSpPr>
        <p:spPr/>
        <p:txBody>
          <a:bodyPr/>
          <a:lstStyle/>
          <a:p>
            <a:r>
              <a:rPr lang="en-US"/>
              <a:t>CSEC 3320 - Network Security Management</a:t>
            </a:r>
          </a:p>
        </p:txBody>
      </p:sp>
      <p:sp>
        <p:nvSpPr>
          <p:cNvPr id="6" name="Slide Number Placeholder 5">
            <a:extLst>
              <a:ext uri="{FF2B5EF4-FFF2-40B4-BE49-F238E27FC236}">
                <a16:creationId xmlns:a16="http://schemas.microsoft.com/office/drawing/2014/main" id="{71CE3AED-D94F-4CF5-AE36-593503AD3AC7}"/>
              </a:ext>
            </a:extLst>
          </p:cNvPr>
          <p:cNvSpPr>
            <a:spLocks noGrp="1"/>
          </p:cNvSpPr>
          <p:nvPr>
            <p:ph type="sldNum" sz="quarter" idx="12"/>
          </p:nvPr>
        </p:nvSpPr>
        <p:spPr/>
        <p:txBody>
          <a:bodyPr/>
          <a:lstStyle/>
          <a:p>
            <a:fld id="{39CD5DC9-4D8F-4DDC-BB28-9BDC483A5893}" type="slidenum">
              <a:rPr lang="en-US" smtClean="0"/>
              <a:t>‹#›</a:t>
            </a:fld>
            <a:endParaRPr lang="en-US"/>
          </a:p>
        </p:txBody>
      </p:sp>
    </p:spTree>
    <p:extLst>
      <p:ext uri="{BB962C8B-B14F-4D97-AF65-F5344CB8AC3E}">
        <p14:creationId xmlns:p14="http://schemas.microsoft.com/office/powerpoint/2010/main" val="1654592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32812-1DAA-4C79-BDD6-C29996D109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BF8F1C-67FE-4586-9128-A49026C734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F72D73-18F8-46D3-AAFB-B490B246DB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99FEBE-6ED7-4ECE-8993-6961608B4CE4}"/>
              </a:ext>
            </a:extLst>
          </p:cNvPr>
          <p:cNvSpPr>
            <a:spLocks noGrp="1"/>
          </p:cNvSpPr>
          <p:nvPr>
            <p:ph type="dt" sz="half" idx="10"/>
          </p:nvPr>
        </p:nvSpPr>
        <p:spPr/>
        <p:txBody>
          <a:bodyPr/>
          <a:lstStyle/>
          <a:p>
            <a:fld id="{43E0F422-8D2D-41EE-8082-D855A22A8C3E}" type="datetime1">
              <a:rPr lang="en-US" smtClean="0"/>
              <a:t>8/31/2021</a:t>
            </a:fld>
            <a:endParaRPr lang="en-US"/>
          </a:p>
        </p:txBody>
      </p:sp>
      <p:sp>
        <p:nvSpPr>
          <p:cNvPr id="6" name="Footer Placeholder 5">
            <a:extLst>
              <a:ext uri="{FF2B5EF4-FFF2-40B4-BE49-F238E27FC236}">
                <a16:creationId xmlns:a16="http://schemas.microsoft.com/office/drawing/2014/main" id="{ED9504FD-88E8-477F-A82A-9DEC611CE235}"/>
              </a:ext>
            </a:extLst>
          </p:cNvPr>
          <p:cNvSpPr>
            <a:spLocks noGrp="1"/>
          </p:cNvSpPr>
          <p:nvPr>
            <p:ph type="ftr" sz="quarter" idx="11"/>
          </p:nvPr>
        </p:nvSpPr>
        <p:spPr/>
        <p:txBody>
          <a:bodyPr/>
          <a:lstStyle/>
          <a:p>
            <a:r>
              <a:rPr lang="en-US"/>
              <a:t>CSEC 3320 - Network Security Management</a:t>
            </a:r>
          </a:p>
        </p:txBody>
      </p:sp>
      <p:sp>
        <p:nvSpPr>
          <p:cNvPr id="7" name="Slide Number Placeholder 6">
            <a:extLst>
              <a:ext uri="{FF2B5EF4-FFF2-40B4-BE49-F238E27FC236}">
                <a16:creationId xmlns:a16="http://schemas.microsoft.com/office/drawing/2014/main" id="{A5731C12-A324-48FC-B8BA-F1DB36CF526A}"/>
              </a:ext>
            </a:extLst>
          </p:cNvPr>
          <p:cNvSpPr>
            <a:spLocks noGrp="1"/>
          </p:cNvSpPr>
          <p:nvPr>
            <p:ph type="sldNum" sz="quarter" idx="12"/>
          </p:nvPr>
        </p:nvSpPr>
        <p:spPr/>
        <p:txBody>
          <a:bodyPr/>
          <a:lstStyle/>
          <a:p>
            <a:fld id="{39CD5DC9-4D8F-4DDC-BB28-9BDC483A5893}" type="slidenum">
              <a:rPr lang="en-US" smtClean="0"/>
              <a:t>‹#›</a:t>
            </a:fld>
            <a:endParaRPr lang="en-US"/>
          </a:p>
        </p:txBody>
      </p:sp>
    </p:spTree>
    <p:extLst>
      <p:ext uri="{BB962C8B-B14F-4D97-AF65-F5344CB8AC3E}">
        <p14:creationId xmlns:p14="http://schemas.microsoft.com/office/powerpoint/2010/main" val="1706590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FB41A-D442-41AD-B261-FD5DE9C8EF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C962A4-AB98-4F8D-9E36-097D7A4832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FFFFE4-AD6F-4728-8F63-18CA70C9A2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6A5C98-0403-4B16-9C15-F514D56CC6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BC6EF-7B43-4C03-B3A4-C043C77855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805709-CBC6-461C-A1C7-4C4F58709066}"/>
              </a:ext>
            </a:extLst>
          </p:cNvPr>
          <p:cNvSpPr>
            <a:spLocks noGrp="1"/>
          </p:cNvSpPr>
          <p:nvPr>
            <p:ph type="dt" sz="half" idx="10"/>
          </p:nvPr>
        </p:nvSpPr>
        <p:spPr/>
        <p:txBody>
          <a:bodyPr/>
          <a:lstStyle/>
          <a:p>
            <a:fld id="{7141CAF2-CE3A-4B58-B732-27A9FA0252F8}" type="datetime1">
              <a:rPr lang="en-US" smtClean="0"/>
              <a:t>8/31/2021</a:t>
            </a:fld>
            <a:endParaRPr lang="en-US"/>
          </a:p>
        </p:txBody>
      </p:sp>
      <p:sp>
        <p:nvSpPr>
          <p:cNvPr id="8" name="Footer Placeholder 7">
            <a:extLst>
              <a:ext uri="{FF2B5EF4-FFF2-40B4-BE49-F238E27FC236}">
                <a16:creationId xmlns:a16="http://schemas.microsoft.com/office/drawing/2014/main" id="{14C23620-B4A1-4A96-BD1C-AE8EB804C714}"/>
              </a:ext>
            </a:extLst>
          </p:cNvPr>
          <p:cNvSpPr>
            <a:spLocks noGrp="1"/>
          </p:cNvSpPr>
          <p:nvPr>
            <p:ph type="ftr" sz="quarter" idx="11"/>
          </p:nvPr>
        </p:nvSpPr>
        <p:spPr/>
        <p:txBody>
          <a:bodyPr/>
          <a:lstStyle/>
          <a:p>
            <a:r>
              <a:rPr lang="en-US"/>
              <a:t>CSEC 3320 - Network Security Management</a:t>
            </a:r>
          </a:p>
        </p:txBody>
      </p:sp>
      <p:sp>
        <p:nvSpPr>
          <p:cNvPr id="9" name="Slide Number Placeholder 8">
            <a:extLst>
              <a:ext uri="{FF2B5EF4-FFF2-40B4-BE49-F238E27FC236}">
                <a16:creationId xmlns:a16="http://schemas.microsoft.com/office/drawing/2014/main" id="{33F62C38-B29F-427A-A9DB-F6EB7B7FAE3E}"/>
              </a:ext>
            </a:extLst>
          </p:cNvPr>
          <p:cNvSpPr>
            <a:spLocks noGrp="1"/>
          </p:cNvSpPr>
          <p:nvPr>
            <p:ph type="sldNum" sz="quarter" idx="12"/>
          </p:nvPr>
        </p:nvSpPr>
        <p:spPr/>
        <p:txBody>
          <a:bodyPr/>
          <a:lstStyle/>
          <a:p>
            <a:fld id="{39CD5DC9-4D8F-4DDC-BB28-9BDC483A5893}" type="slidenum">
              <a:rPr lang="en-US" smtClean="0"/>
              <a:t>‹#›</a:t>
            </a:fld>
            <a:endParaRPr lang="en-US"/>
          </a:p>
        </p:txBody>
      </p:sp>
    </p:spTree>
    <p:extLst>
      <p:ext uri="{BB962C8B-B14F-4D97-AF65-F5344CB8AC3E}">
        <p14:creationId xmlns:p14="http://schemas.microsoft.com/office/powerpoint/2010/main" val="3558640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715A-7A57-4172-BE9A-F85AC25621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9BD869-C917-44D4-A73A-28C86F606680}"/>
              </a:ext>
            </a:extLst>
          </p:cNvPr>
          <p:cNvSpPr>
            <a:spLocks noGrp="1"/>
          </p:cNvSpPr>
          <p:nvPr>
            <p:ph type="dt" sz="half" idx="10"/>
          </p:nvPr>
        </p:nvSpPr>
        <p:spPr/>
        <p:txBody>
          <a:bodyPr/>
          <a:lstStyle/>
          <a:p>
            <a:fld id="{67B5292D-91A7-4C2E-818C-5884909EF285}" type="datetime1">
              <a:rPr lang="en-US" smtClean="0"/>
              <a:t>8/31/2021</a:t>
            </a:fld>
            <a:endParaRPr lang="en-US"/>
          </a:p>
        </p:txBody>
      </p:sp>
      <p:sp>
        <p:nvSpPr>
          <p:cNvPr id="4" name="Footer Placeholder 3">
            <a:extLst>
              <a:ext uri="{FF2B5EF4-FFF2-40B4-BE49-F238E27FC236}">
                <a16:creationId xmlns:a16="http://schemas.microsoft.com/office/drawing/2014/main" id="{6C5F8CF6-B383-4C16-86DF-56DB4BD96B88}"/>
              </a:ext>
            </a:extLst>
          </p:cNvPr>
          <p:cNvSpPr>
            <a:spLocks noGrp="1"/>
          </p:cNvSpPr>
          <p:nvPr>
            <p:ph type="ftr" sz="quarter" idx="11"/>
          </p:nvPr>
        </p:nvSpPr>
        <p:spPr/>
        <p:txBody>
          <a:bodyPr/>
          <a:lstStyle/>
          <a:p>
            <a:r>
              <a:rPr lang="en-US"/>
              <a:t>CSEC 3320 - Network Security Management</a:t>
            </a:r>
          </a:p>
        </p:txBody>
      </p:sp>
      <p:sp>
        <p:nvSpPr>
          <p:cNvPr id="5" name="Slide Number Placeholder 4">
            <a:extLst>
              <a:ext uri="{FF2B5EF4-FFF2-40B4-BE49-F238E27FC236}">
                <a16:creationId xmlns:a16="http://schemas.microsoft.com/office/drawing/2014/main" id="{9DD00FB7-5436-4BC1-9705-240460CD0C81}"/>
              </a:ext>
            </a:extLst>
          </p:cNvPr>
          <p:cNvSpPr>
            <a:spLocks noGrp="1"/>
          </p:cNvSpPr>
          <p:nvPr>
            <p:ph type="sldNum" sz="quarter" idx="12"/>
          </p:nvPr>
        </p:nvSpPr>
        <p:spPr/>
        <p:txBody>
          <a:bodyPr/>
          <a:lstStyle/>
          <a:p>
            <a:fld id="{39CD5DC9-4D8F-4DDC-BB28-9BDC483A5893}" type="slidenum">
              <a:rPr lang="en-US" smtClean="0"/>
              <a:t>‹#›</a:t>
            </a:fld>
            <a:endParaRPr lang="en-US"/>
          </a:p>
        </p:txBody>
      </p:sp>
    </p:spTree>
    <p:extLst>
      <p:ext uri="{BB962C8B-B14F-4D97-AF65-F5344CB8AC3E}">
        <p14:creationId xmlns:p14="http://schemas.microsoft.com/office/powerpoint/2010/main" val="677311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346605-AC9B-4A6A-9605-5860CAB138B8}"/>
              </a:ext>
            </a:extLst>
          </p:cNvPr>
          <p:cNvSpPr>
            <a:spLocks noGrp="1"/>
          </p:cNvSpPr>
          <p:nvPr>
            <p:ph type="dt" sz="half" idx="10"/>
          </p:nvPr>
        </p:nvSpPr>
        <p:spPr/>
        <p:txBody>
          <a:bodyPr/>
          <a:lstStyle/>
          <a:p>
            <a:fld id="{65943B69-B0EC-41B8-A55C-58EA1813E5D7}" type="datetime1">
              <a:rPr lang="en-US" smtClean="0"/>
              <a:t>8/31/2021</a:t>
            </a:fld>
            <a:endParaRPr lang="en-US"/>
          </a:p>
        </p:txBody>
      </p:sp>
      <p:sp>
        <p:nvSpPr>
          <p:cNvPr id="3" name="Footer Placeholder 2">
            <a:extLst>
              <a:ext uri="{FF2B5EF4-FFF2-40B4-BE49-F238E27FC236}">
                <a16:creationId xmlns:a16="http://schemas.microsoft.com/office/drawing/2014/main" id="{E62066F0-F6D8-45CF-A23E-F29119132BDB}"/>
              </a:ext>
            </a:extLst>
          </p:cNvPr>
          <p:cNvSpPr>
            <a:spLocks noGrp="1"/>
          </p:cNvSpPr>
          <p:nvPr>
            <p:ph type="ftr" sz="quarter" idx="11"/>
          </p:nvPr>
        </p:nvSpPr>
        <p:spPr/>
        <p:txBody>
          <a:bodyPr/>
          <a:lstStyle/>
          <a:p>
            <a:r>
              <a:rPr lang="en-US"/>
              <a:t>CSEC 3320 - Network Security Management</a:t>
            </a:r>
          </a:p>
        </p:txBody>
      </p:sp>
      <p:sp>
        <p:nvSpPr>
          <p:cNvPr id="4" name="Slide Number Placeholder 3">
            <a:extLst>
              <a:ext uri="{FF2B5EF4-FFF2-40B4-BE49-F238E27FC236}">
                <a16:creationId xmlns:a16="http://schemas.microsoft.com/office/drawing/2014/main" id="{11864679-1A2C-425C-A9BF-443699E301B0}"/>
              </a:ext>
            </a:extLst>
          </p:cNvPr>
          <p:cNvSpPr>
            <a:spLocks noGrp="1"/>
          </p:cNvSpPr>
          <p:nvPr>
            <p:ph type="sldNum" sz="quarter" idx="12"/>
          </p:nvPr>
        </p:nvSpPr>
        <p:spPr/>
        <p:txBody>
          <a:bodyPr/>
          <a:lstStyle/>
          <a:p>
            <a:fld id="{39CD5DC9-4D8F-4DDC-BB28-9BDC483A5893}" type="slidenum">
              <a:rPr lang="en-US" smtClean="0"/>
              <a:t>‹#›</a:t>
            </a:fld>
            <a:endParaRPr lang="en-US"/>
          </a:p>
        </p:txBody>
      </p:sp>
    </p:spTree>
    <p:extLst>
      <p:ext uri="{BB962C8B-B14F-4D97-AF65-F5344CB8AC3E}">
        <p14:creationId xmlns:p14="http://schemas.microsoft.com/office/powerpoint/2010/main" val="2593421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B080A-210B-4ABA-B776-0C17978708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FE091C-286F-4102-AFC0-1AFBE5B8FD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F51253-9A84-4193-A924-E16FFAA874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4E7A29-1546-435F-90EF-E316A89B3A94}"/>
              </a:ext>
            </a:extLst>
          </p:cNvPr>
          <p:cNvSpPr>
            <a:spLocks noGrp="1"/>
          </p:cNvSpPr>
          <p:nvPr>
            <p:ph type="dt" sz="half" idx="10"/>
          </p:nvPr>
        </p:nvSpPr>
        <p:spPr/>
        <p:txBody>
          <a:bodyPr/>
          <a:lstStyle/>
          <a:p>
            <a:fld id="{F87ED39B-BCC0-44CA-A0B1-39A6FE907786}" type="datetime1">
              <a:rPr lang="en-US" smtClean="0"/>
              <a:t>8/31/2021</a:t>
            </a:fld>
            <a:endParaRPr lang="en-US"/>
          </a:p>
        </p:txBody>
      </p:sp>
      <p:sp>
        <p:nvSpPr>
          <p:cNvPr id="6" name="Footer Placeholder 5">
            <a:extLst>
              <a:ext uri="{FF2B5EF4-FFF2-40B4-BE49-F238E27FC236}">
                <a16:creationId xmlns:a16="http://schemas.microsoft.com/office/drawing/2014/main" id="{5B1F4840-BDE2-467E-B1C0-05C173BB0CBA}"/>
              </a:ext>
            </a:extLst>
          </p:cNvPr>
          <p:cNvSpPr>
            <a:spLocks noGrp="1"/>
          </p:cNvSpPr>
          <p:nvPr>
            <p:ph type="ftr" sz="quarter" idx="11"/>
          </p:nvPr>
        </p:nvSpPr>
        <p:spPr/>
        <p:txBody>
          <a:bodyPr/>
          <a:lstStyle/>
          <a:p>
            <a:r>
              <a:rPr lang="en-US"/>
              <a:t>CSEC 3320 - Network Security Management</a:t>
            </a:r>
          </a:p>
        </p:txBody>
      </p:sp>
      <p:sp>
        <p:nvSpPr>
          <p:cNvPr id="7" name="Slide Number Placeholder 6">
            <a:extLst>
              <a:ext uri="{FF2B5EF4-FFF2-40B4-BE49-F238E27FC236}">
                <a16:creationId xmlns:a16="http://schemas.microsoft.com/office/drawing/2014/main" id="{80251881-42BE-4A8C-9916-81C0AC7C4049}"/>
              </a:ext>
            </a:extLst>
          </p:cNvPr>
          <p:cNvSpPr>
            <a:spLocks noGrp="1"/>
          </p:cNvSpPr>
          <p:nvPr>
            <p:ph type="sldNum" sz="quarter" idx="12"/>
          </p:nvPr>
        </p:nvSpPr>
        <p:spPr/>
        <p:txBody>
          <a:bodyPr/>
          <a:lstStyle/>
          <a:p>
            <a:fld id="{39CD5DC9-4D8F-4DDC-BB28-9BDC483A5893}" type="slidenum">
              <a:rPr lang="en-US" smtClean="0"/>
              <a:t>‹#›</a:t>
            </a:fld>
            <a:endParaRPr lang="en-US"/>
          </a:p>
        </p:txBody>
      </p:sp>
    </p:spTree>
    <p:extLst>
      <p:ext uri="{BB962C8B-B14F-4D97-AF65-F5344CB8AC3E}">
        <p14:creationId xmlns:p14="http://schemas.microsoft.com/office/powerpoint/2010/main" val="4230955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EFF08-F91F-40CD-B8A5-9CA5D82AC2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154F6D-6948-4A74-A024-9684F6C132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8245CC-4073-412E-96C3-C910D1147A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B31C19-2A01-402F-AEFE-D5134C50AB76}"/>
              </a:ext>
            </a:extLst>
          </p:cNvPr>
          <p:cNvSpPr>
            <a:spLocks noGrp="1"/>
          </p:cNvSpPr>
          <p:nvPr>
            <p:ph type="dt" sz="half" idx="10"/>
          </p:nvPr>
        </p:nvSpPr>
        <p:spPr/>
        <p:txBody>
          <a:bodyPr/>
          <a:lstStyle/>
          <a:p>
            <a:fld id="{E9B7F284-9C25-4699-8050-0DC07829EFDC}" type="datetime1">
              <a:rPr lang="en-US" smtClean="0"/>
              <a:t>8/31/2021</a:t>
            </a:fld>
            <a:endParaRPr lang="en-US"/>
          </a:p>
        </p:txBody>
      </p:sp>
      <p:sp>
        <p:nvSpPr>
          <p:cNvPr id="6" name="Footer Placeholder 5">
            <a:extLst>
              <a:ext uri="{FF2B5EF4-FFF2-40B4-BE49-F238E27FC236}">
                <a16:creationId xmlns:a16="http://schemas.microsoft.com/office/drawing/2014/main" id="{4CB417AD-98A6-46A7-824F-D4BB406BF154}"/>
              </a:ext>
            </a:extLst>
          </p:cNvPr>
          <p:cNvSpPr>
            <a:spLocks noGrp="1"/>
          </p:cNvSpPr>
          <p:nvPr>
            <p:ph type="ftr" sz="quarter" idx="11"/>
          </p:nvPr>
        </p:nvSpPr>
        <p:spPr/>
        <p:txBody>
          <a:bodyPr/>
          <a:lstStyle/>
          <a:p>
            <a:r>
              <a:rPr lang="en-US"/>
              <a:t>CSEC 3320 - Network Security Management</a:t>
            </a:r>
          </a:p>
        </p:txBody>
      </p:sp>
      <p:sp>
        <p:nvSpPr>
          <p:cNvPr id="7" name="Slide Number Placeholder 6">
            <a:extLst>
              <a:ext uri="{FF2B5EF4-FFF2-40B4-BE49-F238E27FC236}">
                <a16:creationId xmlns:a16="http://schemas.microsoft.com/office/drawing/2014/main" id="{D7141550-7646-4057-BE37-FD5F7F6A43FD}"/>
              </a:ext>
            </a:extLst>
          </p:cNvPr>
          <p:cNvSpPr>
            <a:spLocks noGrp="1"/>
          </p:cNvSpPr>
          <p:nvPr>
            <p:ph type="sldNum" sz="quarter" idx="12"/>
          </p:nvPr>
        </p:nvSpPr>
        <p:spPr/>
        <p:txBody>
          <a:bodyPr/>
          <a:lstStyle/>
          <a:p>
            <a:fld id="{39CD5DC9-4D8F-4DDC-BB28-9BDC483A5893}" type="slidenum">
              <a:rPr lang="en-US" smtClean="0"/>
              <a:t>‹#›</a:t>
            </a:fld>
            <a:endParaRPr lang="en-US"/>
          </a:p>
        </p:txBody>
      </p:sp>
    </p:spTree>
    <p:extLst>
      <p:ext uri="{BB962C8B-B14F-4D97-AF65-F5344CB8AC3E}">
        <p14:creationId xmlns:p14="http://schemas.microsoft.com/office/powerpoint/2010/main" val="2559454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37463E-61A1-446B-86A9-6511E83CBB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517FE5-1F90-49E6-8D01-EB2F8E6DF0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AB0B54-8CAE-4E89-9F6E-1538D5C698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89D7C8-0E65-4273-8DE6-E55714C0BB82}" type="datetime1">
              <a:rPr lang="en-US" smtClean="0"/>
              <a:t>8/31/2021</a:t>
            </a:fld>
            <a:endParaRPr lang="en-US"/>
          </a:p>
        </p:txBody>
      </p:sp>
      <p:sp>
        <p:nvSpPr>
          <p:cNvPr id="5" name="Footer Placeholder 4">
            <a:extLst>
              <a:ext uri="{FF2B5EF4-FFF2-40B4-BE49-F238E27FC236}">
                <a16:creationId xmlns:a16="http://schemas.microsoft.com/office/drawing/2014/main" id="{E479882D-D946-4633-90FC-56572E6BEA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CSEC 3320 - Network Security Management</a:t>
            </a:r>
          </a:p>
        </p:txBody>
      </p:sp>
      <p:sp>
        <p:nvSpPr>
          <p:cNvPr id="6" name="Slide Number Placeholder 5">
            <a:extLst>
              <a:ext uri="{FF2B5EF4-FFF2-40B4-BE49-F238E27FC236}">
                <a16:creationId xmlns:a16="http://schemas.microsoft.com/office/drawing/2014/main" id="{932539FA-187F-4D09-93F2-DB97A9C4B8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CD5DC9-4D8F-4DDC-BB28-9BDC483A5893}" type="slidenum">
              <a:rPr lang="en-US" smtClean="0"/>
              <a:t>‹#›</a:t>
            </a:fld>
            <a:endParaRPr lang="en-US"/>
          </a:p>
        </p:txBody>
      </p:sp>
    </p:spTree>
    <p:extLst>
      <p:ext uri="{BB962C8B-B14F-4D97-AF65-F5344CB8AC3E}">
        <p14:creationId xmlns:p14="http://schemas.microsoft.com/office/powerpoint/2010/main" val="289035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ED28-83F2-41EC-B8C6-9545286966F6}"/>
              </a:ext>
            </a:extLst>
          </p:cNvPr>
          <p:cNvSpPr>
            <a:spLocks noGrp="1"/>
          </p:cNvSpPr>
          <p:nvPr>
            <p:ph type="ctrTitle"/>
          </p:nvPr>
        </p:nvSpPr>
        <p:spPr>
          <a:xfrm>
            <a:off x="6746628" y="1783959"/>
            <a:ext cx="4645250" cy="2889114"/>
          </a:xfrm>
        </p:spPr>
        <p:txBody>
          <a:bodyPr anchor="b">
            <a:normAutofit/>
          </a:bodyPr>
          <a:lstStyle/>
          <a:p>
            <a:pPr algn="l"/>
            <a:r>
              <a:rPr lang="en-US" sz="4700" b="1" i="0" dirty="0">
                <a:effectLst/>
                <a:latin typeface="Lato"/>
              </a:rPr>
              <a:t>Chapter 1:</a:t>
            </a:r>
            <a:br>
              <a:rPr lang="en-US" sz="4700" b="1" i="0" dirty="0">
                <a:effectLst/>
                <a:latin typeface="Lato"/>
              </a:rPr>
            </a:br>
            <a:r>
              <a:rPr lang="en-US" sz="4700" b="1" i="0" dirty="0">
                <a:effectLst/>
                <a:latin typeface="Lato"/>
              </a:rPr>
              <a:t>Introduction</a:t>
            </a:r>
            <a:endParaRPr lang="en-US" sz="4700" dirty="0"/>
          </a:p>
        </p:txBody>
      </p:sp>
      <p:sp>
        <p:nvSpPr>
          <p:cNvPr id="3" name="Subtitle 2">
            <a:extLst>
              <a:ext uri="{FF2B5EF4-FFF2-40B4-BE49-F238E27FC236}">
                <a16:creationId xmlns:a16="http://schemas.microsoft.com/office/drawing/2014/main" id="{344A4524-BC1E-4576-8E46-F73D18FAE545}"/>
              </a:ext>
            </a:extLst>
          </p:cNvPr>
          <p:cNvSpPr>
            <a:spLocks noGrp="1"/>
          </p:cNvSpPr>
          <p:nvPr>
            <p:ph type="subTitle" idx="1"/>
          </p:nvPr>
        </p:nvSpPr>
        <p:spPr>
          <a:xfrm>
            <a:off x="6746627" y="4750893"/>
            <a:ext cx="4645250" cy="1147863"/>
          </a:xfrm>
        </p:spPr>
        <p:txBody>
          <a:bodyPr anchor="t">
            <a:normAutofit/>
          </a:bodyPr>
          <a:lstStyle/>
          <a:p>
            <a:pPr algn="l"/>
            <a:r>
              <a:rPr lang="en-US" sz="2000" dirty="0"/>
              <a:t>Gonzalo De La Torre Parra, Ph.D.</a:t>
            </a:r>
          </a:p>
          <a:p>
            <a:pPr algn="l"/>
            <a:r>
              <a:rPr lang="en-US" sz="2000" dirty="0"/>
              <a:t>Fall 2021</a:t>
            </a:r>
          </a:p>
        </p:txBody>
      </p:sp>
      <p:sp>
        <p:nvSpPr>
          <p:cNvPr id="36" name="Freeform: Shape 35">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5A2E61C8-3CFF-41C0-A793-B88CFCAAD424}"/>
              </a:ext>
            </a:extLst>
          </p:cNvPr>
          <p:cNvPicPr>
            <a:picLocks noChangeAspect="1"/>
          </p:cNvPicPr>
          <p:nvPr/>
        </p:nvPicPr>
        <p:blipFill rotWithShape="1">
          <a:blip r:embed="rId2">
            <a:extLst>
              <a:ext uri="{28A0092B-C50C-407E-A947-70E740481C1C}">
                <a14:useLocalDpi xmlns:a14="http://schemas.microsoft.com/office/drawing/2010/main" val="0"/>
              </a:ext>
            </a:extLst>
          </a:blip>
          <a:srcRect r="1" b="105"/>
          <a:stretch/>
        </p:blipFill>
        <p:spPr>
          <a:xfrm>
            <a:off x="391886" y="446118"/>
            <a:ext cx="5632268" cy="6411882"/>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5" name="Slide Number Placeholder 4">
            <a:extLst>
              <a:ext uri="{FF2B5EF4-FFF2-40B4-BE49-F238E27FC236}">
                <a16:creationId xmlns:a16="http://schemas.microsoft.com/office/drawing/2014/main" id="{FFFC7254-CD66-4CCE-A773-559490C8A8D3}"/>
              </a:ext>
            </a:extLst>
          </p:cNvPr>
          <p:cNvSpPr>
            <a:spLocks noGrp="1"/>
          </p:cNvSpPr>
          <p:nvPr>
            <p:ph type="sldNum" sz="quarter" idx="12"/>
          </p:nvPr>
        </p:nvSpPr>
        <p:spPr>
          <a:xfrm>
            <a:off x="11003280" y="603504"/>
            <a:ext cx="548640" cy="548640"/>
          </a:xfrm>
          <a:prstGeom prst="ellipse">
            <a:avLst/>
          </a:prstGeom>
          <a:solidFill>
            <a:srgbClr val="7F7F7F"/>
          </a:solidFill>
        </p:spPr>
        <p:txBody>
          <a:bodyPr anchor="ctr">
            <a:normAutofit/>
          </a:bodyPr>
          <a:lstStyle/>
          <a:p>
            <a:pPr algn="ctr">
              <a:spcAft>
                <a:spcPts val="600"/>
              </a:spcAft>
            </a:pPr>
            <a:fld id="{39CD5DC9-4D8F-4DDC-BB28-9BDC483A5893}" type="slidenum">
              <a:rPr lang="en-US" sz="1500">
                <a:solidFill>
                  <a:srgbClr val="FFFFFF"/>
                </a:solidFill>
              </a:rPr>
              <a:pPr algn="ctr">
                <a:spcAft>
                  <a:spcPts val="600"/>
                </a:spcAft>
              </a:pPr>
              <a:t>1</a:t>
            </a:fld>
            <a:endParaRPr lang="en-US" sz="1500">
              <a:solidFill>
                <a:srgbClr val="FFFFFF"/>
              </a:solidFill>
            </a:endParaRPr>
          </a:p>
        </p:txBody>
      </p:sp>
      <p:sp>
        <p:nvSpPr>
          <p:cNvPr id="6" name="TextBox 5">
            <a:extLst>
              <a:ext uri="{FF2B5EF4-FFF2-40B4-BE49-F238E27FC236}">
                <a16:creationId xmlns:a16="http://schemas.microsoft.com/office/drawing/2014/main" id="{01950AE7-5F11-4848-B0F6-746AE1EA77F1}"/>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7" name="TextBox 6">
            <a:extLst>
              <a:ext uri="{FF2B5EF4-FFF2-40B4-BE49-F238E27FC236}">
                <a16:creationId xmlns:a16="http://schemas.microsoft.com/office/drawing/2014/main" id="{74BF6106-1C07-4B2C-993B-F393E9954F2E}"/>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1" name="Straight Connector 10">
            <a:extLst>
              <a:ext uri="{FF2B5EF4-FFF2-40B4-BE49-F238E27FC236}">
                <a16:creationId xmlns:a16="http://schemas.microsoft.com/office/drawing/2014/main" id="{01B59939-87EC-4313-A659-A2B7CDC90FE4}"/>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D3852ED2-6C55-4B6B-A10B-9065158C2DC2}"/>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3F8F5E90-DDB6-4AA4-ADE2-3485BB8C178E}"/>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tx1">
                    <a:alpha val="80000"/>
                  </a:schemeClr>
                </a:solidFill>
              </a:rPr>
              <a:t>CIS 3370 – Intrusion, Detection, and Response</a:t>
            </a:r>
          </a:p>
        </p:txBody>
      </p:sp>
    </p:spTree>
    <p:extLst>
      <p:ext uri="{BB962C8B-B14F-4D97-AF65-F5344CB8AC3E}">
        <p14:creationId xmlns:p14="http://schemas.microsoft.com/office/powerpoint/2010/main" val="366481388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Collection Tasks</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10515600" cy="4351338"/>
          </a:xfrm>
        </p:spPr>
        <p:txBody>
          <a:bodyPr>
            <a:normAutofit/>
          </a:bodyPr>
          <a:lstStyle/>
          <a:p>
            <a:pPr lvl="1"/>
            <a:endParaRPr lang="en-US" dirty="0"/>
          </a:p>
          <a:p>
            <a:pPr lvl="1"/>
            <a:endParaRPr lang="en-US" dirty="0"/>
          </a:p>
          <a:p>
            <a:pPr lvl="1"/>
            <a:endParaRPr lang="en-US" dirty="0"/>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10</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3370 – Intrusion, Detection, and Response</a:t>
            </a:r>
          </a:p>
        </p:txBody>
      </p:sp>
      <p:pic>
        <p:nvPicPr>
          <p:cNvPr id="6" name="Picture 5">
            <a:extLst>
              <a:ext uri="{FF2B5EF4-FFF2-40B4-BE49-F238E27FC236}">
                <a16:creationId xmlns:a16="http://schemas.microsoft.com/office/drawing/2014/main" id="{E1304B67-7941-4A0D-BB2D-5B8982254F87}"/>
              </a:ext>
            </a:extLst>
          </p:cNvPr>
          <p:cNvPicPr>
            <a:picLocks noChangeAspect="1"/>
          </p:cNvPicPr>
          <p:nvPr/>
        </p:nvPicPr>
        <p:blipFill>
          <a:blip r:embed="rId2"/>
          <a:stretch>
            <a:fillRect/>
          </a:stretch>
        </p:blipFill>
        <p:spPr>
          <a:xfrm>
            <a:off x="923034" y="2051042"/>
            <a:ext cx="9749657" cy="2846422"/>
          </a:xfrm>
          <a:prstGeom prst="rect">
            <a:avLst/>
          </a:prstGeom>
        </p:spPr>
      </p:pic>
    </p:spTree>
    <p:extLst>
      <p:ext uri="{BB962C8B-B14F-4D97-AF65-F5344CB8AC3E}">
        <p14:creationId xmlns:p14="http://schemas.microsoft.com/office/powerpoint/2010/main" val="2677928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Detection</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10515600" cy="4351338"/>
          </a:xfrm>
        </p:spPr>
        <p:txBody>
          <a:bodyPr>
            <a:normAutofit fontScale="92500" lnSpcReduction="20000"/>
          </a:bodyPr>
          <a:lstStyle/>
          <a:p>
            <a:pPr lvl="1"/>
            <a:r>
              <a:rPr lang="en-US" dirty="0"/>
              <a:t>Collected data is examined and alerts are generated based upon observed events and data that are unexpected.</a:t>
            </a:r>
          </a:p>
          <a:p>
            <a:pPr lvl="1"/>
            <a:endParaRPr lang="en-US" dirty="0"/>
          </a:p>
          <a:p>
            <a:pPr lvl="1"/>
            <a:r>
              <a:rPr lang="en-US" dirty="0"/>
              <a:t>Network Intrusion Detection Systems (NIDS)</a:t>
            </a:r>
          </a:p>
          <a:p>
            <a:pPr lvl="2"/>
            <a:r>
              <a:rPr lang="en-US" dirty="0"/>
              <a:t>Snort IDS</a:t>
            </a:r>
          </a:p>
          <a:p>
            <a:pPr lvl="2"/>
            <a:r>
              <a:rPr lang="en-US" dirty="0"/>
              <a:t>Bro IDS </a:t>
            </a:r>
            <a:r>
              <a:rPr lang="en-US" dirty="0">
                <a:sym typeface="Wingdings" panose="05000000000000000000" pitchFamily="2" charset="2"/>
              </a:rPr>
              <a:t></a:t>
            </a:r>
            <a:r>
              <a:rPr lang="en-US" dirty="0"/>
              <a:t> </a:t>
            </a:r>
            <a:r>
              <a:rPr lang="en-US" dirty="0" err="1"/>
              <a:t>Zeek</a:t>
            </a:r>
            <a:endParaRPr lang="en-US" dirty="0"/>
          </a:p>
          <a:p>
            <a:pPr lvl="2"/>
            <a:endParaRPr lang="en-US" dirty="0"/>
          </a:p>
          <a:p>
            <a:pPr lvl="1"/>
            <a:r>
              <a:rPr lang="en-US" dirty="0"/>
              <a:t>Host Based Intrusion Detection Systems (HIDS)</a:t>
            </a:r>
          </a:p>
          <a:p>
            <a:pPr lvl="2"/>
            <a:r>
              <a:rPr lang="en-US" dirty="0"/>
              <a:t>OSSEC</a:t>
            </a:r>
          </a:p>
          <a:p>
            <a:pPr lvl="2"/>
            <a:r>
              <a:rPr lang="en-US" dirty="0"/>
              <a:t>AIDE</a:t>
            </a:r>
          </a:p>
          <a:p>
            <a:pPr lvl="2"/>
            <a:r>
              <a:rPr lang="en-US" dirty="0"/>
              <a:t>McAfee HIPS</a:t>
            </a:r>
          </a:p>
          <a:p>
            <a:pPr lvl="2"/>
            <a:endParaRPr lang="en-US" dirty="0"/>
          </a:p>
          <a:p>
            <a:pPr lvl="1"/>
            <a:r>
              <a:rPr lang="en-US" dirty="0"/>
              <a:t>Security Information and Event Management (SIEM) applications</a:t>
            </a:r>
          </a:p>
          <a:p>
            <a:pPr lvl="2"/>
            <a:r>
              <a:rPr lang="en-US" dirty="0"/>
              <a:t>Elastic SIEM</a:t>
            </a:r>
          </a:p>
          <a:p>
            <a:pPr lvl="2"/>
            <a:r>
              <a:rPr lang="en-US" dirty="0"/>
              <a:t>Make use of NIDS and HIDS to do detection</a:t>
            </a:r>
          </a:p>
          <a:p>
            <a:pPr lvl="1"/>
            <a:endParaRPr lang="en-US" dirty="0"/>
          </a:p>
          <a:p>
            <a:pPr lvl="1"/>
            <a:endParaRPr lang="en-US" dirty="0"/>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11</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3370 – Intrusion, Detection, and Response</a:t>
            </a:r>
          </a:p>
        </p:txBody>
      </p:sp>
    </p:spTree>
    <p:extLst>
      <p:ext uri="{BB962C8B-B14F-4D97-AF65-F5344CB8AC3E}">
        <p14:creationId xmlns:p14="http://schemas.microsoft.com/office/powerpoint/2010/main" val="2093793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Analysis</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10515600" cy="4351338"/>
          </a:xfrm>
        </p:spPr>
        <p:txBody>
          <a:bodyPr>
            <a:normAutofit/>
          </a:bodyPr>
          <a:lstStyle/>
          <a:p>
            <a:pPr lvl="1"/>
            <a:r>
              <a:rPr lang="en-US" dirty="0"/>
              <a:t>Interpretation of Collected Data and Interpretation</a:t>
            </a:r>
          </a:p>
          <a:p>
            <a:pPr lvl="1"/>
            <a:endParaRPr lang="en-US" dirty="0"/>
          </a:p>
          <a:p>
            <a:pPr lvl="1"/>
            <a:r>
              <a:rPr lang="en-US" dirty="0"/>
              <a:t>Investigate other data sources</a:t>
            </a:r>
          </a:p>
          <a:p>
            <a:pPr marL="457200" lvl="1" indent="0">
              <a:buNone/>
            </a:pPr>
            <a:endParaRPr lang="en-US" dirty="0"/>
          </a:p>
          <a:p>
            <a:pPr lvl="1"/>
            <a:r>
              <a:rPr lang="en-US" dirty="0"/>
              <a:t>Ways analysis can be performed:</a:t>
            </a:r>
          </a:p>
          <a:p>
            <a:pPr lvl="2"/>
            <a:r>
              <a:rPr lang="en-US" dirty="0"/>
              <a:t>Packet analysis</a:t>
            </a:r>
          </a:p>
          <a:p>
            <a:pPr lvl="2"/>
            <a:r>
              <a:rPr lang="en-US" dirty="0"/>
              <a:t>Network forensics</a:t>
            </a:r>
          </a:p>
          <a:p>
            <a:pPr lvl="2"/>
            <a:r>
              <a:rPr lang="en-US" dirty="0"/>
              <a:t>Host forensics</a:t>
            </a:r>
          </a:p>
          <a:p>
            <a:pPr lvl="2"/>
            <a:r>
              <a:rPr lang="en-US" dirty="0"/>
              <a:t>Malware analysis</a:t>
            </a:r>
          </a:p>
          <a:p>
            <a:pPr lvl="1"/>
            <a:endParaRPr lang="en-US" dirty="0"/>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12</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3370 – Intrusion, Detection, and Response</a:t>
            </a:r>
          </a:p>
        </p:txBody>
      </p:sp>
    </p:spTree>
    <p:extLst>
      <p:ext uri="{BB962C8B-B14F-4D97-AF65-F5344CB8AC3E}">
        <p14:creationId xmlns:p14="http://schemas.microsoft.com/office/powerpoint/2010/main" val="1822889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Big Data Security</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10515600" cy="4351338"/>
          </a:xfrm>
        </p:spPr>
        <p:txBody>
          <a:bodyPr>
            <a:normAutofit/>
          </a:bodyPr>
          <a:lstStyle/>
          <a:p>
            <a:pPr lvl="1"/>
            <a:endParaRPr lang="en-US" dirty="0"/>
          </a:p>
          <a:p>
            <a:pPr lvl="1"/>
            <a:endParaRPr lang="en-US" dirty="0"/>
          </a:p>
          <a:p>
            <a:pPr lvl="1"/>
            <a:endParaRPr lang="en-US" dirty="0"/>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13</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3370 – Intrusion, Detection, and Response</a:t>
            </a:r>
          </a:p>
        </p:txBody>
      </p:sp>
      <p:pic>
        <p:nvPicPr>
          <p:cNvPr id="1026" name="Picture 2" descr="Big Data Security and Privacy Areas [34] | Download Scientific Diagram">
            <a:extLst>
              <a:ext uri="{FF2B5EF4-FFF2-40B4-BE49-F238E27FC236}">
                <a16:creationId xmlns:a16="http://schemas.microsoft.com/office/drawing/2014/main" id="{1A4C296D-C073-4765-A5A3-B5AC4CDC68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7263" y="681037"/>
            <a:ext cx="5543442" cy="5562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2381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Challenges to NSM</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10515600" cy="4351338"/>
          </a:xfrm>
        </p:spPr>
        <p:txBody>
          <a:bodyPr>
            <a:normAutofit/>
          </a:bodyPr>
          <a:lstStyle/>
          <a:p>
            <a:pPr lvl="1"/>
            <a:r>
              <a:rPr lang="en-US" dirty="0"/>
              <a:t>NSM is still immature science exiting within another immature science (Information Technology)</a:t>
            </a:r>
          </a:p>
          <a:p>
            <a:pPr lvl="1"/>
            <a:endParaRPr lang="en-US" dirty="0"/>
          </a:p>
          <a:p>
            <a:pPr lvl="1"/>
            <a:r>
              <a:rPr lang="en-US" dirty="0"/>
              <a:t>Disparity in protocols (Written vs Applied)</a:t>
            </a:r>
          </a:p>
          <a:p>
            <a:pPr lvl="1"/>
            <a:endParaRPr lang="en-US" dirty="0"/>
          </a:p>
          <a:p>
            <a:pPr lvl="1"/>
            <a:r>
              <a:rPr lang="en-US" dirty="0"/>
              <a:t>NSM lacks regulation: group of practitioners that often speak on different wavelengths.</a:t>
            </a:r>
          </a:p>
          <a:p>
            <a:pPr lvl="1"/>
            <a:endParaRPr lang="en-US" dirty="0"/>
          </a:p>
          <a:p>
            <a:pPr lvl="1"/>
            <a:endParaRPr lang="en-US" dirty="0"/>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14</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3370 – Intrusion, Detection, and Response</a:t>
            </a:r>
          </a:p>
        </p:txBody>
      </p:sp>
    </p:spTree>
    <p:extLst>
      <p:ext uri="{BB962C8B-B14F-4D97-AF65-F5344CB8AC3E}">
        <p14:creationId xmlns:p14="http://schemas.microsoft.com/office/powerpoint/2010/main" val="210153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The Analyst – Baseline Skills</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10515600" cy="4351338"/>
          </a:xfrm>
        </p:spPr>
        <p:txBody>
          <a:bodyPr>
            <a:normAutofit/>
          </a:bodyPr>
          <a:lstStyle/>
          <a:p>
            <a:pPr lvl="1"/>
            <a:endParaRPr lang="en-US" dirty="0"/>
          </a:p>
          <a:p>
            <a:pPr lvl="1"/>
            <a:endParaRPr lang="en-US" dirty="0"/>
          </a:p>
          <a:p>
            <a:pPr lvl="1"/>
            <a:endParaRPr lang="en-US" dirty="0"/>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15</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3370 – Intrusion, Detection, and Response</a:t>
            </a:r>
          </a:p>
        </p:txBody>
      </p:sp>
      <p:pic>
        <p:nvPicPr>
          <p:cNvPr id="6" name="Picture 5">
            <a:extLst>
              <a:ext uri="{FF2B5EF4-FFF2-40B4-BE49-F238E27FC236}">
                <a16:creationId xmlns:a16="http://schemas.microsoft.com/office/drawing/2014/main" id="{DD0638A2-4936-401D-B8ED-32BB38CCF4BC}"/>
              </a:ext>
            </a:extLst>
          </p:cNvPr>
          <p:cNvPicPr>
            <a:picLocks noChangeAspect="1"/>
          </p:cNvPicPr>
          <p:nvPr/>
        </p:nvPicPr>
        <p:blipFill>
          <a:blip r:embed="rId2"/>
          <a:stretch>
            <a:fillRect/>
          </a:stretch>
        </p:blipFill>
        <p:spPr>
          <a:xfrm>
            <a:off x="838200" y="1802679"/>
            <a:ext cx="6817963" cy="4107066"/>
          </a:xfrm>
          <a:prstGeom prst="rect">
            <a:avLst/>
          </a:prstGeom>
        </p:spPr>
      </p:pic>
    </p:spTree>
    <p:extLst>
      <p:ext uri="{BB962C8B-B14F-4D97-AF65-F5344CB8AC3E}">
        <p14:creationId xmlns:p14="http://schemas.microsoft.com/office/powerpoint/2010/main" val="555154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Specializations – Offensive Tactics</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10515600" cy="4351338"/>
          </a:xfrm>
        </p:spPr>
        <p:txBody>
          <a:bodyPr>
            <a:normAutofit/>
          </a:bodyPr>
          <a:lstStyle/>
          <a:p>
            <a:pPr lvl="1"/>
            <a:r>
              <a:rPr lang="en-US" dirty="0"/>
              <a:t>Attempt to gain access to attack the network in the same way an adversary would.</a:t>
            </a:r>
          </a:p>
          <a:p>
            <a:pPr lvl="2"/>
            <a:r>
              <a:rPr lang="en-US" dirty="0"/>
              <a:t>Penetration testing</a:t>
            </a:r>
          </a:p>
          <a:p>
            <a:pPr lvl="2"/>
            <a:r>
              <a:rPr lang="en-US" dirty="0"/>
              <a:t>Security Assessment</a:t>
            </a:r>
          </a:p>
          <a:p>
            <a:pPr lvl="2"/>
            <a:r>
              <a:rPr lang="en-US" dirty="0"/>
              <a:t>Network reconnaissance, software and service exploitation, backdoors, malware usage, and data exfiltration techniques.</a:t>
            </a:r>
          </a:p>
          <a:p>
            <a:pPr lvl="1"/>
            <a:endParaRPr lang="en-US" dirty="0"/>
          </a:p>
          <a:p>
            <a:pPr lvl="1"/>
            <a:endParaRPr lang="en-US" dirty="0"/>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16</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3370 – Intrusion, Detection, and Response</a:t>
            </a:r>
          </a:p>
        </p:txBody>
      </p:sp>
    </p:spTree>
    <p:extLst>
      <p:ext uri="{BB962C8B-B14F-4D97-AF65-F5344CB8AC3E}">
        <p14:creationId xmlns:p14="http://schemas.microsoft.com/office/powerpoint/2010/main" val="2477539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err="1"/>
              <a:t>Mitre</a:t>
            </a:r>
            <a:r>
              <a:rPr lang="en-US" dirty="0"/>
              <a:t> – Cyber Kill Chain</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10515600" cy="4351338"/>
          </a:xfrm>
        </p:spPr>
        <p:txBody>
          <a:bodyPr>
            <a:normAutofit/>
          </a:bodyPr>
          <a:lstStyle/>
          <a:p>
            <a:pPr lvl="1"/>
            <a:endParaRPr lang="en-US" dirty="0"/>
          </a:p>
          <a:p>
            <a:pPr lvl="1"/>
            <a:endParaRPr lang="en-US" dirty="0"/>
          </a:p>
          <a:p>
            <a:pPr lvl="1"/>
            <a:endParaRPr lang="en-US" dirty="0"/>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17</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3370 – Intrusion, Detection, and Response</a:t>
            </a:r>
          </a:p>
        </p:txBody>
      </p:sp>
      <p:pic>
        <p:nvPicPr>
          <p:cNvPr id="6" name="Picture 5">
            <a:extLst>
              <a:ext uri="{FF2B5EF4-FFF2-40B4-BE49-F238E27FC236}">
                <a16:creationId xmlns:a16="http://schemas.microsoft.com/office/drawing/2014/main" id="{FEB04751-1DD8-499E-9766-B4BBB19E593A}"/>
              </a:ext>
            </a:extLst>
          </p:cNvPr>
          <p:cNvPicPr>
            <a:picLocks noChangeAspect="1"/>
          </p:cNvPicPr>
          <p:nvPr/>
        </p:nvPicPr>
        <p:blipFill>
          <a:blip r:embed="rId2"/>
          <a:stretch>
            <a:fillRect/>
          </a:stretch>
        </p:blipFill>
        <p:spPr>
          <a:xfrm>
            <a:off x="-1" y="1560331"/>
            <a:ext cx="12192000" cy="4561589"/>
          </a:xfrm>
          <a:prstGeom prst="rect">
            <a:avLst/>
          </a:prstGeom>
        </p:spPr>
      </p:pic>
    </p:spTree>
    <p:extLst>
      <p:ext uri="{BB962C8B-B14F-4D97-AF65-F5344CB8AC3E}">
        <p14:creationId xmlns:p14="http://schemas.microsoft.com/office/powerpoint/2010/main" val="1096403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Specializations – Defensive Tactics</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10515600" cy="4351338"/>
          </a:xfrm>
        </p:spPr>
        <p:txBody>
          <a:bodyPr>
            <a:normAutofit/>
          </a:bodyPr>
          <a:lstStyle/>
          <a:p>
            <a:pPr lvl="1"/>
            <a:r>
              <a:rPr lang="en-US" dirty="0"/>
              <a:t>Master of detection and analysis</a:t>
            </a:r>
          </a:p>
          <a:p>
            <a:pPr lvl="1"/>
            <a:endParaRPr lang="en-US" dirty="0"/>
          </a:p>
          <a:p>
            <a:pPr lvl="1"/>
            <a:r>
              <a:rPr lang="en-US" dirty="0"/>
              <a:t>Conceptualizing new development tools and analytic methods.</a:t>
            </a:r>
          </a:p>
          <a:p>
            <a:pPr lvl="1"/>
            <a:endParaRPr lang="en-US" dirty="0"/>
          </a:p>
          <a:p>
            <a:pPr lvl="1"/>
            <a:r>
              <a:rPr lang="en-US" dirty="0"/>
              <a:t>New tools and research related to network defense, and to evaluate those tools for use within the organization’s NSM program.</a:t>
            </a:r>
          </a:p>
          <a:p>
            <a:pPr lvl="1"/>
            <a:endParaRPr lang="en-US" dirty="0"/>
          </a:p>
          <a:p>
            <a:pPr lvl="1"/>
            <a:r>
              <a:rPr lang="en-US" dirty="0"/>
              <a:t>Detailed knowledge of network communications, </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18</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3370 – Intrusion, Detection, and Response</a:t>
            </a:r>
          </a:p>
        </p:txBody>
      </p:sp>
    </p:spTree>
    <p:extLst>
      <p:ext uri="{BB962C8B-B14F-4D97-AF65-F5344CB8AC3E}">
        <p14:creationId xmlns:p14="http://schemas.microsoft.com/office/powerpoint/2010/main" val="950646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Specializations - Programming</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10515600" cy="4351338"/>
          </a:xfrm>
        </p:spPr>
        <p:txBody>
          <a:bodyPr>
            <a:normAutofit/>
          </a:bodyPr>
          <a:lstStyle/>
          <a:p>
            <a:pPr lvl="1"/>
            <a:r>
              <a:rPr lang="en-US" dirty="0"/>
              <a:t>Develop custom detection and analysis solutions for an NSM team</a:t>
            </a:r>
          </a:p>
          <a:p>
            <a:pPr lvl="1"/>
            <a:r>
              <a:rPr lang="en-US" dirty="0"/>
              <a:t>Expert in parsing datasets</a:t>
            </a:r>
          </a:p>
          <a:p>
            <a:pPr lvl="1"/>
            <a:r>
              <a:rPr lang="en-US" dirty="0"/>
              <a:t>Very strong understanding of the Linux BASH environment</a:t>
            </a:r>
          </a:p>
          <a:p>
            <a:pPr lvl="1"/>
            <a:r>
              <a:rPr lang="en-US" dirty="0"/>
              <a:t>Literate in Python, PERL, C++, Java</a:t>
            </a:r>
          </a:p>
          <a:p>
            <a:pPr lvl="1"/>
            <a:endParaRPr lang="en-US" dirty="0"/>
          </a:p>
          <a:p>
            <a:pPr lvl="1"/>
            <a:endParaRPr lang="en-US" dirty="0"/>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19</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3370 – Intrusion, Detection, and Response</a:t>
            </a:r>
          </a:p>
        </p:txBody>
      </p:sp>
    </p:spTree>
    <p:extLst>
      <p:ext uri="{BB962C8B-B14F-4D97-AF65-F5344CB8AC3E}">
        <p14:creationId xmlns:p14="http://schemas.microsoft.com/office/powerpoint/2010/main" val="3591744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Network Security Management	</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10515600" cy="4351338"/>
          </a:xfrm>
        </p:spPr>
        <p:txBody>
          <a:bodyPr>
            <a:normAutofit fontScale="85000" lnSpcReduction="20000"/>
          </a:bodyPr>
          <a:lstStyle/>
          <a:p>
            <a:r>
              <a:rPr lang="en-US" dirty="0"/>
              <a:t>NSM is the collection, detection, and analysis of network security data. Information security has traditionally been divided into many different focus areas (Computer Network Defense [CND] per DoD 8500.2):</a:t>
            </a:r>
          </a:p>
          <a:p>
            <a:endParaRPr lang="en-US" dirty="0"/>
          </a:p>
          <a:p>
            <a:pPr lvl="1"/>
            <a:r>
              <a:rPr lang="en-US" dirty="0"/>
              <a:t>Protect: The protect domain focuses on securing systems to prevent exploitation and intrusion from occurring.</a:t>
            </a:r>
          </a:p>
          <a:p>
            <a:pPr lvl="1"/>
            <a:endParaRPr lang="en-US" dirty="0"/>
          </a:p>
          <a:p>
            <a:pPr lvl="1"/>
            <a:r>
              <a:rPr lang="en-US" dirty="0"/>
              <a:t>Detect: Detecting compromises that are actively occurring or have previously occurred. This includes network security monitoring and attack sense and warning.</a:t>
            </a:r>
          </a:p>
          <a:p>
            <a:pPr lvl="1"/>
            <a:endParaRPr lang="en-US" dirty="0"/>
          </a:p>
          <a:p>
            <a:pPr lvl="1"/>
            <a:r>
              <a:rPr lang="en-US" dirty="0"/>
              <a:t>Respond: Incident containment, network and host-based forensics, malware analysis, and incident reporting after a compromise has occurred.</a:t>
            </a:r>
          </a:p>
          <a:p>
            <a:pPr lvl="1"/>
            <a:endParaRPr lang="en-US" dirty="0"/>
          </a:p>
          <a:p>
            <a:pPr lvl="1"/>
            <a:r>
              <a:rPr lang="en-US" dirty="0"/>
              <a:t>Sustain. The final CND domain deals with the management of the people, processes, and technology associated with CND. This includes contracting, staffing and training, technology development and implementation, and support systems management.</a:t>
            </a:r>
          </a:p>
          <a:p>
            <a:pPr lvl="1"/>
            <a:endParaRPr lang="en-US" dirty="0"/>
          </a:p>
          <a:p>
            <a:pPr lvl="1"/>
            <a:endParaRPr lang="en-US" dirty="0"/>
          </a:p>
          <a:p>
            <a:pPr lvl="1"/>
            <a:endParaRPr lang="en-US" dirty="0"/>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2</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3370 – Intrusion, Detection, and Response</a:t>
            </a:r>
          </a:p>
        </p:txBody>
      </p:sp>
    </p:spTree>
    <p:extLst>
      <p:ext uri="{BB962C8B-B14F-4D97-AF65-F5344CB8AC3E}">
        <p14:creationId xmlns:p14="http://schemas.microsoft.com/office/powerpoint/2010/main" val="1468227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Specializations - Programming</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398905"/>
            <a:ext cx="10515600" cy="4351338"/>
          </a:xfrm>
        </p:spPr>
        <p:txBody>
          <a:bodyPr>
            <a:normAutofit/>
          </a:bodyPr>
          <a:lstStyle/>
          <a:p>
            <a:pPr lvl="1"/>
            <a:r>
              <a:rPr lang="en-US" dirty="0"/>
              <a:t>Host-Based IDS</a:t>
            </a:r>
          </a:p>
          <a:p>
            <a:pPr lvl="1"/>
            <a:endParaRPr lang="en-US" dirty="0"/>
          </a:p>
          <a:p>
            <a:pPr lvl="1"/>
            <a:endParaRPr lang="en-US" dirty="0"/>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20</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3370 – Intrusion, Detection, and Response</a:t>
            </a:r>
          </a:p>
        </p:txBody>
      </p:sp>
      <p:pic>
        <p:nvPicPr>
          <p:cNvPr id="6" name="Picture 5">
            <a:extLst>
              <a:ext uri="{FF2B5EF4-FFF2-40B4-BE49-F238E27FC236}">
                <a16:creationId xmlns:a16="http://schemas.microsoft.com/office/drawing/2014/main" id="{D8FBD9D2-9A73-42E8-9006-0085A1A1E1C7}"/>
              </a:ext>
            </a:extLst>
          </p:cNvPr>
          <p:cNvPicPr>
            <a:picLocks noChangeAspect="1"/>
          </p:cNvPicPr>
          <p:nvPr/>
        </p:nvPicPr>
        <p:blipFill>
          <a:blip r:embed="rId2"/>
          <a:stretch>
            <a:fillRect/>
          </a:stretch>
        </p:blipFill>
        <p:spPr>
          <a:xfrm>
            <a:off x="125761" y="1822365"/>
            <a:ext cx="11584017" cy="3715268"/>
          </a:xfrm>
          <a:prstGeom prst="rect">
            <a:avLst/>
          </a:prstGeom>
        </p:spPr>
      </p:pic>
      <p:sp>
        <p:nvSpPr>
          <p:cNvPr id="7" name="TextBox 6">
            <a:extLst>
              <a:ext uri="{FF2B5EF4-FFF2-40B4-BE49-F238E27FC236}">
                <a16:creationId xmlns:a16="http://schemas.microsoft.com/office/drawing/2014/main" id="{BF5F4BC2-19CD-4A42-8606-29B7E142D146}"/>
              </a:ext>
            </a:extLst>
          </p:cNvPr>
          <p:cNvSpPr txBox="1"/>
          <p:nvPr/>
        </p:nvSpPr>
        <p:spPr>
          <a:xfrm>
            <a:off x="125761" y="5750243"/>
            <a:ext cx="11848525" cy="646331"/>
          </a:xfrm>
          <a:prstGeom prst="rect">
            <a:avLst/>
          </a:prstGeom>
          <a:noFill/>
        </p:spPr>
        <p:txBody>
          <a:bodyPr wrap="square" rtlCol="0">
            <a:spAutoFit/>
          </a:bodyPr>
          <a:lstStyle/>
          <a:p>
            <a:r>
              <a:rPr lang="en-US" b="0" i="0" dirty="0">
                <a:solidFill>
                  <a:srgbClr val="222222"/>
                </a:solidFill>
                <a:effectLst/>
                <a:latin typeface="Arial" panose="020B0604020202020204" pitchFamily="34" charset="0"/>
              </a:rPr>
              <a:t>Du, Min, et al. "</a:t>
            </a:r>
            <a:r>
              <a:rPr lang="en-US" b="0" i="0" dirty="0" err="1">
                <a:solidFill>
                  <a:srgbClr val="222222"/>
                </a:solidFill>
                <a:effectLst/>
                <a:latin typeface="Arial" panose="020B0604020202020204" pitchFamily="34" charset="0"/>
              </a:rPr>
              <a:t>Deeplog</a:t>
            </a:r>
            <a:r>
              <a:rPr lang="en-US" b="0" i="0" dirty="0">
                <a:solidFill>
                  <a:srgbClr val="222222"/>
                </a:solidFill>
                <a:effectLst/>
                <a:latin typeface="Arial" panose="020B0604020202020204" pitchFamily="34" charset="0"/>
              </a:rPr>
              <a:t>: Anomaly detection and diagnosis from system logs through deep learning." </a:t>
            </a:r>
            <a:r>
              <a:rPr lang="en-US" b="0" i="1" dirty="0">
                <a:solidFill>
                  <a:srgbClr val="222222"/>
                </a:solidFill>
                <a:effectLst/>
                <a:latin typeface="Arial" panose="020B0604020202020204" pitchFamily="34" charset="0"/>
              </a:rPr>
              <a:t>Proceedings of the 2017 ACM SIGSAC Conference on Computer and Communications Security</a:t>
            </a:r>
            <a:r>
              <a:rPr lang="en-US" b="0" i="0" dirty="0">
                <a:solidFill>
                  <a:srgbClr val="222222"/>
                </a:solidFill>
                <a:effectLst/>
                <a:latin typeface="Arial" panose="020B0604020202020204" pitchFamily="34" charset="0"/>
              </a:rPr>
              <a:t>. 2017.</a:t>
            </a:r>
            <a:endParaRPr lang="en-US" dirty="0"/>
          </a:p>
        </p:txBody>
      </p:sp>
    </p:spTree>
    <p:extLst>
      <p:ext uri="{BB962C8B-B14F-4D97-AF65-F5344CB8AC3E}">
        <p14:creationId xmlns:p14="http://schemas.microsoft.com/office/powerpoint/2010/main" val="2917885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Specializations - Programming</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10515600" cy="4351338"/>
          </a:xfrm>
        </p:spPr>
        <p:txBody>
          <a:bodyPr>
            <a:normAutofit/>
          </a:bodyPr>
          <a:lstStyle/>
          <a:p>
            <a:pPr lvl="1"/>
            <a:r>
              <a:rPr lang="en-US" dirty="0"/>
              <a:t>Network-Based IDS</a:t>
            </a:r>
          </a:p>
          <a:p>
            <a:pPr lvl="1"/>
            <a:endParaRPr lang="en-US" dirty="0"/>
          </a:p>
          <a:p>
            <a:pPr lvl="1"/>
            <a:endParaRPr lang="en-US" dirty="0"/>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21</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3370 – Intrusion, Detection, and Response</a:t>
            </a:r>
          </a:p>
        </p:txBody>
      </p:sp>
      <p:pic>
        <p:nvPicPr>
          <p:cNvPr id="16" name="Picture 15">
            <a:extLst>
              <a:ext uri="{FF2B5EF4-FFF2-40B4-BE49-F238E27FC236}">
                <a16:creationId xmlns:a16="http://schemas.microsoft.com/office/drawing/2014/main" id="{05EC64F4-5F3A-4367-B6F3-8D444A4C9786}"/>
              </a:ext>
            </a:extLst>
          </p:cNvPr>
          <p:cNvPicPr>
            <a:picLocks noChangeAspect="1"/>
          </p:cNvPicPr>
          <p:nvPr/>
        </p:nvPicPr>
        <p:blipFill>
          <a:blip r:embed="rId2"/>
          <a:stretch>
            <a:fillRect/>
          </a:stretch>
        </p:blipFill>
        <p:spPr>
          <a:xfrm>
            <a:off x="224726" y="2782685"/>
            <a:ext cx="5955223" cy="2437217"/>
          </a:xfrm>
          <a:prstGeom prst="rect">
            <a:avLst/>
          </a:prstGeom>
        </p:spPr>
      </p:pic>
      <p:pic>
        <p:nvPicPr>
          <p:cNvPr id="7" name="Picture 6">
            <a:extLst>
              <a:ext uri="{FF2B5EF4-FFF2-40B4-BE49-F238E27FC236}">
                <a16:creationId xmlns:a16="http://schemas.microsoft.com/office/drawing/2014/main" id="{62237F9C-873F-437F-8C0C-5FE4B464DA97}"/>
              </a:ext>
            </a:extLst>
          </p:cNvPr>
          <p:cNvPicPr>
            <a:picLocks noChangeAspect="1"/>
          </p:cNvPicPr>
          <p:nvPr/>
        </p:nvPicPr>
        <p:blipFill>
          <a:blip r:embed="rId3"/>
          <a:stretch>
            <a:fillRect/>
          </a:stretch>
        </p:blipFill>
        <p:spPr>
          <a:xfrm>
            <a:off x="7067228" y="2621405"/>
            <a:ext cx="4900046" cy="2685833"/>
          </a:xfrm>
          <a:prstGeom prst="rect">
            <a:avLst/>
          </a:prstGeom>
        </p:spPr>
      </p:pic>
      <p:sp>
        <p:nvSpPr>
          <p:cNvPr id="8" name="TextBox 7">
            <a:extLst>
              <a:ext uri="{FF2B5EF4-FFF2-40B4-BE49-F238E27FC236}">
                <a16:creationId xmlns:a16="http://schemas.microsoft.com/office/drawing/2014/main" id="{64707894-8984-4E58-A21A-2F954D54899B}"/>
              </a:ext>
            </a:extLst>
          </p:cNvPr>
          <p:cNvSpPr txBox="1"/>
          <p:nvPr/>
        </p:nvSpPr>
        <p:spPr>
          <a:xfrm>
            <a:off x="410705" y="5625885"/>
            <a:ext cx="11646976" cy="646331"/>
          </a:xfrm>
          <a:prstGeom prst="rect">
            <a:avLst/>
          </a:prstGeom>
          <a:noFill/>
        </p:spPr>
        <p:txBody>
          <a:bodyPr wrap="square" rtlCol="0">
            <a:spAutoFit/>
          </a:bodyPr>
          <a:lstStyle/>
          <a:p>
            <a:r>
              <a:rPr lang="en-US" dirty="0" err="1"/>
              <a:t>Papamartzivanos</a:t>
            </a:r>
            <a:r>
              <a:rPr lang="en-US" dirty="0"/>
              <a:t>, </a:t>
            </a:r>
            <a:r>
              <a:rPr lang="en-US" dirty="0" err="1"/>
              <a:t>Dimitrios</a:t>
            </a:r>
            <a:r>
              <a:rPr lang="en-US" dirty="0"/>
              <a:t>, Félix Gómez </a:t>
            </a:r>
            <a:r>
              <a:rPr lang="en-US" dirty="0" err="1"/>
              <a:t>Mármol</a:t>
            </a:r>
            <a:r>
              <a:rPr lang="en-US" dirty="0"/>
              <a:t>, and Georgios </a:t>
            </a:r>
            <a:r>
              <a:rPr lang="en-US" dirty="0" err="1"/>
              <a:t>Kambourakis</a:t>
            </a:r>
            <a:r>
              <a:rPr lang="en-US" dirty="0"/>
              <a:t>. "Introducing deep learning self-adaptive misuse network intrusion detection systems." IEEE Access 7 (2019): 13546-13560.</a:t>
            </a:r>
          </a:p>
        </p:txBody>
      </p:sp>
    </p:spTree>
    <p:extLst>
      <p:ext uri="{BB962C8B-B14F-4D97-AF65-F5344CB8AC3E}">
        <p14:creationId xmlns:p14="http://schemas.microsoft.com/office/powerpoint/2010/main" val="88195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Specializations - Programming</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10515600" cy="4351338"/>
          </a:xfrm>
        </p:spPr>
        <p:txBody>
          <a:bodyPr>
            <a:normAutofit/>
          </a:bodyPr>
          <a:lstStyle/>
          <a:p>
            <a:pPr lvl="1"/>
            <a:endParaRPr lang="en-US" dirty="0"/>
          </a:p>
          <a:p>
            <a:pPr lvl="1"/>
            <a:endParaRPr lang="en-US" dirty="0"/>
          </a:p>
          <a:p>
            <a:pPr lvl="1"/>
            <a:endParaRPr lang="en-US" dirty="0"/>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22</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3370 – Intrusion, Detection, and Response</a:t>
            </a:r>
          </a:p>
        </p:txBody>
      </p:sp>
      <p:sp>
        <p:nvSpPr>
          <p:cNvPr id="16" name="Content Placeholder 2">
            <a:extLst>
              <a:ext uri="{FF2B5EF4-FFF2-40B4-BE49-F238E27FC236}">
                <a16:creationId xmlns:a16="http://schemas.microsoft.com/office/drawing/2014/main" id="{240255EF-8215-4B4F-B668-78D07B38D7B1}"/>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Heavily involved with collection processes such as configuring IDS and moving data around so that it may be properly ingested by various detection software packages</a:t>
            </a:r>
          </a:p>
          <a:p>
            <a:pPr lvl="1"/>
            <a:endParaRPr lang="en-US" dirty="0"/>
          </a:p>
          <a:p>
            <a:pPr lvl="1"/>
            <a:r>
              <a:rPr lang="en-US" dirty="0"/>
              <a:t>An in-depth knowledge of both</a:t>
            </a:r>
          </a:p>
          <a:p>
            <a:pPr lvl="1"/>
            <a:r>
              <a:rPr lang="en-US" dirty="0"/>
              <a:t>Windows and Linux platforms is the basis for the specialization, along with an adept</a:t>
            </a:r>
          </a:p>
          <a:p>
            <a:pPr lvl="1"/>
            <a:r>
              <a:rPr lang="en-US" dirty="0"/>
              <a:t>understanding of data and log collection</a:t>
            </a:r>
          </a:p>
          <a:p>
            <a:pPr lvl="1"/>
            <a:endParaRPr lang="en-US" dirty="0"/>
          </a:p>
          <a:p>
            <a:pPr lvl="1"/>
            <a:endParaRPr lang="en-US" dirty="0"/>
          </a:p>
        </p:txBody>
      </p:sp>
    </p:spTree>
    <p:extLst>
      <p:ext uri="{BB962C8B-B14F-4D97-AF65-F5344CB8AC3E}">
        <p14:creationId xmlns:p14="http://schemas.microsoft.com/office/powerpoint/2010/main" val="2482009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Specializations – Malware Analyst</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10515600" cy="4351338"/>
          </a:xfrm>
        </p:spPr>
        <p:txBody>
          <a:bodyPr>
            <a:normAutofit/>
          </a:bodyPr>
          <a:lstStyle/>
          <a:p>
            <a:pPr lvl="1"/>
            <a:r>
              <a:rPr lang="en-US" dirty="0"/>
              <a:t>Basic malware sandboxing in order to extract indicators</a:t>
            </a:r>
          </a:p>
          <a:p>
            <a:pPr lvl="1"/>
            <a:r>
              <a:rPr lang="en-US" dirty="0"/>
              <a:t>High level of malware analysis: knowledge of both dynamic and static analysis.</a:t>
            </a:r>
          </a:p>
          <a:p>
            <a:pPr lvl="1"/>
            <a:endParaRPr lang="en-US" dirty="0"/>
          </a:p>
          <a:p>
            <a:pPr lvl="1"/>
            <a:endParaRPr lang="en-US" dirty="0"/>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23</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3370 – Intrusion, Detection, and Response</a:t>
            </a:r>
          </a:p>
        </p:txBody>
      </p:sp>
    </p:spTree>
    <p:extLst>
      <p:ext uri="{BB962C8B-B14F-4D97-AF65-F5344CB8AC3E}">
        <p14:creationId xmlns:p14="http://schemas.microsoft.com/office/powerpoint/2010/main" val="30114431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Specializations – Host-Based Forensics</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10515600" cy="4351338"/>
          </a:xfrm>
        </p:spPr>
        <p:txBody>
          <a:bodyPr>
            <a:normAutofit/>
          </a:bodyPr>
          <a:lstStyle/>
          <a:p>
            <a:pPr lvl="1"/>
            <a:r>
              <a:rPr lang="en-US" dirty="0"/>
              <a:t>Gains intelligence from an asset that has been compromised by doing a forensic analysis of the host.</a:t>
            </a:r>
          </a:p>
          <a:p>
            <a:pPr lvl="1"/>
            <a:endParaRPr lang="en-US" dirty="0"/>
          </a:p>
          <a:p>
            <a:pPr lvl="1"/>
            <a:endParaRPr lang="en-US" dirty="0"/>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24</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3370 – Intrusion, Detection, and Response</a:t>
            </a:r>
          </a:p>
        </p:txBody>
      </p:sp>
      <p:pic>
        <p:nvPicPr>
          <p:cNvPr id="8" name="Picture 7">
            <a:extLst>
              <a:ext uri="{FF2B5EF4-FFF2-40B4-BE49-F238E27FC236}">
                <a16:creationId xmlns:a16="http://schemas.microsoft.com/office/drawing/2014/main" id="{344E9DE5-1F6B-453C-B240-1E5845F4D9D6}"/>
              </a:ext>
            </a:extLst>
          </p:cNvPr>
          <p:cNvPicPr>
            <a:picLocks noChangeAspect="1"/>
          </p:cNvPicPr>
          <p:nvPr/>
        </p:nvPicPr>
        <p:blipFill>
          <a:blip r:embed="rId2"/>
          <a:stretch>
            <a:fillRect/>
          </a:stretch>
        </p:blipFill>
        <p:spPr>
          <a:xfrm>
            <a:off x="2180677" y="2467175"/>
            <a:ext cx="7830643" cy="3448531"/>
          </a:xfrm>
          <a:prstGeom prst="rect">
            <a:avLst/>
          </a:prstGeom>
        </p:spPr>
      </p:pic>
    </p:spTree>
    <p:extLst>
      <p:ext uri="{BB962C8B-B14F-4D97-AF65-F5344CB8AC3E}">
        <p14:creationId xmlns:p14="http://schemas.microsoft.com/office/powerpoint/2010/main" val="2178051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Before Next Class</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10515600" cy="4351338"/>
          </a:xfrm>
        </p:spPr>
        <p:txBody>
          <a:bodyPr>
            <a:normAutofit/>
          </a:bodyPr>
          <a:lstStyle/>
          <a:p>
            <a:pPr lvl="1"/>
            <a:endParaRPr lang="en-US" dirty="0"/>
          </a:p>
          <a:p>
            <a:pPr lvl="1"/>
            <a:r>
              <a:rPr lang="en-US" dirty="0"/>
              <a:t>Create a Security Onion VM using Virtual Box and Vagrant</a:t>
            </a:r>
          </a:p>
          <a:p>
            <a:pPr lvl="1"/>
            <a:endParaRPr lang="en-US" dirty="0"/>
          </a:p>
          <a:p>
            <a:pPr lvl="1"/>
            <a:r>
              <a:rPr lang="en-US" dirty="0"/>
              <a:t>Page 19 in </a:t>
            </a:r>
            <a:r>
              <a:rPr lang="en-US"/>
              <a:t>your book </a:t>
            </a:r>
            <a:r>
              <a:rPr lang="en-US" dirty="0"/>
              <a:t>and tutorials</a:t>
            </a:r>
          </a:p>
          <a:p>
            <a:pPr lvl="1"/>
            <a:endParaRPr lang="en-US" dirty="0"/>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25</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3370 – Intrusion, Detection, and Response</a:t>
            </a:r>
          </a:p>
        </p:txBody>
      </p:sp>
    </p:spTree>
    <p:extLst>
      <p:ext uri="{BB962C8B-B14F-4D97-AF65-F5344CB8AC3E}">
        <p14:creationId xmlns:p14="http://schemas.microsoft.com/office/powerpoint/2010/main" val="5965255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endParaRPr lang="en-US" dirty="0"/>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10515600" cy="4351338"/>
          </a:xfrm>
        </p:spPr>
        <p:txBody>
          <a:bodyPr>
            <a:normAutofit/>
          </a:bodyPr>
          <a:lstStyle/>
          <a:p>
            <a:pPr lvl="1"/>
            <a:endParaRPr lang="en-US" dirty="0"/>
          </a:p>
          <a:p>
            <a:pPr lvl="1"/>
            <a:endParaRPr lang="en-US" dirty="0"/>
          </a:p>
          <a:p>
            <a:pPr lvl="1"/>
            <a:endParaRPr lang="en-US" dirty="0"/>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26</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3370 – Intrusion, Detection, and Response</a:t>
            </a:r>
          </a:p>
        </p:txBody>
      </p:sp>
    </p:spTree>
    <p:extLst>
      <p:ext uri="{BB962C8B-B14F-4D97-AF65-F5344CB8AC3E}">
        <p14:creationId xmlns:p14="http://schemas.microsoft.com/office/powerpoint/2010/main" val="2651646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endParaRPr lang="en-US" dirty="0"/>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10515600" cy="4351338"/>
          </a:xfrm>
        </p:spPr>
        <p:txBody>
          <a:bodyPr>
            <a:normAutofit/>
          </a:bodyPr>
          <a:lstStyle/>
          <a:p>
            <a:pPr lvl="1"/>
            <a:endParaRPr lang="en-US" dirty="0"/>
          </a:p>
          <a:p>
            <a:pPr lvl="1"/>
            <a:endParaRPr lang="en-US" dirty="0"/>
          </a:p>
          <a:p>
            <a:pPr lvl="1"/>
            <a:endParaRPr lang="en-US" dirty="0"/>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27</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3370 – Intrusion, Detection, and Response</a:t>
            </a:r>
          </a:p>
        </p:txBody>
      </p:sp>
    </p:spTree>
    <p:extLst>
      <p:ext uri="{BB962C8B-B14F-4D97-AF65-F5344CB8AC3E}">
        <p14:creationId xmlns:p14="http://schemas.microsoft.com/office/powerpoint/2010/main" val="17832005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endParaRPr lang="en-US" dirty="0"/>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10515600" cy="4351338"/>
          </a:xfrm>
        </p:spPr>
        <p:txBody>
          <a:bodyPr>
            <a:normAutofit/>
          </a:bodyPr>
          <a:lstStyle/>
          <a:p>
            <a:pPr lvl="1"/>
            <a:endParaRPr lang="en-US" dirty="0"/>
          </a:p>
          <a:p>
            <a:pPr lvl="1"/>
            <a:endParaRPr lang="en-US" dirty="0"/>
          </a:p>
          <a:p>
            <a:pPr lvl="1"/>
            <a:endParaRPr lang="en-US" dirty="0"/>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28</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3370 – Intrusion, Detection, and Response</a:t>
            </a:r>
          </a:p>
        </p:txBody>
      </p:sp>
    </p:spTree>
    <p:extLst>
      <p:ext uri="{BB962C8B-B14F-4D97-AF65-F5344CB8AC3E}">
        <p14:creationId xmlns:p14="http://schemas.microsoft.com/office/powerpoint/2010/main" val="16977923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endParaRPr lang="en-US" dirty="0"/>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10515600" cy="4351338"/>
          </a:xfrm>
        </p:spPr>
        <p:txBody>
          <a:bodyPr>
            <a:normAutofit/>
          </a:bodyPr>
          <a:lstStyle/>
          <a:p>
            <a:pPr lvl="1"/>
            <a:endParaRPr lang="en-US" dirty="0"/>
          </a:p>
          <a:p>
            <a:pPr lvl="1"/>
            <a:endParaRPr lang="en-US" dirty="0"/>
          </a:p>
          <a:p>
            <a:pPr lvl="1"/>
            <a:endParaRPr lang="en-US" dirty="0"/>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29</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3370 – Intrusion, Detection, and Response</a:t>
            </a:r>
          </a:p>
        </p:txBody>
      </p:sp>
    </p:spTree>
    <p:extLst>
      <p:ext uri="{BB962C8B-B14F-4D97-AF65-F5344CB8AC3E}">
        <p14:creationId xmlns:p14="http://schemas.microsoft.com/office/powerpoint/2010/main" val="1340071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Key NSM Terms</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10515600" cy="4351338"/>
          </a:xfrm>
        </p:spPr>
        <p:txBody>
          <a:bodyPr>
            <a:normAutofit fontScale="92500" lnSpcReduction="10000"/>
          </a:bodyPr>
          <a:lstStyle/>
          <a:p>
            <a:pPr lvl="1"/>
            <a:endParaRPr lang="en-US" dirty="0"/>
          </a:p>
          <a:p>
            <a:pPr lvl="1"/>
            <a:r>
              <a:rPr lang="en-US" dirty="0"/>
              <a:t>Asset</a:t>
            </a:r>
          </a:p>
          <a:p>
            <a:pPr lvl="1"/>
            <a:r>
              <a:rPr lang="en-US" dirty="0"/>
              <a:t>Threat</a:t>
            </a:r>
          </a:p>
          <a:p>
            <a:pPr lvl="1"/>
            <a:r>
              <a:rPr lang="en-US" dirty="0"/>
              <a:t>Vulnerability</a:t>
            </a:r>
          </a:p>
          <a:p>
            <a:pPr lvl="1"/>
            <a:r>
              <a:rPr lang="en-US" dirty="0"/>
              <a:t>Exploit</a:t>
            </a:r>
          </a:p>
          <a:p>
            <a:pPr lvl="1"/>
            <a:r>
              <a:rPr lang="en-US" dirty="0"/>
              <a:t>Risk</a:t>
            </a:r>
          </a:p>
          <a:p>
            <a:pPr lvl="1"/>
            <a:r>
              <a:rPr lang="en-US" dirty="0"/>
              <a:t>Anomaly: an observable occurrence in a system or network that is considered out of the ordinary. Anomalies generate alerts by detection tools such as an intrusion detection systems or log review applications.</a:t>
            </a:r>
          </a:p>
          <a:p>
            <a:pPr lvl="1"/>
            <a:r>
              <a:rPr lang="en-US" dirty="0"/>
              <a:t>Incident: An incident is a violation or imminent threat of violation of computer security policies, acceptable use policies, or standard security practices2. More simply stated, an incident means that something bad has happened, or is currently happening on your network.</a:t>
            </a:r>
          </a:p>
          <a:p>
            <a:pPr lvl="1"/>
            <a:endParaRPr lang="en-US" dirty="0"/>
          </a:p>
          <a:p>
            <a:pPr lvl="1"/>
            <a:endParaRPr lang="en-US" dirty="0"/>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3</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3370 – Intrusion, Detection, and Response</a:t>
            </a:r>
          </a:p>
        </p:txBody>
      </p:sp>
    </p:spTree>
    <p:extLst>
      <p:ext uri="{BB962C8B-B14F-4D97-AF65-F5344CB8AC3E}">
        <p14:creationId xmlns:p14="http://schemas.microsoft.com/office/powerpoint/2010/main" val="7350040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endParaRPr lang="en-US" dirty="0"/>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10515600" cy="4351338"/>
          </a:xfrm>
        </p:spPr>
        <p:txBody>
          <a:bodyPr>
            <a:normAutofit/>
          </a:bodyPr>
          <a:lstStyle/>
          <a:p>
            <a:pPr lvl="1"/>
            <a:endParaRPr lang="en-US" dirty="0"/>
          </a:p>
          <a:p>
            <a:pPr lvl="1"/>
            <a:endParaRPr lang="en-US" dirty="0"/>
          </a:p>
          <a:p>
            <a:pPr lvl="1"/>
            <a:endParaRPr lang="en-US" dirty="0"/>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30</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3370 – Intrusion, Detection, and Response</a:t>
            </a:r>
          </a:p>
        </p:txBody>
      </p:sp>
    </p:spTree>
    <p:extLst>
      <p:ext uri="{BB962C8B-B14F-4D97-AF65-F5344CB8AC3E}">
        <p14:creationId xmlns:p14="http://schemas.microsoft.com/office/powerpoint/2010/main" val="11991505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endParaRPr lang="en-US" dirty="0"/>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10515600" cy="4351338"/>
          </a:xfrm>
        </p:spPr>
        <p:txBody>
          <a:bodyPr>
            <a:normAutofit/>
          </a:bodyPr>
          <a:lstStyle/>
          <a:p>
            <a:pPr lvl="1"/>
            <a:endParaRPr lang="en-US" dirty="0"/>
          </a:p>
          <a:p>
            <a:pPr lvl="1"/>
            <a:endParaRPr lang="en-US" dirty="0"/>
          </a:p>
          <a:p>
            <a:pPr lvl="1"/>
            <a:endParaRPr lang="en-US" dirty="0"/>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31</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3370 – Intrusion, Detection, and Response</a:t>
            </a:r>
          </a:p>
        </p:txBody>
      </p:sp>
    </p:spTree>
    <p:extLst>
      <p:ext uri="{BB962C8B-B14F-4D97-AF65-F5344CB8AC3E}">
        <p14:creationId xmlns:p14="http://schemas.microsoft.com/office/powerpoint/2010/main" val="42595377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endParaRPr lang="en-US" dirty="0"/>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10515600" cy="4351338"/>
          </a:xfrm>
        </p:spPr>
        <p:txBody>
          <a:bodyPr>
            <a:normAutofit/>
          </a:bodyPr>
          <a:lstStyle/>
          <a:p>
            <a:pPr lvl="1"/>
            <a:endParaRPr lang="en-US" dirty="0"/>
          </a:p>
          <a:p>
            <a:pPr lvl="1"/>
            <a:endParaRPr lang="en-US" dirty="0"/>
          </a:p>
          <a:p>
            <a:pPr lvl="1"/>
            <a:endParaRPr lang="en-US" dirty="0"/>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32</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3370 – Intrusion, Detection, and Response</a:t>
            </a:r>
          </a:p>
        </p:txBody>
      </p:sp>
    </p:spTree>
    <p:extLst>
      <p:ext uri="{BB962C8B-B14F-4D97-AF65-F5344CB8AC3E}">
        <p14:creationId xmlns:p14="http://schemas.microsoft.com/office/powerpoint/2010/main" val="17163894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endParaRPr lang="en-US" dirty="0"/>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10515600" cy="4351338"/>
          </a:xfrm>
        </p:spPr>
        <p:txBody>
          <a:bodyPr>
            <a:normAutofit/>
          </a:bodyPr>
          <a:lstStyle/>
          <a:p>
            <a:pPr lvl="1"/>
            <a:endParaRPr lang="en-US" dirty="0"/>
          </a:p>
          <a:p>
            <a:pPr lvl="1"/>
            <a:endParaRPr lang="en-US" dirty="0"/>
          </a:p>
          <a:p>
            <a:pPr lvl="1"/>
            <a:endParaRPr lang="en-US" dirty="0"/>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33</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3370 – Intrusion, Detection, and Response</a:t>
            </a:r>
          </a:p>
        </p:txBody>
      </p:sp>
    </p:spTree>
    <p:extLst>
      <p:ext uri="{BB962C8B-B14F-4D97-AF65-F5344CB8AC3E}">
        <p14:creationId xmlns:p14="http://schemas.microsoft.com/office/powerpoint/2010/main" val="5188928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endParaRPr lang="en-US" dirty="0"/>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10515600" cy="4351338"/>
          </a:xfrm>
        </p:spPr>
        <p:txBody>
          <a:bodyPr>
            <a:normAutofit/>
          </a:bodyPr>
          <a:lstStyle/>
          <a:p>
            <a:pPr lvl="1"/>
            <a:endParaRPr lang="en-US" dirty="0"/>
          </a:p>
          <a:p>
            <a:pPr lvl="1"/>
            <a:endParaRPr lang="en-US" dirty="0"/>
          </a:p>
          <a:p>
            <a:pPr lvl="1"/>
            <a:endParaRPr lang="en-US" dirty="0"/>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34</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3370 – Intrusion, Detection, and Response</a:t>
            </a:r>
          </a:p>
        </p:txBody>
      </p:sp>
    </p:spTree>
    <p:extLst>
      <p:ext uri="{BB962C8B-B14F-4D97-AF65-F5344CB8AC3E}">
        <p14:creationId xmlns:p14="http://schemas.microsoft.com/office/powerpoint/2010/main" val="10712683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endParaRPr lang="en-US" dirty="0"/>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10515600" cy="4351338"/>
          </a:xfrm>
        </p:spPr>
        <p:txBody>
          <a:bodyPr>
            <a:normAutofit/>
          </a:bodyPr>
          <a:lstStyle/>
          <a:p>
            <a:pPr lvl="1"/>
            <a:endParaRPr lang="en-US" dirty="0"/>
          </a:p>
          <a:p>
            <a:pPr lvl="1"/>
            <a:endParaRPr lang="en-US" dirty="0"/>
          </a:p>
          <a:p>
            <a:pPr lvl="1"/>
            <a:endParaRPr lang="en-US" dirty="0"/>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35</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3370 – Intrusion, Detection, and Response</a:t>
            </a:r>
          </a:p>
        </p:txBody>
      </p:sp>
    </p:spTree>
    <p:extLst>
      <p:ext uri="{BB962C8B-B14F-4D97-AF65-F5344CB8AC3E}">
        <p14:creationId xmlns:p14="http://schemas.microsoft.com/office/powerpoint/2010/main" val="18357101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endParaRPr lang="en-US" dirty="0"/>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10515600" cy="4351338"/>
          </a:xfrm>
        </p:spPr>
        <p:txBody>
          <a:bodyPr>
            <a:normAutofit/>
          </a:bodyPr>
          <a:lstStyle/>
          <a:p>
            <a:pPr lvl="1"/>
            <a:endParaRPr lang="en-US" dirty="0"/>
          </a:p>
          <a:p>
            <a:pPr lvl="1"/>
            <a:endParaRPr lang="en-US" dirty="0"/>
          </a:p>
          <a:p>
            <a:pPr lvl="1"/>
            <a:endParaRPr lang="en-US" dirty="0"/>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36</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3370 – Intrusion, Detection, and Response</a:t>
            </a:r>
          </a:p>
        </p:txBody>
      </p:sp>
    </p:spTree>
    <p:extLst>
      <p:ext uri="{BB962C8B-B14F-4D97-AF65-F5344CB8AC3E}">
        <p14:creationId xmlns:p14="http://schemas.microsoft.com/office/powerpoint/2010/main" val="15311465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endParaRPr lang="en-US" dirty="0"/>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10515600" cy="4351338"/>
          </a:xfrm>
        </p:spPr>
        <p:txBody>
          <a:bodyPr>
            <a:normAutofit/>
          </a:bodyPr>
          <a:lstStyle/>
          <a:p>
            <a:pPr lvl="1"/>
            <a:endParaRPr lang="en-US" dirty="0"/>
          </a:p>
          <a:p>
            <a:pPr lvl="1"/>
            <a:endParaRPr lang="en-US" dirty="0"/>
          </a:p>
          <a:p>
            <a:pPr lvl="1"/>
            <a:endParaRPr lang="en-US" dirty="0"/>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37</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3370 – Intrusion, Detection, and Response</a:t>
            </a:r>
          </a:p>
        </p:txBody>
      </p:sp>
    </p:spTree>
    <p:extLst>
      <p:ext uri="{BB962C8B-B14F-4D97-AF65-F5344CB8AC3E}">
        <p14:creationId xmlns:p14="http://schemas.microsoft.com/office/powerpoint/2010/main" val="16936804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endParaRPr lang="en-US" dirty="0"/>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10515600" cy="4351338"/>
          </a:xfrm>
        </p:spPr>
        <p:txBody>
          <a:bodyPr>
            <a:normAutofit/>
          </a:bodyPr>
          <a:lstStyle/>
          <a:p>
            <a:pPr lvl="1"/>
            <a:endParaRPr lang="en-US" dirty="0"/>
          </a:p>
          <a:p>
            <a:pPr lvl="1"/>
            <a:endParaRPr lang="en-US" dirty="0"/>
          </a:p>
          <a:p>
            <a:pPr lvl="1"/>
            <a:endParaRPr lang="en-US" dirty="0"/>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38</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3370 – Intrusion, Detection, and Response</a:t>
            </a:r>
          </a:p>
        </p:txBody>
      </p:sp>
    </p:spTree>
    <p:extLst>
      <p:ext uri="{BB962C8B-B14F-4D97-AF65-F5344CB8AC3E}">
        <p14:creationId xmlns:p14="http://schemas.microsoft.com/office/powerpoint/2010/main" val="11120833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endParaRPr lang="en-US" dirty="0"/>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10515600" cy="4351338"/>
          </a:xfrm>
        </p:spPr>
        <p:txBody>
          <a:bodyPr>
            <a:normAutofit/>
          </a:bodyPr>
          <a:lstStyle/>
          <a:p>
            <a:pPr lvl="1"/>
            <a:endParaRPr lang="en-US" dirty="0"/>
          </a:p>
          <a:p>
            <a:pPr lvl="1"/>
            <a:endParaRPr lang="en-US" dirty="0"/>
          </a:p>
          <a:p>
            <a:pPr lvl="1"/>
            <a:endParaRPr lang="en-US" dirty="0"/>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39</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3370 – Intrusion, Detection, and Response</a:t>
            </a:r>
          </a:p>
        </p:txBody>
      </p:sp>
    </p:spTree>
    <p:extLst>
      <p:ext uri="{BB962C8B-B14F-4D97-AF65-F5344CB8AC3E}">
        <p14:creationId xmlns:p14="http://schemas.microsoft.com/office/powerpoint/2010/main" val="1692353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What is Intrusion Detection?</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10515600" cy="4351338"/>
          </a:xfrm>
        </p:spPr>
        <p:txBody>
          <a:bodyPr>
            <a:normAutofit/>
          </a:bodyPr>
          <a:lstStyle/>
          <a:p>
            <a:pPr lvl="1"/>
            <a:r>
              <a:rPr lang="en-US" dirty="0"/>
              <a:t>It is a component of network security management</a:t>
            </a:r>
          </a:p>
          <a:p>
            <a:pPr lvl="1"/>
            <a:endParaRPr lang="en-US" dirty="0"/>
          </a:p>
          <a:p>
            <a:pPr lvl="1"/>
            <a:r>
              <a:rPr lang="en-US" dirty="0"/>
              <a:t>Characteristics</a:t>
            </a:r>
          </a:p>
          <a:p>
            <a:pPr lvl="2"/>
            <a:r>
              <a:rPr lang="en-US" dirty="0"/>
              <a:t>Vulnerability-Centric Defense:  IDS is deployed with the goal of detecting the exploitation of vulnerabilities. Focuses on how the attacks take place.</a:t>
            </a:r>
          </a:p>
          <a:p>
            <a:pPr lvl="2"/>
            <a:r>
              <a:rPr lang="en-US" dirty="0"/>
              <a:t>Detection in Favor of Collection: Collecting data that is not tied to collection.</a:t>
            </a:r>
          </a:p>
          <a:p>
            <a:pPr lvl="2"/>
            <a:r>
              <a:rPr lang="en-US" dirty="0"/>
              <a:t>Mostly Signature-Based: relied on having knowledge of all known vulnerabilities and developing signatures for their detection.</a:t>
            </a:r>
          </a:p>
          <a:p>
            <a:pPr lvl="2"/>
            <a:r>
              <a:rPr lang="en-US" dirty="0"/>
              <a:t>Attempts to Fully Automate Analysis: Reduce the involvement by human analysts and attempt to automate post-detection analysis as much as possible.</a:t>
            </a:r>
          </a:p>
          <a:p>
            <a:pPr lvl="1"/>
            <a:endParaRPr lang="en-US" dirty="0"/>
          </a:p>
          <a:p>
            <a:pPr lvl="1"/>
            <a:endParaRPr lang="en-US" dirty="0"/>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4</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3370 – Intrusion, Detection, and Response</a:t>
            </a:r>
          </a:p>
        </p:txBody>
      </p:sp>
    </p:spTree>
    <p:extLst>
      <p:ext uri="{BB962C8B-B14F-4D97-AF65-F5344CB8AC3E}">
        <p14:creationId xmlns:p14="http://schemas.microsoft.com/office/powerpoint/2010/main" val="6663827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endParaRPr lang="en-US" dirty="0"/>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10515600" cy="4351338"/>
          </a:xfrm>
        </p:spPr>
        <p:txBody>
          <a:bodyPr>
            <a:normAutofit/>
          </a:bodyPr>
          <a:lstStyle/>
          <a:p>
            <a:pPr lvl="1"/>
            <a:endParaRPr lang="en-US" dirty="0"/>
          </a:p>
          <a:p>
            <a:pPr lvl="1"/>
            <a:endParaRPr lang="en-US" dirty="0"/>
          </a:p>
          <a:p>
            <a:pPr lvl="1"/>
            <a:endParaRPr lang="en-US" dirty="0"/>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40</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3370 – Intrusion, Detection, and Response</a:t>
            </a:r>
          </a:p>
        </p:txBody>
      </p:sp>
    </p:spTree>
    <p:extLst>
      <p:ext uri="{BB962C8B-B14F-4D97-AF65-F5344CB8AC3E}">
        <p14:creationId xmlns:p14="http://schemas.microsoft.com/office/powerpoint/2010/main" val="33786910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endParaRPr lang="en-US" dirty="0"/>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10515600" cy="4351338"/>
          </a:xfrm>
        </p:spPr>
        <p:txBody>
          <a:bodyPr>
            <a:normAutofit/>
          </a:bodyPr>
          <a:lstStyle/>
          <a:p>
            <a:pPr lvl="1"/>
            <a:endParaRPr lang="en-US" dirty="0"/>
          </a:p>
          <a:p>
            <a:pPr lvl="1"/>
            <a:endParaRPr lang="en-US" dirty="0"/>
          </a:p>
          <a:p>
            <a:pPr lvl="1"/>
            <a:endParaRPr lang="en-US" dirty="0"/>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41</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3370 – Intrusion, Detection, and Response</a:t>
            </a:r>
          </a:p>
        </p:txBody>
      </p:sp>
    </p:spTree>
    <p:extLst>
      <p:ext uri="{BB962C8B-B14F-4D97-AF65-F5344CB8AC3E}">
        <p14:creationId xmlns:p14="http://schemas.microsoft.com/office/powerpoint/2010/main" val="3447106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normAutofit fontScale="90000"/>
          </a:bodyPr>
          <a:lstStyle/>
          <a:p>
            <a:r>
              <a:rPr lang="en-US" dirty="0"/>
              <a:t>Network Security Monitoring Network Security Monitoring</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10515600" cy="4351338"/>
          </a:xfrm>
        </p:spPr>
        <p:txBody>
          <a:bodyPr>
            <a:normAutofit/>
          </a:bodyPr>
          <a:lstStyle/>
          <a:p>
            <a:pPr marL="457200" lvl="1" indent="0">
              <a:buNone/>
            </a:pPr>
            <a:r>
              <a:rPr lang="en-US" dirty="0"/>
              <a:t>United States Information Operations (IO) doctrine3 mentions that a commander’s IO capabilities should be used to accomplish the following:</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5</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3370 – Intrusion, Detection, and Response</a:t>
            </a:r>
          </a:p>
        </p:txBody>
      </p:sp>
      <p:pic>
        <p:nvPicPr>
          <p:cNvPr id="6" name="Picture 5">
            <a:extLst>
              <a:ext uri="{FF2B5EF4-FFF2-40B4-BE49-F238E27FC236}">
                <a16:creationId xmlns:a16="http://schemas.microsoft.com/office/drawing/2014/main" id="{99039E68-8C34-4A77-9F56-399713CCC5F9}"/>
              </a:ext>
            </a:extLst>
          </p:cNvPr>
          <p:cNvPicPr>
            <a:picLocks noChangeAspect="1"/>
          </p:cNvPicPr>
          <p:nvPr/>
        </p:nvPicPr>
        <p:blipFill>
          <a:blip r:embed="rId2"/>
          <a:stretch>
            <a:fillRect/>
          </a:stretch>
        </p:blipFill>
        <p:spPr>
          <a:xfrm>
            <a:off x="1387098" y="2646913"/>
            <a:ext cx="7604745" cy="3775595"/>
          </a:xfrm>
          <a:prstGeom prst="rect">
            <a:avLst/>
          </a:prstGeom>
        </p:spPr>
      </p:pic>
    </p:spTree>
    <p:extLst>
      <p:ext uri="{BB962C8B-B14F-4D97-AF65-F5344CB8AC3E}">
        <p14:creationId xmlns:p14="http://schemas.microsoft.com/office/powerpoint/2010/main" val="3132487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10515600" cy="4351338"/>
          </a:xfrm>
        </p:spPr>
        <p:txBody>
          <a:bodyPr>
            <a:normAutofit/>
          </a:bodyPr>
          <a:lstStyle/>
          <a:p>
            <a:pPr lvl="1"/>
            <a:endParaRPr lang="en-US" dirty="0"/>
          </a:p>
          <a:p>
            <a:pPr lvl="1"/>
            <a:endParaRPr lang="en-US" dirty="0"/>
          </a:p>
          <a:p>
            <a:pPr lvl="1"/>
            <a:endParaRPr lang="en-US" dirty="0"/>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6</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3370 – Intrusion, Detection, and Response</a:t>
            </a:r>
          </a:p>
        </p:txBody>
      </p:sp>
      <p:pic>
        <p:nvPicPr>
          <p:cNvPr id="6" name="Picture 5">
            <a:extLst>
              <a:ext uri="{FF2B5EF4-FFF2-40B4-BE49-F238E27FC236}">
                <a16:creationId xmlns:a16="http://schemas.microsoft.com/office/drawing/2014/main" id="{4D7AA338-C440-49EA-B4C9-048241F68AC3}"/>
              </a:ext>
            </a:extLst>
          </p:cNvPr>
          <p:cNvPicPr>
            <a:picLocks noChangeAspect="1"/>
          </p:cNvPicPr>
          <p:nvPr/>
        </p:nvPicPr>
        <p:blipFill>
          <a:blip r:embed="rId2"/>
          <a:stretch>
            <a:fillRect/>
          </a:stretch>
        </p:blipFill>
        <p:spPr>
          <a:xfrm>
            <a:off x="902212" y="1689100"/>
            <a:ext cx="8078327" cy="2095792"/>
          </a:xfrm>
          <a:prstGeom prst="rect">
            <a:avLst/>
          </a:prstGeom>
        </p:spPr>
      </p:pic>
    </p:spTree>
    <p:extLst>
      <p:ext uri="{BB962C8B-B14F-4D97-AF65-F5344CB8AC3E}">
        <p14:creationId xmlns:p14="http://schemas.microsoft.com/office/powerpoint/2010/main" val="2661441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normAutofit fontScale="90000"/>
          </a:bodyPr>
          <a:lstStyle/>
          <a:p>
            <a:r>
              <a:rPr lang="en-US" dirty="0"/>
              <a:t>Characteristics of Network Security Monitoring</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4"/>
            <a:ext cx="10515600" cy="4659467"/>
          </a:xfrm>
        </p:spPr>
        <p:txBody>
          <a:bodyPr>
            <a:normAutofit fontScale="92500"/>
          </a:bodyPr>
          <a:lstStyle/>
          <a:p>
            <a:pPr lvl="1"/>
            <a:r>
              <a:rPr lang="en-US" dirty="0"/>
              <a:t>Prevention eventually fails: A motivated attacker will always find his way in.</a:t>
            </a:r>
          </a:p>
          <a:p>
            <a:pPr lvl="1"/>
            <a:r>
              <a:rPr lang="en-US" dirty="0"/>
              <a:t>Focus on Collection: Collecting all data is cost ineffective. You must have data to parse. It should be able to perform the same level of detection with less data.</a:t>
            </a:r>
          </a:p>
          <a:p>
            <a:pPr lvl="1"/>
            <a:r>
              <a:rPr lang="en-US" dirty="0"/>
              <a:t>Cyclical process: IID is not a linear process (alert, validate, and respond). Attackers have become slow and methodical. Cyclical processes act based on:</a:t>
            </a:r>
          </a:p>
          <a:p>
            <a:pPr lvl="1"/>
            <a:endParaRPr lang="en-US" dirty="0"/>
          </a:p>
          <a:p>
            <a:pPr lvl="1"/>
            <a:endParaRPr lang="en-US" dirty="0">
              <a:sym typeface="Wingdings" panose="05000000000000000000" pitchFamily="2" charset="2"/>
            </a:endParaRPr>
          </a:p>
          <a:p>
            <a:pPr lvl="1"/>
            <a:endParaRPr lang="en-US" dirty="0">
              <a:sym typeface="Wingdings" panose="05000000000000000000" pitchFamily="2" charset="2"/>
            </a:endParaRPr>
          </a:p>
          <a:p>
            <a:pPr lvl="1"/>
            <a:endParaRPr lang="en-US" dirty="0">
              <a:sym typeface="Wingdings" panose="05000000000000000000" pitchFamily="2" charset="2"/>
            </a:endParaRPr>
          </a:p>
          <a:p>
            <a:pPr lvl="1"/>
            <a:endParaRPr lang="en-US" dirty="0">
              <a:sym typeface="Wingdings" panose="05000000000000000000" pitchFamily="2" charset="2"/>
            </a:endParaRPr>
          </a:p>
          <a:p>
            <a:pPr lvl="1"/>
            <a:r>
              <a:rPr lang="en-US" dirty="0">
                <a:sym typeface="Wingdings" panose="05000000000000000000" pitchFamily="2" charset="2"/>
              </a:rPr>
              <a:t>Threat-Centric Defense: Focuses on who performs the attack (Threat Actor) and why (Motivation). Requires extensive visibility into the network, collect data, and analyze it.</a:t>
            </a:r>
          </a:p>
          <a:p>
            <a:pPr lvl="1"/>
            <a:endParaRPr lang="en-US" dirty="0">
              <a:sym typeface="Wingdings" panose="05000000000000000000" pitchFamily="2" charset="2"/>
            </a:endParaRPr>
          </a:p>
          <a:p>
            <a:pPr lvl="1"/>
            <a:endParaRPr lang="en-US" dirty="0"/>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7</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3370 – Intrusion, Detection, and Response</a:t>
            </a:r>
          </a:p>
        </p:txBody>
      </p:sp>
      <p:pic>
        <p:nvPicPr>
          <p:cNvPr id="6" name="Picture 5">
            <a:extLst>
              <a:ext uri="{FF2B5EF4-FFF2-40B4-BE49-F238E27FC236}">
                <a16:creationId xmlns:a16="http://schemas.microsoft.com/office/drawing/2014/main" id="{38BAE753-1261-4A71-ACBB-57A4637BBE08}"/>
              </a:ext>
            </a:extLst>
          </p:cNvPr>
          <p:cNvPicPr>
            <a:picLocks noChangeAspect="1"/>
          </p:cNvPicPr>
          <p:nvPr/>
        </p:nvPicPr>
        <p:blipFill>
          <a:blip r:embed="rId2"/>
          <a:stretch>
            <a:fillRect/>
          </a:stretch>
        </p:blipFill>
        <p:spPr>
          <a:xfrm>
            <a:off x="5020067" y="3521990"/>
            <a:ext cx="2151864" cy="1880848"/>
          </a:xfrm>
          <a:prstGeom prst="rect">
            <a:avLst/>
          </a:prstGeom>
        </p:spPr>
      </p:pic>
    </p:spTree>
    <p:extLst>
      <p:ext uri="{BB962C8B-B14F-4D97-AF65-F5344CB8AC3E}">
        <p14:creationId xmlns:p14="http://schemas.microsoft.com/office/powerpoint/2010/main" val="2411713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normAutofit fontScale="90000"/>
          </a:bodyPr>
          <a:lstStyle/>
          <a:p>
            <a:r>
              <a:rPr lang="en-US" dirty="0"/>
              <a:t>VULNERABILITY-CENTRIC VS. THREAT-CENTRIC DEFENSE</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10515600" cy="4351338"/>
          </a:xfrm>
        </p:spPr>
        <p:txBody>
          <a:bodyPr>
            <a:normAutofit/>
          </a:bodyPr>
          <a:lstStyle/>
          <a:p>
            <a:pPr lvl="1"/>
            <a:endParaRPr lang="en-US" dirty="0"/>
          </a:p>
          <a:p>
            <a:pPr lvl="1"/>
            <a:endParaRPr lang="en-US" dirty="0"/>
          </a:p>
          <a:p>
            <a:pPr lvl="1"/>
            <a:endParaRPr lang="en-US" dirty="0"/>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8</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3370 – Intrusion, Detection, and Response</a:t>
            </a:r>
          </a:p>
        </p:txBody>
      </p:sp>
      <p:pic>
        <p:nvPicPr>
          <p:cNvPr id="6" name="Picture 5">
            <a:extLst>
              <a:ext uri="{FF2B5EF4-FFF2-40B4-BE49-F238E27FC236}">
                <a16:creationId xmlns:a16="http://schemas.microsoft.com/office/drawing/2014/main" id="{177422BC-90D2-4C9F-9EFF-B2F89232FB77}"/>
              </a:ext>
            </a:extLst>
          </p:cNvPr>
          <p:cNvPicPr>
            <a:picLocks noChangeAspect="1"/>
          </p:cNvPicPr>
          <p:nvPr/>
        </p:nvPicPr>
        <p:blipFill>
          <a:blip r:embed="rId2"/>
          <a:stretch>
            <a:fillRect/>
          </a:stretch>
        </p:blipFill>
        <p:spPr>
          <a:xfrm>
            <a:off x="1999677" y="1822052"/>
            <a:ext cx="8192643" cy="4105848"/>
          </a:xfrm>
          <a:prstGeom prst="rect">
            <a:avLst/>
          </a:prstGeom>
        </p:spPr>
      </p:pic>
    </p:spTree>
    <p:extLst>
      <p:ext uri="{BB962C8B-B14F-4D97-AF65-F5344CB8AC3E}">
        <p14:creationId xmlns:p14="http://schemas.microsoft.com/office/powerpoint/2010/main" val="1581984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Collection</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10515600" cy="4351338"/>
          </a:xfrm>
        </p:spPr>
        <p:txBody>
          <a:bodyPr>
            <a:normAutofit lnSpcReduction="10000"/>
          </a:bodyPr>
          <a:lstStyle/>
          <a:p>
            <a:pPr lvl="1"/>
            <a:r>
              <a:rPr lang="en-US" dirty="0"/>
              <a:t>Collection occurs with a combination of hardware and software that are used to generate, organize, and store data for NSM detection and analysis.</a:t>
            </a:r>
          </a:p>
          <a:p>
            <a:pPr lvl="1"/>
            <a:endParaRPr lang="en-US" dirty="0"/>
          </a:p>
          <a:p>
            <a:pPr lvl="1"/>
            <a:r>
              <a:rPr lang="en-US" dirty="0"/>
              <a:t>CAREFUL! Trash in </a:t>
            </a:r>
            <a:r>
              <a:rPr lang="en-US" dirty="0">
                <a:sym typeface="Wingdings" panose="05000000000000000000" pitchFamily="2" charset="2"/>
              </a:rPr>
              <a:t> Trash out</a:t>
            </a:r>
          </a:p>
          <a:p>
            <a:pPr lvl="1"/>
            <a:endParaRPr lang="en-US" dirty="0">
              <a:sym typeface="Wingdings" panose="05000000000000000000" pitchFamily="2" charset="2"/>
            </a:endParaRPr>
          </a:p>
          <a:p>
            <a:pPr lvl="1"/>
            <a:r>
              <a:rPr lang="en-US" dirty="0">
                <a:sym typeface="Wingdings" panose="05000000000000000000" pitchFamily="2" charset="2"/>
              </a:rPr>
              <a:t>Data categories: Full Content Data, Session Data, Statistical</a:t>
            </a:r>
          </a:p>
          <a:p>
            <a:pPr lvl="1"/>
            <a:endParaRPr lang="en-US" dirty="0">
              <a:sym typeface="Wingdings" panose="05000000000000000000" pitchFamily="2" charset="2"/>
            </a:endParaRPr>
          </a:p>
          <a:p>
            <a:pPr lvl="1"/>
            <a:r>
              <a:rPr lang="en-US" dirty="0">
                <a:sym typeface="Wingdings" panose="05000000000000000000" pitchFamily="2" charset="2"/>
              </a:rPr>
              <a:t>Data, Packet String Data, and Alert Data.</a:t>
            </a:r>
            <a:endParaRPr lang="en-US" dirty="0"/>
          </a:p>
          <a:p>
            <a:pPr lvl="1"/>
            <a:endParaRPr lang="en-US" dirty="0"/>
          </a:p>
          <a:p>
            <a:pPr lvl="1"/>
            <a:r>
              <a:rPr lang="en-US" dirty="0"/>
              <a:t>Effective collection requires a concerted effort from organizational leadership, the information security team, and network and systems administration groups.</a:t>
            </a:r>
          </a:p>
          <a:p>
            <a:pPr lvl="1"/>
            <a:endParaRPr lang="en-US" dirty="0"/>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9</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3370 – Intrusion, Detection, and Response</a:t>
            </a:r>
          </a:p>
        </p:txBody>
      </p:sp>
    </p:spTree>
    <p:extLst>
      <p:ext uri="{BB962C8B-B14F-4D97-AF65-F5344CB8AC3E}">
        <p14:creationId xmlns:p14="http://schemas.microsoft.com/office/powerpoint/2010/main" val="8058410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951</TotalTime>
  <Words>1443</Words>
  <Application>Microsoft Office PowerPoint</Application>
  <PresentationFormat>Widescreen</PresentationFormat>
  <Paragraphs>235</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Lato</vt:lpstr>
      <vt:lpstr>Office Theme</vt:lpstr>
      <vt:lpstr>Chapter 1: Introduction</vt:lpstr>
      <vt:lpstr>Network Security Management </vt:lpstr>
      <vt:lpstr>Key NSM Terms</vt:lpstr>
      <vt:lpstr>What is Intrusion Detection?</vt:lpstr>
      <vt:lpstr>Network Security Monitoring Network Security Monitoring</vt:lpstr>
      <vt:lpstr>Cont…</vt:lpstr>
      <vt:lpstr>Characteristics of Network Security Monitoring</vt:lpstr>
      <vt:lpstr>VULNERABILITY-CENTRIC VS. THREAT-CENTRIC DEFENSE</vt:lpstr>
      <vt:lpstr>Collection</vt:lpstr>
      <vt:lpstr>Collection Tasks</vt:lpstr>
      <vt:lpstr>Detection</vt:lpstr>
      <vt:lpstr>Analysis</vt:lpstr>
      <vt:lpstr>Big Data Security</vt:lpstr>
      <vt:lpstr>Challenges to NSM</vt:lpstr>
      <vt:lpstr>The Analyst – Baseline Skills</vt:lpstr>
      <vt:lpstr>Specializations – Offensive Tactics</vt:lpstr>
      <vt:lpstr>Mitre – Cyber Kill Chain</vt:lpstr>
      <vt:lpstr>Specializations – Defensive Tactics</vt:lpstr>
      <vt:lpstr>Specializations - Programming</vt:lpstr>
      <vt:lpstr>Specializations - Programming</vt:lpstr>
      <vt:lpstr>Specializations - Programming</vt:lpstr>
      <vt:lpstr>Specializations - Programming</vt:lpstr>
      <vt:lpstr>Specializations – Malware Analyst</vt:lpstr>
      <vt:lpstr>Specializations – Host-Based Forensics</vt:lpstr>
      <vt:lpstr>Before Next Class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Network Security Management</dc:title>
  <dc:creator>Gonzalo De La Torre Parra</dc:creator>
  <cp:lastModifiedBy>Gonzalo De La Torre Parra</cp:lastModifiedBy>
  <cp:revision>11</cp:revision>
  <dcterms:created xsi:type="dcterms:W3CDTF">2021-08-23T19:21:20Z</dcterms:created>
  <dcterms:modified xsi:type="dcterms:W3CDTF">2021-08-31T14:49:29Z</dcterms:modified>
</cp:coreProperties>
</file>