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35" r:id="rId2"/>
    <p:sldId id="706" r:id="rId3"/>
    <p:sldId id="714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6" r:id="rId16"/>
    <p:sldId id="337" r:id="rId17"/>
    <p:sldId id="343" r:id="rId18"/>
    <p:sldId id="344" r:id="rId19"/>
    <p:sldId id="345" r:id="rId20"/>
    <p:sldId id="381" r:id="rId21"/>
    <p:sldId id="712" r:id="rId22"/>
    <p:sldId id="715" r:id="rId23"/>
    <p:sldId id="716" r:id="rId24"/>
    <p:sldId id="717" r:id="rId25"/>
    <p:sldId id="711" r:id="rId26"/>
    <p:sldId id="713" r:id="rId27"/>
  </p:sldIdLst>
  <p:sldSz cx="9144000" cy="6858000" type="screen4x3"/>
  <p:notesSz cx="6954838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  <a:srgbClr val="66FF33"/>
    <a:srgbClr val="FF9933"/>
    <a:srgbClr val="FF9900"/>
    <a:srgbClr val="00FF00"/>
    <a:srgbClr val="F6A8B3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743" autoAdjust="0"/>
  </p:normalViewPr>
  <p:slideViewPr>
    <p:cSldViewPr>
      <p:cViewPr varScale="1">
        <p:scale>
          <a:sx n="97" d="100"/>
          <a:sy n="97" d="100"/>
        </p:scale>
        <p:origin x="134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3014065" cy="464839"/>
          </a:xfrm>
          <a:prstGeom prst="rect">
            <a:avLst/>
          </a:prstGeom>
        </p:spPr>
        <p:txBody>
          <a:bodyPr vert="horz" lIns="87906" tIns="43953" rIns="87906" bIns="4395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266" y="4"/>
            <a:ext cx="3014065" cy="464839"/>
          </a:xfrm>
          <a:prstGeom prst="rect">
            <a:avLst/>
          </a:prstGeom>
        </p:spPr>
        <p:txBody>
          <a:bodyPr vert="horz" lIns="87906" tIns="43953" rIns="87906" bIns="43953" rtlCol="0"/>
          <a:lstStyle>
            <a:lvl1pPr algn="r">
              <a:defRPr sz="1200"/>
            </a:lvl1pPr>
          </a:lstStyle>
          <a:p>
            <a:fld id="{74673831-63DD-47DE-B31D-EFF435C98414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2726"/>
            <a:ext cx="3014065" cy="464839"/>
          </a:xfrm>
          <a:prstGeom prst="rect">
            <a:avLst/>
          </a:prstGeom>
        </p:spPr>
        <p:txBody>
          <a:bodyPr vert="horz" lIns="87906" tIns="43953" rIns="87906" bIns="4395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266" y="8842726"/>
            <a:ext cx="3014065" cy="464839"/>
          </a:xfrm>
          <a:prstGeom prst="rect">
            <a:avLst/>
          </a:prstGeom>
        </p:spPr>
        <p:txBody>
          <a:bodyPr vert="horz" lIns="87906" tIns="43953" rIns="87906" bIns="43953" rtlCol="0" anchor="b"/>
          <a:lstStyle>
            <a:lvl1pPr algn="r">
              <a:defRPr sz="1200"/>
            </a:lvl1pPr>
          </a:lstStyle>
          <a:p>
            <a:fld id="{3216E025-6DE5-4BA9-A9D7-2C59D484BA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84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4"/>
            <a:ext cx="3014065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5" tIns="46463" rIns="92925" bIns="464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9266" y="4"/>
            <a:ext cx="3014065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5" tIns="46463" rIns="92925" bIns="464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98500"/>
            <a:ext cx="4652962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788" y="4422134"/>
            <a:ext cx="5563267" cy="418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5" tIns="46463" rIns="92925" bIns="464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42726"/>
            <a:ext cx="3014065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5" tIns="46463" rIns="92925" bIns="464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9266" y="8842726"/>
            <a:ext cx="3014065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5" tIns="46463" rIns="92925" bIns="464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DD357B-B03F-4060-9757-7A08E7AE6D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96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161C7-03C4-46C8-9E42-E8ECEBF3509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94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A26E3-FDA7-43A4-8037-000552E9CE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27C3B-F078-49F1-90DA-C4230BE53C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53442-028B-48DA-98BE-828FB2734C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038600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24288"/>
            <a:ext cx="4038600" cy="2301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2C2FE-65CB-43B9-A021-226919DAE7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E51ED-8D82-4E50-9669-B5DDE4ADAB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D247F-C735-49BA-A393-BE93D49152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5EA2F-A653-4FDF-BA6B-0FE8C4A5FF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53827-DE8C-4645-B2A9-8255014710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6F9F9-016D-4946-889E-982E5EB950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8AD75-9B8E-4179-A136-D79DF9E6DD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4B1D4-07A8-4ABD-A1B9-3C1992A441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35B2B-6F10-4F0B-8856-E03FCCF178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B8CB3-AA60-4160-BDC3-EBDF735593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763ED8E-455B-43A6-82B6-210F9E9040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67B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67B0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67B0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67B0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67B0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F67B0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F67B0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F67B0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F67B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rgbClr val="0000FF"/>
          </a:solidFill>
          <a:latin typeface="Courier New" pitchFamily="49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066800"/>
            <a:ext cx="8534400" cy="914400"/>
          </a:xfrm>
        </p:spPr>
        <p:txBody>
          <a:bodyPr/>
          <a:lstStyle/>
          <a:p>
            <a:r>
              <a:rPr lang="en-US" sz="2800" dirty="0"/>
              <a:t>ENGR 4399 </a:t>
            </a:r>
            <a:br>
              <a:rPr lang="en-US" sz="2800" dirty="0"/>
            </a:br>
            <a:r>
              <a:rPr lang="en-US" sz="2800" dirty="0"/>
              <a:t>Introduction to Machine Learning for Engineers</a:t>
            </a:r>
            <a:endParaRPr lang="en-US" sz="2400" b="0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-16747" y="2069746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>
                <a:latin typeface="Verdana" pitchFamily="34" charset="0"/>
              </a:rPr>
              <a:t>Lecture #8: k-means Clustering</a:t>
            </a:r>
          </a:p>
          <a:p>
            <a:pPr algn="ctr">
              <a:spcBef>
                <a:spcPct val="50000"/>
              </a:spcBef>
              <a:tabLst>
                <a:tab pos="1538288" algn="l"/>
              </a:tabLst>
            </a:pPr>
            <a:r>
              <a:rPr lang="en-US" sz="4000" b="1" dirty="0">
                <a:latin typeface="Verdana" pitchFamily="34" charset="0"/>
              </a:rPr>
              <a:t>September 17, 2020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304800" y="2133600"/>
            <a:ext cx="853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5A26E3-FDA7-43A4-8037-000552E9CEA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AD2FC44-9528-45E7-92F2-40F1E0741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885" y="4964076"/>
            <a:ext cx="2466975" cy="184785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930C7286-C03F-47EB-A0C1-663D13AEDAB4}"/>
              </a:ext>
            </a:extLst>
          </p:cNvPr>
          <p:cNvSpPr/>
          <p:nvPr/>
        </p:nvSpPr>
        <p:spPr>
          <a:xfrm>
            <a:off x="-16747" y="4834321"/>
            <a:ext cx="3036873" cy="19776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k-means: readjust centers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4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4419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90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152400"/>
            <a:ext cx="9296400" cy="715962"/>
          </a:xfrm>
        </p:spPr>
        <p:txBody>
          <a:bodyPr/>
          <a:lstStyle/>
          <a:p>
            <a:r>
              <a:rPr lang="en-US" sz="3200" dirty="0"/>
              <a:t>k-means: assign points to nearest center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4419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k-means: readjust centers</a:t>
            </a: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10600" cy="715962"/>
          </a:xfrm>
        </p:spPr>
        <p:txBody>
          <a:bodyPr/>
          <a:lstStyle/>
          <a:p>
            <a:r>
              <a:rPr lang="en-US" sz="3200" dirty="0"/>
              <a:t>k-means: assign points to nearest center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2971800" y="58674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No changes:  Done</a:t>
            </a:r>
          </a:p>
        </p:txBody>
      </p:sp>
    </p:spTree>
    <p:extLst>
      <p:ext uri="{BB962C8B-B14F-4D97-AF65-F5344CB8AC3E}">
        <p14:creationId xmlns:p14="http://schemas.microsoft.com/office/powerpoint/2010/main" val="2631116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405268"/>
            <a:ext cx="8153400" cy="129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sz="2000" b="1" dirty="0">
                <a:solidFill>
                  <a:srgbClr val="FF0000"/>
                </a:solidFill>
              </a:rPr>
              <a:t>Assign</a:t>
            </a:r>
            <a:r>
              <a:rPr lang="en-US" dirty="0">
                <a:solidFill>
                  <a:srgbClr val="FF0000"/>
                </a:solidFill>
              </a:rPr>
              <a:t> points </a:t>
            </a:r>
            <a:r>
              <a:rPr lang="en-US" sz="2000" b="1" dirty="0">
                <a:solidFill>
                  <a:srgbClr val="FF0000"/>
                </a:solidFill>
              </a:rPr>
              <a:t>to the closest center</a:t>
            </a:r>
          </a:p>
          <a:p>
            <a:pPr lvl="1" eaLnBrk="1" hangingPunct="1"/>
            <a:r>
              <a:rPr lang="en-US" sz="2000" dirty="0"/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524000" y="5562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219200" y="495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812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3152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962400" y="3200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953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9718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914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943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5240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324600" y="4572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048000" y="3962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029200" y="3276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943600" y="39624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14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sz="2000" b="1" dirty="0">
                <a:solidFill>
                  <a:srgbClr val="0000FF"/>
                </a:solidFill>
              </a:rPr>
              <a:t>Assign/cluster each example to closest center</a:t>
            </a: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sz="2000" dirty="0"/>
              <a:t>Recalculate centers as the mean of the points in a cluster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2438400"/>
            <a:ext cx="5248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over each point:</a:t>
            </a:r>
          </a:p>
          <a:p>
            <a:r>
              <a:rPr lang="en-US" sz="2000" dirty="0"/>
              <a:t>	- get 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dirty="0"/>
              <a:t> to each cluster center</a:t>
            </a:r>
          </a:p>
          <a:p>
            <a:r>
              <a:rPr lang="en-US" sz="2000" dirty="0"/>
              <a:t>	- assign to closest center</a:t>
            </a: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1371600" y="6324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066800" y="5715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1828800" y="5410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7162800" y="5105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3810000" y="4495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800600" y="45720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3886200" y="5257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8194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7239000" y="59436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57912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1371600" y="6096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6172200" y="5867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2895600" y="5257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4876800" y="4572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5791200" y="5257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Connector 20"/>
          <p:cNvCxnSpPr>
            <a:stCxn id="28" idx="7"/>
            <a:endCxn id="35" idx="2"/>
          </p:cNvCxnSpPr>
          <p:nvPr/>
        </p:nvCxnSpPr>
        <p:spPr bwMode="auto">
          <a:xfrm flipV="1">
            <a:off x="4146363" y="4800600"/>
            <a:ext cx="844737" cy="50183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28" idx="6"/>
            <a:endCxn id="36" idx="1"/>
          </p:cNvCxnSpPr>
          <p:nvPr/>
        </p:nvCxnSpPr>
        <p:spPr bwMode="auto">
          <a:xfrm flipV="1">
            <a:off x="4191000" y="5372100"/>
            <a:ext cx="1600200" cy="38100"/>
          </a:xfrm>
          <a:prstGeom prst="line">
            <a:avLst/>
          </a:prstGeom>
          <a:noFill/>
          <a:ln w="38100" cap="flat" cmpd="sng" algn="ctr">
            <a:solidFill>
              <a:srgbClr val="66006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4" idx="3"/>
            <a:endCxn id="28" idx="2"/>
          </p:cNvCxnSpPr>
          <p:nvPr/>
        </p:nvCxnSpPr>
        <p:spPr bwMode="auto">
          <a:xfrm>
            <a:off x="3124200" y="5372100"/>
            <a:ext cx="762000" cy="381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218332" y="6261768"/>
            <a:ext cx="4953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distance measure should we use?</a:t>
            </a:r>
          </a:p>
        </p:txBody>
      </p:sp>
    </p:spTree>
    <p:extLst>
      <p:ext uri="{BB962C8B-B14F-4D97-AF65-F5344CB8AC3E}">
        <p14:creationId xmlns:p14="http://schemas.microsoft.com/office/powerpoint/2010/main" val="1151642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measure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43000"/>
            <a:ext cx="45339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Euclidean (default in MATLAB):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395A89-70CD-4A65-8BD7-B910A6C013CB}"/>
              </a:ext>
            </a:extLst>
          </p:cNvPr>
          <p:cNvSpPr txBox="1">
            <a:spLocks/>
          </p:cNvSpPr>
          <p:nvPr/>
        </p:nvSpPr>
        <p:spPr bwMode="auto">
          <a:xfrm>
            <a:off x="190500" y="3239259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rgbClr val="0000FF"/>
                </a:solidFill>
                <a:latin typeface="Courier New" pitchFamily="49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City Block:</a:t>
            </a:r>
          </a:p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FontTx/>
              <a:buNone/>
            </a:pPr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A98D7-6C52-4D08-9996-8F8F5E561AE4}"/>
                  </a:ext>
                </a:extLst>
              </p:cNvPr>
              <p:cNvSpPr txBox="1"/>
              <p:nvPr/>
            </p:nvSpPr>
            <p:spPr>
              <a:xfrm>
                <a:off x="685800" y="3634783"/>
                <a:ext cx="4914900" cy="1574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A98D7-6C52-4D08-9996-8F8F5E561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634783"/>
                <a:ext cx="4914900" cy="15749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75909E-E091-4318-9D32-BCA8184FC181}"/>
                  </a:ext>
                </a:extLst>
              </p:cNvPr>
              <p:cNvSpPr txBox="1"/>
              <p:nvPr/>
            </p:nvSpPr>
            <p:spPr>
              <a:xfrm>
                <a:off x="-171450" y="1601400"/>
                <a:ext cx="6629400" cy="1574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75909E-E091-4318-9D32-BCA8184FC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1450" y="1601400"/>
                <a:ext cx="6629400" cy="1574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65BA2AB-C4F7-4A19-9786-2D6F8F0C01DD}"/>
              </a:ext>
            </a:extLst>
          </p:cNvPr>
          <p:cNvSpPr/>
          <p:nvPr/>
        </p:nvSpPr>
        <p:spPr>
          <a:xfrm>
            <a:off x="178210" y="5118528"/>
            <a:ext cx="1154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kern="0" dirty="0">
                <a:latin typeface="+mn-lt"/>
              </a:rPr>
              <a:t>Cosine: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E57C187-35F3-41D4-8F7A-E12DFB452556}"/>
                  </a:ext>
                </a:extLst>
              </p:cNvPr>
              <p:cNvSpPr/>
              <p:nvPr/>
            </p:nvSpPr>
            <p:spPr>
              <a:xfrm>
                <a:off x="799548" y="5410200"/>
                <a:ext cx="5405582" cy="1397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′)(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𝑐𝑐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E57C187-35F3-41D4-8F7A-E12DFB452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8" y="5410200"/>
                <a:ext cx="5405582" cy="13978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898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80099"/>
            <a:ext cx="87630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dirty="0"/>
              <a:t>Assign points to the closest center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</a:rPr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447800" y="6172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143000" y="5562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050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39000" y="4419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886200" y="3810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876800" y="3886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8956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15200" y="5257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867400" y="4572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447800" y="5943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248400" y="5181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23681" y="6104499"/>
            <a:ext cx="4526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Where are the cluster centers?</a:t>
            </a:r>
          </a:p>
        </p:txBody>
      </p:sp>
    </p:spTree>
    <p:extLst>
      <p:ext uri="{BB962C8B-B14F-4D97-AF65-F5344CB8AC3E}">
        <p14:creationId xmlns:p14="http://schemas.microsoft.com/office/powerpoint/2010/main" val="138644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dirty="0"/>
              <a:t>Assign/cluster each example to closest center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</a:rPr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447800" y="6172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143000" y="5562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050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39000" y="4419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886200" y="3810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876800" y="3886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8956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15200" y="5257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867400" y="4572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447800" y="5943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248400" y="5181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133600" y="5638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419600" y="38862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781800" y="48006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52800" y="6039185"/>
            <a:ext cx="4131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calculate these?</a:t>
            </a:r>
          </a:p>
        </p:txBody>
      </p:sp>
    </p:spTree>
    <p:extLst>
      <p:ext uri="{BB962C8B-B14F-4D97-AF65-F5344CB8AC3E}">
        <p14:creationId xmlns:p14="http://schemas.microsoft.com/office/powerpoint/2010/main" val="980148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dirty="0"/>
              <a:t>Assign/cluster each example to closest center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</a:rPr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685800" y="5486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81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1430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1600200" y="4114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6858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066800" y="48768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43200" y="3276600"/>
            <a:ext cx="5143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of the points in the cluster:</a:t>
            </a:r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294258"/>
              </p:ext>
            </p:extLst>
          </p:nvPr>
        </p:nvGraphicFramePr>
        <p:xfrm>
          <a:off x="2780071" y="4038600"/>
          <a:ext cx="3892304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3" imgW="1003300" imgH="431800" progId="Equation.3">
                  <p:embed/>
                </p:oleObj>
              </mc:Choice>
              <mc:Fallback>
                <p:oleObj name="Equation" r:id="rId3" imgW="1003300" imgH="431800" progId="Equation.3">
                  <p:embed/>
                  <p:pic>
                    <p:nvPicPr>
                      <p:cNvPr id="2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0071" y="4038600"/>
                        <a:ext cx="3892304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700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98BE-0C06-4923-B2ED-20D3C832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#8a: k-means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AAE6F-8908-4DD1-9B48-0A9FF648C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1600"/>
            <a:ext cx="8229600" cy="4754563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CA" dirty="0"/>
              <a:t>load data from “kmeansInClassData.txt” to a table array</a:t>
            </a:r>
          </a:p>
          <a:p>
            <a:pPr marL="457200" indent="-457200">
              <a:buAutoNum type="arabicParenR"/>
            </a:pPr>
            <a:endParaRPr lang="en-CA" dirty="0"/>
          </a:p>
          <a:p>
            <a:pPr marL="457200" indent="-457200">
              <a:buAutoNum type="arabicParenR"/>
            </a:pPr>
            <a:r>
              <a:rPr lang="en-CA" dirty="0"/>
              <a:t>Perform a k-means cluster analysis</a:t>
            </a:r>
          </a:p>
          <a:p>
            <a:pPr marL="457200" indent="-457200">
              <a:buAutoNum type="arabicParenR"/>
            </a:pPr>
            <a:endParaRPr lang="en-CA" dirty="0"/>
          </a:p>
          <a:p>
            <a:pPr marL="457200" indent="-457200">
              <a:buAutoNum type="arabicParenR"/>
            </a:pPr>
            <a:r>
              <a:rPr lang="en-CA" dirty="0"/>
              <a:t>Create a 2D scatter plot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BF350-44EE-4097-A1A1-CF7F3026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D247F-C735-49BA-A393-BE93D491522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53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k-means doing?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3374" y="1066800"/>
            <a:ext cx="8153400" cy="10734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k-means tries to minimize what is called the “k-means” loss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138501"/>
              </p:ext>
            </p:extLst>
          </p:nvPr>
        </p:nvGraphicFramePr>
        <p:xfrm>
          <a:off x="1716881" y="2140284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6881" y="2140284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7878" y="3401961"/>
            <a:ext cx="7138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that is, </a:t>
            </a:r>
            <a:r>
              <a:rPr lang="en-US" sz="2000" i="1" dirty="0">
                <a:solidFill>
                  <a:srgbClr val="FF0000"/>
                </a:solidFill>
              </a:rPr>
              <a:t>the sum of the squared distances </a:t>
            </a:r>
            <a:r>
              <a:rPr lang="en-US" sz="2000" dirty="0"/>
              <a:t>from each point to the associated cluster center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DDE41-7910-4E47-8FAC-2C3A26B95B5A}"/>
              </a:ext>
            </a:extLst>
          </p:cNvPr>
          <p:cNvSpPr txBox="1"/>
          <p:nvPr/>
        </p:nvSpPr>
        <p:spPr>
          <a:xfrm>
            <a:off x="603786" y="4477968"/>
            <a:ext cx="7539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Does each step of k-means move towards reducing this loss function (or at least not increasing)?</a:t>
            </a:r>
          </a:p>
        </p:txBody>
      </p:sp>
    </p:spTree>
    <p:extLst>
      <p:ext uri="{BB962C8B-B14F-4D97-AF65-F5344CB8AC3E}">
        <p14:creationId xmlns:p14="http://schemas.microsoft.com/office/powerpoint/2010/main" val="4235062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2CBC-5DFF-4B24-883D-B42AD9A9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process flow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A87C2-28CA-44EE-A855-2F1F8F98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D247F-C735-49BA-A393-BE93D491522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8A306-11EA-4803-918C-5A9A087C5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19200"/>
            <a:ext cx="8991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36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3518-D3EB-478C-A045-C33EC365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1D example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BD87A-E4F2-4789-8B6D-4EF85F1B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D247F-C735-49BA-A393-BE93D491522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57601-A994-426B-B6B1-6AAE0FE3D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" y="1295400"/>
            <a:ext cx="898422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96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04AB-272B-4811-905C-EE35107D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1D example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EA5C4-AC31-4C39-8729-94D5267F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D247F-C735-49BA-A393-BE93D491522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3454F-0EFE-4B43-9755-D94C071CE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41052"/>
            <a:ext cx="7600950" cy="4752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1FD8D5-FD4F-40D5-ACE0-A224D3C93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025013"/>
            <a:ext cx="22098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53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82C7-81F9-483E-8DFC-63A71C9A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1D example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425C1-BA6E-40B4-8824-DF577A6B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D247F-C735-49BA-A393-BE93D491522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46F6F-2D8E-43F3-A83E-E8BE276DF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7591425" cy="476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BCC818-55B5-4E00-8C5A-BA4F2F2F9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101725"/>
            <a:ext cx="22098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22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98BE-0C06-4923-B2ED-20D3C832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In-Class #8b: </a:t>
            </a:r>
            <a:r>
              <a:rPr lang="en-US" dirty="0"/>
              <a:t>k-means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AAE6F-8908-4DD1-9B48-0A9FF648C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1718"/>
            <a:ext cx="9144000" cy="4754563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CA" dirty="0"/>
              <a:t>load the basket ball stats data file called “bball.txt”</a:t>
            </a:r>
          </a:p>
          <a:p>
            <a:pPr marL="457200" indent="-457200">
              <a:buAutoNum type="arabicParenR"/>
            </a:pPr>
            <a:endParaRPr lang="en-CA" dirty="0"/>
          </a:p>
          <a:p>
            <a:pPr marL="0" indent="0" defTabSz="201613">
              <a:buNone/>
            </a:pPr>
            <a:r>
              <a:rPr lang="en-CA" dirty="0"/>
              <a:t>2) Save all the numerical categories from “bball.txt” into a variable 		 		called “stats”</a:t>
            </a:r>
            <a:br>
              <a:rPr lang="en-CA" dirty="0"/>
            </a:br>
            <a:endParaRPr lang="en-CA" dirty="0"/>
          </a:p>
          <a:p>
            <a:pPr marL="0" indent="0">
              <a:buNone/>
              <a:tabLst>
                <a:tab pos="403225" algn="l"/>
              </a:tabLst>
            </a:pPr>
            <a:r>
              <a:rPr lang="en-CA" dirty="0"/>
              <a:t>3) Normalize the values in your “stats” variable by using the 	MATLAB function </a:t>
            </a:r>
            <a:r>
              <a:rPr lang="en-CA" dirty="0" err="1"/>
              <a:t>zscore</a:t>
            </a:r>
            <a:r>
              <a:rPr lang="en-CA" dirty="0"/>
              <a:t> and save it in a new variable called 	“</a:t>
            </a:r>
            <a:r>
              <a:rPr lang="en-CA" dirty="0" err="1"/>
              <a:t>statsNorm</a:t>
            </a:r>
            <a:r>
              <a:rPr lang="en-CA" dirty="0"/>
              <a:t>”</a:t>
            </a: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  <a:tabLst>
                <a:tab pos="403225" algn="l"/>
              </a:tabLst>
            </a:pPr>
            <a:r>
              <a:rPr lang="en-CA" dirty="0"/>
              <a:t>4) Perform a </a:t>
            </a:r>
            <a:r>
              <a:rPr lang="en-CA" dirty="0" err="1"/>
              <a:t>kmeans</a:t>
            </a:r>
            <a:r>
              <a:rPr lang="en-CA" dirty="0"/>
              <a:t> clustering analysis with 2 clusters using a            	distance that provides the “smallest total sum of distances” </a:t>
            </a:r>
            <a:r>
              <a:rPr lang="en-CA"/>
              <a:t>using 	“</a:t>
            </a:r>
            <a:r>
              <a:rPr lang="en-CA" dirty="0" err="1"/>
              <a:t>statsNorm</a:t>
            </a:r>
            <a:r>
              <a:rPr lang="en-CA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BF350-44EE-4097-A1A1-CF7F3026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D247F-C735-49BA-A393-BE93D491522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20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DCE17-630C-4E80-A1A8-CEEBC473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132F-0143-4FA0-9A8C-6E076AEE2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40631"/>
            <a:ext cx="9067800" cy="4754563"/>
          </a:xfrm>
        </p:spPr>
        <p:txBody>
          <a:bodyPr/>
          <a:lstStyle/>
          <a:p>
            <a:pPr marL="0" indent="0">
              <a:buNone/>
            </a:pPr>
            <a:r>
              <a:rPr lang="en-CA" sz="1800" dirty="0"/>
              <a:t>%% Import &amp; </a:t>
            </a:r>
            <a:r>
              <a:rPr lang="en-CA" sz="1800" dirty="0" err="1"/>
              <a:t>intialize</a:t>
            </a:r>
            <a:r>
              <a:rPr lang="en-CA" sz="1800" dirty="0"/>
              <a:t> data</a:t>
            </a:r>
          </a:p>
          <a:p>
            <a:pPr marL="0" indent="0">
              <a:buNone/>
            </a:pPr>
            <a:r>
              <a:rPr lang="en-CA" sz="1800" dirty="0"/>
              <a:t>data = </a:t>
            </a:r>
            <a:r>
              <a:rPr lang="en-CA" sz="1800" dirty="0" err="1"/>
              <a:t>readtable</a:t>
            </a:r>
            <a:r>
              <a:rPr lang="en-CA" sz="1800" dirty="0"/>
              <a:t>('bball.txt');</a:t>
            </a:r>
          </a:p>
          <a:p>
            <a:pPr marL="0" indent="0">
              <a:buNone/>
            </a:pPr>
            <a:r>
              <a:rPr lang="en-CA" sz="1800" dirty="0"/>
              <a:t>stats = data{:,[ 5 6 11:end ]};</a:t>
            </a:r>
          </a:p>
          <a:p>
            <a:pPr marL="0" indent="0">
              <a:buNone/>
            </a:pPr>
            <a:r>
              <a:rPr lang="en-CA" sz="1800" dirty="0"/>
              <a:t>labels = </a:t>
            </a:r>
            <a:r>
              <a:rPr lang="en-CA" sz="1800" dirty="0" err="1"/>
              <a:t>data.Properties.VariableNames</a:t>
            </a:r>
            <a:r>
              <a:rPr lang="en-CA" sz="1800" dirty="0"/>
              <a:t>([ 5 6 11:end ]);</a:t>
            </a:r>
          </a:p>
          <a:p>
            <a:pPr marL="0" indent="0">
              <a:buNone/>
            </a:pPr>
            <a:r>
              <a:rPr lang="en-CA" sz="1800" dirty="0" err="1"/>
              <a:t>statsNorm</a:t>
            </a:r>
            <a:r>
              <a:rPr lang="en-CA" sz="1800" dirty="0"/>
              <a:t> = </a:t>
            </a:r>
            <a:r>
              <a:rPr lang="en-CA" sz="1800" dirty="0" err="1"/>
              <a:t>zscore</a:t>
            </a:r>
            <a:r>
              <a:rPr lang="en-CA" sz="1800" dirty="0"/>
              <a:t>(stats);</a:t>
            </a:r>
          </a:p>
          <a:p>
            <a:pPr marL="0" indent="0">
              <a:buNone/>
            </a:pPr>
            <a:br>
              <a:rPr lang="en-CA" sz="1800" dirty="0"/>
            </a:b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800" dirty="0"/>
              <a:t>%% TODO: Group data using k-means clustering</a:t>
            </a:r>
          </a:p>
          <a:p>
            <a:pPr marL="0" indent="0">
              <a:buNone/>
            </a:pPr>
            <a:r>
              <a:rPr lang="en-CA" sz="1600" dirty="0"/>
              <a:t>grp = </a:t>
            </a:r>
            <a:r>
              <a:rPr lang="en-CA" sz="1600" dirty="0" err="1"/>
              <a:t>kmeans</a:t>
            </a:r>
            <a:r>
              <a:rPr lang="en-CA" sz="1600" dirty="0"/>
              <a:t>(statsNorm,2,'Distance','cityblock','Replicates',5,'Display','final');</a:t>
            </a:r>
          </a:p>
          <a:p>
            <a:pPr marL="0" indent="0">
              <a:buNone/>
            </a:pPr>
            <a:r>
              <a:rPr lang="en-CA" sz="1600" dirty="0"/>
              <a:t>grp = </a:t>
            </a:r>
            <a:r>
              <a:rPr lang="en-CA" sz="1600" dirty="0" err="1"/>
              <a:t>kmeans</a:t>
            </a:r>
            <a:r>
              <a:rPr lang="en-CA" sz="1600" dirty="0"/>
              <a:t>(statsNorm,2,'Distance','sqeuclidean','Replicates',5,'Display','final');</a:t>
            </a:r>
          </a:p>
          <a:p>
            <a:pPr marL="0" indent="0">
              <a:buNone/>
            </a:pPr>
            <a:r>
              <a:rPr lang="en-CA" sz="1600" dirty="0"/>
              <a:t>grp = </a:t>
            </a:r>
            <a:r>
              <a:rPr lang="en-CA" sz="1600" dirty="0" err="1"/>
              <a:t>kmeans</a:t>
            </a:r>
            <a:r>
              <a:rPr lang="en-CA" sz="1600" dirty="0"/>
              <a:t>(statsNorm,2,'Distance','cosine','Replicates',5,'Display','final');</a:t>
            </a:r>
          </a:p>
          <a:p>
            <a:pPr marL="0" indent="0">
              <a:buNone/>
            </a:pPr>
            <a:r>
              <a:rPr lang="en-CA" sz="1800" dirty="0"/>
              <a:t>%% View data</a:t>
            </a:r>
          </a:p>
          <a:p>
            <a:pPr marL="0" indent="0">
              <a:buNone/>
            </a:pPr>
            <a:r>
              <a:rPr lang="en-CA" sz="1800" dirty="0"/>
              <a:t>scatter3(</a:t>
            </a:r>
            <a:r>
              <a:rPr lang="en-CA" sz="1800" dirty="0" err="1"/>
              <a:t>scrs</a:t>
            </a:r>
            <a:r>
              <a:rPr lang="en-CA" sz="1800" dirty="0"/>
              <a:t>(:,1),</a:t>
            </a:r>
            <a:r>
              <a:rPr lang="en-CA" sz="1800" dirty="0" err="1"/>
              <a:t>scrs</a:t>
            </a:r>
            <a:r>
              <a:rPr lang="en-CA" sz="1800" dirty="0"/>
              <a:t>(:,2),</a:t>
            </a:r>
            <a:r>
              <a:rPr lang="en-CA" sz="1800" dirty="0" err="1"/>
              <a:t>scrs</a:t>
            </a:r>
            <a:r>
              <a:rPr lang="en-CA" sz="1800" dirty="0"/>
              <a:t>(:,3),10,grp)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97169-3701-4A05-A2F5-C7EEA14C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D247F-C735-49BA-A393-BE93D491522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5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38E1-7D04-4E9F-9BE5-C02ED7D7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355D0-D274-40A3-85C7-FB2890FB7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X = </a:t>
            </a:r>
            <a:r>
              <a:rPr lang="en-CA" dirty="0" err="1"/>
              <a:t>readtable</a:t>
            </a:r>
            <a:r>
              <a:rPr lang="en-CA" dirty="0"/>
              <a:t>('kmeansInClassData.txt')</a:t>
            </a:r>
          </a:p>
          <a:p>
            <a:pPr marL="0" indent="0">
              <a:buNone/>
            </a:pPr>
            <a:r>
              <a:rPr lang="en-CA" dirty="0"/>
              <a:t>X = table2array(X)</a:t>
            </a:r>
          </a:p>
          <a:p>
            <a:pPr marL="0" indent="0">
              <a:buNone/>
            </a:pPr>
            <a:r>
              <a:rPr lang="en-CA" dirty="0"/>
              <a:t>grp = </a:t>
            </a:r>
            <a:r>
              <a:rPr lang="en-CA" dirty="0" err="1"/>
              <a:t>kmeans</a:t>
            </a:r>
            <a:r>
              <a:rPr lang="en-CA" dirty="0"/>
              <a:t>(X,4)</a:t>
            </a:r>
          </a:p>
          <a:p>
            <a:pPr marL="0" indent="0">
              <a:buNone/>
            </a:pPr>
            <a:r>
              <a:rPr lang="en-CA" dirty="0"/>
              <a:t>[</a:t>
            </a:r>
            <a:r>
              <a:rPr lang="en-CA" dirty="0" err="1"/>
              <a:t>X,grp</a:t>
            </a:r>
            <a:r>
              <a:rPr lang="en-CA" dirty="0"/>
              <a:t>]</a:t>
            </a:r>
          </a:p>
          <a:p>
            <a:pPr marL="0" indent="0">
              <a:buNone/>
            </a:pPr>
            <a:r>
              <a:rPr lang="en-CA" dirty="0"/>
              <a:t>scatter(X(:,1),X(:,2),30,grp,'filled')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0FFD6-A1B4-4C47-B552-53D9EED4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D247F-C735-49BA-A393-BE93D491522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8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91600" cy="3314032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/>
              <a:t>Most well-known and popular clustering algorithm: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Start with some initial cluster centers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sz="2000" dirty="0"/>
              <a:t>Assign/cluster each example to closest center</a:t>
            </a:r>
          </a:p>
          <a:p>
            <a:pPr lvl="1" eaLnBrk="1" hangingPunct="1"/>
            <a:r>
              <a:rPr lang="en-US" sz="2000" dirty="0"/>
              <a:t>Recalculate centers as the mean of the points in a cluster</a:t>
            </a:r>
          </a:p>
        </p:txBody>
      </p:sp>
    </p:spTree>
    <p:extLst>
      <p:ext uri="{BB962C8B-B14F-4D97-AF65-F5344CB8AC3E}">
        <p14:creationId xmlns:p14="http://schemas.microsoft.com/office/powerpoint/2010/main" val="60454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k-means: an example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3" name="Oval 15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296400" cy="715962"/>
          </a:xfrm>
        </p:spPr>
        <p:txBody>
          <a:bodyPr/>
          <a:lstStyle/>
          <a:p>
            <a:r>
              <a:rPr lang="en-US" sz="3200" dirty="0"/>
              <a:t>k-means: Initialize centers randomly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4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15962"/>
          </a:xfrm>
        </p:spPr>
        <p:txBody>
          <a:bodyPr/>
          <a:lstStyle/>
          <a:p>
            <a:r>
              <a:rPr lang="en-US" sz="3200" dirty="0"/>
              <a:t>k-means: assign points to nearest center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k-means: readjust centers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r>
              <a:rPr lang="en-US" sz="3200" dirty="0"/>
              <a:t>k-means: assign points to nearest center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366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10895</TotalTime>
  <Words>674</Words>
  <Application>Microsoft Office PowerPoint</Application>
  <PresentationFormat>On-screen Show (4:3)</PresentationFormat>
  <Paragraphs>106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Cambria Math</vt:lpstr>
      <vt:lpstr>Courier New</vt:lpstr>
      <vt:lpstr>Verdana</vt:lpstr>
      <vt:lpstr>Wingdings</vt:lpstr>
      <vt:lpstr>Default Design</vt:lpstr>
      <vt:lpstr>Equation</vt:lpstr>
      <vt:lpstr>ENGR 4399  Introduction to Machine Learning for Engineers</vt:lpstr>
      <vt:lpstr>In-Class #8a: k-means</vt:lpstr>
      <vt:lpstr>Solution</vt:lpstr>
      <vt:lpstr>k-means</vt:lpstr>
      <vt:lpstr>k-means: an example</vt:lpstr>
      <vt:lpstr>k-means: Initialize centers randomly</vt:lpstr>
      <vt:lpstr>k-means: assign points to nearest center</vt:lpstr>
      <vt:lpstr>k-means: readjust centers</vt:lpstr>
      <vt:lpstr>k-means: assign points to nearest center</vt:lpstr>
      <vt:lpstr>k-means: readjust centers</vt:lpstr>
      <vt:lpstr>k-means: assign points to nearest center</vt:lpstr>
      <vt:lpstr>k-means: readjust centers</vt:lpstr>
      <vt:lpstr>k-means: assign points to nearest center</vt:lpstr>
      <vt:lpstr>k-means</vt:lpstr>
      <vt:lpstr>k-means</vt:lpstr>
      <vt:lpstr>How we measure distance</vt:lpstr>
      <vt:lpstr>k-means</vt:lpstr>
      <vt:lpstr>k-means</vt:lpstr>
      <vt:lpstr>k-means</vt:lpstr>
      <vt:lpstr>What is k-means doing?</vt:lpstr>
      <vt:lpstr>k-means process flow</vt:lpstr>
      <vt:lpstr>k-means 1D example</vt:lpstr>
      <vt:lpstr>k-means 1D example</vt:lpstr>
      <vt:lpstr>k-means 1D example</vt:lpstr>
      <vt:lpstr>In-Class #8b: k-means</vt:lpstr>
      <vt:lpstr>PowerPoint Presentation</vt:lpstr>
    </vt:vector>
  </TitlesOfParts>
  <Company>N/A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ENGR/MATH 2340 Computer Programming for Math, Science, and Engineering</dc:title>
  <dc:creator>Admin</dc:creator>
  <cp:lastModifiedBy>Frye, Dr. Michael T.</cp:lastModifiedBy>
  <cp:revision>887</cp:revision>
  <cp:lastPrinted>2020-09-17T15:51:16Z</cp:lastPrinted>
  <dcterms:created xsi:type="dcterms:W3CDTF">2005-12-09T01:18:30Z</dcterms:created>
  <dcterms:modified xsi:type="dcterms:W3CDTF">2020-09-17T16:17:30Z</dcterms:modified>
</cp:coreProperties>
</file>