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5" r:id="rId2"/>
    <p:sldId id="706" r:id="rId3"/>
    <p:sldId id="708" r:id="rId4"/>
    <p:sldId id="262" r:id="rId5"/>
    <p:sldId id="278" r:id="rId6"/>
    <p:sldId id="283" r:id="rId7"/>
    <p:sldId id="308" r:id="rId8"/>
    <p:sldId id="309" r:id="rId9"/>
    <p:sldId id="310" r:id="rId10"/>
    <p:sldId id="311" r:id="rId11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66FF33"/>
    <a:srgbClr val="FF9933"/>
    <a:srgbClr val="FF9900"/>
    <a:srgbClr val="00FF00"/>
    <a:srgbClr val="F6A8B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53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265" y="2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/>
          <a:lstStyle>
            <a:lvl1pPr algn="r">
              <a:defRPr sz="1200"/>
            </a:lvl1pPr>
          </a:lstStyle>
          <a:p>
            <a:fld id="{74673831-63DD-47DE-B31D-EFF435C98414}" type="datetimeFigureOut">
              <a:rPr lang="en-US" smtClean="0"/>
              <a:t>11/2/21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724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265" y="8842724"/>
            <a:ext cx="3014065" cy="464839"/>
          </a:xfrm>
          <a:prstGeom prst="rect">
            <a:avLst/>
          </a:prstGeom>
        </p:spPr>
        <p:txBody>
          <a:bodyPr vert="horz" lIns="87906" tIns="43953" rIns="87906" bIns="43953" rtlCol="0" anchor="b"/>
          <a:lstStyle>
            <a:lvl1pPr algn="r">
              <a:defRPr sz="1200"/>
            </a:lvl1pPr>
          </a:lstStyle>
          <a:p>
            <a:fld id="{3216E025-6DE5-4BA9-A9D7-2C59D484B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84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265" y="2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787" y="4422132"/>
            <a:ext cx="5563267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724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265" y="8842724"/>
            <a:ext cx="3014065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DD357B-B03F-4060-9757-7A08E7AE6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161C7-03C4-46C8-9E42-E8ECEBF3509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26E3-FDA7-43A4-8037-000552E9C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27C3B-F078-49F1-90DA-C4230BE53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53442-028B-48DA-98BE-828FB2734C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2C2FE-65CB-43B9-A021-226919DAE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E51ED-8D82-4E50-9669-B5DDE4ADAB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47F-C735-49BA-A393-BE93D4915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EA2F-A653-4FDF-BA6B-0FE8C4A5F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53827-DE8C-4645-B2A9-825501471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F9F9-016D-4946-889E-982E5EB95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8AD75-9B8E-4179-A136-D79DF9E6D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B1D4-07A8-4ABD-A1B9-3C1992A441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35B2B-6F10-4F0B-8856-E03FCCF17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B8CB3-AA60-4160-BDC3-EBDF73559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63ED8E-455B-43A6-82B6-210F9E904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rgbClr val="0000FF"/>
          </a:solidFill>
          <a:latin typeface="Courier New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8534400" cy="914400"/>
          </a:xfrm>
        </p:spPr>
        <p:txBody>
          <a:bodyPr/>
          <a:lstStyle/>
          <a:p>
            <a:r>
              <a:rPr lang="en-US" sz="2800" dirty="0"/>
              <a:t>ENGR 4399 </a:t>
            </a:r>
            <a:br>
              <a:rPr lang="en-US" sz="2800" dirty="0"/>
            </a:br>
            <a:r>
              <a:rPr lang="en-US" sz="2800" dirty="0"/>
              <a:t>Introduction to Machine Learning for Engineers</a:t>
            </a:r>
            <a:endParaRPr lang="en-US" sz="2400" b="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-16747" y="2069746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latin typeface="Verdana" pitchFamily="34" charset="0"/>
              </a:rPr>
              <a:t>Lecture 9: Low Dimensional Visualization and Clustering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21336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A26E3-FDA7-43A4-8037-000552E9CE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D2FC44-9528-45E7-92F2-40F1E074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85" y="4964076"/>
            <a:ext cx="2466975" cy="184785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30C7286-C03F-47EB-A0C1-663D13AEDAB4}"/>
              </a:ext>
            </a:extLst>
          </p:cNvPr>
          <p:cNvSpPr/>
          <p:nvPr/>
        </p:nvSpPr>
        <p:spPr>
          <a:xfrm>
            <a:off x="-16747" y="4834321"/>
            <a:ext cx="3036873" cy="1977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Clustering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98BE-0C06-4923-B2ED-20D3C83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#6a: Tables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AE6F-8908-4DD1-9B48-0A9FF648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1) load the patient data from the excel spreadsheet  	patients.xls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2) What categories are there for the Self Assessed Heath 	Status?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3) Find the patients who are over 6 ft </a:t>
            </a:r>
            <a:r>
              <a:rPr lang="en-CA"/>
              <a:t>and are </a:t>
            </a:r>
            <a:r>
              <a:rPr lang="en-CA" dirty="0"/>
              <a:t>smokers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F350-44EE-4097-A1A1-CF7F302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01C-EF1B-4688-8F90-2A2C55F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Clustering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AA5A-2ACF-4869-B9DA-F35F5012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Clustering: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Data within a cluster should be similar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Data from different clusters should be dissimilar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Looking for hidden patterns and structures within the data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commonest form of unsupervised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Unsupervised learning = learning from raw data, as opposed to supervised data where a classification of examples is given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C7A9C-43F8-438C-97D1-64BD82CA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9DB025D-70AE-41F1-A363-FC9DC50F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" y="135731"/>
            <a:ext cx="9220200" cy="7159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A data set with clear cluster structure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EC63D7D-D5ED-4BBD-A67E-5EDA9227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76400"/>
            <a:ext cx="2209800" cy="4191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How would you design an algorithm for finding the three clusters in this case?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21D2BA9-1D10-4655-A320-B778879D5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>
            <a:extLst>
              <a:ext uri="{FF2B5EF4-FFF2-40B4-BE49-F238E27FC236}">
                <a16:creationId xmlns:a16="http://schemas.microsoft.com/office/drawing/2014/main" id="{A16D5357-DC34-455D-8574-877D8E404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547" y="6138333"/>
            <a:ext cx="878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Supervised learning: given labeled examples</a:t>
            </a: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17171" y="3313142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8847" y="6015567"/>
            <a:ext cx="8746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Unsupervised learning: given data, i.e. examples, but no labels</a:t>
            </a: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716" y="5890054"/>
            <a:ext cx="781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Given some example without labels, do something!</a:t>
            </a: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</a:t>
            </a:r>
            <a:r>
              <a:rPr lang="en-US" dirty="0"/>
              <a:t>supervised learning: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extract</a:t>
            </a:r>
          </a:p>
          <a:p>
            <a:r>
              <a:rPr lang="en-US" sz="2000" dirty="0"/>
              <a:t>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into classes/clusters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No</a:t>
            </a:r>
            <a:r>
              <a:rPr lang="en-US" sz="2400" dirty="0">
                <a:solidFill>
                  <a:srgbClr val="FF6600"/>
                </a:solidFill>
              </a:rPr>
              <a:t> “supervision”, we’re only given data and want to find natural groupings</a:t>
            </a: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Another category: learning probabilities/parameters for models without supervision</a:t>
            </a:r>
          </a:p>
          <a:p>
            <a:pPr lvl="1"/>
            <a:r>
              <a:rPr lang="en-US" sz="2400" dirty="0"/>
              <a:t>Learn a translation dictionary</a:t>
            </a:r>
          </a:p>
          <a:p>
            <a:pPr lvl="1"/>
            <a:r>
              <a:rPr lang="en-US" sz="2400" dirty="0"/>
              <a:t>Learn a grammar for a language</a:t>
            </a:r>
          </a:p>
          <a:p>
            <a:pPr lvl="1"/>
            <a:r>
              <a:rPr lang="en-US" sz="2400" dirty="0"/>
              <a:t>Learn the social graph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10638</TotalTime>
  <Words>335</Words>
  <Application>Microsoft Macintosh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Lucida Sans</vt:lpstr>
      <vt:lpstr>Verdana</vt:lpstr>
      <vt:lpstr>Wingdings</vt:lpstr>
      <vt:lpstr>Default Design</vt:lpstr>
      <vt:lpstr>ENGR 4399  Introduction to Machine Learning for Engineers</vt:lpstr>
      <vt:lpstr>In-Class #6a: Tables</vt:lpstr>
      <vt:lpstr>Introduction to Clustering</vt:lpstr>
      <vt:lpstr>A data set with clear cluster structure</vt:lpstr>
      <vt:lpstr>Supervised learning</vt:lpstr>
      <vt:lpstr>Unsupervised learning</vt:lpstr>
      <vt:lpstr>Unsupervised learning</vt:lpstr>
      <vt:lpstr>Unsupervised learning: clustering</vt:lpstr>
      <vt:lpstr>Unsupervised learning: modeling</vt:lpstr>
      <vt:lpstr>Clustering</vt:lpstr>
    </vt:vector>
  </TitlesOfParts>
  <Company>N/A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ENGR/MATH 2340 Computer Programming for Math, Science, and Engineering</dc:title>
  <dc:creator>Admin</dc:creator>
  <cp:lastModifiedBy>Parra, Dr. Gonzalo D.</cp:lastModifiedBy>
  <cp:revision>841</cp:revision>
  <cp:lastPrinted>2014-01-10T18:38:01Z</cp:lastPrinted>
  <dcterms:created xsi:type="dcterms:W3CDTF">2005-12-09T01:18:30Z</dcterms:created>
  <dcterms:modified xsi:type="dcterms:W3CDTF">2021-11-02T14:50:38Z</dcterms:modified>
</cp:coreProperties>
</file>