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57" r:id="rId3"/>
    <p:sldId id="259" r:id="rId4"/>
    <p:sldId id="262" r:id="rId5"/>
    <p:sldId id="260" r:id="rId6"/>
    <p:sldId id="263" r:id="rId7"/>
    <p:sldId id="261" r:id="rId8"/>
    <p:sldId id="264" r:id="rId9"/>
    <p:sldId id="265" r:id="rId10"/>
    <p:sldId id="267" r:id="rId11"/>
    <p:sldId id="266" r:id="rId12"/>
    <p:sldId id="268" r:id="rId13"/>
    <p:sldId id="276" r:id="rId14"/>
    <p:sldId id="270" r:id="rId15"/>
    <p:sldId id="271" r:id="rId16"/>
    <p:sldId id="269" r:id="rId17"/>
    <p:sldId id="275" r:id="rId18"/>
    <p:sldId id="274" r:id="rId19"/>
    <p:sldId id="273" r:id="rId20"/>
    <p:sldId id="277" r:id="rId21"/>
    <p:sldId id="281" r:id="rId22"/>
    <p:sldId id="282" r:id="rId23"/>
    <p:sldId id="279" r:id="rId24"/>
    <p:sldId id="280" r:id="rId25"/>
    <p:sldId id="286" r:id="rId26"/>
    <p:sldId id="272" r:id="rId27"/>
    <p:sldId id="278" r:id="rId28"/>
    <p:sldId id="283" r:id="rId29"/>
    <p:sldId id="284" r:id="rId30"/>
    <p:sldId id="285" r:id="rId31"/>
    <p:sldId id="287" r:id="rId32"/>
    <p:sldId id="299"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91" d="100"/>
          <a:sy n="91"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918E8-11A0-4788-84A3-83C5AB376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2B7C85-193A-46E3-93C5-5DAF96491A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B8CCB-FB16-473C-B163-662263812524}" type="datetimeFigureOut">
              <a:rPr lang="en-US" smtClean="0"/>
              <a:t>8/30/2021</a:t>
            </a:fld>
            <a:endParaRPr lang="en-US"/>
          </a:p>
        </p:txBody>
      </p:sp>
      <p:sp>
        <p:nvSpPr>
          <p:cNvPr id="4" name="Footer Placeholder 3">
            <a:extLst>
              <a:ext uri="{FF2B5EF4-FFF2-40B4-BE49-F238E27FC236}">
                <a16:creationId xmlns:a16="http://schemas.microsoft.com/office/drawing/2014/main" id="{21DD9C3A-A646-4A39-B73B-927351004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BBB065-99B6-4672-91B1-286FA67A61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7C242-A96B-46EB-B8EF-BF6FABE815C2}" type="slidenum">
              <a:rPr lang="en-US" smtClean="0"/>
              <a:t>‹#›</a:t>
            </a:fld>
            <a:endParaRPr lang="en-US"/>
          </a:p>
        </p:txBody>
      </p:sp>
    </p:spTree>
    <p:extLst>
      <p:ext uri="{BB962C8B-B14F-4D97-AF65-F5344CB8AC3E}">
        <p14:creationId xmlns:p14="http://schemas.microsoft.com/office/powerpoint/2010/main" val="5822892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4AEE-3F0E-4A28-B455-E4A8700CFEB8}"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83578-7AA9-4D44-ACA8-AD28B1479AB7}" type="slidenum">
              <a:rPr lang="en-US" smtClean="0"/>
              <a:t>‹#›</a:t>
            </a:fld>
            <a:endParaRPr lang="en-US"/>
          </a:p>
        </p:txBody>
      </p:sp>
    </p:spTree>
    <p:extLst>
      <p:ext uri="{BB962C8B-B14F-4D97-AF65-F5344CB8AC3E}">
        <p14:creationId xmlns:p14="http://schemas.microsoft.com/office/powerpoint/2010/main" val="419266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FDBA-F420-4A10-BBC0-D3218CF84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31085-740C-4C43-ACEB-FE6AB336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AE5EE-0F8F-48EA-87BC-E91995B92652}"/>
              </a:ext>
            </a:extLst>
          </p:cNvPr>
          <p:cNvSpPr>
            <a:spLocks noGrp="1"/>
          </p:cNvSpPr>
          <p:nvPr>
            <p:ph type="dt" sz="half" idx="10"/>
          </p:nvPr>
        </p:nvSpPr>
        <p:spPr/>
        <p:txBody>
          <a:bodyPr/>
          <a:lstStyle/>
          <a:p>
            <a:fld id="{AB057FC3-6085-4F18-A7B0-76C22AB3D958}" type="datetime1">
              <a:rPr lang="en-US" smtClean="0"/>
              <a:t>8/30/2021</a:t>
            </a:fld>
            <a:endParaRPr lang="en-US"/>
          </a:p>
        </p:txBody>
      </p:sp>
      <p:sp>
        <p:nvSpPr>
          <p:cNvPr id="5" name="Footer Placeholder 4">
            <a:extLst>
              <a:ext uri="{FF2B5EF4-FFF2-40B4-BE49-F238E27FC236}">
                <a16:creationId xmlns:a16="http://schemas.microsoft.com/office/drawing/2014/main" id="{E6D456AB-7827-4FE7-9AB3-767026E338C9}"/>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8D8C117F-07FD-4DAD-A370-7364A1B92AF2}"/>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9119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25-EBE8-4CF6-98A1-9DA64B883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6ABD2-D4F4-4085-A583-AE9A40DD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DCDBB-948B-4AE6-ADBF-4DD8CDB0DA90}"/>
              </a:ext>
            </a:extLst>
          </p:cNvPr>
          <p:cNvSpPr>
            <a:spLocks noGrp="1"/>
          </p:cNvSpPr>
          <p:nvPr>
            <p:ph type="dt" sz="half" idx="10"/>
          </p:nvPr>
        </p:nvSpPr>
        <p:spPr/>
        <p:txBody>
          <a:bodyPr/>
          <a:lstStyle/>
          <a:p>
            <a:fld id="{6442D8C9-76BA-4A0F-A112-BFCF5A4C7B61}" type="datetime1">
              <a:rPr lang="en-US" smtClean="0"/>
              <a:t>8/30/2021</a:t>
            </a:fld>
            <a:endParaRPr lang="en-US"/>
          </a:p>
        </p:txBody>
      </p:sp>
      <p:sp>
        <p:nvSpPr>
          <p:cNvPr id="5" name="Footer Placeholder 4">
            <a:extLst>
              <a:ext uri="{FF2B5EF4-FFF2-40B4-BE49-F238E27FC236}">
                <a16:creationId xmlns:a16="http://schemas.microsoft.com/office/drawing/2014/main" id="{F7497174-E341-4DFF-BD4F-1116405D10E4}"/>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5B564B9-BE5F-46ED-AECF-2289EAA66EFC}"/>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811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7DA71-A4A1-418E-85D6-9E68BF605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8EB2C-4BC7-49A8-9FF3-8567CB268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E1F0D-9FA6-4B37-A16B-2408189132F5}"/>
              </a:ext>
            </a:extLst>
          </p:cNvPr>
          <p:cNvSpPr>
            <a:spLocks noGrp="1"/>
          </p:cNvSpPr>
          <p:nvPr>
            <p:ph type="dt" sz="half" idx="10"/>
          </p:nvPr>
        </p:nvSpPr>
        <p:spPr/>
        <p:txBody>
          <a:bodyPr/>
          <a:lstStyle/>
          <a:p>
            <a:fld id="{7A6B4AAB-2B0D-4432-B77A-9C62FE4865A4}" type="datetime1">
              <a:rPr lang="en-US" smtClean="0"/>
              <a:t>8/30/2021</a:t>
            </a:fld>
            <a:endParaRPr lang="en-US"/>
          </a:p>
        </p:txBody>
      </p:sp>
      <p:sp>
        <p:nvSpPr>
          <p:cNvPr id="5" name="Footer Placeholder 4">
            <a:extLst>
              <a:ext uri="{FF2B5EF4-FFF2-40B4-BE49-F238E27FC236}">
                <a16:creationId xmlns:a16="http://schemas.microsoft.com/office/drawing/2014/main" id="{86492BDE-67E4-4746-A848-261DD8EC5CBD}"/>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196A8466-A347-4507-9F14-5D0B14E3F7E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578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0D29-B6F9-4EA8-990D-2B5BBBB4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25DBB-1CED-4EC2-AA85-91118A60E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CD6D4-C4B4-4EAA-BB26-734BE5A778A8}"/>
              </a:ext>
            </a:extLst>
          </p:cNvPr>
          <p:cNvSpPr>
            <a:spLocks noGrp="1"/>
          </p:cNvSpPr>
          <p:nvPr>
            <p:ph type="dt" sz="half" idx="10"/>
          </p:nvPr>
        </p:nvSpPr>
        <p:spPr/>
        <p:txBody>
          <a:bodyPr/>
          <a:lstStyle/>
          <a:p>
            <a:fld id="{518D4B6D-0908-493F-9073-DC72917CC5FA}" type="datetime1">
              <a:rPr lang="en-US" smtClean="0"/>
              <a:t>8/30/2021</a:t>
            </a:fld>
            <a:endParaRPr lang="en-US"/>
          </a:p>
        </p:txBody>
      </p:sp>
      <p:sp>
        <p:nvSpPr>
          <p:cNvPr id="5" name="Footer Placeholder 4">
            <a:extLst>
              <a:ext uri="{FF2B5EF4-FFF2-40B4-BE49-F238E27FC236}">
                <a16:creationId xmlns:a16="http://schemas.microsoft.com/office/drawing/2014/main" id="{ACEC75DF-8F45-43B4-8656-B37DCB4ADDFC}"/>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3FE9C52-69FA-44C5-98D1-E051D351399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81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F14E-EB2B-4A29-A5AE-4015E9F5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00E51-F553-412F-B028-118418A16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9E106-2EC7-4B67-B8D1-74A1CE8C1504}"/>
              </a:ext>
            </a:extLst>
          </p:cNvPr>
          <p:cNvSpPr>
            <a:spLocks noGrp="1"/>
          </p:cNvSpPr>
          <p:nvPr>
            <p:ph type="dt" sz="half" idx="10"/>
          </p:nvPr>
        </p:nvSpPr>
        <p:spPr/>
        <p:txBody>
          <a:bodyPr/>
          <a:lstStyle/>
          <a:p>
            <a:fld id="{E5F0C7F3-4F80-4886-9D2C-B71A52E862A9}" type="datetime1">
              <a:rPr lang="en-US" smtClean="0"/>
              <a:t>8/30/2021</a:t>
            </a:fld>
            <a:endParaRPr lang="en-US"/>
          </a:p>
        </p:txBody>
      </p:sp>
      <p:sp>
        <p:nvSpPr>
          <p:cNvPr id="5" name="Footer Placeholder 4">
            <a:extLst>
              <a:ext uri="{FF2B5EF4-FFF2-40B4-BE49-F238E27FC236}">
                <a16:creationId xmlns:a16="http://schemas.microsoft.com/office/drawing/2014/main" id="{276CFAB9-96A7-4A9B-89DF-B75A9C4C80A7}"/>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71CE3AED-D94F-4CF5-AE36-593503AD3AC7}"/>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65459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812-1DAA-4C79-BDD6-C29996D1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8F1C-67FE-4586-9128-A49026C73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72D73-18F8-46D3-AAFB-B490B246D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9FEBE-6ED7-4ECE-8993-6961608B4CE4}"/>
              </a:ext>
            </a:extLst>
          </p:cNvPr>
          <p:cNvSpPr>
            <a:spLocks noGrp="1"/>
          </p:cNvSpPr>
          <p:nvPr>
            <p:ph type="dt" sz="half" idx="10"/>
          </p:nvPr>
        </p:nvSpPr>
        <p:spPr/>
        <p:txBody>
          <a:bodyPr/>
          <a:lstStyle/>
          <a:p>
            <a:fld id="{43E0F422-8D2D-41EE-8082-D855A22A8C3E}" type="datetime1">
              <a:rPr lang="en-US" smtClean="0"/>
              <a:t>8/30/2021</a:t>
            </a:fld>
            <a:endParaRPr lang="en-US"/>
          </a:p>
        </p:txBody>
      </p:sp>
      <p:sp>
        <p:nvSpPr>
          <p:cNvPr id="6" name="Footer Placeholder 5">
            <a:extLst>
              <a:ext uri="{FF2B5EF4-FFF2-40B4-BE49-F238E27FC236}">
                <a16:creationId xmlns:a16="http://schemas.microsoft.com/office/drawing/2014/main" id="{ED9504FD-88E8-477F-A82A-9DEC611CE235}"/>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A5731C12-A324-48FC-B8BA-F1DB36CF526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7065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41A-D442-41AD-B261-FD5DE9C8E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962A4-AB98-4F8D-9E36-097D7A483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FFFE4-AD6F-4728-8F63-18CA70C9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A5C98-0403-4B16-9C15-F514D56C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BC6EF-7B43-4C03-B3A4-C043C7785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05709-CBC6-461C-A1C7-4C4F58709066}"/>
              </a:ext>
            </a:extLst>
          </p:cNvPr>
          <p:cNvSpPr>
            <a:spLocks noGrp="1"/>
          </p:cNvSpPr>
          <p:nvPr>
            <p:ph type="dt" sz="half" idx="10"/>
          </p:nvPr>
        </p:nvSpPr>
        <p:spPr/>
        <p:txBody>
          <a:bodyPr/>
          <a:lstStyle/>
          <a:p>
            <a:fld id="{7141CAF2-CE3A-4B58-B732-27A9FA0252F8}" type="datetime1">
              <a:rPr lang="en-US" smtClean="0"/>
              <a:t>8/30/2021</a:t>
            </a:fld>
            <a:endParaRPr lang="en-US"/>
          </a:p>
        </p:txBody>
      </p:sp>
      <p:sp>
        <p:nvSpPr>
          <p:cNvPr id="8" name="Footer Placeholder 7">
            <a:extLst>
              <a:ext uri="{FF2B5EF4-FFF2-40B4-BE49-F238E27FC236}">
                <a16:creationId xmlns:a16="http://schemas.microsoft.com/office/drawing/2014/main" id="{14C23620-B4A1-4A96-BD1C-AE8EB804C714}"/>
              </a:ext>
            </a:extLst>
          </p:cNvPr>
          <p:cNvSpPr>
            <a:spLocks noGrp="1"/>
          </p:cNvSpPr>
          <p:nvPr>
            <p:ph type="ftr" sz="quarter" idx="11"/>
          </p:nvPr>
        </p:nvSpPr>
        <p:spPr/>
        <p:txBody>
          <a:bodyPr/>
          <a:lstStyle/>
          <a:p>
            <a:r>
              <a:rPr lang="en-US"/>
              <a:t>CSEC 3320 - Network Security Management</a:t>
            </a:r>
          </a:p>
        </p:txBody>
      </p:sp>
      <p:sp>
        <p:nvSpPr>
          <p:cNvPr id="9" name="Slide Number Placeholder 8">
            <a:extLst>
              <a:ext uri="{FF2B5EF4-FFF2-40B4-BE49-F238E27FC236}">
                <a16:creationId xmlns:a16="http://schemas.microsoft.com/office/drawing/2014/main" id="{33F62C38-B29F-427A-A9DB-F6EB7B7FAE3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5586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15A-7A57-4172-BE9A-F85AC2562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BD869-C917-44D4-A73A-28C86F606680}"/>
              </a:ext>
            </a:extLst>
          </p:cNvPr>
          <p:cNvSpPr>
            <a:spLocks noGrp="1"/>
          </p:cNvSpPr>
          <p:nvPr>
            <p:ph type="dt" sz="half" idx="10"/>
          </p:nvPr>
        </p:nvSpPr>
        <p:spPr/>
        <p:txBody>
          <a:bodyPr/>
          <a:lstStyle/>
          <a:p>
            <a:fld id="{67B5292D-91A7-4C2E-818C-5884909EF285}" type="datetime1">
              <a:rPr lang="en-US" smtClean="0"/>
              <a:t>8/30/2021</a:t>
            </a:fld>
            <a:endParaRPr lang="en-US"/>
          </a:p>
        </p:txBody>
      </p:sp>
      <p:sp>
        <p:nvSpPr>
          <p:cNvPr id="4" name="Footer Placeholder 3">
            <a:extLst>
              <a:ext uri="{FF2B5EF4-FFF2-40B4-BE49-F238E27FC236}">
                <a16:creationId xmlns:a16="http://schemas.microsoft.com/office/drawing/2014/main" id="{6C5F8CF6-B383-4C16-86DF-56DB4BD96B88}"/>
              </a:ext>
            </a:extLst>
          </p:cNvPr>
          <p:cNvSpPr>
            <a:spLocks noGrp="1"/>
          </p:cNvSpPr>
          <p:nvPr>
            <p:ph type="ftr" sz="quarter" idx="11"/>
          </p:nvPr>
        </p:nvSpPr>
        <p:spPr/>
        <p:txBody>
          <a:bodyPr/>
          <a:lstStyle/>
          <a:p>
            <a:r>
              <a:rPr lang="en-US"/>
              <a:t>CSEC 3320 - Network Security Management</a:t>
            </a:r>
          </a:p>
        </p:txBody>
      </p:sp>
      <p:sp>
        <p:nvSpPr>
          <p:cNvPr id="5" name="Slide Number Placeholder 4">
            <a:extLst>
              <a:ext uri="{FF2B5EF4-FFF2-40B4-BE49-F238E27FC236}">
                <a16:creationId xmlns:a16="http://schemas.microsoft.com/office/drawing/2014/main" id="{9DD00FB7-5436-4BC1-9705-240460CD0C81}"/>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6773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46605-AC9B-4A6A-9605-5860CAB138B8}"/>
              </a:ext>
            </a:extLst>
          </p:cNvPr>
          <p:cNvSpPr>
            <a:spLocks noGrp="1"/>
          </p:cNvSpPr>
          <p:nvPr>
            <p:ph type="dt" sz="half" idx="10"/>
          </p:nvPr>
        </p:nvSpPr>
        <p:spPr/>
        <p:txBody>
          <a:bodyPr/>
          <a:lstStyle/>
          <a:p>
            <a:fld id="{65943B69-B0EC-41B8-A55C-58EA1813E5D7}" type="datetime1">
              <a:rPr lang="en-US" smtClean="0"/>
              <a:t>8/30/2021</a:t>
            </a:fld>
            <a:endParaRPr lang="en-US"/>
          </a:p>
        </p:txBody>
      </p:sp>
      <p:sp>
        <p:nvSpPr>
          <p:cNvPr id="3" name="Footer Placeholder 2">
            <a:extLst>
              <a:ext uri="{FF2B5EF4-FFF2-40B4-BE49-F238E27FC236}">
                <a16:creationId xmlns:a16="http://schemas.microsoft.com/office/drawing/2014/main" id="{E62066F0-F6D8-45CF-A23E-F29119132BDB}"/>
              </a:ext>
            </a:extLst>
          </p:cNvPr>
          <p:cNvSpPr>
            <a:spLocks noGrp="1"/>
          </p:cNvSpPr>
          <p:nvPr>
            <p:ph type="ftr" sz="quarter" idx="11"/>
          </p:nvPr>
        </p:nvSpPr>
        <p:spPr/>
        <p:txBody>
          <a:bodyPr/>
          <a:lstStyle/>
          <a:p>
            <a:r>
              <a:rPr lang="en-US"/>
              <a:t>CSEC 3320 - Network Security Management</a:t>
            </a:r>
          </a:p>
        </p:txBody>
      </p:sp>
      <p:sp>
        <p:nvSpPr>
          <p:cNvPr id="4" name="Slide Number Placeholder 3">
            <a:extLst>
              <a:ext uri="{FF2B5EF4-FFF2-40B4-BE49-F238E27FC236}">
                <a16:creationId xmlns:a16="http://schemas.microsoft.com/office/drawing/2014/main" id="{11864679-1A2C-425C-A9BF-443699E301B0}"/>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93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080A-210B-4ABA-B776-0C179787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091C-286F-4102-AFC0-1AFBE5B8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51253-9A84-4193-A924-E16FFAA8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E7A29-1546-435F-90EF-E316A89B3A94}"/>
              </a:ext>
            </a:extLst>
          </p:cNvPr>
          <p:cNvSpPr>
            <a:spLocks noGrp="1"/>
          </p:cNvSpPr>
          <p:nvPr>
            <p:ph type="dt" sz="half" idx="10"/>
          </p:nvPr>
        </p:nvSpPr>
        <p:spPr/>
        <p:txBody>
          <a:bodyPr/>
          <a:lstStyle/>
          <a:p>
            <a:fld id="{F87ED39B-BCC0-44CA-A0B1-39A6FE907786}" type="datetime1">
              <a:rPr lang="en-US" smtClean="0"/>
              <a:t>8/30/2021</a:t>
            </a:fld>
            <a:endParaRPr lang="en-US"/>
          </a:p>
        </p:txBody>
      </p:sp>
      <p:sp>
        <p:nvSpPr>
          <p:cNvPr id="6" name="Footer Placeholder 5">
            <a:extLst>
              <a:ext uri="{FF2B5EF4-FFF2-40B4-BE49-F238E27FC236}">
                <a16:creationId xmlns:a16="http://schemas.microsoft.com/office/drawing/2014/main" id="{5B1F4840-BDE2-467E-B1C0-05C173BB0CBA}"/>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80251881-42BE-4A8C-9916-81C0AC7C4049}"/>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42309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F08-F91F-40CD-B8A5-9CA5D82A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54F6D-6948-4A74-A024-9684F6C13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245CC-4073-412E-96C3-C910D114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31C19-2A01-402F-AEFE-D5134C50AB76}"/>
              </a:ext>
            </a:extLst>
          </p:cNvPr>
          <p:cNvSpPr>
            <a:spLocks noGrp="1"/>
          </p:cNvSpPr>
          <p:nvPr>
            <p:ph type="dt" sz="half" idx="10"/>
          </p:nvPr>
        </p:nvSpPr>
        <p:spPr/>
        <p:txBody>
          <a:bodyPr/>
          <a:lstStyle/>
          <a:p>
            <a:fld id="{E9B7F284-9C25-4699-8050-0DC07829EFDC}" type="datetime1">
              <a:rPr lang="en-US" smtClean="0"/>
              <a:t>8/30/2021</a:t>
            </a:fld>
            <a:endParaRPr lang="en-US"/>
          </a:p>
        </p:txBody>
      </p:sp>
      <p:sp>
        <p:nvSpPr>
          <p:cNvPr id="6" name="Footer Placeholder 5">
            <a:extLst>
              <a:ext uri="{FF2B5EF4-FFF2-40B4-BE49-F238E27FC236}">
                <a16:creationId xmlns:a16="http://schemas.microsoft.com/office/drawing/2014/main" id="{4CB417AD-98A6-46A7-824F-D4BB406BF154}"/>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D7141550-7646-4057-BE37-FD5F7F6A43FD}"/>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594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7463E-61A1-446B-86A9-6511E83C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17FE5-1F90-49E6-8D01-EB2F8E6D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B0B54-8CAE-4E89-9F6E-1538D5C69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9D7C8-0E65-4273-8DE6-E55714C0BB82}" type="datetime1">
              <a:rPr lang="en-US" smtClean="0"/>
              <a:t>8/30/2021</a:t>
            </a:fld>
            <a:endParaRPr lang="en-US"/>
          </a:p>
        </p:txBody>
      </p:sp>
      <p:sp>
        <p:nvSpPr>
          <p:cNvPr id="5" name="Footer Placeholder 4">
            <a:extLst>
              <a:ext uri="{FF2B5EF4-FFF2-40B4-BE49-F238E27FC236}">
                <a16:creationId xmlns:a16="http://schemas.microsoft.com/office/drawing/2014/main" id="{E479882D-D946-4633-90FC-56572E6BE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CSEC 3320 - Network Security Management</a:t>
            </a:r>
          </a:p>
        </p:txBody>
      </p:sp>
      <p:sp>
        <p:nvSpPr>
          <p:cNvPr id="6" name="Slide Number Placeholder 5">
            <a:extLst>
              <a:ext uri="{FF2B5EF4-FFF2-40B4-BE49-F238E27FC236}">
                <a16:creationId xmlns:a16="http://schemas.microsoft.com/office/drawing/2014/main" id="{932539FA-187F-4D09-93F2-DB97A9C4B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D5DC9-4D8F-4DDC-BB28-9BDC483A5893}" type="slidenum">
              <a:rPr lang="en-US" smtClean="0"/>
              <a:t>‹#›</a:t>
            </a:fld>
            <a:endParaRPr lang="en-US"/>
          </a:p>
        </p:txBody>
      </p:sp>
    </p:spTree>
    <p:extLst>
      <p:ext uri="{BB962C8B-B14F-4D97-AF65-F5344CB8AC3E}">
        <p14:creationId xmlns:p14="http://schemas.microsoft.com/office/powerpoint/2010/main" val="28903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psylon/ufonet"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malwaredllc/byo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ED28-83F2-41EC-B8C6-9545286966F6}"/>
              </a:ext>
            </a:extLst>
          </p:cNvPr>
          <p:cNvSpPr>
            <a:spLocks noGrp="1"/>
          </p:cNvSpPr>
          <p:nvPr>
            <p:ph type="ctrTitle"/>
          </p:nvPr>
        </p:nvSpPr>
        <p:spPr>
          <a:xfrm>
            <a:off x="6746628" y="1783959"/>
            <a:ext cx="4645250" cy="2889114"/>
          </a:xfrm>
        </p:spPr>
        <p:txBody>
          <a:bodyPr anchor="b">
            <a:normAutofit fontScale="90000"/>
          </a:bodyPr>
          <a:lstStyle/>
          <a:p>
            <a:pPr algn="l"/>
            <a:r>
              <a:rPr lang="en-US" sz="4700" b="1" i="0" dirty="0">
                <a:effectLst/>
                <a:latin typeface="Lato"/>
              </a:rPr>
              <a:t>Chapter 1:</a:t>
            </a:r>
            <a:br>
              <a:rPr lang="en-US" sz="4700" b="1" i="0" dirty="0">
                <a:effectLst/>
                <a:latin typeface="Lato"/>
              </a:rPr>
            </a:br>
            <a:r>
              <a:rPr lang="en-US" sz="4700" b="1" i="0" dirty="0">
                <a:effectLst/>
                <a:latin typeface="Lato"/>
              </a:rPr>
              <a:t>Intro to Network Security Management</a:t>
            </a:r>
            <a:endParaRPr lang="en-US" sz="4700" dirty="0"/>
          </a:p>
        </p:txBody>
      </p:sp>
      <p:sp>
        <p:nvSpPr>
          <p:cNvPr id="3" name="Subtitle 2">
            <a:extLst>
              <a:ext uri="{FF2B5EF4-FFF2-40B4-BE49-F238E27FC236}">
                <a16:creationId xmlns:a16="http://schemas.microsoft.com/office/drawing/2014/main" id="{344A4524-BC1E-4576-8E46-F73D18FAE545}"/>
              </a:ext>
            </a:extLst>
          </p:cNvPr>
          <p:cNvSpPr>
            <a:spLocks noGrp="1"/>
          </p:cNvSpPr>
          <p:nvPr>
            <p:ph type="subTitle" idx="1"/>
          </p:nvPr>
        </p:nvSpPr>
        <p:spPr>
          <a:xfrm>
            <a:off x="6746627" y="4750893"/>
            <a:ext cx="4645250" cy="1147863"/>
          </a:xfrm>
        </p:spPr>
        <p:txBody>
          <a:bodyPr anchor="t">
            <a:normAutofit/>
          </a:bodyPr>
          <a:lstStyle/>
          <a:p>
            <a:pPr algn="l"/>
            <a:r>
              <a:rPr lang="en-US" sz="2000" dirty="0"/>
              <a:t>Gonzalo De La Torre Parra, Ph.D.</a:t>
            </a:r>
          </a:p>
          <a:p>
            <a:pPr algn="l"/>
            <a:r>
              <a:rPr lang="en-US" sz="2000" dirty="0"/>
              <a:t>Fall 2021</a:t>
            </a:r>
          </a:p>
        </p:txBody>
      </p:sp>
      <p:sp>
        <p:nvSpPr>
          <p:cNvPr id="36" name="Freeform: Shape 3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5A2E61C8-3CFF-41C0-A793-B88CFCAAD424}"/>
              </a:ext>
            </a:extLst>
          </p:cNvPr>
          <p:cNvPicPr>
            <a:picLocks noChangeAspect="1"/>
          </p:cNvPicPr>
          <p:nvPr/>
        </p:nvPicPr>
        <p:blipFill rotWithShape="1">
          <a:blip r:embed="rId2">
            <a:extLst>
              <a:ext uri="{28A0092B-C50C-407E-A947-70E740481C1C}">
                <a14:useLocalDpi xmlns:a14="http://schemas.microsoft.com/office/drawing/2010/main" val="0"/>
              </a:ext>
            </a:extLst>
          </a:blip>
          <a:srcRect r="1" b="105"/>
          <a:stretch/>
        </p:blipFill>
        <p:spPr>
          <a:xfrm>
            <a:off x="391886" y="446118"/>
            <a:ext cx="5632268" cy="6411882"/>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lide Number Placeholder 4">
            <a:extLst>
              <a:ext uri="{FF2B5EF4-FFF2-40B4-BE49-F238E27FC236}">
                <a16:creationId xmlns:a16="http://schemas.microsoft.com/office/drawing/2014/main" id="{FFFC7254-CD66-4CCE-A773-559490C8A8D3}"/>
              </a:ext>
            </a:extLst>
          </p:cNvPr>
          <p:cNvSpPr>
            <a:spLocks noGrp="1"/>
          </p:cNvSpPr>
          <p:nvPr>
            <p:ph type="sldNum" sz="quarter" idx="12"/>
          </p:nvPr>
        </p:nvSpPr>
        <p:spPr>
          <a:xfrm>
            <a:off x="11003280" y="603504"/>
            <a:ext cx="548640" cy="548640"/>
          </a:xfrm>
          <a:prstGeom prst="ellipse">
            <a:avLst/>
          </a:prstGeom>
          <a:solidFill>
            <a:srgbClr val="7F7F7F"/>
          </a:solidFill>
        </p:spPr>
        <p:txBody>
          <a:bodyPr anchor="ctr">
            <a:normAutofit/>
          </a:bodyPr>
          <a:lstStyle/>
          <a:p>
            <a:pPr algn="ctr">
              <a:spcAft>
                <a:spcPts val="600"/>
              </a:spcAft>
            </a:pPr>
            <a:fld id="{39CD5DC9-4D8F-4DDC-BB28-9BDC483A5893}" type="slidenum">
              <a:rPr lang="en-US" sz="1500">
                <a:solidFill>
                  <a:srgbClr val="FFFFFF"/>
                </a:solidFill>
              </a:rPr>
              <a:pPr algn="ctr">
                <a:spcAft>
                  <a:spcPts val="600"/>
                </a:spcAft>
              </a:pPr>
              <a:t>1</a:t>
            </a:fld>
            <a:endParaRPr lang="en-US" sz="1500">
              <a:solidFill>
                <a:srgbClr val="FFFFFF"/>
              </a:solidFill>
            </a:endParaRPr>
          </a:p>
        </p:txBody>
      </p:sp>
      <p:sp>
        <p:nvSpPr>
          <p:cNvPr id="6" name="TextBox 5">
            <a:extLst>
              <a:ext uri="{FF2B5EF4-FFF2-40B4-BE49-F238E27FC236}">
                <a16:creationId xmlns:a16="http://schemas.microsoft.com/office/drawing/2014/main" id="{01950AE7-5F11-4848-B0F6-746AE1EA77F1}"/>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4BF6106-1C07-4B2C-993B-F393E9954F2E}"/>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1" name="Straight Connector 10">
            <a:extLst>
              <a:ext uri="{FF2B5EF4-FFF2-40B4-BE49-F238E27FC236}">
                <a16:creationId xmlns:a16="http://schemas.microsoft.com/office/drawing/2014/main" id="{01B59939-87EC-4313-A659-A2B7CDC90FE4}"/>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3852ED2-6C55-4B6B-A10B-9065158C2DC2}"/>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3F8F5E90-DDB6-4AA4-ADE2-3485BB8C178E}"/>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tx1">
                    <a:alpha val="80000"/>
                  </a:schemeClr>
                </a:solidFill>
              </a:rPr>
              <a:t>CSEC 3320 - Network Security Management</a:t>
            </a:r>
          </a:p>
        </p:txBody>
      </p:sp>
    </p:spTree>
    <p:extLst>
      <p:ext uri="{BB962C8B-B14F-4D97-AF65-F5344CB8AC3E}">
        <p14:creationId xmlns:p14="http://schemas.microsoft.com/office/powerpoint/2010/main" val="36648138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CNSS Security Model - </a:t>
            </a:r>
            <a:r>
              <a:rPr lang="en-US" dirty="0" err="1"/>
              <a:t>McCumber</a:t>
            </a:r>
            <a:r>
              <a:rPr lang="en-US" dirty="0"/>
              <a:t> Cube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4477719" cy="4351338"/>
          </a:xfrm>
        </p:spPr>
        <p:txBody>
          <a:bodyPr>
            <a:normAutofit/>
          </a:bodyPr>
          <a:lstStyle/>
          <a:p>
            <a:pPr algn="l"/>
            <a:r>
              <a:rPr lang="en-US" sz="1800" dirty="0">
                <a:solidFill>
                  <a:srgbClr val="545055"/>
                </a:solidFill>
                <a:latin typeface="Times New Roman" panose="02020603050405020304" pitchFamily="18" charset="0"/>
              </a:rPr>
              <a:t>Comprehensive Model of InfoSec that s</a:t>
            </a:r>
            <a:r>
              <a:rPr lang="en-US" sz="1800" b="0" i="0" u="none" strike="noStrike" baseline="0" dirty="0">
                <a:solidFill>
                  <a:srgbClr val="545055"/>
                </a:solidFill>
                <a:latin typeface="Times New Roman" panose="02020603050405020304" pitchFamily="18" charset="0"/>
              </a:rPr>
              <a:t>erves as the standard for understanding man</a:t>
            </a:r>
            <a:r>
              <a:rPr lang="en-US" sz="1800" b="0" i="0" u="none" strike="noStrike" baseline="0" dirty="0">
                <a:solidFill>
                  <a:srgbClr val="6E5D5A"/>
                </a:solidFill>
                <a:latin typeface="Times New Roman" panose="02020603050405020304" pitchFamily="18" charset="0"/>
              </a:rPr>
              <a:t>y </a:t>
            </a:r>
            <a:r>
              <a:rPr lang="en-US" sz="1800" b="0" i="0" u="none" strike="noStrike" baseline="0" dirty="0">
                <a:solidFill>
                  <a:srgbClr val="545055"/>
                </a:solidFill>
                <a:latin typeface="Times New Roman" panose="02020603050405020304" pitchFamily="18" charset="0"/>
              </a:rPr>
              <a:t>aspects of InfoSec, and s</a:t>
            </a:r>
            <a:r>
              <a:rPr lang="en-US" sz="1800" b="0" i="0" u="none" strike="noStrike" baseline="0" dirty="0">
                <a:solidFill>
                  <a:srgbClr val="3F3532"/>
                </a:solidFill>
                <a:latin typeface="Times New Roman" panose="02020603050405020304" pitchFamily="18" charset="0"/>
              </a:rPr>
              <a:t>h</a:t>
            </a:r>
            <a:r>
              <a:rPr lang="en-US" sz="1800" b="0" i="0" u="none" strike="noStrike" baseline="0" dirty="0">
                <a:solidFill>
                  <a:srgbClr val="545055"/>
                </a:solidFill>
                <a:latin typeface="Times New Roman" panose="02020603050405020304" pitchFamily="18" charset="0"/>
              </a:rPr>
              <a:t>ows the three d</a:t>
            </a:r>
            <a:r>
              <a:rPr lang="en-US" sz="1800" b="0" i="0" u="none" strike="noStrike" baseline="0" dirty="0">
                <a:solidFill>
                  <a:srgbClr val="3F3532"/>
                </a:solidFill>
                <a:latin typeface="Times New Roman" panose="02020603050405020304" pitchFamily="18" charset="0"/>
              </a:rPr>
              <a:t>i</a:t>
            </a:r>
            <a:r>
              <a:rPr lang="en-US" sz="1800" b="0" i="0" u="none" strike="noStrike" baseline="0" dirty="0">
                <a:solidFill>
                  <a:srgbClr val="545055"/>
                </a:solidFill>
                <a:latin typeface="Times New Roman" panose="02020603050405020304" pitchFamily="18" charset="0"/>
              </a:rPr>
              <a:t>mens</a:t>
            </a:r>
            <a:r>
              <a:rPr lang="en-US" sz="1800" b="0" i="0" u="none" strike="noStrike" baseline="0" dirty="0">
                <a:solidFill>
                  <a:srgbClr val="28354B"/>
                </a:solidFill>
                <a:latin typeface="Times New Roman" panose="02020603050405020304" pitchFamily="18" charset="0"/>
              </a:rPr>
              <a:t>i</a:t>
            </a:r>
            <a:r>
              <a:rPr lang="en-US" sz="1800" b="0" i="0" u="none" strike="noStrike" baseline="0" dirty="0">
                <a:solidFill>
                  <a:srgbClr val="545055"/>
                </a:solidFill>
                <a:latin typeface="Times New Roman" panose="02020603050405020304" pitchFamily="18" charset="0"/>
              </a:rPr>
              <a:t>ons that are central to the discussion of InfoSec: information c</a:t>
            </a:r>
            <a:r>
              <a:rPr lang="en-US" sz="1800" b="0" i="0" u="none" strike="noStrike" baseline="0" dirty="0">
                <a:solidFill>
                  <a:srgbClr val="3F3532"/>
                </a:solidFill>
                <a:latin typeface="Times New Roman" panose="02020603050405020304" pitchFamily="18" charset="0"/>
              </a:rPr>
              <a:t>h</a:t>
            </a:r>
            <a:r>
              <a:rPr lang="en-US" sz="1800" b="0" i="0" u="none" strike="noStrike" baseline="0" dirty="0">
                <a:solidFill>
                  <a:srgbClr val="545055"/>
                </a:solidFill>
                <a:latin typeface="Times New Roman" panose="02020603050405020304" pitchFamily="18" charset="0"/>
              </a:rPr>
              <a:t>aracteristics, information location</a:t>
            </a:r>
            <a:r>
              <a:rPr lang="en-US" sz="1800" b="0" i="0" u="none" strike="noStrike" baseline="0" dirty="0">
                <a:solidFill>
                  <a:srgbClr val="5C6C7C"/>
                </a:solidFill>
                <a:latin typeface="Times New Roman" panose="02020603050405020304" pitchFamily="18" charset="0"/>
              </a:rPr>
              <a:t>, </a:t>
            </a:r>
            <a:r>
              <a:rPr lang="en-US" sz="1800" b="0" i="0" u="none" strike="noStrike" baseline="0" dirty="0">
                <a:solidFill>
                  <a:srgbClr val="545055"/>
                </a:solidFill>
                <a:latin typeface="Times New Roman" panose="02020603050405020304" pitchFamily="18" charset="0"/>
              </a:rPr>
              <a:t>and security control categor</a:t>
            </a:r>
            <a:r>
              <a:rPr lang="en-US" sz="1800" b="0" i="0" u="none" strike="noStrike" baseline="0" dirty="0">
                <a:solidFill>
                  <a:srgbClr val="3F3532"/>
                </a:solidFill>
                <a:latin typeface="Times New Roman" panose="02020603050405020304" pitchFamily="18" charset="0"/>
              </a:rPr>
              <a:t>i</a:t>
            </a:r>
            <a:r>
              <a:rPr lang="en-US" sz="1800" b="0" i="0" u="none" strike="noStrike" baseline="0" dirty="0">
                <a:solidFill>
                  <a:srgbClr val="545055"/>
                </a:solidFill>
                <a:latin typeface="Times New Roman" panose="02020603050405020304" pitchFamily="18" charset="0"/>
              </a:rPr>
              <a:t>es.</a:t>
            </a:r>
          </a:p>
          <a:p>
            <a:pPr algn="l"/>
            <a:endParaRPr lang="en-US" sz="1800" dirty="0">
              <a:solidFill>
                <a:srgbClr val="545055"/>
              </a:solidFill>
              <a:latin typeface="Times New Roman" panose="02020603050405020304" pitchFamily="18" charset="0"/>
            </a:endParaRPr>
          </a:p>
          <a:p>
            <a:r>
              <a:rPr lang="en-US" sz="1800" dirty="0">
                <a:solidFill>
                  <a:srgbClr val="545055"/>
                </a:solidFill>
                <a:latin typeface="Times New Roman" panose="02020603050405020304" pitchFamily="18" charset="0"/>
              </a:rPr>
              <a:t>You must make sure that each of the 27 cells is properly addressed by each of the three communities of interest.</a:t>
            </a:r>
          </a:p>
          <a:p>
            <a:r>
              <a:rPr lang="en-US" sz="1800" dirty="0">
                <a:solidFill>
                  <a:srgbClr val="545055"/>
                </a:solidFill>
                <a:latin typeface="Times New Roman" panose="02020603050405020304" pitchFamily="18" charset="0"/>
              </a:rPr>
              <a:t>E.g. Technology, integrity, and storage</a:t>
            </a:r>
          </a:p>
          <a:p>
            <a:pPr lvl="1"/>
            <a:r>
              <a:rPr lang="en-US" sz="1400" dirty="0">
                <a:solidFill>
                  <a:srgbClr val="545055"/>
                </a:solidFill>
                <a:latin typeface="Times New Roman" panose="02020603050405020304" pitchFamily="18" charset="0"/>
              </a:rPr>
              <a:t>Controls to protect information such as host intrusion detection and prevention systems.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7" name="Picture 6" descr="A picture containing diagram&#10;&#10;Description automatically generated">
            <a:extLst>
              <a:ext uri="{FF2B5EF4-FFF2-40B4-BE49-F238E27FC236}">
                <a16:creationId xmlns:a16="http://schemas.microsoft.com/office/drawing/2014/main" id="{92FAC4B3-8974-47C0-9F0C-4F120A26C213}"/>
              </a:ext>
            </a:extLst>
          </p:cNvPr>
          <p:cNvPicPr>
            <a:picLocks noChangeAspect="1"/>
          </p:cNvPicPr>
          <p:nvPr/>
        </p:nvPicPr>
        <p:blipFill>
          <a:blip r:embed="rId2"/>
          <a:stretch>
            <a:fillRect/>
          </a:stretch>
        </p:blipFill>
        <p:spPr>
          <a:xfrm>
            <a:off x="5438775" y="1689100"/>
            <a:ext cx="6343650" cy="2352675"/>
          </a:xfrm>
          <a:prstGeom prst="rect">
            <a:avLst/>
          </a:prstGeom>
        </p:spPr>
      </p:pic>
    </p:spTree>
    <p:extLst>
      <p:ext uri="{BB962C8B-B14F-4D97-AF65-F5344CB8AC3E}">
        <p14:creationId xmlns:p14="http://schemas.microsoft.com/office/powerpoint/2010/main" val="94869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CIA Triad</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027549" cy="4351338"/>
          </a:xfrm>
        </p:spPr>
        <p:txBody>
          <a:bodyPr>
            <a:normAutofit/>
          </a:bodyPr>
          <a:lstStyle/>
          <a:p>
            <a:r>
              <a:rPr lang="en-US" dirty="0"/>
              <a:t>Information security revolves around the three key principles:  confidentiality, integrity and availability (CIA).</a:t>
            </a:r>
          </a:p>
          <a:p>
            <a:r>
              <a:rPr lang="en-US" dirty="0"/>
              <a:t>Key characteristics of information that make it valuable to an organization</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descr="A picture containing text, businesscard, clipart&#10;&#10;Description automatically generated">
            <a:extLst>
              <a:ext uri="{FF2B5EF4-FFF2-40B4-BE49-F238E27FC236}">
                <a16:creationId xmlns:a16="http://schemas.microsoft.com/office/drawing/2014/main" id="{BB8049CA-76D0-4168-ADF1-6E50EC1A815A}"/>
              </a:ext>
            </a:extLst>
          </p:cNvPr>
          <p:cNvPicPr>
            <a:picLocks noChangeAspect="1"/>
          </p:cNvPicPr>
          <p:nvPr/>
        </p:nvPicPr>
        <p:blipFill>
          <a:blip r:embed="rId2"/>
          <a:stretch>
            <a:fillRect/>
          </a:stretch>
        </p:blipFill>
        <p:spPr>
          <a:xfrm>
            <a:off x="7065110" y="1920272"/>
            <a:ext cx="4896533" cy="4324954"/>
          </a:xfrm>
          <a:prstGeom prst="rect">
            <a:avLst/>
          </a:prstGeom>
        </p:spPr>
      </p:pic>
    </p:spTree>
    <p:extLst>
      <p:ext uri="{BB962C8B-B14F-4D97-AF65-F5344CB8AC3E}">
        <p14:creationId xmlns:p14="http://schemas.microsoft.com/office/powerpoint/2010/main" val="283970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lstStyle/>
          <a:p>
            <a:r>
              <a:rPr lang="en-US" dirty="0"/>
              <a:t>Confidentiality measures are designed to protect against unauthorized disclosure of information. The objective of the confidentiality principle is to </a:t>
            </a:r>
            <a:r>
              <a:rPr lang="en-US" dirty="0">
                <a:highlight>
                  <a:srgbClr val="FFFF00"/>
                </a:highlight>
              </a:rPr>
              <a:t>ensure that private information remains private </a:t>
            </a:r>
            <a:r>
              <a:rPr lang="en-US" dirty="0"/>
              <a:t>and that it can only be viewed or accessed by individuals who need that information in order to complete their job duties.</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61222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normAutofit fontScale="92500" lnSpcReduction="10000"/>
          </a:bodyPr>
          <a:lstStyle/>
          <a:p>
            <a:r>
              <a:rPr lang="en-US" dirty="0"/>
              <a:t>While U.S. federal agencies have had lapses that resulted in unwanted data disclosures, an event in July 2015 eclipsed all previous similar lapses.</a:t>
            </a:r>
          </a:p>
          <a:p>
            <a:r>
              <a:rPr lang="en-US" dirty="0"/>
              <a:t>The loss of 21.5 million federal background-check files rocked the Office of Personnel Management (OPM)</a:t>
            </a:r>
          </a:p>
          <a:p>
            <a:r>
              <a:rPr lang="en-US" dirty="0"/>
              <a:t>Revealing names, addresses, financial records, health data, and other sensitive private information </a:t>
            </a:r>
          </a:p>
          <a:p>
            <a:r>
              <a:rPr lang="en-US" dirty="0"/>
              <a:t>Chinese hackers (Believed to be responsible)</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324734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Integrity?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190281" cy="4351338"/>
          </a:xfrm>
        </p:spPr>
        <p:txBody>
          <a:bodyPr>
            <a:normAutofit/>
          </a:bodyPr>
          <a:lstStyle/>
          <a:p>
            <a:r>
              <a:rPr lang="en-US" dirty="0"/>
              <a:t>Integrity involves protection from unauthorized modifications (e.g., add, delete, or change) of data. The principle of integrity is designed to ensure that data can be trusted to be accurate and that it has not been inappropriately modified. </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B42151AD-66BD-4281-97A9-9E0678576A62}"/>
              </a:ext>
            </a:extLst>
          </p:cNvPr>
          <p:cNvPicPr>
            <a:picLocks noChangeAspect="1"/>
          </p:cNvPicPr>
          <p:nvPr/>
        </p:nvPicPr>
        <p:blipFill>
          <a:blip r:embed="rId2"/>
          <a:stretch>
            <a:fillRect/>
          </a:stretch>
        </p:blipFill>
        <p:spPr>
          <a:xfrm>
            <a:off x="7177699" y="1998518"/>
            <a:ext cx="4907508" cy="3867715"/>
          </a:xfrm>
          <a:prstGeom prst="rect">
            <a:avLst/>
          </a:prstGeom>
        </p:spPr>
      </p:pic>
    </p:spTree>
    <p:extLst>
      <p:ext uri="{BB962C8B-B14F-4D97-AF65-F5344CB8AC3E}">
        <p14:creationId xmlns:p14="http://schemas.microsoft.com/office/powerpoint/2010/main" val="70823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availability?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275522" cy="4351338"/>
          </a:xfrm>
        </p:spPr>
        <p:txBody>
          <a:bodyPr>
            <a:normAutofit/>
          </a:bodyPr>
          <a:lstStyle/>
          <a:p>
            <a:r>
              <a:rPr lang="en-US" dirty="0"/>
              <a:t>Availability is protecting the functionality of support systems and ensuring data is fully available at the point in time (or period requirements) when it is needed by its users. The objective of availability is to ensure that data is available to be used when it is needed to make decisions.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4" name="Picture 3">
            <a:extLst>
              <a:ext uri="{FF2B5EF4-FFF2-40B4-BE49-F238E27FC236}">
                <a16:creationId xmlns:a16="http://schemas.microsoft.com/office/drawing/2014/main" id="{C603AF04-4E5A-45DC-9B16-96229B9098A3}"/>
              </a:ext>
            </a:extLst>
          </p:cNvPr>
          <p:cNvPicPr>
            <a:picLocks noChangeAspect="1"/>
          </p:cNvPicPr>
          <p:nvPr/>
        </p:nvPicPr>
        <p:blipFill rotWithShape="1">
          <a:blip r:embed="rId2"/>
          <a:srcRect l="4913" t="27728" r="9603" b="10261"/>
          <a:stretch/>
        </p:blipFill>
        <p:spPr>
          <a:xfrm>
            <a:off x="6949440" y="2560320"/>
            <a:ext cx="4846320" cy="2468880"/>
          </a:xfrm>
          <a:prstGeom prst="rect">
            <a:avLst/>
          </a:prstGeom>
        </p:spPr>
      </p:pic>
    </p:spTree>
    <p:extLst>
      <p:ext uri="{BB962C8B-B14F-4D97-AF65-F5344CB8AC3E}">
        <p14:creationId xmlns:p14="http://schemas.microsoft.com/office/powerpoint/2010/main" val="75028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Additional Characteristics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fontScale="85000" lnSpcReduction="20000"/>
          </a:bodyPr>
          <a:lstStyle/>
          <a:p>
            <a:r>
              <a:rPr lang="en-US" dirty="0"/>
              <a:t>Privacy: Information that is collected, used, and stored by an organization should be used only for the purposes stated by the data owner at the time it was collected.</a:t>
            </a:r>
          </a:p>
          <a:p>
            <a:r>
              <a:rPr lang="en-US" dirty="0"/>
              <a:t>Identification: An information system possesses the characteristic of identification when it is able to recognize individual users.</a:t>
            </a:r>
          </a:p>
          <a:p>
            <a:r>
              <a:rPr lang="en-US" dirty="0"/>
              <a:t>Authentication: Authentication is the process by which a control establishes whether a user (or system) is the entity it claims to be.</a:t>
            </a:r>
          </a:p>
          <a:p>
            <a:r>
              <a:rPr lang="en-US" dirty="0"/>
              <a:t>Authorization: After the identity of a user is authenticated, a process called authorization defines what the user (whether a person or a computer) has been specifically and explicitly authorized by the proper authority to do, such as access, modify, or delete the contents of an information asset.</a:t>
            </a:r>
          </a:p>
          <a:p>
            <a:r>
              <a:rPr lang="en-US" dirty="0"/>
              <a:t>Accountability of information:  occurs when a control provides assurance that every activity undertaken can be attributed to a named person or automated process.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255578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descr="Text&#10;&#10;Description automatically generated">
            <a:extLst>
              <a:ext uri="{FF2B5EF4-FFF2-40B4-BE49-F238E27FC236}">
                <a16:creationId xmlns:a16="http://schemas.microsoft.com/office/drawing/2014/main" id="{FEEE1CD4-7DE8-4207-B9BE-3072D4ACD58C}"/>
              </a:ext>
            </a:extLst>
          </p:cNvPr>
          <p:cNvPicPr>
            <a:picLocks noChangeAspect="1"/>
          </p:cNvPicPr>
          <p:nvPr/>
        </p:nvPicPr>
        <p:blipFill>
          <a:blip r:embed="rId2"/>
          <a:stretch>
            <a:fillRect/>
          </a:stretch>
        </p:blipFill>
        <p:spPr>
          <a:xfrm>
            <a:off x="2918691" y="408625"/>
            <a:ext cx="6253000" cy="5944152"/>
          </a:xfrm>
          <a:prstGeom prst="rect">
            <a:avLst/>
          </a:prstGeom>
        </p:spPr>
      </p:pic>
    </p:spTree>
    <p:extLst>
      <p:ext uri="{BB962C8B-B14F-4D97-AF65-F5344CB8AC3E}">
        <p14:creationId xmlns:p14="http://schemas.microsoft.com/office/powerpoint/2010/main" val="145961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The 12 Categories of Threats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descr="Table&#10;&#10;Description automatically generated">
            <a:extLst>
              <a:ext uri="{FF2B5EF4-FFF2-40B4-BE49-F238E27FC236}">
                <a16:creationId xmlns:a16="http://schemas.microsoft.com/office/drawing/2014/main" id="{398D0121-9ED8-404A-9D9A-7DCC83DD3963}"/>
              </a:ext>
            </a:extLst>
          </p:cNvPr>
          <p:cNvPicPr>
            <a:picLocks noChangeAspect="1"/>
          </p:cNvPicPr>
          <p:nvPr/>
        </p:nvPicPr>
        <p:blipFill>
          <a:blip r:embed="rId2"/>
          <a:stretch>
            <a:fillRect/>
          </a:stretch>
        </p:blipFill>
        <p:spPr>
          <a:xfrm>
            <a:off x="1858363" y="1485266"/>
            <a:ext cx="8475274" cy="4824015"/>
          </a:xfrm>
          <a:prstGeom prst="rect">
            <a:avLst/>
          </a:prstGeom>
        </p:spPr>
      </p:pic>
    </p:spTree>
    <p:extLst>
      <p:ext uri="{BB962C8B-B14F-4D97-AF65-F5344CB8AC3E}">
        <p14:creationId xmlns:p14="http://schemas.microsoft.com/office/powerpoint/2010/main" val="970500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Threats and Attacks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6084E8D0-0C10-4E02-B557-55B492F1CA03}"/>
              </a:ext>
            </a:extLst>
          </p:cNvPr>
          <p:cNvPicPr>
            <a:picLocks noChangeAspect="1"/>
          </p:cNvPicPr>
          <p:nvPr/>
        </p:nvPicPr>
        <p:blipFill>
          <a:blip r:embed="rId2"/>
          <a:stretch>
            <a:fillRect/>
          </a:stretch>
        </p:blipFill>
        <p:spPr>
          <a:xfrm>
            <a:off x="1971443" y="1593908"/>
            <a:ext cx="8249114" cy="4715373"/>
          </a:xfrm>
          <a:prstGeom prst="rect">
            <a:avLst/>
          </a:prstGeom>
        </p:spPr>
      </p:pic>
    </p:spTree>
    <p:extLst>
      <p:ext uri="{BB962C8B-B14F-4D97-AF65-F5344CB8AC3E}">
        <p14:creationId xmlns:p14="http://schemas.microsoft.com/office/powerpoint/2010/main" val="18172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Overview</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normAutofit fontScale="92500" lnSpcReduction="10000"/>
          </a:bodyPr>
          <a:lstStyle/>
          <a:p>
            <a:pPr marL="0" indent="0">
              <a:buNone/>
            </a:pPr>
            <a:r>
              <a:rPr lang="en-US" dirty="0"/>
              <a:t>Security management is one of the most overlooked domains, yet almost nothing we do in the other domains means anything without it. Security management is made up of several tasks:</a:t>
            </a:r>
          </a:p>
          <a:p>
            <a:pPr marL="0" indent="0">
              <a:buNone/>
            </a:pPr>
            <a:endParaRPr lang="en-US" sz="1100" dirty="0"/>
          </a:p>
          <a:p>
            <a:r>
              <a:rPr lang="en-US" dirty="0"/>
              <a:t>Risk assessments, which is the process we use to identify risks to the organization and systemically identify methods to combat those risks, usually relying on input from experts in the below domains</a:t>
            </a:r>
          </a:p>
          <a:p>
            <a:r>
              <a:rPr lang="en-US" dirty="0"/>
              <a:t>Overseeing the processes for other security functions to ensure those align with business/operations processes</a:t>
            </a:r>
          </a:p>
          <a:p>
            <a:r>
              <a:rPr lang="en-US" dirty="0"/>
              <a:t>Change management processes and procedures in place</a:t>
            </a:r>
          </a:p>
          <a:p>
            <a:r>
              <a:rPr lang="en-US" dirty="0"/>
              <a:t>User security awareness training</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2646654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Compromises to Intellectual Property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Software piracy</a:t>
            </a:r>
          </a:p>
          <a:p>
            <a:r>
              <a:rPr lang="en-US" dirty="0"/>
              <a:t>Copyright protection and user registration</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240312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Deviations in Quality of Service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Internet service issues</a:t>
            </a:r>
          </a:p>
          <a:p>
            <a:endParaRPr lang="en-US" dirty="0"/>
          </a:p>
          <a:p>
            <a:r>
              <a:rPr lang="en-US" dirty="0"/>
              <a:t>Communications and other service provider issues</a:t>
            </a:r>
          </a:p>
          <a:p>
            <a:endParaRPr lang="en-US" dirty="0"/>
          </a:p>
          <a:p>
            <a:r>
              <a:rPr lang="en-US" dirty="0"/>
              <a:t>Power irregularities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316587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Espionage or Trespass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fontScale="77500" lnSpcReduction="20000"/>
          </a:bodyPr>
          <a:lstStyle/>
          <a:p>
            <a:r>
              <a:rPr lang="en-US" dirty="0"/>
              <a:t>Novice Hackers: have little or no real expertise of their own, but rely upon the expertise of expert hackers, who often become dissatisfied with attacking systems directly and turn their attention to writing software. These programs are automated exploits that allow novice hackers to act as script kiddies or packet monkeys.</a:t>
            </a:r>
          </a:p>
          <a:p>
            <a:endParaRPr lang="en-US" dirty="0"/>
          </a:p>
          <a:p>
            <a:r>
              <a:rPr lang="en-US" dirty="0"/>
              <a:t>Professional Hackers: usually a master of several programming languages, networking protocols, and operating systems, and exhibits a mastery of the technical environment of the chosen targeted system. Once an expert hacker chooses a target system, the likelihood is high that he or she will successfully enter the system.</a:t>
            </a:r>
          </a:p>
          <a:p>
            <a:endParaRPr lang="en-US" dirty="0"/>
          </a:p>
          <a:p>
            <a:r>
              <a:rPr lang="en-US" dirty="0"/>
              <a:t>Password Attacks</a:t>
            </a:r>
          </a:p>
          <a:p>
            <a:pPr lvl="1"/>
            <a:r>
              <a:rPr lang="en-US" dirty="0"/>
              <a:t>Brute Force</a:t>
            </a:r>
          </a:p>
          <a:p>
            <a:pPr lvl="1"/>
            <a:r>
              <a:rPr lang="en-US" dirty="0"/>
              <a:t>Dictionary Attacks</a:t>
            </a:r>
          </a:p>
          <a:p>
            <a:pPr lvl="1"/>
            <a:r>
              <a:rPr lang="en-US" dirty="0"/>
              <a:t>Social Engineering</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536761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Forces of Nature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Forces of nature, sometimes called acts of God, can present some of the most dangerous threats because they usually occur with little warning and are beyond the control of people.</a:t>
            </a:r>
          </a:p>
          <a:p>
            <a:r>
              <a:rPr lang="en-US" dirty="0"/>
              <a:t>These threats, which include events such as fires, floods, earthquakes, and lightning as well as volcanic eruptions and insect infestations, can disrupt not only people's lives but also the storage, transmission, and use of information.</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295601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Software Attacks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Malware – Referred to as malicious code or malicious software. Malicious code attacks include the execution of viruses, worms, Trojan horses, and active Web scripts with the intent to destroy or steal information.</a:t>
            </a:r>
          </a:p>
          <a:p>
            <a:r>
              <a:rPr lang="en-US" dirty="0"/>
              <a:t>Polymorphic Malware - A polymorphic threat that evolves, changing its size and other external file characteristics to elude detection by antivirus software programs.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63683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Software Attacks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fontScale="92500" lnSpcReduction="10000"/>
          </a:bodyPr>
          <a:lstStyle/>
          <a:p>
            <a:r>
              <a:rPr lang="en-US" dirty="0"/>
              <a:t>Back doors - A malware payload that provides access to a system by bypassing normal access controls.</a:t>
            </a:r>
          </a:p>
          <a:p>
            <a:r>
              <a:rPr lang="en-US" dirty="0"/>
              <a:t>Bot - Automated software program that executes certain commands when it receives a specific input.</a:t>
            </a:r>
          </a:p>
          <a:p>
            <a:r>
              <a:rPr lang="en-US" dirty="0"/>
              <a:t>DoS - An attack that attempts to overwhelm a computer ta </a:t>
            </a:r>
            <a:r>
              <a:rPr lang="en-US" dirty="0" err="1"/>
              <a:t>rget's</a:t>
            </a:r>
            <a:r>
              <a:rPr lang="en-US" dirty="0"/>
              <a:t> ability to handle incoming communications, prohibiting legitimate users from accessing those systems.</a:t>
            </a:r>
          </a:p>
          <a:p>
            <a:r>
              <a:rPr lang="en-US" dirty="0"/>
              <a:t>Man-in-the-Middle - Group of attacks whereby a person intercepts a communications stream and inserts himself in the conversation to convince each of the legitimate parties that the attacker is the other communications partner</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507269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E.g. Botnet</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4" name="Picture 3">
            <a:extLst>
              <a:ext uri="{FF2B5EF4-FFF2-40B4-BE49-F238E27FC236}">
                <a16:creationId xmlns:a16="http://schemas.microsoft.com/office/drawing/2014/main" id="{A75AA292-7F30-4692-AE05-E7992A669BFB}"/>
              </a:ext>
            </a:extLst>
          </p:cNvPr>
          <p:cNvPicPr>
            <a:picLocks noChangeAspect="1"/>
          </p:cNvPicPr>
          <p:nvPr/>
        </p:nvPicPr>
        <p:blipFill>
          <a:blip r:embed="rId2"/>
          <a:stretch>
            <a:fillRect/>
          </a:stretch>
        </p:blipFill>
        <p:spPr>
          <a:xfrm>
            <a:off x="881095" y="1608701"/>
            <a:ext cx="7729505" cy="4000019"/>
          </a:xfrm>
          <a:prstGeom prst="rect">
            <a:avLst/>
          </a:prstGeom>
        </p:spPr>
      </p:pic>
      <p:sp>
        <p:nvSpPr>
          <p:cNvPr id="3" name="TextBox 2">
            <a:extLst>
              <a:ext uri="{FF2B5EF4-FFF2-40B4-BE49-F238E27FC236}">
                <a16:creationId xmlns:a16="http://schemas.microsoft.com/office/drawing/2014/main" id="{48BD389F-7510-4069-918A-A7111F329EDC}"/>
              </a:ext>
            </a:extLst>
          </p:cNvPr>
          <p:cNvSpPr txBox="1"/>
          <p:nvPr/>
        </p:nvSpPr>
        <p:spPr>
          <a:xfrm>
            <a:off x="715773" y="5710019"/>
            <a:ext cx="3751925" cy="923330"/>
          </a:xfrm>
          <a:prstGeom prst="rect">
            <a:avLst/>
          </a:prstGeom>
          <a:noFill/>
        </p:spPr>
        <p:txBody>
          <a:bodyPr wrap="none" rtlCol="0">
            <a:spAutoFit/>
          </a:bodyPr>
          <a:lstStyle/>
          <a:p>
            <a:r>
              <a:rPr lang="en-US" dirty="0">
                <a:hlinkClick r:id="rId3"/>
              </a:rPr>
              <a:t>https://github.com/epsylon/ufonet</a:t>
            </a:r>
            <a:endParaRPr lang="en-US" dirty="0"/>
          </a:p>
          <a:p>
            <a:r>
              <a:rPr lang="en-US" dirty="0">
                <a:hlinkClick r:id="rId4"/>
              </a:rPr>
              <a:t>https://github.com/malwaredllc/byob</a:t>
            </a:r>
            <a:endParaRPr lang="en-US" dirty="0"/>
          </a:p>
          <a:p>
            <a:endParaRPr lang="en-US" dirty="0"/>
          </a:p>
        </p:txBody>
      </p:sp>
    </p:spTree>
    <p:extLst>
      <p:ext uri="{BB962C8B-B14F-4D97-AF65-F5344CB8AC3E}">
        <p14:creationId xmlns:p14="http://schemas.microsoft.com/office/powerpoint/2010/main" val="1766265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Human Error or Failure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Advance-fee fraud (AFF) – the recipient is due an exorbitant amount of money and needs only a small advance fee or personal banking information to facilitate the transfer</a:t>
            </a:r>
          </a:p>
          <a:p>
            <a:r>
              <a:rPr lang="en-US" dirty="0"/>
              <a:t>Phishing - Contains hidden or embedded code that redirects the reply to a third-party site to extract personal or confidential information</a:t>
            </a:r>
          </a:p>
          <a:p>
            <a:r>
              <a:rPr lang="en-US" dirty="0"/>
              <a:t>Social Engineering: Convince people to reveal credentials</a:t>
            </a:r>
          </a:p>
          <a:p>
            <a:r>
              <a:rPr lang="en-US" dirty="0"/>
              <a:t>Spear phishing: Targeted phishing attacks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949846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Information Extortion and Ransomware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Information extortion – Threat to reveal stolen information</a:t>
            </a:r>
          </a:p>
          <a:p>
            <a:endParaRPr lang="en-US" dirty="0"/>
          </a:p>
          <a:p>
            <a:r>
              <a:rPr lang="en-US" dirty="0"/>
              <a:t>Ransomware – Software that encrypts valuable information. This approach is used to extort a victim and ask for a payment in exchange of the decryption key.</a:t>
            </a:r>
          </a:p>
          <a:p>
            <a:pPr lvl="1"/>
            <a:r>
              <a:rPr lang="en-US" dirty="0"/>
              <a:t>Colonial pipeline: 4.4 Billion</a:t>
            </a:r>
          </a:p>
          <a:p>
            <a:pPr lvl="1"/>
            <a:r>
              <a:rPr lang="en-US" dirty="0"/>
              <a:t>CWT: 4.5 million</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715607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Ransomware Example</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descr="Graphical user interface, text&#10;&#10;Description automatically generated">
            <a:extLst>
              <a:ext uri="{FF2B5EF4-FFF2-40B4-BE49-F238E27FC236}">
                <a16:creationId xmlns:a16="http://schemas.microsoft.com/office/drawing/2014/main" id="{FFA1428E-A164-4583-B68B-B24AC6BA6182}"/>
              </a:ext>
            </a:extLst>
          </p:cNvPr>
          <p:cNvPicPr>
            <a:picLocks noChangeAspect="1"/>
          </p:cNvPicPr>
          <p:nvPr/>
        </p:nvPicPr>
        <p:blipFill>
          <a:blip r:embed="rId2"/>
          <a:stretch>
            <a:fillRect/>
          </a:stretch>
        </p:blipFill>
        <p:spPr>
          <a:xfrm>
            <a:off x="930479" y="1398958"/>
            <a:ext cx="6630797" cy="5023550"/>
          </a:xfrm>
          <a:prstGeom prst="rect">
            <a:avLst/>
          </a:prstGeom>
        </p:spPr>
      </p:pic>
    </p:spTree>
    <p:extLst>
      <p:ext uri="{BB962C8B-B14F-4D97-AF65-F5344CB8AC3E}">
        <p14:creationId xmlns:p14="http://schemas.microsoft.com/office/powerpoint/2010/main" val="48846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1026" name="Picture 2" descr="No alt text provided for this image">
            <a:extLst>
              <a:ext uri="{FF2B5EF4-FFF2-40B4-BE49-F238E27FC236}">
                <a16:creationId xmlns:a16="http://schemas.microsoft.com/office/drawing/2014/main" id="{C0D96292-7B3E-4E5E-9F82-F82A07CE20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270" y="425716"/>
            <a:ext cx="10449459" cy="6006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799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Sabotage and Vandalism	</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Cyber activist and hacktivist - A hacker who seeks to interfere with or disrupt systems to protest the operations, policies, or actions of an organization or government agency.</a:t>
            </a:r>
          </a:p>
          <a:p>
            <a:r>
              <a:rPr lang="en-US" dirty="0"/>
              <a:t>Cyber terrorism - The conduct of terrorist activities by online attackers.</a:t>
            </a:r>
          </a:p>
          <a:p>
            <a:r>
              <a:rPr lang="en-US" dirty="0"/>
              <a:t>Cyber warfare - Formally sanctioned offensive operations conducted by a government or state against information or systems of another government or state. Sometimes called information warfare.</a:t>
            </a:r>
          </a:p>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850673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Technological Obsolescence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Windows 7</a:t>
            </a:r>
          </a:p>
          <a:p>
            <a:r>
              <a:rPr lang="en-US" dirty="0"/>
              <a:t>Windows Vista</a:t>
            </a:r>
          </a:p>
          <a:p>
            <a:r>
              <a:rPr lang="en-US" dirty="0"/>
              <a:t>Windows XP</a:t>
            </a:r>
          </a:p>
          <a:p>
            <a:r>
              <a:rPr lang="en-US" dirty="0"/>
              <a:t>Signature-based Intrusion Detection Systems (Stand Alone)</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530334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B2E5-AE8D-49B2-945D-53E3989E96D0}"/>
              </a:ext>
            </a:extLst>
          </p:cNvPr>
          <p:cNvSpPr>
            <a:spLocks noGrp="1"/>
          </p:cNvSpPr>
          <p:nvPr>
            <p:ph type="title"/>
          </p:nvPr>
        </p:nvSpPr>
        <p:spPr>
          <a:xfrm>
            <a:off x="838200" y="2361705"/>
            <a:ext cx="10515600" cy="1325563"/>
          </a:xfrm>
        </p:spPr>
        <p:txBody>
          <a:bodyPr/>
          <a:lstStyle/>
          <a:p>
            <a:pPr algn="ctr"/>
            <a:r>
              <a:rPr lang="en-US" dirty="0"/>
              <a:t>Management and Leadership</a:t>
            </a:r>
          </a:p>
        </p:txBody>
      </p:sp>
      <p:sp>
        <p:nvSpPr>
          <p:cNvPr id="4" name="Footer Placeholder 3">
            <a:extLst>
              <a:ext uri="{FF2B5EF4-FFF2-40B4-BE49-F238E27FC236}">
                <a16:creationId xmlns:a16="http://schemas.microsoft.com/office/drawing/2014/main" id="{CADCDD46-3471-4819-87A1-E09AAFD74F2D}"/>
              </a:ext>
            </a:extLst>
          </p:cNvPr>
          <p:cNvSpPr>
            <a:spLocks noGrp="1"/>
          </p:cNvSpPr>
          <p:nvPr>
            <p:ph type="ftr" sz="quarter" idx="11"/>
          </p:nvPr>
        </p:nvSpPr>
        <p:spPr/>
        <p:txBody>
          <a:bodyPr/>
          <a:lstStyle/>
          <a:p>
            <a:r>
              <a:rPr lang="en-US"/>
              <a:t>CSEC 3320 - Network Security Management</a:t>
            </a:r>
          </a:p>
        </p:txBody>
      </p:sp>
      <p:sp>
        <p:nvSpPr>
          <p:cNvPr id="5" name="Slide Number Placeholder 4">
            <a:extLst>
              <a:ext uri="{FF2B5EF4-FFF2-40B4-BE49-F238E27FC236}">
                <a16:creationId xmlns:a16="http://schemas.microsoft.com/office/drawing/2014/main" id="{D5570187-92B3-4709-AD93-E77C43C1FB0A}"/>
              </a:ext>
            </a:extLst>
          </p:cNvPr>
          <p:cNvSpPr>
            <a:spLocks noGrp="1"/>
          </p:cNvSpPr>
          <p:nvPr>
            <p:ph type="sldNum" sz="quarter" idx="12"/>
          </p:nvPr>
        </p:nvSpPr>
        <p:spPr/>
        <p:txBody>
          <a:bodyPr/>
          <a:lstStyle/>
          <a:p>
            <a:fld id="{39CD5DC9-4D8F-4DDC-BB28-9BDC483A5893}" type="slidenum">
              <a:rPr lang="en-US" smtClean="0"/>
              <a:t>32</a:t>
            </a:fld>
            <a:endParaRPr lang="en-US"/>
          </a:p>
        </p:txBody>
      </p:sp>
    </p:spTree>
    <p:extLst>
      <p:ext uri="{BB962C8B-B14F-4D97-AF65-F5344CB8AC3E}">
        <p14:creationId xmlns:p14="http://schemas.microsoft.com/office/powerpoint/2010/main" val="4093740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Management Definition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r>
              <a:rPr lang="en-US" dirty="0"/>
              <a:t>Management - The art of using the resources to get the job done</a:t>
            </a:r>
          </a:p>
          <a:p>
            <a:r>
              <a:rPr lang="en-US" dirty="0"/>
              <a:t>Manager - A member of the organization assigned to marshal and administer resources, coordinate the completion of tasks, and handle the many roles necessary to complete the desired objectives.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162502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3589940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3112602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2651207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689359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76105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46541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1026" name="Picture 2" descr="No alt text provided for this image">
            <a:extLst>
              <a:ext uri="{FF2B5EF4-FFF2-40B4-BE49-F238E27FC236}">
                <a16:creationId xmlns:a16="http://schemas.microsoft.com/office/drawing/2014/main" id="{C0D96292-7B3E-4E5E-9F82-F82A07CE20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270" y="425716"/>
            <a:ext cx="10449459" cy="60065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DFDB0C2-8E04-44FE-8D7A-95E8F14C6D2D}"/>
              </a:ext>
            </a:extLst>
          </p:cNvPr>
          <p:cNvSpPr/>
          <p:nvPr/>
        </p:nvSpPr>
        <p:spPr>
          <a:xfrm>
            <a:off x="8439325" y="4647501"/>
            <a:ext cx="998290" cy="2392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19D64D-D765-45C9-BF5D-31223DD646FD}"/>
              </a:ext>
            </a:extLst>
          </p:cNvPr>
          <p:cNvSpPr/>
          <p:nvPr/>
        </p:nvSpPr>
        <p:spPr>
          <a:xfrm>
            <a:off x="7232708" y="4716011"/>
            <a:ext cx="998290" cy="2392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8854C3-E83D-4230-A4E4-A9438F7B0803}"/>
              </a:ext>
            </a:extLst>
          </p:cNvPr>
          <p:cNvSpPr/>
          <p:nvPr/>
        </p:nvSpPr>
        <p:spPr>
          <a:xfrm>
            <a:off x="8086988" y="5368413"/>
            <a:ext cx="1258348" cy="2392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058A3E5-4D7E-4C2B-AED2-4561B00A5361}"/>
              </a:ext>
            </a:extLst>
          </p:cNvPr>
          <p:cNvSpPr/>
          <p:nvPr/>
        </p:nvSpPr>
        <p:spPr>
          <a:xfrm>
            <a:off x="7359941" y="2888607"/>
            <a:ext cx="998290" cy="2392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5C1364-A058-4DD6-8362-9E970D6E1B5B}"/>
              </a:ext>
            </a:extLst>
          </p:cNvPr>
          <p:cNvSpPr/>
          <p:nvPr/>
        </p:nvSpPr>
        <p:spPr>
          <a:xfrm>
            <a:off x="6096000" y="3754072"/>
            <a:ext cx="1458285" cy="2392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A1350A-1F35-4D8C-85CA-5E8010443068}"/>
              </a:ext>
            </a:extLst>
          </p:cNvPr>
          <p:cNvSpPr/>
          <p:nvPr/>
        </p:nvSpPr>
        <p:spPr>
          <a:xfrm>
            <a:off x="8398777" y="4950903"/>
            <a:ext cx="1600899" cy="2392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1355C01-E522-4569-9FE5-E7B603CD7A1A}"/>
              </a:ext>
            </a:extLst>
          </p:cNvPr>
          <p:cNvSpPr/>
          <p:nvPr/>
        </p:nvSpPr>
        <p:spPr>
          <a:xfrm>
            <a:off x="4578991" y="3017884"/>
            <a:ext cx="857075" cy="346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806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920155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3480202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643927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endParaRPr lang="en-US" dirty="0"/>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10515600" cy="4351338"/>
          </a:xfrm>
        </p:spPr>
        <p:txBody>
          <a:bodyPr>
            <a:normAutofit/>
          </a:bodyPr>
          <a:lstStyle/>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46822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Motivation – Network Security Management</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normAutofit/>
          </a:bodyPr>
          <a:lstStyle/>
          <a:p>
            <a:r>
              <a:rPr lang="en-US" dirty="0"/>
              <a:t>Digitalization of resources</a:t>
            </a:r>
          </a:p>
          <a:p>
            <a:r>
              <a:rPr lang="en-US" dirty="0"/>
              <a:t>Decentralization of information processing (Federated, Decentralized)</a:t>
            </a:r>
          </a:p>
          <a:p>
            <a:r>
              <a:rPr lang="en-US" dirty="0"/>
              <a:t>Global business environment (More users, networks, protocols, and technologies)</a:t>
            </a:r>
          </a:p>
          <a:p>
            <a:r>
              <a:rPr lang="en-US" dirty="0"/>
              <a:t>Dynamic business place</a:t>
            </a:r>
          </a:p>
          <a:p>
            <a:pPr lvl="1"/>
            <a:r>
              <a:rPr lang="en-US" dirty="0"/>
              <a:t>Work while traveling</a:t>
            </a:r>
          </a:p>
          <a:p>
            <a:pPr lvl="1"/>
            <a:r>
              <a:rPr lang="en-US" dirty="0"/>
              <a:t>Work from home</a:t>
            </a:r>
          </a:p>
          <a:p>
            <a:r>
              <a:rPr lang="en-US" dirty="0"/>
              <a:t>Novel technologies with weak computational resources and security systems (E.g. IoT)</a:t>
            </a:r>
          </a:p>
          <a:p>
            <a:pPr marL="0" indent="0">
              <a:buNone/>
            </a:pPr>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214052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Acknowledging the problem</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normAutofit/>
          </a:bodyPr>
          <a:lstStyle/>
          <a:p>
            <a:r>
              <a:rPr lang="en-US" dirty="0"/>
              <a:t>Information security is recognized as an imperative vehicle by which the organization’s information assets are secured.</a:t>
            </a:r>
          </a:p>
          <a:p>
            <a:r>
              <a:rPr lang="en-US" dirty="0"/>
              <a:t>Security is not only responsibility of a dedicated group. All employees are responsible.</a:t>
            </a:r>
          </a:p>
          <a:p>
            <a:r>
              <a:rPr lang="en-US" dirty="0"/>
              <a:t>New units and positions are created to focus on this task (E.g. Information Security Managers and Teams)</a:t>
            </a:r>
          </a:p>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59475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Key terms: Speaking the same language</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normAutofit fontScale="92500" lnSpcReduction="10000"/>
          </a:bodyPr>
          <a:lstStyle/>
          <a:p>
            <a:r>
              <a:rPr lang="en-US" b="1" u="sng" dirty="0"/>
              <a:t>Asset: </a:t>
            </a:r>
            <a:r>
              <a:rPr lang="en-US" dirty="0"/>
              <a:t>An </a:t>
            </a:r>
            <a:r>
              <a:rPr lang="en-US" dirty="0">
                <a:highlight>
                  <a:srgbClr val="FFFF00"/>
                </a:highlight>
              </a:rPr>
              <a:t>organizational resource </a:t>
            </a:r>
            <a:r>
              <a:rPr lang="en-US" dirty="0"/>
              <a:t>that is being protected. E.g., Web site, software information, data, a person, computer system, hardware, etc. Assets, particularly information assets, are the focus of what security efforts are attempting to protect.</a:t>
            </a:r>
          </a:p>
          <a:p>
            <a:r>
              <a:rPr lang="en-US" b="1" u="sng" dirty="0"/>
              <a:t>Information asset</a:t>
            </a:r>
            <a:r>
              <a:rPr lang="en-US" dirty="0"/>
              <a:t>: The focus of information security; </a:t>
            </a:r>
            <a:r>
              <a:rPr lang="en-US" dirty="0">
                <a:highlight>
                  <a:srgbClr val="FFFF00"/>
                </a:highlight>
              </a:rPr>
              <a:t>information that has value to the organization</a:t>
            </a:r>
            <a:r>
              <a:rPr lang="en-US" dirty="0"/>
              <a:t>, </a:t>
            </a:r>
            <a:r>
              <a:rPr lang="en-US" dirty="0">
                <a:highlight>
                  <a:srgbClr val="FFFF00"/>
                </a:highlight>
              </a:rPr>
              <a:t>and the systems </a:t>
            </a:r>
            <a:r>
              <a:rPr lang="en-US" dirty="0"/>
              <a:t>that store, process, and transmit the information.</a:t>
            </a:r>
          </a:p>
          <a:p>
            <a:r>
              <a:rPr lang="en-US" b="1" u="sng" dirty="0"/>
              <a:t>Information security (InfoSec): </a:t>
            </a:r>
            <a:r>
              <a:rPr lang="en-US" dirty="0"/>
              <a:t>Protection of the </a:t>
            </a:r>
            <a:r>
              <a:rPr lang="en-US" dirty="0">
                <a:highlight>
                  <a:srgbClr val="FFFF00"/>
                </a:highlight>
              </a:rPr>
              <a:t>confidentiality, integrity, and availability</a:t>
            </a:r>
            <a:r>
              <a:rPr lang="en-US" dirty="0"/>
              <a:t> of information assets, whether in storage, processing, or transmission, via the application of policy, education, training and awareness, and technology.</a:t>
            </a:r>
          </a:p>
          <a:p>
            <a:r>
              <a:rPr lang="en-US" dirty="0"/>
              <a:t>Security: A state of being secure and free from danger</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192775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Specialized Security Areas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normAutofit/>
          </a:bodyPr>
          <a:lstStyle/>
          <a:p>
            <a:r>
              <a:rPr lang="en-US" dirty="0"/>
              <a:t>Physical Security</a:t>
            </a:r>
          </a:p>
          <a:p>
            <a:r>
              <a:rPr lang="en-US" dirty="0"/>
              <a:t>Operation Security</a:t>
            </a:r>
          </a:p>
          <a:p>
            <a:r>
              <a:rPr lang="en-US" dirty="0"/>
              <a:t>Communications Security</a:t>
            </a:r>
          </a:p>
          <a:p>
            <a:r>
              <a:rPr lang="en-US" dirty="0"/>
              <a:t>Cyber Security: The protection of computerized information processing systems and the data they contain and process.</a:t>
            </a:r>
          </a:p>
          <a:p>
            <a:r>
              <a:rPr lang="en-US"/>
              <a:t>Network Security: A subset of communications security and cybersecurity; the protection of voice and data networking components, connections, and content.</a:t>
            </a:r>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Tree>
    <p:extLst>
      <p:ext uri="{BB962C8B-B14F-4D97-AF65-F5344CB8AC3E}">
        <p14:creationId xmlns:p14="http://schemas.microsoft.com/office/powerpoint/2010/main" val="408942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normAutofit fontScale="90000"/>
          </a:bodyPr>
          <a:lstStyle/>
          <a:p>
            <a:r>
              <a:rPr lang="en-US" dirty="0"/>
              <a:t>Information Security as defined by the Committee on National Security Systems {CNSS)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5495246" cy="4351338"/>
          </a:xfrm>
        </p:spPr>
        <p:txBody>
          <a:bodyPr>
            <a:normAutofit lnSpcReduction="10000"/>
          </a:bodyPr>
          <a:lstStyle/>
          <a:p>
            <a:r>
              <a:rPr lang="en-US" dirty="0"/>
              <a:t>Information security (</a:t>
            </a:r>
            <a:r>
              <a:rPr lang="en-US" dirty="0" err="1"/>
              <a:t>lnfoSec</a:t>
            </a:r>
            <a:r>
              <a:rPr lang="en-US" dirty="0"/>
              <a:t>) focuses on the protection of information and the characteristics that give it value, such as confidentiality, integrity, and availability, and includes the technology that houses and transfers that information through a variety of protection mechanisms such as policy, training and awareness programs, and technology.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9032F97B-D9BC-4F35-A886-99DE824F408A}"/>
              </a:ext>
            </a:extLst>
          </p:cNvPr>
          <p:cNvPicPr>
            <a:picLocks noChangeAspect="1"/>
          </p:cNvPicPr>
          <p:nvPr/>
        </p:nvPicPr>
        <p:blipFill>
          <a:blip r:embed="rId2"/>
          <a:stretch>
            <a:fillRect/>
          </a:stretch>
        </p:blipFill>
        <p:spPr>
          <a:xfrm>
            <a:off x="6333446" y="2324392"/>
            <a:ext cx="3925455" cy="4035450"/>
          </a:xfrm>
          <a:prstGeom prst="rect">
            <a:avLst/>
          </a:prstGeom>
        </p:spPr>
      </p:pic>
    </p:spTree>
    <p:extLst>
      <p:ext uri="{BB962C8B-B14F-4D97-AF65-F5344CB8AC3E}">
        <p14:creationId xmlns:p14="http://schemas.microsoft.com/office/powerpoint/2010/main" val="3879870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1988</Words>
  <Application>Microsoft Office PowerPoint</Application>
  <PresentationFormat>Widescreen</PresentationFormat>
  <Paragraphs>206</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Lato</vt:lpstr>
      <vt:lpstr>Times New Roman</vt:lpstr>
      <vt:lpstr>Office Theme</vt:lpstr>
      <vt:lpstr>Chapter 1: Intro to Network Security Management</vt:lpstr>
      <vt:lpstr>Overview</vt:lpstr>
      <vt:lpstr>PowerPoint Presentation</vt:lpstr>
      <vt:lpstr>PowerPoint Presentation</vt:lpstr>
      <vt:lpstr>Motivation – Network Security Management</vt:lpstr>
      <vt:lpstr>Acknowledging the problem</vt:lpstr>
      <vt:lpstr>Key terms: Speaking the same language</vt:lpstr>
      <vt:lpstr>Specialized Security Areas</vt:lpstr>
      <vt:lpstr>Information Security as defined by the Committee on National Security Systems {CNSS)</vt:lpstr>
      <vt:lpstr>CNSS Security Model - McCumber Cube</vt:lpstr>
      <vt:lpstr>CIA Triad</vt:lpstr>
      <vt:lpstr>What is Confidentiality?</vt:lpstr>
      <vt:lpstr>What is Confidentiality?</vt:lpstr>
      <vt:lpstr>What is Integrity?</vt:lpstr>
      <vt:lpstr>What is availability?</vt:lpstr>
      <vt:lpstr>Additional Characteristics</vt:lpstr>
      <vt:lpstr>PowerPoint Presentation</vt:lpstr>
      <vt:lpstr>The 12 Categories of Threats</vt:lpstr>
      <vt:lpstr>Threats and Attacks</vt:lpstr>
      <vt:lpstr>Compromises to Intellectual Property</vt:lpstr>
      <vt:lpstr>Deviations in Quality of Service</vt:lpstr>
      <vt:lpstr>Espionage or Trespass</vt:lpstr>
      <vt:lpstr>Forces of Nature</vt:lpstr>
      <vt:lpstr>Software Attacks</vt:lpstr>
      <vt:lpstr>Software Attacks</vt:lpstr>
      <vt:lpstr>E.g. Botnet</vt:lpstr>
      <vt:lpstr>Human Error or Failure</vt:lpstr>
      <vt:lpstr>Information Extortion and Ransomware</vt:lpstr>
      <vt:lpstr>Ransomware Example</vt:lpstr>
      <vt:lpstr>Sabotage and Vandalism </vt:lpstr>
      <vt:lpstr>Technological Obsolescence</vt:lpstr>
      <vt:lpstr>Management and Leadership</vt:lpstr>
      <vt:lpstr>Management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Network Security Management</dc:title>
  <dc:creator>Gonzalo De La Torre Parra</dc:creator>
  <cp:lastModifiedBy>Gonzalo De La Torre Parra</cp:lastModifiedBy>
  <cp:revision>9</cp:revision>
  <dcterms:created xsi:type="dcterms:W3CDTF">2021-08-23T19:21:20Z</dcterms:created>
  <dcterms:modified xsi:type="dcterms:W3CDTF">2021-08-30T21:19:12Z</dcterms:modified>
</cp:coreProperties>
</file>