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7" d="100"/>
          <a:sy n="37" d="100"/>
        </p:scale>
        <p:origin x="4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DEAB-096B-4ADD-8DAA-D40D7168A1A4}" type="datetimeFigureOut">
              <a:rPr lang="en-NZ" smtClean="0"/>
              <a:t>17/02/2020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6D-A0BB-46D1-A07D-E6DBC60455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890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DEAB-096B-4ADD-8DAA-D40D7168A1A4}" type="datetimeFigureOut">
              <a:rPr lang="en-NZ" smtClean="0"/>
              <a:t>17/02/2020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6D-A0BB-46D1-A07D-E6DBC60455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81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DEAB-096B-4ADD-8DAA-D40D7168A1A4}" type="datetimeFigureOut">
              <a:rPr lang="en-NZ" smtClean="0"/>
              <a:t>17/02/2020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6D-A0BB-46D1-A07D-E6DBC60455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634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DEAB-096B-4ADD-8DAA-D40D7168A1A4}" type="datetimeFigureOut">
              <a:rPr lang="en-NZ" smtClean="0"/>
              <a:t>17/02/2020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6D-A0BB-46D1-A07D-E6DBC60455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853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DEAB-096B-4ADD-8DAA-D40D7168A1A4}" type="datetimeFigureOut">
              <a:rPr lang="en-NZ" smtClean="0"/>
              <a:t>17/02/2020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6D-A0BB-46D1-A07D-E6DBC60455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210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DEAB-096B-4ADD-8DAA-D40D7168A1A4}" type="datetimeFigureOut">
              <a:rPr lang="en-NZ" smtClean="0"/>
              <a:t>17/02/2020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6D-A0BB-46D1-A07D-E6DBC60455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610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DEAB-096B-4ADD-8DAA-D40D7168A1A4}" type="datetimeFigureOut">
              <a:rPr lang="en-NZ" smtClean="0"/>
              <a:t>17/02/2020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6D-A0BB-46D1-A07D-E6DBC60455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831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DEAB-096B-4ADD-8DAA-D40D7168A1A4}" type="datetimeFigureOut">
              <a:rPr lang="en-NZ" smtClean="0"/>
              <a:t>17/02/2020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6D-A0BB-46D1-A07D-E6DBC60455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197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DEAB-096B-4ADD-8DAA-D40D7168A1A4}" type="datetimeFigureOut">
              <a:rPr lang="en-NZ" smtClean="0"/>
              <a:t>17/02/2020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6D-A0BB-46D1-A07D-E6DBC60455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214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DEAB-096B-4ADD-8DAA-D40D7168A1A4}" type="datetimeFigureOut">
              <a:rPr lang="en-NZ" smtClean="0"/>
              <a:t>17/02/2020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6D-A0BB-46D1-A07D-E6DBC60455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119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DEAB-096B-4ADD-8DAA-D40D7168A1A4}" type="datetimeFigureOut">
              <a:rPr lang="en-NZ" smtClean="0"/>
              <a:t>17/02/2020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6D-A0BB-46D1-A07D-E6DBC60455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71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DEAB-096B-4ADD-8DAA-D40D7168A1A4}" type="datetimeFigureOut">
              <a:rPr lang="en-NZ" smtClean="0"/>
              <a:t>17/02/2020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936D-A0BB-46D1-A07D-E6DBC60455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823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705F-14F8-4AAC-91D5-A97F658AF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838"/>
            <a:ext cx="9144000" cy="90320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Objective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2BF10-A802-4F35-BEA3-8BB7F55F0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3045"/>
            <a:ext cx="9144000" cy="431735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Correlate physical and digital events for total security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Z" sz="3200" dirty="0"/>
              <a:t>Focus on individual sensors which perform initial data collection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Z" sz="3200" dirty="0"/>
              <a:t>Hub device to relay sensor information to MAHIVE server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NZ" sz="3200" dirty="0"/>
              <a:t>Modular system that can adapt to many situations or buildings</a:t>
            </a:r>
          </a:p>
        </p:txBody>
      </p:sp>
    </p:spTree>
    <p:extLst>
      <p:ext uri="{BB962C8B-B14F-4D97-AF65-F5344CB8AC3E}">
        <p14:creationId xmlns:p14="http://schemas.microsoft.com/office/powerpoint/2010/main" val="260775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BCA9-F527-4716-86DB-6760D756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Issues/Risks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3AA2-21FF-4565-B5B9-53806C80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Possibility that learning/modifying </a:t>
            </a:r>
            <a:r>
              <a:rPr lang="en-US" dirty="0" err="1"/>
              <a:t>FreeRTOS</a:t>
            </a:r>
            <a:r>
              <a:rPr lang="en-US" dirty="0"/>
              <a:t> is too complicated/time consuming for scope of this project</a:t>
            </a:r>
          </a:p>
          <a:p>
            <a:pPr lvl="1"/>
            <a:r>
              <a:rPr lang="en-US" dirty="0"/>
              <a:t>Could modify demo project for sake of proof-of-concept</a:t>
            </a:r>
          </a:p>
          <a:p>
            <a:r>
              <a:rPr lang="en-US" dirty="0"/>
              <a:t>Hard decision may have to be made between power consumption and reliability of sensors</a:t>
            </a:r>
          </a:p>
          <a:p>
            <a:pPr lvl="1"/>
            <a:r>
              <a:rPr lang="en-US" dirty="0"/>
              <a:t>Sensor reliability more important</a:t>
            </a:r>
          </a:p>
          <a:p>
            <a:pPr lvl="1"/>
            <a:r>
              <a:rPr lang="en-US" dirty="0"/>
              <a:t>If interrupts cannot be used, can implement polling and wall power instead</a:t>
            </a:r>
          </a:p>
          <a:p>
            <a:r>
              <a:rPr lang="en-US" dirty="0"/>
              <a:t>May not be able to learn how to format sensor data into TRDF format</a:t>
            </a:r>
          </a:p>
          <a:p>
            <a:pPr lvl="1"/>
            <a:r>
              <a:rPr lang="en-US" dirty="0"/>
              <a:t>JSON may also be acceptable, but should not be too hard to implement TRDF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675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C2E5-ADF3-4EFF-973B-A065285F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Value Proposition</a:t>
            </a:r>
            <a:endParaRPr lang="en-NZ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5AF0-CF0A-443D-9BB6-E37DD79B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Hacking and attacks are ever increasing threat; industry needs way to protect physical/digital</a:t>
            </a:r>
          </a:p>
          <a:p>
            <a:r>
              <a:rPr lang="en-US" dirty="0"/>
              <a:t>MAHIVE project merges </a:t>
            </a:r>
            <a:r>
              <a:rPr lang="en-US" dirty="0" err="1"/>
              <a:t>cyberphysical</a:t>
            </a:r>
            <a:r>
              <a:rPr lang="en-US" dirty="0"/>
              <a:t> &amp; cybersecurity solutions into one platform</a:t>
            </a:r>
          </a:p>
          <a:p>
            <a:r>
              <a:rPr lang="en-US" dirty="0"/>
              <a:t>Team TBD will create a hub controller that will:</a:t>
            </a:r>
          </a:p>
          <a:p>
            <a:pPr lvl="1"/>
            <a:r>
              <a:rPr lang="en-US" dirty="0"/>
              <a:t>Link IoT devices</a:t>
            </a:r>
          </a:p>
          <a:p>
            <a:pPr lvl="1"/>
            <a:r>
              <a:rPr lang="en-US" dirty="0"/>
              <a:t>Consolidate Reports into TRDF format</a:t>
            </a:r>
          </a:p>
          <a:p>
            <a:pPr lvl="1"/>
            <a:r>
              <a:rPr lang="en-US" dirty="0"/>
              <a:t>Encrypt the data</a:t>
            </a:r>
          </a:p>
          <a:p>
            <a:pPr lvl="1"/>
            <a:r>
              <a:rPr lang="en-US" dirty="0"/>
              <a:t>Securely send to MAHIVE server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2341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A430-877F-4984-BD05-57B3735A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Requirements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047C-3060-42B5-8A6B-AB84D927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Product must send messages in TRDF format</a:t>
            </a:r>
          </a:p>
          <a:p>
            <a:r>
              <a:rPr lang="en-US" sz="4000" dirty="0"/>
              <a:t>Messages must be encrypted</a:t>
            </a:r>
          </a:p>
          <a:p>
            <a:r>
              <a:rPr lang="en-US" sz="4000" dirty="0"/>
              <a:t>Product must authenticate itself (via PKI)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297649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A515-32CE-40EF-94A5-45DD98A6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Constraints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5811-56F0-48D7-8E9A-4DB2BFAF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must be low-cost (goal for sensors: &lt;$50)</a:t>
            </a:r>
          </a:p>
          <a:p>
            <a:pPr lvl="1"/>
            <a:r>
              <a:rPr lang="en-US" dirty="0"/>
              <a:t>No elaborate, costly solutions</a:t>
            </a:r>
          </a:p>
          <a:p>
            <a:r>
              <a:rPr lang="en-US" dirty="0"/>
              <a:t>Design must use off-the-shelf parts/boards</a:t>
            </a:r>
          </a:p>
          <a:p>
            <a:pPr lvl="1"/>
            <a:r>
              <a:rPr lang="en-US" dirty="0"/>
              <a:t>Raspberry Pi, etc.</a:t>
            </a:r>
          </a:p>
          <a:p>
            <a:pPr lvl="1"/>
            <a:r>
              <a:rPr lang="en-US" dirty="0"/>
              <a:t>Use simple sensory parts readily available online</a:t>
            </a:r>
          </a:p>
          <a:p>
            <a:r>
              <a:rPr lang="en-US" dirty="0"/>
              <a:t>Sensors should be able to run off battery power</a:t>
            </a:r>
          </a:p>
          <a:p>
            <a:pPr lvl="1"/>
            <a:r>
              <a:rPr lang="en-US" dirty="0"/>
              <a:t>Board should have low power consumption</a:t>
            </a:r>
          </a:p>
          <a:p>
            <a:pPr lvl="1"/>
            <a:r>
              <a:rPr lang="en-US" dirty="0"/>
              <a:t>Interrupts rather than polling</a:t>
            </a:r>
          </a:p>
          <a:p>
            <a:r>
              <a:rPr lang="en-US" dirty="0"/>
              <a:t>Sensor device should be small &amp; easily placed inside building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588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D3C5-861E-4CA0-9963-96987BA6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 to Date	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1868-6EAC-41BE-B62B-3826CC8A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Decided on hardware to use</a:t>
            </a:r>
          </a:p>
          <a:p>
            <a:pPr lvl="1"/>
            <a:r>
              <a:rPr lang="en-US" dirty="0"/>
              <a:t>Hub Device: Raspberry Pi 3</a:t>
            </a:r>
          </a:p>
          <a:p>
            <a:pPr lvl="1"/>
            <a:r>
              <a:rPr lang="en-US" dirty="0"/>
              <a:t>Leaf devices: ESP32</a:t>
            </a:r>
          </a:p>
          <a:p>
            <a:r>
              <a:rPr lang="en-US" dirty="0"/>
              <a:t>Ordered Parts/devices</a:t>
            </a:r>
          </a:p>
          <a:p>
            <a:pPr lvl="1"/>
            <a:r>
              <a:rPr lang="en-US" dirty="0"/>
              <a:t>ESP32</a:t>
            </a:r>
          </a:p>
          <a:p>
            <a:pPr lvl="1"/>
            <a:r>
              <a:rPr lang="en-US" dirty="0"/>
              <a:t>Raspberry Pi</a:t>
            </a:r>
          </a:p>
          <a:p>
            <a:pPr lvl="1"/>
            <a:r>
              <a:rPr lang="en-US" dirty="0"/>
              <a:t>Sensors/switches</a:t>
            </a:r>
          </a:p>
          <a:p>
            <a:pPr lvl="1"/>
            <a:r>
              <a:rPr lang="en-US" dirty="0"/>
              <a:t>Breadboards, wires, etc.</a:t>
            </a:r>
          </a:p>
          <a:p>
            <a:pPr lvl="1"/>
            <a:r>
              <a:rPr lang="en-US" dirty="0"/>
              <a:t>Battery Packs</a:t>
            </a:r>
          </a:p>
        </p:txBody>
      </p:sp>
    </p:spTree>
    <p:extLst>
      <p:ext uri="{BB962C8B-B14F-4D97-AF65-F5344CB8AC3E}">
        <p14:creationId xmlns:p14="http://schemas.microsoft.com/office/powerpoint/2010/main" val="8056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00AB-789A-47AC-9C83-FA91F334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 (cont’d)	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BBF0-960A-4361-ACF2-022EB4DF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ESP32: flashed with Amazon </a:t>
            </a:r>
            <a:r>
              <a:rPr lang="en-US" dirty="0" err="1"/>
              <a:t>FreeRTOS</a:t>
            </a:r>
            <a:r>
              <a:rPr lang="en-US" dirty="0"/>
              <a:t>, running Greengrass Connectivity Demo</a:t>
            </a:r>
          </a:p>
          <a:p>
            <a:pPr lvl="1"/>
            <a:r>
              <a:rPr lang="en-US" dirty="0"/>
              <a:t>Discovers local hub device</a:t>
            </a:r>
          </a:p>
          <a:p>
            <a:pPr lvl="1"/>
            <a:r>
              <a:rPr lang="en-US" dirty="0"/>
              <a:t>Authenticates on AWS</a:t>
            </a:r>
          </a:p>
          <a:p>
            <a:pPr lvl="1"/>
            <a:r>
              <a:rPr lang="en-US" dirty="0"/>
              <a:t>Sends MQTT message to AWS cloud via hub device</a:t>
            </a:r>
            <a:endParaRPr lang="en-NZ" dirty="0"/>
          </a:p>
          <a:p>
            <a:r>
              <a:rPr lang="en-NZ" dirty="0"/>
              <a:t>Raspberry Pi</a:t>
            </a:r>
            <a:endParaRPr lang="en-US" dirty="0"/>
          </a:p>
          <a:p>
            <a:pPr lvl="1"/>
            <a:r>
              <a:rPr lang="en-NZ" dirty="0"/>
              <a:t>Running Greengrass Core software</a:t>
            </a:r>
          </a:p>
          <a:p>
            <a:pPr lvl="1"/>
            <a:r>
              <a:rPr lang="en-NZ" dirty="0"/>
              <a:t>Deployed as hub device with potential for C/Python lambda functions</a:t>
            </a:r>
          </a:p>
          <a:p>
            <a:pPr lvl="1"/>
            <a:r>
              <a:rPr lang="en-NZ" dirty="0"/>
              <a:t>Communicates directly with AWS cloud</a:t>
            </a:r>
          </a:p>
        </p:txBody>
      </p:sp>
    </p:spTree>
    <p:extLst>
      <p:ext uri="{BB962C8B-B14F-4D97-AF65-F5344CB8AC3E}">
        <p14:creationId xmlns:p14="http://schemas.microsoft.com/office/powerpoint/2010/main" val="339471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2169-5821-4D59-A107-EAFA52C8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Project Schedule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BD787-3CCA-47F5-AE08-AB7D54C2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Spring Break: </a:t>
            </a:r>
            <a:r>
              <a:rPr lang="en-US" dirty="0" err="1"/>
              <a:t>FreeRTOS</a:t>
            </a:r>
            <a:r>
              <a:rPr lang="en-US" dirty="0"/>
              <a:t> </a:t>
            </a:r>
            <a:r>
              <a:rPr lang="en-US"/>
              <a:t>modified sufficiently </a:t>
            </a:r>
            <a:r>
              <a:rPr lang="en-US" dirty="0"/>
              <a:t>to utilize sensors on ESP32</a:t>
            </a:r>
          </a:p>
          <a:p>
            <a:r>
              <a:rPr lang="en-US" dirty="0"/>
              <a:t>End of March: Full working sensor relaying data in proper format to cloud, able to display on computer</a:t>
            </a:r>
          </a:p>
          <a:p>
            <a:r>
              <a:rPr lang="en-US" dirty="0"/>
              <a:t>Early April: Print Poster for project</a:t>
            </a:r>
          </a:p>
          <a:p>
            <a:r>
              <a:rPr lang="en-US" dirty="0"/>
              <a:t>End of April: Demo setup with 2X ESP32 door/light sensors, Pi hub, computer, etc. Finished &amp; ready for expo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0210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CC06-B3C3-4195-9D09-AEA007CF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Costs/Budget (Hub Device)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C065-6A5E-4BF8-ACFC-992BBDB8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Pi: $35</a:t>
            </a:r>
          </a:p>
          <a:p>
            <a:r>
              <a:rPr lang="en-US" dirty="0"/>
              <a:t>MicroSD card: $6</a:t>
            </a:r>
          </a:p>
          <a:p>
            <a:pPr marL="0" indent="0">
              <a:buNone/>
            </a:pPr>
            <a:r>
              <a:rPr lang="en-US" dirty="0"/>
              <a:t>-------------------------</a:t>
            </a:r>
          </a:p>
          <a:p>
            <a:r>
              <a:rPr lang="en-US" dirty="0"/>
              <a:t>Total</a:t>
            </a:r>
            <a:r>
              <a:rPr lang="en-NZ" dirty="0"/>
              <a:t>: $41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3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488C-7DA5-401E-ACFA-E64E1496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Costs/Budget (Leaf)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DFCD-9E1C-4EC8-8F48-7217E838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ESP32: $11</a:t>
            </a:r>
          </a:p>
          <a:p>
            <a:r>
              <a:rPr lang="en-US" dirty="0"/>
              <a:t>Battery Pack: $10</a:t>
            </a:r>
          </a:p>
          <a:p>
            <a:r>
              <a:rPr lang="en-US" dirty="0"/>
              <a:t>Sensor: $5</a:t>
            </a:r>
          </a:p>
          <a:p>
            <a:r>
              <a:rPr lang="en-US" dirty="0"/>
              <a:t>Breadboard: $3</a:t>
            </a:r>
          </a:p>
          <a:p>
            <a:endParaRPr lang="en-US" dirty="0"/>
          </a:p>
          <a:p>
            <a:r>
              <a:rPr lang="en-US" dirty="0"/>
              <a:t>Total: $29</a:t>
            </a:r>
          </a:p>
        </p:txBody>
      </p:sp>
    </p:spTree>
    <p:extLst>
      <p:ext uri="{BB962C8B-B14F-4D97-AF65-F5344CB8AC3E}">
        <p14:creationId xmlns:p14="http://schemas.microsoft.com/office/powerpoint/2010/main" val="78019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3254B27533444690A8B3E3B23DF47F" ma:contentTypeVersion="8" ma:contentTypeDescription="Create a new document." ma:contentTypeScope="" ma:versionID="b92b4601fbb1b739684c61a611e8a893">
  <xsd:schema xmlns:xsd="http://www.w3.org/2001/XMLSchema" xmlns:xs="http://www.w3.org/2001/XMLSchema" xmlns:p="http://schemas.microsoft.com/office/2006/metadata/properties" xmlns:ns3="78b64eb5-a17b-402c-ba9b-af600099f941" xmlns:ns4="148c8e6a-85d8-4417-a01f-7c06ebc3074d" targetNamespace="http://schemas.microsoft.com/office/2006/metadata/properties" ma:root="true" ma:fieldsID="9630b5dd71054a4f9faa09521075c12b" ns3:_="" ns4:_="">
    <xsd:import namespace="78b64eb5-a17b-402c-ba9b-af600099f941"/>
    <xsd:import namespace="148c8e6a-85d8-4417-a01f-7c06ebc307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64eb5-a17b-402c-ba9b-af600099f9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8c8e6a-85d8-4417-a01f-7c06ebc3074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F68FD3-D0BD-4F5E-84A7-A1C31DD6A1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64eb5-a17b-402c-ba9b-af600099f941"/>
    <ds:schemaRef ds:uri="148c8e6a-85d8-4417-a01f-7c06ebc307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B05991-BB41-4C2D-BFE8-786C84D502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D6F748-F473-4C3C-A9D4-DAC84CA07D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1463</TotalTime>
  <Words>480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Objective</vt:lpstr>
      <vt:lpstr>Value Proposition</vt:lpstr>
      <vt:lpstr>Product Requirements</vt:lpstr>
      <vt:lpstr>Design Constraints</vt:lpstr>
      <vt:lpstr>Project Progress to Date </vt:lpstr>
      <vt:lpstr>Project Progress (cont’d) </vt:lpstr>
      <vt:lpstr>Remaining Project Schedule</vt:lpstr>
      <vt:lpstr>Costs/Budget (Hub Device)</vt:lpstr>
      <vt:lpstr>Costs/Budget (Leaf)</vt:lpstr>
      <vt:lpstr>Potential Issues/Risks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Objective</dc:title>
  <dc:creator>Jared Gradin</dc:creator>
  <cp:lastModifiedBy>Jared Gradin</cp:lastModifiedBy>
  <cp:revision>9</cp:revision>
  <dcterms:created xsi:type="dcterms:W3CDTF">2020-02-17T08:50:52Z</dcterms:created>
  <dcterms:modified xsi:type="dcterms:W3CDTF">2020-02-18T09:14:25Z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0x010100443254B27533444690A8B3E3B23DF47F</vt:lpwstr>
  </property>
</Properties>
</file>