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9144000" cy="6858000" type="screen4x3"/>
  <p:notesSz cx="6692900" cy="10072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2">
          <p15:clr>
            <a:srgbClr val="A4A3A4"/>
          </p15:clr>
        </p15:guide>
        <p15:guide id="2" pos="2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3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48"/>
      </p:cViewPr>
      <p:guideLst>
        <p:guide orient="horz" pos="452"/>
        <p:guide pos="2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9095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CFC2B6-5012-4D65-939A-ACF8C94F1CFD}" type="datetimeFigureOut">
              <a:rPr lang="de-DE"/>
              <a:pPr>
                <a:defRPr/>
              </a:pPr>
              <a:t>04.07.2021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622300"/>
            <a:ext cx="5351462" cy="401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9925" y="4784725"/>
            <a:ext cx="5353050" cy="453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9095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B8BF56-AD76-4F95-B6DC-BD8B0CE2F8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E5A962B-1EAB-43EB-A4C8-8B8CAF850F09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CD6FD4F-51A4-466E-905A-65C5C2AF801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1268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2230DD41-345C-4126-A280-D2036B0853D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22" y="419025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6071" y="1815737"/>
            <a:ext cx="8003692" cy="4432662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69" y="1628775"/>
            <a:ext cx="8003694" cy="1362075"/>
          </a:xfrm>
          <a:prstGeom prst="rect">
            <a:avLst/>
          </a:prstGeom>
        </p:spPr>
        <p:txBody>
          <a:bodyPr/>
          <a:lstStyle>
            <a:lvl1pPr algn="l">
              <a:defRPr sz="4000" b="0" cap="all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6070" y="3000372"/>
            <a:ext cx="800369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22" y="418034"/>
            <a:ext cx="5934075" cy="132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6070" y="1802673"/>
            <a:ext cx="3888000" cy="44457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99060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6004" y="1802674"/>
            <a:ext cx="3973049" cy="4445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162050" indent="-2667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539" y="418034"/>
            <a:ext cx="5934075" cy="1154251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5286" y="1628775"/>
            <a:ext cx="38880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45286" y="2305050"/>
            <a:ext cx="3888000" cy="3943350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2788" indent="-1730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65337" y="1632857"/>
            <a:ext cx="3994426" cy="6463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65337" y="2305050"/>
            <a:ext cx="3994426" cy="39433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75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418034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1628774"/>
            <a:ext cx="3888000" cy="676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75063" y="1664898"/>
            <a:ext cx="3984699" cy="4583501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1pPr>
            <a:lvl2pPr marL="357188" indent="-174625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2pPr>
            <a:lvl3pPr marL="5397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3pPr>
            <a:lvl4pPr marL="712788" indent="-173038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4pPr>
            <a:lvl5pPr marL="8953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4743" y="2305050"/>
            <a:ext cx="3888000" cy="394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38" y="421051"/>
            <a:ext cx="5934076" cy="83342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0363" y="1628775"/>
            <a:ext cx="7812088" cy="48672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4838" y="1280553"/>
            <a:ext cx="5934076" cy="3131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Normal-Roman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283474" y="418155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73050" y="1802674"/>
            <a:ext cx="7920038" cy="444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41979" y="6506147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Team Blau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05.07.2021 / </a:t>
            </a:r>
            <a:fld id="{12E91E6A-B12B-4FAA-8141-2945231277F9}" type="slidenum">
              <a:rPr lang="de-DE" sz="900" smtClean="0">
                <a:solidFill>
                  <a:srgbClr val="F8F8F8"/>
                </a:solidFill>
                <a:latin typeface="MetaNormal-Roman" pitchFamily="34" charset="0"/>
              </a:rPr>
              <a:t>‹Nr.›</a:t>
            </a:fld>
            <a:endParaRPr lang="de-DE" sz="900" dirty="0">
              <a:solidFill>
                <a:srgbClr val="F8F8F8"/>
              </a:solidFill>
              <a:latin typeface="MetaNormal-Roman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9875" y="6506147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Easy Cocktail Mixing</a:t>
            </a:r>
          </a:p>
        </p:txBody>
      </p:sp>
      <p:pic>
        <p:nvPicPr>
          <p:cNvPr id="9" name="Picture 11" descr="Folgeseitensegment trans"/>
          <p:cNvPicPr>
            <a:picLocks noChangeAspect="1" noChangeArrowheads="1"/>
          </p:cNvPicPr>
          <p:nvPr userDrawn="1"/>
        </p:nvPicPr>
        <p:blipFill>
          <a:blip r:embed="rId10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9" descr="Logo_OTH-D-Subl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87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b="1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361950" indent="-184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53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717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8953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1352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6pPr>
      <a:lvl7pPr marL="180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7pPr>
      <a:lvl8pPr marL="22669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8pPr>
      <a:lvl9pPr marL="27241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4"/>
          <p:cNvSpPr>
            <a:spLocks noGrp="1" noChangeArrowheads="1"/>
          </p:cNvSpPr>
          <p:nvPr>
            <p:ph type="title"/>
          </p:nvPr>
        </p:nvSpPr>
        <p:spPr>
          <a:xfrm>
            <a:off x="284838" y="421051"/>
            <a:ext cx="5934076" cy="833422"/>
          </a:xfrm>
        </p:spPr>
        <p:txBody>
          <a:bodyPr wrap="square" anchor="t">
            <a:normAutofit/>
          </a:bodyPr>
          <a:lstStyle/>
          <a:p>
            <a:pPr defTabSz="912813" eaLnBrk="1" hangingPunct="1"/>
            <a:r>
              <a:rPr lang="de-DE" sz="2800"/>
              <a:t>Easy Cocktail Mixing</a:t>
            </a:r>
            <a:endParaRPr lang="de-DE" sz="2800" dirty="0"/>
          </a:p>
        </p:txBody>
      </p:sp>
      <p:pic>
        <p:nvPicPr>
          <p:cNvPr id="3" name="Grafik 2" descr="Ein Bild, das Wein, drinnen, Glas enthält.&#10;&#10;Automatisch generierte Beschreibung">
            <a:extLst>
              <a:ext uri="{FF2B5EF4-FFF2-40B4-BE49-F238E27FC236}">
                <a16:creationId xmlns:a16="http://schemas.microsoft.com/office/drawing/2014/main" id="{B09225EE-E640-4BB4-995B-88D2804E9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0" r="-1" b="-1"/>
          <a:stretch/>
        </p:blipFill>
        <p:spPr>
          <a:xfrm>
            <a:off x="360363" y="1628775"/>
            <a:ext cx="7812088" cy="4867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title"/>
          </p:nvPr>
        </p:nvSpPr>
        <p:spPr>
          <a:xfrm>
            <a:off x="250724" y="422824"/>
            <a:ext cx="5934075" cy="1346200"/>
          </a:xfrm>
        </p:spPr>
        <p:txBody>
          <a:bodyPr/>
          <a:lstStyle/>
          <a:p>
            <a:pPr defTabSz="912813" eaLnBrk="1" hangingPunct="1"/>
            <a:r>
              <a:rPr lang="de-DE" dirty="0">
                <a:solidFill>
                  <a:srgbClr val="000000"/>
                </a:solidFill>
              </a:rPr>
              <a:t>Gliederung</a:t>
            </a:r>
          </a:p>
        </p:txBody>
      </p:sp>
      <p:sp>
        <p:nvSpPr>
          <p:cNvPr id="4099" name="Inhaltsplatzhalter 3"/>
          <p:cNvSpPr>
            <a:spLocks noGrp="1"/>
          </p:cNvSpPr>
          <p:nvPr>
            <p:ph idx="1"/>
          </p:nvPr>
        </p:nvSpPr>
        <p:spPr>
          <a:xfrm>
            <a:off x="255588" y="1780162"/>
            <a:ext cx="8004175" cy="4468238"/>
          </a:xfrm>
        </p:spPr>
        <p:txBody>
          <a:bodyPr/>
          <a:lstStyle/>
          <a:p>
            <a:pPr>
              <a:lnSpc>
                <a:spcPct val="250000"/>
              </a:lnSpc>
              <a:buFont typeface="Arial" charset="0"/>
              <a:buChar char="•"/>
            </a:pPr>
            <a:r>
              <a:rPr lang="de-DE" dirty="0"/>
              <a:t>Verwendete Technologien</a:t>
            </a:r>
          </a:p>
          <a:p>
            <a:pPr>
              <a:lnSpc>
                <a:spcPct val="250000"/>
              </a:lnSpc>
              <a:buFont typeface="Arial" charset="0"/>
              <a:buChar char="•"/>
            </a:pPr>
            <a:r>
              <a:rPr lang="de-DE" dirty="0"/>
              <a:t>Hosting und </a:t>
            </a:r>
            <a:r>
              <a:rPr lang="de-DE" dirty="0" err="1"/>
              <a:t>Testing</a:t>
            </a:r>
            <a:endParaRPr lang="de-DE" dirty="0"/>
          </a:p>
          <a:p>
            <a:pPr>
              <a:lnSpc>
                <a:spcPct val="250000"/>
              </a:lnSpc>
              <a:buFont typeface="Arial" charset="0"/>
              <a:buChar char="•"/>
            </a:pPr>
            <a:r>
              <a:rPr lang="de-DE" dirty="0"/>
              <a:t>Umsetzung der </a:t>
            </a:r>
            <a:r>
              <a:rPr lang="de-DE" dirty="0" err="1"/>
              <a:t>UserStories</a:t>
            </a:r>
            <a:endParaRPr lang="de-DE" dirty="0"/>
          </a:p>
          <a:p>
            <a:pPr>
              <a:lnSpc>
                <a:spcPct val="250000"/>
              </a:lnSpc>
              <a:buFont typeface="Arial" charset="0"/>
              <a:buChar char="•"/>
            </a:pPr>
            <a:r>
              <a:rPr lang="de-DE" dirty="0"/>
              <a:t>Fazit und Ausblick</a:t>
            </a:r>
          </a:p>
          <a:p>
            <a:pPr>
              <a:lnSpc>
                <a:spcPct val="250000"/>
              </a:lnSpc>
              <a:buFont typeface="Arial" charset="0"/>
              <a:buChar char="•"/>
            </a:pPr>
            <a:r>
              <a:rPr lang="de-DE" dirty="0"/>
              <a:t>Aufbau der Webseite (</a:t>
            </a:r>
            <a:r>
              <a:rPr lang="de-DE" dirty="0" err="1"/>
              <a:t>LiveDemo</a:t>
            </a:r>
            <a:r>
              <a:rPr lang="de-DE" dirty="0"/>
              <a:t>/</a:t>
            </a:r>
            <a:r>
              <a:rPr lang="de-DE" dirty="0" err="1"/>
              <a:t>BackupBilder</a:t>
            </a:r>
            <a:r>
              <a:rPr lang="de-DE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93A3C-2E5A-413B-8107-38FB0899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2B198-FF28-44CB-8CB7-C88D7ECF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22" y="967206"/>
            <a:ext cx="8003692" cy="5299369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</a:pPr>
            <a:r>
              <a:rPr lang="de-DE" dirty="0"/>
              <a:t>Anwendung basiert dem Prinzip des MERN-Stack</a:t>
            </a:r>
          </a:p>
          <a:p>
            <a:pPr lvl="1">
              <a:spcBef>
                <a:spcPts val="700"/>
              </a:spcBef>
            </a:pPr>
            <a:r>
              <a:rPr lang="de-DE" dirty="0"/>
              <a:t>Datenbank: MongoDB (Atlas)</a:t>
            </a:r>
          </a:p>
          <a:p>
            <a:pPr lvl="2">
              <a:spcBef>
                <a:spcPts val="700"/>
              </a:spcBef>
            </a:pPr>
            <a:r>
              <a:rPr lang="de-DE" dirty="0"/>
              <a:t>Benutzerdaten (Passwort, favorisierte Cocktails, etc.) &amp; Cocktailliste</a:t>
            </a:r>
          </a:p>
          <a:p>
            <a:pPr lvl="1">
              <a:spcBef>
                <a:spcPts val="700"/>
              </a:spcBef>
            </a:pPr>
            <a:r>
              <a:rPr lang="de-DE" dirty="0"/>
              <a:t>Backend: </a:t>
            </a:r>
            <a:r>
              <a:rPr lang="de-DE" dirty="0" err="1"/>
              <a:t>NodeJS</a:t>
            </a:r>
            <a:r>
              <a:rPr lang="de-DE" dirty="0"/>
              <a:t>, </a:t>
            </a:r>
            <a:r>
              <a:rPr lang="de-DE" dirty="0" err="1"/>
              <a:t>ExpressJS</a:t>
            </a:r>
            <a:endParaRPr lang="de-DE" dirty="0"/>
          </a:p>
          <a:p>
            <a:pPr lvl="2">
              <a:spcBef>
                <a:spcPts val="700"/>
              </a:spcBef>
            </a:pPr>
            <a:r>
              <a:rPr lang="de-DE" dirty="0"/>
              <a:t>Routen festlegen, Datenbankanbindung, …</a:t>
            </a:r>
          </a:p>
          <a:p>
            <a:pPr lvl="1">
              <a:spcBef>
                <a:spcPts val="700"/>
              </a:spcBef>
            </a:pPr>
            <a:r>
              <a:rPr lang="de-DE" dirty="0"/>
              <a:t>Frontend: </a:t>
            </a:r>
            <a:r>
              <a:rPr lang="de-DE" dirty="0" err="1"/>
              <a:t>ReactJS</a:t>
            </a:r>
            <a:endParaRPr lang="de-DE" dirty="0"/>
          </a:p>
          <a:p>
            <a:pPr lvl="2">
              <a:spcBef>
                <a:spcPts val="700"/>
              </a:spcBef>
            </a:pPr>
            <a:r>
              <a:rPr lang="de-DE" dirty="0"/>
              <a:t>Hauptsächlich Top-, Main- und </a:t>
            </a:r>
            <a:r>
              <a:rPr lang="de-DE" dirty="0" err="1"/>
              <a:t>BottomContainer</a:t>
            </a:r>
            <a:endParaRPr lang="de-DE" dirty="0"/>
          </a:p>
          <a:p>
            <a:pPr>
              <a:spcBef>
                <a:spcPts val="1000"/>
              </a:spcBef>
            </a:pPr>
            <a:endParaRPr lang="de-DE" dirty="0"/>
          </a:p>
          <a:p>
            <a:pPr>
              <a:spcBef>
                <a:spcPts val="1000"/>
              </a:spcBef>
            </a:pPr>
            <a:endParaRPr lang="de-DE" dirty="0"/>
          </a:p>
          <a:p>
            <a:pPr>
              <a:spcBef>
                <a:spcPts val="1000"/>
              </a:spcBef>
            </a:pPr>
            <a:endParaRPr lang="de-DE" dirty="0"/>
          </a:p>
          <a:p>
            <a:pPr>
              <a:spcBef>
                <a:spcPts val="1000"/>
              </a:spcBef>
            </a:pPr>
            <a:endParaRPr lang="de-DE" dirty="0"/>
          </a:p>
          <a:p>
            <a:pPr>
              <a:spcBef>
                <a:spcPts val="1000"/>
              </a:spcBef>
            </a:pPr>
            <a:r>
              <a:rPr lang="de-DE" dirty="0"/>
              <a:t>Bootstrap für Design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Erweitert durch eigene .</a:t>
            </a:r>
            <a:r>
              <a:rPr lang="de-DE" dirty="0" err="1"/>
              <a:t>css</a:t>
            </a:r>
            <a:r>
              <a:rPr lang="de-DE" dirty="0"/>
              <a:t> Dateien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CE501A-D93A-4D21-B09E-07D5DC281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98" y="3616890"/>
            <a:ext cx="4160939" cy="1408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6D1FC6F-9AD5-4193-AB6E-B512B64E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Hosting und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354A5-F306-404F-83C8-8936B52F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Hosting mit AWS</a:t>
            </a:r>
          </a:p>
          <a:p>
            <a:pPr lvl="1"/>
            <a:r>
              <a:rPr lang="de-DE" dirty="0"/>
              <a:t>Sehr weit verbreite, auch in freier Wirtschaft</a:t>
            </a:r>
          </a:p>
          <a:p>
            <a:pPr lvl="1"/>
            <a:r>
              <a:rPr lang="de-DE" dirty="0" err="1"/>
              <a:t>Educate</a:t>
            </a:r>
            <a:r>
              <a:rPr lang="de-DE" dirty="0"/>
              <a:t> Account mit 20€</a:t>
            </a:r>
          </a:p>
          <a:p>
            <a:pPr lvl="1"/>
            <a:r>
              <a:rPr lang="de-DE" dirty="0"/>
              <a:t>ABER: </a:t>
            </a:r>
            <a:r>
              <a:rPr lang="de-DE" dirty="0" err="1"/>
              <a:t>koplizierter</a:t>
            </a:r>
            <a:r>
              <a:rPr lang="de-DE" dirty="0"/>
              <a:t> als gedacht</a:t>
            </a:r>
          </a:p>
          <a:p>
            <a:pPr lvl="1"/>
            <a:r>
              <a:rPr lang="de-DE" dirty="0"/>
              <a:t>=&gt; Umstieg auf </a:t>
            </a:r>
            <a:r>
              <a:rPr lang="de-DE" dirty="0" err="1"/>
              <a:t>Heroku</a:t>
            </a: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/>
              <a:t>Testframework </a:t>
            </a:r>
            <a:r>
              <a:rPr lang="de-DE" dirty="0" err="1"/>
              <a:t>Jest</a:t>
            </a:r>
            <a:endParaRPr lang="de-DE" dirty="0"/>
          </a:p>
          <a:p>
            <a:pPr lvl="2"/>
            <a:r>
              <a:rPr lang="de-DE" dirty="0"/>
              <a:t>In </a:t>
            </a:r>
            <a:r>
              <a:rPr lang="de-DE" dirty="0" err="1"/>
              <a:t>ReactJS</a:t>
            </a:r>
            <a:r>
              <a:rPr lang="de-DE" dirty="0"/>
              <a:t> </a:t>
            </a:r>
            <a:r>
              <a:rPr lang="de-DE" dirty="0" err="1"/>
              <a:t>intigriert</a:t>
            </a:r>
            <a:endParaRPr lang="de-DE" dirty="0"/>
          </a:p>
          <a:p>
            <a:pPr lvl="2"/>
            <a:r>
              <a:rPr lang="de-DE" dirty="0"/>
              <a:t>Gut dokumentiert</a:t>
            </a:r>
          </a:p>
          <a:p>
            <a:pPr lvl="2"/>
            <a:r>
              <a:rPr lang="de-DE" dirty="0"/>
              <a:t>Kostenlos	</a:t>
            </a:r>
          </a:p>
          <a:p>
            <a:pPr lvl="1"/>
            <a:r>
              <a:rPr lang="de-DE" dirty="0" err="1"/>
              <a:t>ReactTesting</a:t>
            </a:r>
            <a:r>
              <a:rPr lang="de-DE" dirty="0"/>
              <a:t> Library</a:t>
            </a:r>
          </a:p>
        </p:txBody>
      </p:sp>
      <p:pic>
        <p:nvPicPr>
          <p:cNvPr id="3" name="Grafik 2" descr="Ein Bild, das Text, Geschirr, Teller, Vektorgrafiken enthält.&#10;&#10;Automatisch generierte Beschreibung">
            <a:extLst>
              <a:ext uri="{FF2B5EF4-FFF2-40B4-BE49-F238E27FC236}">
                <a16:creationId xmlns:a16="http://schemas.microsoft.com/office/drawing/2014/main" id="{ABFCDCFE-8983-4A36-87E5-34A8BCC43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55" y="2125212"/>
            <a:ext cx="1979800" cy="11847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3D5407F-C937-4EF5-8C91-D44036F31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11" y="3959175"/>
            <a:ext cx="1483088" cy="164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D0AD144-4C3D-4170-8E78-4E9AD7F6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der </a:t>
            </a:r>
            <a:r>
              <a:rPr lang="de-DE" dirty="0" err="1"/>
              <a:t>UserStories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2A885B0-9240-4EAA-82F3-F6EC096C6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Gut umgesetzt</a:t>
            </a:r>
          </a:p>
          <a:p>
            <a:pPr>
              <a:lnSpc>
                <a:spcPct val="150000"/>
              </a:lnSpc>
            </a:pPr>
            <a:r>
              <a:rPr lang="de-DE" dirty="0"/>
              <a:t>Alle </a:t>
            </a:r>
            <a:r>
              <a:rPr lang="de-DE" dirty="0" err="1"/>
              <a:t>Must</a:t>
            </a:r>
            <a:r>
              <a:rPr lang="de-DE" dirty="0"/>
              <a:t>- und </a:t>
            </a:r>
            <a:r>
              <a:rPr lang="de-DE" dirty="0" err="1"/>
              <a:t>Should-UserStories</a:t>
            </a:r>
            <a:r>
              <a:rPr lang="de-DE" dirty="0"/>
              <a:t> eingehalten</a:t>
            </a:r>
          </a:p>
          <a:p>
            <a:pPr>
              <a:lnSpc>
                <a:spcPct val="150000"/>
              </a:lnSpc>
            </a:pPr>
            <a:r>
              <a:rPr lang="de-DE" dirty="0"/>
              <a:t>Sogar einige </a:t>
            </a:r>
            <a:r>
              <a:rPr lang="de-DE" dirty="0" err="1"/>
              <a:t>Could-UserStories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Nicht mehr realisiert: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Alles rund um Erstellen, Verändern und Teilen eigens erstellter Cocktails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Mit Blick auf anfänglichen Wissensstand: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=&gt; Großer Erfolg</a:t>
            </a:r>
          </a:p>
        </p:txBody>
      </p:sp>
    </p:spTree>
    <p:extLst>
      <p:ext uri="{BB962C8B-B14F-4D97-AF65-F5344CB8AC3E}">
        <p14:creationId xmlns:p14="http://schemas.microsoft.com/office/powerpoint/2010/main" val="218050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668C644-B3FD-4B50-838D-06DAD01C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C8B456A-064E-48F1-929A-27C46D12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de-DE" dirty="0"/>
              <a:t>Roter Faden durch definierte MSC-</a:t>
            </a:r>
            <a:r>
              <a:rPr lang="de-DE" dirty="0" err="1"/>
              <a:t>UserStories</a:t>
            </a:r>
            <a:endParaRPr lang="de-DE" dirty="0"/>
          </a:p>
          <a:p>
            <a:pPr>
              <a:spcBef>
                <a:spcPts val="1200"/>
              </a:spcBef>
            </a:pPr>
            <a:r>
              <a:rPr lang="de-DE" dirty="0"/>
              <a:t>Großer Lernerfolg aller hinsichtlich Web-Entwicklung</a:t>
            </a:r>
          </a:p>
          <a:p>
            <a:pPr lvl="1">
              <a:spcBef>
                <a:spcPts val="1200"/>
              </a:spcBef>
            </a:pPr>
            <a:r>
              <a:rPr lang="de-DE" dirty="0"/>
              <a:t>=&gt; ursprüngliches Ziel erreicht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>
              <a:spcBef>
                <a:spcPts val="1200"/>
              </a:spcBef>
            </a:pPr>
            <a:r>
              <a:rPr lang="de-DE" dirty="0">
                <a:sym typeface="Wingdings" panose="05000000000000000000" pitchFamily="2" charset="2"/>
              </a:rPr>
              <a:t>Verwendung des MERN-Stacks:</a:t>
            </a:r>
          </a:p>
          <a:p>
            <a:pPr lvl="1">
              <a:spcBef>
                <a:spcPts val="1200"/>
              </a:spcBef>
            </a:pPr>
            <a:r>
              <a:rPr lang="de-DE" dirty="0">
                <a:sym typeface="Wingdings" panose="05000000000000000000" pitchFamily="2" charset="2"/>
              </a:rPr>
              <a:t>Anwendung mehrerer verbreiteter Technologien erlernt</a:t>
            </a:r>
          </a:p>
          <a:p>
            <a:pPr>
              <a:spcBef>
                <a:spcPts val="1200"/>
              </a:spcBef>
            </a:pP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de-DE" dirty="0">
                <a:sym typeface="Wingdings" panose="05000000000000000000" pitchFamily="2" charset="2"/>
              </a:rPr>
              <a:t>Noch ein paar </a:t>
            </a:r>
            <a:r>
              <a:rPr lang="de-DE" dirty="0" err="1">
                <a:sym typeface="Wingdings" panose="05000000000000000000" pitchFamily="2" charset="2"/>
              </a:rPr>
              <a:t>Could-UserStories</a:t>
            </a:r>
            <a:r>
              <a:rPr lang="de-DE" dirty="0">
                <a:sym typeface="Wingdings" panose="05000000000000000000" pitchFamily="2" charset="2"/>
              </a:rPr>
              <a:t> unbearbeitet</a:t>
            </a:r>
          </a:p>
          <a:p>
            <a:pPr>
              <a:spcBef>
                <a:spcPts val="1200"/>
              </a:spcBef>
            </a:pPr>
            <a:r>
              <a:rPr lang="de-DE" dirty="0">
                <a:sym typeface="Wingdings" panose="05000000000000000000" pitchFamily="2" charset="2"/>
              </a:rPr>
              <a:t>Design kann weiter verbessert werden</a:t>
            </a:r>
          </a:p>
          <a:p>
            <a:pPr>
              <a:spcBef>
                <a:spcPts val="1200"/>
              </a:spcBef>
            </a:pPr>
            <a:r>
              <a:rPr lang="de-DE" dirty="0">
                <a:sym typeface="Wingdings" panose="05000000000000000000" pitchFamily="2" charset="2"/>
              </a:rPr>
              <a:t>Kalorienanzahl dynamisch halten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6222F63-FD25-46ED-8FC6-33114C47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71" y="469537"/>
            <a:ext cx="5934075" cy="1346200"/>
          </a:xfrm>
        </p:spPr>
        <p:txBody>
          <a:bodyPr/>
          <a:lstStyle/>
          <a:p>
            <a:r>
              <a:rPr lang="de-DE" dirty="0"/>
              <a:t>Aufbau der Webseite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311F036-A87E-49B8-9C42-D78ACB06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3221383631"/>
      </p:ext>
    </p:extLst>
  </p:cSld>
  <p:clrMapOvr>
    <a:masterClrMapping/>
  </p:clrMapOvr>
</p:sld>
</file>

<file path=ppt/theme/theme1.xml><?xml version="1.0" encoding="utf-8"?>
<a:theme xmlns:a="http://schemas.openxmlformats.org/drawingml/2006/main" name="HAW_tahoma_0802_4 weiß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7FA9B6"/>
      </a:accent1>
      <a:accent2>
        <a:srgbClr val="F29400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78A26E"/>
      </a:hlink>
      <a:folHlink>
        <a:srgbClr val="F294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CocktailMixing</Template>
  <TotalTime>0</TotalTime>
  <Words>201</Words>
  <Application>Microsoft Office PowerPoint</Application>
  <PresentationFormat>Bildschirmpräsentation (4:3)</PresentationFormat>
  <Paragraphs>58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MetaNormal-Roman</vt:lpstr>
      <vt:lpstr>Arial</vt:lpstr>
      <vt:lpstr>Calibri</vt:lpstr>
      <vt:lpstr>Tahoma</vt:lpstr>
      <vt:lpstr>HAW_tahoma_0802_4 weiß</vt:lpstr>
      <vt:lpstr>Easy Cocktail Mixing</vt:lpstr>
      <vt:lpstr>Gliederung</vt:lpstr>
      <vt:lpstr>Verwendete Technologien</vt:lpstr>
      <vt:lpstr>Hosting und Testing</vt:lpstr>
      <vt:lpstr>Umsetzung der UserStories</vt:lpstr>
      <vt:lpstr>Fazit und Ausblick</vt:lpstr>
      <vt:lpstr>Aufbau der Webseite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Cocktail Mixing</dc:title>
  <dc:creator>Sam Sam</dc:creator>
  <cp:lastModifiedBy>Sam Sam</cp:lastModifiedBy>
  <cp:revision>10</cp:revision>
  <dcterms:created xsi:type="dcterms:W3CDTF">2021-07-03T16:28:24Z</dcterms:created>
  <dcterms:modified xsi:type="dcterms:W3CDTF">2021-07-04T18:10:27Z</dcterms:modified>
</cp:coreProperties>
</file>