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FF"/>
    <a:srgbClr val="005BAA"/>
    <a:srgbClr val="00A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33" autoAdjust="0"/>
  </p:normalViewPr>
  <p:slideViewPr>
    <p:cSldViewPr>
      <p:cViewPr varScale="1">
        <p:scale>
          <a:sx n="72" d="100"/>
          <a:sy n="72" d="100"/>
        </p:scale>
        <p:origin x="-176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345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52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42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64715"/>
            <a:ext cx="6400800" cy="744405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8B3-C625-4058-9D7F-255D7D9F2314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A16C-9658-424F-BD73-BDA6EA7D8E25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4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61CF-0821-464C-B260-2B57DB8AE790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5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BBD9-EF57-4BB5-BA23-4955199CFE26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152128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776864" cy="280831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05B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3512-1CF5-494D-9D03-A33CB995A92C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59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857403"/>
          </a:xfr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  <a:lvl2pPr>
              <a:defRPr sz="3000" b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075240" cy="72008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B4E7-4309-44D8-9A06-52294865D5E7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2419-0B92-4853-BEE6-647320C025B3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5A44-12E5-4B1B-82D7-A8FE18D6B488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E1EA-07F8-47AF-A8A3-9781BD71220D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1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09B8-7716-4C2F-AC06-D88AF4425F2C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2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C410-A8CC-4533-B432-03E57FD97689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41168"/>
            <a:ext cx="2232248" cy="11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7264-BE80-46F2-AFB4-E8DB0076ADA0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B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79512" y="188640"/>
            <a:ext cx="8784976" cy="6480720"/>
          </a:xfrm>
          <a:prstGeom prst="roundRect">
            <a:avLst>
              <a:gd name="adj" fmla="val 4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2CA82-5280-4944-8905-6FF99D67EE82}" type="datetime1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2370-21EE-41E3-95C6-7BB3A03DA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 smtClean="0"/>
              <a:t> 환경설</a:t>
            </a:r>
            <a:r>
              <a:rPr lang="ko-KR" altLang="en-US" dirty="0"/>
              <a:t>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김경민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8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출력함수 </a:t>
            </a:r>
            <a:r>
              <a:rPr lang="en-US" altLang="ko-KR" dirty="0" smtClean="0"/>
              <a:t>: print()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표준출력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15" y="1988840"/>
            <a:ext cx="3672408" cy="368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627784" y="2204864"/>
            <a:ext cx="3312368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915816" y="2204864"/>
            <a:ext cx="3024336" cy="936104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40152" y="2042580"/>
            <a:ext cx="2502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한 줄 주석처리 </a:t>
            </a:r>
            <a:r>
              <a:rPr lang="en-US" altLang="ko-KR" sz="1600" dirty="0" smtClean="0">
                <a:latin typeface="+mj-ea"/>
                <a:ea typeface="+mj-ea"/>
              </a:rPr>
              <a:t>: #</a:t>
            </a:r>
          </a:p>
          <a:p>
            <a:r>
              <a:rPr lang="ko-KR" altLang="en-US" sz="1600" dirty="0" smtClean="0">
                <a:latin typeface="+mj-ea"/>
                <a:ea typeface="+mj-ea"/>
              </a:rPr>
              <a:t>여러 줄 주석처리 </a:t>
            </a:r>
            <a:r>
              <a:rPr lang="en-US" altLang="ko-KR" sz="1600" dirty="0" smtClean="0">
                <a:latin typeface="+mj-ea"/>
                <a:ea typeface="+mj-ea"/>
              </a:rPr>
              <a:t>: ‘’’ … ‘’’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273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함수 </a:t>
            </a:r>
            <a:r>
              <a:rPr lang="en-US" altLang="ko-KR" dirty="0" smtClean="0"/>
              <a:t>: input()</a:t>
            </a:r>
          </a:p>
          <a:p>
            <a:pPr lvl="1"/>
            <a:r>
              <a:rPr lang="ko-KR" altLang="en-US" b="0" dirty="0"/>
              <a:t>사용자가 어떤 값을 입력하게 하고</a:t>
            </a:r>
            <a:r>
              <a:rPr lang="en-US" altLang="ko-KR" b="0" dirty="0"/>
              <a:t>, </a:t>
            </a:r>
            <a:r>
              <a:rPr lang="ko-KR" altLang="en-US" b="0" dirty="0"/>
              <a:t>그 값을 변수에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1"/>
            <a:r>
              <a:rPr lang="en-US" altLang="ko-KR" dirty="0" smtClean="0"/>
              <a:t> input(“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”)</a:t>
            </a:r>
          </a:p>
          <a:p>
            <a:pPr lvl="2"/>
            <a:r>
              <a:rPr lang="ko-KR" altLang="en-US" dirty="0" smtClean="0"/>
              <a:t>문자열 입력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표준</a:t>
            </a:r>
            <a:r>
              <a:rPr lang="ko-KR" altLang="en-US" dirty="0"/>
              <a:t>입</a:t>
            </a:r>
            <a:r>
              <a:rPr lang="ko-KR" altLang="en-US" dirty="0" smtClean="0"/>
              <a:t>력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9" y="2852936"/>
            <a:ext cx="329104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38709" y="5085184"/>
            <a:ext cx="1533491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372200" y="5193196"/>
            <a:ext cx="504056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6256" y="4870030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ko-KR" altLang="en-US" dirty="0" smtClean="0"/>
              <a:t>결합연산자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1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함수 </a:t>
            </a:r>
            <a:r>
              <a:rPr lang="en-US" altLang="ko-KR" dirty="0" smtClean="0"/>
              <a:t>: input()</a:t>
            </a:r>
          </a:p>
          <a:p>
            <a:pPr lvl="1"/>
            <a:r>
              <a:rPr lang="ko-KR" altLang="en-US" dirty="0" smtClean="0"/>
              <a:t>정수 입력 </a:t>
            </a:r>
            <a:r>
              <a:rPr lang="en-US" altLang="ko-KR" dirty="0"/>
              <a:t>:</a:t>
            </a:r>
            <a:r>
              <a:rPr lang="en-US" altLang="ko-KR" dirty="0" smtClean="0"/>
              <a:t> int(input(“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”))</a:t>
            </a:r>
          </a:p>
          <a:p>
            <a:pPr lvl="1"/>
            <a:r>
              <a:rPr lang="ko-KR" altLang="en-US" dirty="0" smtClean="0"/>
              <a:t>실수 입력</a:t>
            </a:r>
            <a:r>
              <a:rPr lang="en-US" altLang="ko-KR" dirty="0"/>
              <a:t> </a:t>
            </a:r>
            <a:r>
              <a:rPr lang="en-US" altLang="ko-KR" dirty="0" smtClean="0"/>
              <a:t>: float(input(“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”))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표준</a:t>
            </a:r>
            <a:r>
              <a:rPr lang="ko-KR" altLang="en-US" dirty="0"/>
              <a:t>입</a:t>
            </a:r>
            <a:r>
              <a:rPr lang="ko-KR" altLang="en-US" dirty="0" smtClean="0"/>
              <a:t>력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68959"/>
            <a:ext cx="3384377" cy="216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19873" y="3429000"/>
            <a:ext cx="288032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2790771" y="3681028"/>
            <a:ext cx="629102" cy="126013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5736" y="36377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+mj-ea"/>
                <a:ea typeface="+mj-ea"/>
              </a:rPr>
              <a:t>변수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242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명함을 작성하시오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342334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805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어떤 값을 저장하는 공간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어떤 데이터가 있을 때 그 데이터가 메모리 상에 위치하는 주소를 변수라는 곳에 저장해두고</a:t>
            </a:r>
            <a:r>
              <a:rPr lang="en-US" altLang="ko-KR" dirty="0"/>
              <a:t>, </a:t>
            </a:r>
            <a:r>
              <a:rPr lang="ko-KR" altLang="en-US" dirty="0"/>
              <a:t>나중에 변수에 저장된 메모리 상의 주소에 가서 실제 값을 읽을 수 있는 것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은 기본적으로 </a:t>
            </a:r>
            <a:r>
              <a:rPr lang="ko-KR" altLang="en-US" dirty="0"/>
              <a:t>인터프리터</a:t>
            </a:r>
            <a:r>
              <a:rPr lang="en-US" altLang="ko-KR" dirty="0"/>
              <a:t>(interpreter)</a:t>
            </a:r>
            <a:r>
              <a:rPr lang="ko-KR" altLang="en-US" dirty="0"/>
              <a:t>를 통해 실행되는 스크립트 언어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변수를 선언할 때 타입을 지정하지 않음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값을 할당하면 그때 동적으로 타입이 정해짐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타입이 다를 경우 형 변환을 해줘야 연산에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39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0"/>
            <a:ext cx="8075239" cy="45365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변수 명 규칙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/>
              <a:t>영문 문자와 </a:t>
            </a:r>
            <a:r>
              <a:rPr lang="ko-KR" altLang="en-US" dirty="0" smtClean="0"/>
              <a:t>숫자 사용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대소문자 구분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문자나 </a:t>
            </a:r>
            <a:r>
              <a:rPr lang="en-US" altLang="ko-KR" dirty="0"/>
              <a:t>_(</a:t>
            </a:r>
            <a:r>
              <a:rPr lang="ko-KR" altLang="en-US" dirty="0"/>
              <a:t>밑줄 문자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숫자부터 </a:t>
            </a:r>
            <a:r>
              <a:rPr lang="ko-KR" altLang="en-US" dirty="0"/>
              <a:t>시작하면 안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특수 </a:t>
            </a:r>
            <a:r>
              <a:rPr lang="ko-KR" altLang="en-US" dirty="0"/>
              <a:t>문자</a:t>
            </a:r>
            <a:r>
              <a:rPr lang="en-US" altLang="ko-KR" dirty="0"/>
              <a:t>(+, -, *, /, $, @, &amp;, %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사용할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ko-KR" altLang="en-US" dirty="0"/>
              <a:t>키워드</a:t>
            </a:r>
            <a:r>
              <a:rPr lang="en-US" altLang="ko-KR" dirty="0"/>
              <a:t>(if, for, while, and, or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사용할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변수 만들기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445224"/>
            <a:ext cx="3254762" cy="504056"/>
          </a:xfrm>
          <a:prstGeom prst="rect">
            <a:avLst/>
          </a:prstGeom>
          <a:ln w="28575">
            <a:solidFill>
              <a:schemeClr val="tx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168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</a:t>
            </a:r>
            <a:r>
              <a:rPr lang="ko-KR" altLang="en-US" dirty="0" err="1"/>
              <a:t>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124744"/>
            <a:ext cx="25146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24744"/>
            <a:ext cx="52578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 flipV="1">
            <a:off x="3582733" y="3074902"/>
            <a:ext cx="2141395" cy="2373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28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3665196" cy="534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8760"/>
            <a:ext cx="41338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02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07181"/>
            <a:ext cx="3732064" cy="546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19757"/>
            <a:ext cx="41529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5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다음은 문재인 대통령의 연설문 일부 입니다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찾고자 </a:t>
            </a:r>
            <a:r>
              <a:rPr lang="ko-KR" altLang="en-US" dirty="0" smtClean="0"/>
              <a:t>하는 단어를 입력 받아서 해당하는 단어가 몇 번 사용되었는지 확인해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2682" y="3501008"/>
            <a:ext cx="727280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/>
              <a:t>국민 여러분의 위대한 선택에 머리 숙여 깊이 </a:t>
            </a:r>
            <a:r>
              <a:rPr lang="ko-KR" altLang="en-US" dirty="0" err="1"/>
              <a:t>감사드립니다</a:t>
            </a:r>
            <a:r>
              <a:rPr lang="en-US" altLang="ko-KR" dirty="0"/>
              <a:t>. </a:t>
            </a:r>
            <a:r>
              <a:rPr lang="ko-KR" altLang="en-US" dirty="0"/>
              <a:t>저는 오늘 대한민국 제</a:t>
            </a:r>
            <a:r>
              <a:rPr lang="en-US" altLang="ko-KR" dirty="0"/>
              <a:t>19</a:t>
            </a:r>
            <a:r>
              <a:rPr lang="ko-KR" altLang="en-US" dirty="0"/>
              <a:t>대 대통령으로서 새로운 대한민국을 향해 첫걸음을 내딛습니다</a:t>
            </a:r>
            <a:r>
              <a:rPr lang="en-US" altLang="ko-KR" dirty="0"/>
              <a:t>. </a:t>
            </a:r>
            <a:r>
              <a:rPr lang="ko-KR" altLang="en-US" dirty="0"/>
              <a:t>지금 제 두 어깨 는 국민 여러분으로부터 </a:t>
            </a:r>
            <a:r>
              <a:rPr lang="ko-KR" altLang="en-US" dirty="0" err="1"/>
              <a:t>부여받은</a:t>
            </a:r>
            <a:r>
              <a:rPr lang="ko-KR" altLang="en-US" dirty="0"/>
              <a:t> 막중한 소명감으로 무겁습니다</a:t>
            </a:r>
            <a:r>
              <a:rPr lang="en-US" altLang="ko-KR" dirty="0"/>
              <a:t>. </a:t>
            </a:r>
            <a:r>
              <a:rPr lang="ko-KR" altLang="en-US" dirty="0"/>
              <a:t>지금 제 가슴은 한번도 경험하지 못한 나라를 만들겠다는 열정으로 뜨겁습니다</a:t>
            </a:r>
            <a:r>
              <a:rPr lang="en-US" altLang="ko-KR" dirty="0"/>
              <a:t>. </a:t>
            </a:r>
            <a:r>
              <a:rPr lang="ko-KR" altLang="en-US" dirty="0"/>
              <a:t>그리고 지금 제 머리는 통합과 공존의 새로운 세상을 열어갈 청사진으로 가득 차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98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0" y="1340768"/>
            <a:ext cx="1897208" cy="2781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356992"/>
            <a:ext cx="7502120" cy="20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오픈 소스로 무료로 제공된다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다양한 라이브러리를 지원한다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매우 간결하며 명시적이다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높은 생산성을 가진다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가독성이</a:t>
            </a:r>
            <a:r>
              <a:rPr lang="ko-KR" altLang="en-US" dirty="0" smtClean="0"/>
              <a:t> 좋다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문법이 쉬워 빠르게 배울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문법이 매우 엄격하다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플랫폼 독립적인 언어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운영체제에 종속되지 않는다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바이트 코드를 생성하여 소스코드 없이도 다른 컴퓨터에서 수행된다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32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1268761"/>
            <a:ext cx="8075239" cy="194728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아나콘다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/>
              <a:t>Python </a:t>
            </a:r>
            <a:r>
              <a:rPr lang="ko-KR" altLang="en-US" dirty="0"/>
              <a:t>기본 패키지에 각종 수학</a:t>
            </a:r>
            <a:r>
              <a:rPr lang="en-US" altLang="ko-KR" dirty="0"/>
              <a:t>/</a:t>
            </a:r>
            <a:r>
              <a:rPr lang="ko-KR" altLang="en-US" dirty="0"/>
              <a:t>과학 라이브러리들을 같이 </a:t>
            </a:r>
            <a:r>
              <a:rPr lang="ko-KR" altLang="en-US" dirty="0" err="1"/>
              <a:t>패키징해서</a:t>
            </a:r>
            <a:r>
              <a:rPr lang="ko-KR" altLang="en-US" dirty="0"/>
              <a:t> 배포하는 버전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아나콘다 설치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https://www.anaconda.com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56992"/>
            <a:ext cx="3620047" cy="284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20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웹 브라우저에서 코드를 작성하고 실행 가능한 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/>
              <a:t>데이터 시각화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시각화를 작성하고 공유할 수 있으며 공유된 코드 및 데이터 모음에 대화형 수정도 가능 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코드 공유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웹 브라우저에서 직접 코드를 확인</a:t>
            </a:r>
            <a:r>
              <a:rPr lang="en-US" altLang="ko-KR" dirty="0"/>
              <a:t>, </a:t>
            </a:r>
            <a:r>
              <a:rPr lang="ko-KR" altLang="en-US" dirty="0"/>
              <a:t>실행하고 결과를 표시할 수 있음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코드와의 실시간 대화</a:t>
            </a:r>
            <a:r>
              <a:rPr lang="en-US" altLang="ko-KR" dirty="0"/>
              <a:t>.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브라우저에서 직접 제공되는 피드백을 반영해 실시간으로 조금씩 편집하여 다시 실행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코드 샘플 기록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설명과 함께 대화 기능을 추가할 수 있음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노트북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91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주피터 노트북 실행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31115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5866451" cy="282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72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25"/>
          <a:stretch/>
        </p:blipFill>
        <p:spPr bwMode="auto">
          <a:xfrm>
            <a:off x="539552" y="1268760"/>
            <a:ext cx="6057900" cy="15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552700"/>
            <a:ext cx="5600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노트북 만들기</a:t>
            </a:r>
            <a:r>
              <a:rPr lang="en-US" altLang="ko-KR" dirty="0" smtClean="0"/>
              <a:t>-Markdown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96136" y="2276872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55976" y="3140968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13" y="4149080"/>
            <a:ext cx="58388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355976" y="4797152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227925" y="2564904"/>
            <a:ext cx="820239" cy="57606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4572000" y="3429000"/>
            <a:ext cx="360040" cy="136815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16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28" y="3789040"/>
            <a:ext cx="5161493" cy="246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75" y="1412776"/>
            <a:ext cx="5282426" cy="231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노트북 만들기</a:t>
            </a:r>
            <a:r>
              <a:rPr lang="en-US" altLang="ko-KR" dirty="0" smtClean="0"/>
              <a:t>-Code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43909" y="1980014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26434" y="3068960"/>
            <a:ext cx="149749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18493" y="4323565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8" idx="0"/>
          </p:cNvCxnSpPr>
          <p:nvPr/>
        </p:nvCxnSpPr>
        <p:spPr>
          <a:xfrm flipH="1">
            <a:off x="3175181" y="2268046"/>
            <a:ext cx="1000776" cy="80091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2826505" y="3356992"/>
            <a:ext cx="348676" cy="96657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203139" y="5373216"/>
            <a:ext cx="1472429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555776" y="4611597"/>
            <a:ext cx="270729" cy="76161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5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기본 문법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0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6025</TotalTime>
  <Words>440</Words>
  <Application>Microsoft Office PowerPoint</Application>
  <PresentationFormat>화면 슬라이드 쇼(4:3)</PresentationFormat>
  <Paragraphs>76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Python 환경설정</vt:lpstr>
      <vt:lpstr>Python</vt:lpstr>
      <vt:lpstr>Python 특징</vt:lpstr>
      <vt:lpstr>Python 환경 설정</vt:lpstr>
      <vt:lpstr>주피터 노트북(Jupyter Notebook)</vt:lpstr>
      <vt:lpstr>주피터 노트북 실행</vt:lpstr>
      <vt:lpstr>Python 노트북 만들기-Markdown</vt:lpstr>
      <vt:lpstr>Python 노트북 만들기-Code</vt:lpstr>
      <vt:lpstr>Python 기본 문법(1)</vt:lpstr>
      <vt:lpstr>Python 표준출력</vt:lpstr>
      <vt:lpstr>Python 표준입력</vt:lpstr>
      <vt:lpstr>Python 표준입력</vt:lpstr>
      <vt:lpstr>해결문제</vt:lpstr>
      <vt:lpstr>변수</vt:lpstr>
      <vt:lpstr>변수 </vt:lpstr>
      <vt:lpstr>자료형</vt:lpstr>
      <vt:lpstr>문자열</vt:lpstr>
      <vt:lpstr>문자열 메소드</vt:lpstr>
      <vt:lpstr>해결문제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</dc:title>
  <dc:creator>Windows 사용자</dc:creator>
  <cp:lastModifiedBy>Windows 사용자</cp:lastModifiedBy>
  <cp:revision>59</cp:revision>
  <dcterms:created xsi:type="dcterms:W3CDTF">2018-12-18T06:38:30Z</dcterms:created>
  <dcterms:modified xsi:type="dcterms:W3CDTF">2019-07-08T07:45:03Z</dcterms:modified>
</cp:coreProperties>
</file>