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옵션 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61299"/>
              </p:ext>
            </p:extLst>
          </p:nvPr>
        </p:nvGraphicFramePr>
        <p:xfrm>
          <a:off x="971600" y="1196752"/>
          <a:ext cx="3240360" cy="3240360"/>
        </p:xfrm>
        <a:graphic>
          <a:graphicData uri="http://schemas.openxmlformats.org/drawingml/2006/table">
            <a:tbl>
              <a:tblPr/>
              <a:tblGrid>
                <a:gridCol w="2207020"/>
                <a:gridCol w="1033340"/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 smtClean="0">
                          <a:effectLst/>
                        </a:rPr>
                        <a:t>색상 문자열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>
                          <a:effectLst/>
                        </a:rPr>
                        <a:t>약자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green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cyan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magenta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yellow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black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white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61060"/>
              </p:ext>
            </p:extLst>
          </p:nvPr>
        </p:nvGraphicFramePr>
        <p:xfrm>
          <a:off x="5436096" y="1268760"/>
          <a:ext cx="3024336" cy="5040567"/>
        </p:xfrm>
        <a:graphic>
          <a:graphicData uri="http://schemas.openxmlformats.org/drawingml/2006/table">
            <a:tbl>
              <a:tblPr/>
              <a:tblGrid>
                <a:gridCol w="1224136"/>
                <a:gridCol w="1800200"/>
              </a:tblGrid>
              <a:tr h="2400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dirty="0" err="1">
                          <a:effectLst/>
                          <a:latin typeface="+mn-lt"/>
                        </a:rPr>
                        <a:t>마커</a:t>
                      </a:r>
                      <a:r>
                        <a:rPr lang="ko-KR" altLang="en-US" sz="1100" dirty="0">
                          <a:effectLst/>
                          <a:latin typeface="+mn-lt"/>
                        </a:rPr>
                        <a:t> 문자열</a:t>
                      </a:r>
                    </a:p>
                  </a:txBody>
                  <a:tcPr marL="35588" marR="35588" marT="35588" marB="355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>
                          <a:effectLst/>
                          <a:latin typeface="+mn-lt"/>
                        </a:rPr>
                        <a:t>의미</a:t>
                      </a:r>
                    </a:p>
                  </a:txBody>
                  <a:tcPr marL="35588" marR="35588" marT="35588" marB="3558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point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pixel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o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circle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v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triangle_down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triangle_up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&lt;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triangle_left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&gt;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triangle_right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tri_down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tri_up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tri_left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tri_right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square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pentagon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star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hexagon1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hexagon2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plus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x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diamond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>
                          <a:effectLst/>
                          <a:latin typeface="+mn-lt"/>
                        </a:rPr>
                        <a:t>thin_diamond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marker</a:t>
                      </a:r>
                    </a:p>
                  </a:txBody>
                  <a:tcPr marL="35588" marR="35588" marT="35588" marB="35588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3707"/>
              </p:ext>
            </p:extLst>
          </p:nvPr>
        </p:nvGraphicFramePr>
        <p:xfrm>
          <a:off x="827584" y="4653136"/>
          <a:ext cx="3384376" cy="1676400"/>
        </p:xfrm>
        <a:graphic>
          <a:graphicData uri="http://schemas.openxmlformats.org/drawingml/2006/table">
            <a:tbl>
              <a:tblPr/>
              <a:tblGrid>
                <a:gridCol w="1692188"/>
                <a:gridCol w="1692188"/>
              </a:tblGrid>
              <a:tr h="31683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dirty="0">
                          <a:effectLst/>
                        </a:rPr>
                        <a:t>선 스타일 문자열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>
                          <a:effectLst/>
                        </a:rPr>
                        <a:t>의미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-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solid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dashed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-.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dash-dot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>
                          <a:effectLst/>
                        </a:rPr>
                        <a:t>: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dotted line 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</a:t>
            </a:r>
            <a:r>
              <a:rPr lang="ko-KR" altLang="en-US" sz="1200" dirty="0"/>
              <a:t>한글 폰트 사용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matplotlib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font_manager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rc</a:t>
            </a:r>
            <a:endParaRPr lang="en-US" altLang="ko-KR" sz="1200" dirty="0"/>
          </a:p>
          <a:p>
            <a:r>
              <a:rPr lang="en-US" altLang="ko-KR" sz="1200" dirty="0" err="1"/>
              <a:t>font_name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font_manager.FontProperties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fname</a:t>
            </a:r>
            <a:r>
              <a:rPr lang="en-US" altLang="ko-KR" sz="1200" dirty="0"/>
              <a:t>="c:/Windows/Fonts/malgun.ttf").</a:t>
            </a:r>
            <a:r>
              <a:rPr lang="en-US" altLang="ko-KR" sz="1200" dirty="0" err="1"/>
              <a:t>get_name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rc</a:t>
            </a:r>
            <a:r>
              <a:rPr lang="en-US" altLang="ko-KR" sz="1200" dirty="0"/>
              <a:t>('font', family=</a:t>
            </a:r>
            <a:r>
              <a:rPr lang="en-US" altLang="ko-KR" sz="1200" dirty="0" err="1"/>
              <a:t>font_name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x = [0,1,2,3,4,5,6]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plt.plot</a:t>
            </a:r>
            <a:r>
              <a:rPr lang="en-US" altLang="ko-KR" sz="1200" dirty="0"/>
              <a:t>(x, y, label='y', c='r', 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=4, ls=':', marker='x')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(x, y2, label='y2', c='b', 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=2, ls='--', marker='o')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plt.xlabel</a:t>
            </a:r>
            <a:r>
              <a:rPr lang="en-US" altLang="ko-KR" sz="1200" dirty="0"/>
              <a:t>('</a:t>
            </a:r>
            <a:r>
              <a:rPr lang="ko-KR" altLang="en-US" sz="1200" dirty="0"/>
              <a:t>요일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</a:t>
            </a:r>
            <a:r>
              <a:rPr lang="ko-KR" altLang="en-US" sz="1200" dirty="0"/>
              <a:t>온도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요일별</a:t>
            </a:r>
            <a:r>
              <a:rPr lang="ko-KR" altLang="en-US" sz="1200" dirty="0"/>
              <a:t> 온도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41416"/>
            <a:ext cx="3995333" cy="30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99" y="4143839"/>
            <a:ext cx="2859601" cy="224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1406" y="134076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x = [0,1,2,3,4,5,6]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plt.bar</a:t>
            </a:r>
            <a:r>
              <a:rPr lang="en-US" altLang="ko-KR" sz="1200" dirty="0"/>
              <a:t>(x, y)</a:t>
            </a:r>
          </a:p>
          <a:p>
            <a:r>
              <a:rPr lang="en-US" altLang="ko-KR" sz="1200" dirty="0" err="1"/>
              <a:t>plt.bar</a:t>
            </a:r>
            <a:r>
              <a:rPr lang="en-US" altLang="ko-KR" sz="1200" dirty="0"/>
              <a:t>(x, y2)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5" y="4143839"/>
            <a:ext cx="2908964" cy="225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39" y="4143839"/>
            <a:ext cx="2911698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11744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x = [0,2,4,6,8,10,12]</a:t>
            </a:r>
          </a:p>
          <a:p>
            <a:r>
              <a:rPr lang="en-US" altLang="ko-KR" sz="1200" dirty="0"/>
              <a:t>x1 = [1,3,5,7,9,11,13]</a:t>
            </a:r>
          </a:p>
          <a:p>
            <a:r>
              <a:rPr lang="en-US" altLang="ko-KR" sz="1200" dirty="0"/>
              <a:t>x2 = ['</a:t>
            </a:r>
            <a:r>
              <a:rPr lang="ko-KR" altLang="en-US" sz="1200" dirty="0"/>
              <a:t>월</a:t>
            </a:r>
            <a:r>
              <a:rPr lang="en-US" altLang="ko-KR" sz="1200" dirty="0"/>
              <a:t>','</a:t>
            </a:r>
            <a:r>
              <a:rPr lang="ko-KR" altLang="en-US" sz="1200" dirty="0"/>
              <a:t>화</a:t>
            </a:r>
            <a:r>
              <a:rPr lang="en-US" altLang="ko-KR" sz="1200" dirty="0"/>
              <a:t>','</a:t>
            </a:r>
            <a:r>
              <a:rPr lang="ko-KR" altLang="en-US" sz="1200" dirty="0"/>
              <a:t>수</a:t>
            </a:r>
            <a:r>
              <a:rPr lang="en-US" altLang="ko-KR" sz="1200" dirty="0"/>
              <a:t>','</a:t>
            </a:r>
            <a:r>
              <a:rPr lang="ko-KR" altLang="en-US" sz="1200" dirty="0"/>
              <a:t>목</a:t>
            </a:r>
            <a:r>
              <a:rPr lang="en-US" altLang="ko-KR" sz="1200" dirty="0"/>
              <a:t>','</a:t>
            </a:r>
            <a:r>
              <a:rPr lang="ko-KR" altLang="en-US" sz="1200" dirty="0"/>
              <a:t>금</a:t>
            </a:r>
            <a:r>
              <a:rPr lang="en-US" altLang="ko-KR" sz="1200" dirty="0"/>
              <a:t>','</a:t>
            </a:r>
            <a:r>
              <a:rPr lang="ko-KR" altLang="en-US" sz="1200" dirty="0"/>
              <a:t>토</a:t>
            </a:r>
            <a:r>
              <a:rPr lang="en-US" altLang="ko-KR" sz="1200" dirty="0"/>
              <a:t>','</a:t>
            </a:r>
            <a:r>
              <a:rPr lang="ko-KR" altLang="en-US" sz="1200" dirty="0"/>
              <a:t>일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y = [1950,2350,1850, 2200,3800,2800,2000]</a:t>
            </a:r>
          </a:p>
          <a:p>
            <a:r>
              <a:rPr lang="en-US" altLang="ko-KR" sz="1200" dirty="0"/>
              <a:t>y2 = [1750,2150,2550, 2300,2400,1900,1600]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plt.bar</a:t>
            </a:r>
            <a:r>
              <a:rPr lang="en-US" altLang="ko-KR" sz="1200" dirty="0"/>
              <a:t>(x, y, label='y', color='r')</a:t>
            </a:r>
          </a:p>
          <a:p>
            <a:r>
              <a:rPr lang="en-US" altLang="ko-KR" sz="1200" dirty="0" err="1"/>
              <a:t>plt.bar</a:t>
            </a:r>
            <a:r>
              <a:rPr lang="en-US" altLang="ko-KR" sz="1200" dirty="0"/>
              <a:t>(x1, y2, label='y2', color='b')</a:t>
            </a:r>
          </a:p>
          <a:p>
            <a:r>
              <a:rPr lang="en-US" altLang="ko-KR" sz="1200" dirty="0" err="1"/>
              <a:t>plt.xticks</a:t>
            </a:r>
            <a:r>
              <a:rPr lang="en-US" altLang="ko-KR" sz="1200" dirty="0"/>
              <a:t>(x, x2)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44208" y="2276872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plt.barh</a:t>
            </a:r>
            <a:r>
              <a:rPr lang="en-US" altLang="ko-KR" sz="1200" dirty="0"/>
              <a:t>(x, y, label='y', color='r')</a:t>
            </a:r>
          </a:p>
          <a:p>
            <a:r>
              <a:rPr lang="en-US" altLang="ko-KR" sz="1200" dirty="0" err="1"/>
              <a:t>plt.barh</a:t>
            </a:r>
            <a:r>
              <a:rPr lang="en-US" altLang="ko-KR" sz="1200" dirty="0"/>
              <a:t>(x1, y2, label='y2', color='b')</a:t>
            </a:r>
          </a:p>
          <a:p>
            <a:r>
              <a:rPr lang="en-US" altLang="ko-KR" sz="1200" dirty="0" err="1"/>
              <a:t>plt.yticks</a:t>
            </a:r>
            <a:r>
              <a:rPr lang="en-US" altLang="ko-KR" sz="1200" dirty="0"/>
              <a:t>(x, x2)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plt.ylabel</a:t>
            </a:r>
            <a:r>
              <a:rPr lang="en-US" altLang="ko-KR" sz="1200" dirty="0"/>
              <a:t>('</a:t>
            </a:r>
            <a:r>
              <a:rPr lang="ko-KR" altLang="en-US" sz="1200" dirty="0"/>
              <a:t>요일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('Kcal')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</a:t>
            </a:r>
            <a:r>
              <a:rPr lang="ko-KR" altLang="en-US" sz="1200" dirty="0" err="1"/>
              <a:t>요일별</a:t>
            </a:r>
            <a:r>
              <a:rPr lang="ko-KR" altLang="en-US" sz="1200" dirty="0"/>
              <a:t> </a:t>
            </a:r>
            <a:r>
              <a:rPr lang="en-US" altLang="ko-KR" sz="1200" dirty="0"/>
              <a:t>Kcal')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63940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648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</a:t>
            </a:r>
            <a:r>
              <a:rPr lang="ko-KR" altLang="en-US" dirty="0" smtClean="0"/>
              <a:t>읽어서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07058"/>
            <a:ext cx="360413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44" y="2716179"/>
            <a:ext cx="338437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39" y="3861048"/>
            <a:ext cx="3467880" cy="248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01020" y="1673935"/>
            <a:ext cx="33924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</a:t>
            </a:r>
            <a:r>
              <a:rPr lang="ko-KR" altLang="en-US" sz="1000" dirty="0"/>
              <a:t>한글 폰트 사용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matplotlib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font_manager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rc</a:t>
            </a:r>
            <a:endParaRPr lang="en-US" altLang="ko-KR" sz="1000" dirty="0"/>
          </a:p>
          <a:p>
            <a:r>
              <a:rPr lang="en-US" altLang="ko-KR" sz="1000" dirty="0" err="1"/>
              <a:t>font_name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font_manager.FontProperties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fname</a:t>
            </a:r>
            <a:r>
              <a:rPr lang="en-US" altLang="ko-KR" sz="1000" dirty="0"/>
              <a:t>="c:/Windows/Fonts/malgun.ttf").</a:t>
            </a:r>
            <a:r>
              <a:rPr lang="en-US" altLang="ko-KR" sz="1000" dirty="0" err="1"/>
              <a:t>get_name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rc</a:t>
            </a:r>
            <a:r>
              <a:rPr lang="en-US" altLang="ko-KR" sz="1000" dirty="0"/>
              <a:t>('font', family=</a:t>
            </a:r>
            <a:r>
              <a:rPr lang="en-US" altLang="ko-KR" sz="1000" dirty="0" err="1"/>
              <a:t>font_name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5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648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</a:t>
            </a:r>
            <a:r>
              <a:rPr lang="ko-KR" altLang="en-US" dirty="0" smtClean="0"/>
              <a:t>읽어서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3952850" cy="477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0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648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</a:t>
            </a:r>
            <a:r>
              <a:rPr lang="ko-KR" altLang="en-US" dirty="0" smtClean="0"/>
              <a:t>읽어서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685925"/>
            <a:ext cx="4104456" cy="465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1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648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</a:t>
            </a:r>
            <a:r>
              <a:rPr lang="ko-KR" altLang="en-US" dirty="0" smtClean="0"/>
              <a:t>읽어서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5"/>
            <a:ext cx="3888432" cy="456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6480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</a:t>
            </a:r>
            <a:r>
              <a:rPr lang="ko-KR" altLang="en-US" dirty="0" smtClean="0"/>
              <a:t>읽어서 그래프를 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5114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3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부산시기온</a:t>
            </a:r>
            <a:r>
              <a:rPr lang="en-US" altLang="ko-KR" dirty="0"/>
              <a:t>.</a:t>
            </a:r>
            <a:r>
              <a:rPr lang="en-US" altLang="ko-KR" dirty="0" smtClean="0"/>
              <a:t>csv</a:t>
            </a:r>
            <a:r>
              <a:rPr lang="ko-KR" altLang="en-US" dirty="0" smtClean="0"/>
              <a:t>자료를 읽어서 다음과 같이 시각화 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85" y="2492896"/>
            <a:ext cx="44577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9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451" y="188721"/>
            <a:ext cx="8784971" cy="6480683"/>
          </a:xfrm>
          <a:prstGeom prst="roundRect">
            <a:avLst>
              <a:gd name="adj" fmla="val 3000"/>
            </a:avLst>
          </a:prstGeom>
          <a:solidFill>
            <a:srgbClr val="FFFFFF"/>
          </a:solidFill>
          <a:ln w="3175">
            <a:solidFill>
              <a:srgbClr val="385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10540">
              <a:lnSpc>
                <a:spcPts val="5840"/>
              </a:lnSpc>
            </a:pPr>
            <a:r>
              <a:rPr lang="en-US" altLang="ko-KR" sz="4000" b="1" dirty="0" smtClean="0">
                <a:solidFill>
                  <a:srgbClr val="000000"/>
                </a:solidFill>
              </a:rPr>
              <a:t>함수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10540">
              <a:lnSpc>
                <a:spcPts val="3095"/>
              </a:lnSpc>
            </a:pPr>
            <a:r>
              <a:rPr lang="en-US" altLang="ko-KR" sz="2500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500" b="1" dirty="0" smtClean="0">
                <a:solidFill>
                  <a:srgbClr val="005BAA"/>
                </a:solidFill>
              </a:rPr>
              <a:t>특정 기능을 하나로 묶어서 따로 관리하기 위해 사용</a:t>
            </a:r>
          </a:p>
          <a:p>
            <a:pPr indent="967740">
              <a:lnSpc>
                <a:spcPts val="2745"/>
              </a:lnSpc>
            </a:pPr>
            <a:r>
              <a:rPr lang="en-US" altLang="ko-KR" sz="2300" dirty="0" smtClean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2300" b="1" dirty="0" smtClean="0">
                <a:solidFill>
                  <a:srgbClr val="7E7E7E"/>
                </a:solidFill>
              </a:rPr>
              <a:t>반복되는 내용을 효율적으로 처리</a:t>
            </a:r>
          </a:p>
          <a:p>
            <a:pPr indent="967740">
              <a:lnSpc>
                <a:spcPts val="2755"/>
              </a:lnSpc>
            </a:pPr>
            <a:r>
              <a:rPr lang="en-US" altLang="ko-KR" sz="2300" dirty="0" smtClean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2300" b="1" dirty="0" smtClean="0">
                <a:solidFill>
                  <a:srgbClr val="7E7E7E"/>
                </a:solidFill>
              </a:rPr>
              <a:t>코드의 </a:t>
            </a:r>
            <a:r>
              <a:rPr lang="en-US" altLang="ko-KR" sz="2300" b="1" dirty="0" err="1" smtClean="0">
                <a:solidFill>
                  <a:srgbClr val="7E7E7E"/>
                </a:solidFill>
              </a:rPr>
              <a:t>가독성을</a:t>
            </a:r>
            <a:r>
              <a:rPr lang="en-US" altLang="ko-KR" sz="2300" b="1" dirty="0" smtClean="0">
                <a:solidFill>
                  <a:srgbClr val="7E7E7E"/>
                </a:solidFill>
              </a:rPr>
              <a:t> </a:t>
            </a:r>
            <a:r>
              <a:rPr lang="en-US" altLang="ko-KR" sz="2300" b="1" dirty="0" err="1" smtClean="0">
                <a:solidFill>
                  <a:srgbClr val="7E7E7E"/>
                </a:solidFill>
              </a:rPr>
              <a:t>높임</a:t>
            </a:r>
            <a:endParaRPr lang="en-US" altLang="ko-KR" sz="2300" b="1" dirty="0" smtClean="0">
              <a:solidFill>
                <a:srgbClr val="7E7E7E"/>
              </a:solidFill>
            </a:endParaRPr>
          </a:p>
          <a:p>
            <a:pPr indent="967740">
              <a:lnSpc>
                <a:spcPts val="2755"/>
              </a:lnSpc>
            </a:pPr>
            <a:endParaRPr lang="en-US" altLang="ko-KR" sz="2300" b="1" dirty="0" smtClean="0">
              <a:solidFill>
                <a:srgbClr val="7E7E7E"/>
              </a:solidFill>
            </a:endParaRPr>
          </a:p>
          <a:p>
            <a:pPr indent="510540">
              <a:lnSpc>
                <a:spcPts val="3010"/>
              </a:lnSpc>
            </a:pPr>
            <a:r>
              <a:rPr lang="en-US" altLang="ko-KR" sz="2500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2500" b="1" dirty="0" smtClean="0">
                <a:solidFill>
                  <a:srgbClr val="005BAA"/>
                </a:solidFill>
              </a:rPr>
              <a:t>함수 구조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656" y="3212976"/>
            <a:ext cx="4572000" cy="923290"/>
          </a:xfrm>
          <a:prstGeom prst="rect">
            <a:avLst/>
          </a:prstGeom>
          <a:solidFill>
            <a:srgbClr val="FFFFFF"/>
          </a:solidFill>
          <a:ln w="3175">
            <a:solidFill>
              <a:srgbClr val="4AA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8740">
              <a:lnSpc>
                <a:spcPts val="257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def 함수명(인자1, 인자2 ...):</a:t>
            </a:r>
          </a:p>
          <a:p>
            <a:pPr indent="993140">
              <a:lnSpc>
                <a:spcPts val="216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#함수 코드</a:t>
            </a:r>
          </a:p>
          <a:p>
            <a:pPr indent="993140">
              <a:lnSpc>
                <a:spcPts val="2155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return 리턴값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  <p:pic>
        <p:nvPicPr>
          <p:cNvPr id="2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9451" y="188722"/>
            <a:ext cx="8784971" cy="6480683"/>
          </a:xfrm>
          <a:prstGeom prst="roundRect">
            <a:avLst>
              <a:gd name="adj" fmla="val 3000"/>
            </a:avLst>
          </a:prstGeom>
          <a:solidFill>
            <a:srgbClr val="FFFFFF"/>
          </a:solidFill>
          <a:ln w="3175">
            <a:solidFill>
              <a:srgbClr val="385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510540">
              <a:lnSpc>
                <a:spcPts val="5840"/>
              </a:lnSpc>
            </a:pPr>
            <a:r>
              <a:rPr lang="en-US" altLang="ko-KR" sz="4000" b="1" dirty="0" smtClean="0">
                <a:solidFill>
                  <a:srgbClr val="000000"/>
                </a:solidFill>
              </a:rPr>
              <a:t>함수 매개변수와 반환값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66395">
              <a:lnSpc>
                <a:spcPts val="2300"/>
              </a:lnSpc>
              <a:tabLst>
                <a:tab pos="3691636" algn="l"/>
                <a:tab pos="6788150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반환 값 없음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00"/>
                </a:solidFill>
              </a:rPr>
              <a:t>반환 값 1개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00"/>
                </a:solidFill>
              </a:rPr>
              <a:t>반환 값 2개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628" y="1823847"/>
            <a:ext cx="2611501" cy="2222881"/>
          </a:xfrm>
          <a:prstGeom prst="rect">
            <a:avLst/>
          </a:prstGeom>
        </p:spPr>
      </p:pic>
      <p:pic>
        <p:nvPicPr>
          <p:cNvPr id="2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1782" y="1887220"/>
            <a:ext cx="2905125" cy="2416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071" y="1887347"/>
            <a:ext cx="2659761" cy="2340229"/>
          </a:xfrm>
          <a:prstGeom prst="rect">
            <a:avLst/>
          </a:prstGeom>
        </p:spPr>
      </p:pic>
      <p:sp>
        <p:nvSpPr>
          <p:cNvPr id="3" name="Rectangle 7"/>
          <p:cNvSpPr/>
          <p:nvPr/>
        </p:nvSpPr>
        <p:spPr>
          <a:xfrm>
            <a:off x="3441827" y="2670683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5161" y="2732786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1765" y="3974719"/>
            <a:ext cx="2160270" cy="14401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080" y="4869307"/>
            <a:ext cx="2232152" cy="11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.csv </a:t>
            </a:r>
            <a:r>
              <a:rPr lang="ko-KR" altLang="en-US" dirty="0"/>
              <a:t>파일을 읽어서 </a:t>
            </a:r>
            <a:r>
              <a:rPr lang="ko-KR" altLang="en-US" dirty="0" smtClean="0"/>
              <a:t>해당 지역의 미세먼지를 알려주는 함수를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입력에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입력이 되면 종료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54"/>
          <a:stretch/>
        </p:blipFill>
        <p:spPr bwMode="auto">
          <a:xfrm>
            <a:off x="1115616" y="3645024"/>
            <a:ext cx="7565831" cy="119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38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/>
              <a:t>파이썬</a:t>
            </a:r>
            <a:r>
              <a:rPr lang="ko-KR" altLang="en-US" b="0" dirty="0"/>
              <a:t> 코드를 논리적으로 묶어서 관리하고 사용할 수 있도록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함수</a:t>
            </a:r>
            <a:r>
              <a:rPr lang="en-US" altLang="ko-KR" b="0" dirty="0"/>
              <a:t>, </a:t>
            </a:r>
            <a:r>
              <a:rPr lang="ko-KR" altLang="en-US" b="0" dirty="0"/>
              <a:t>클래스</a:t>
            </a:r>
            <a:r>
              <a:rPr lang="en-US" altLang="ko-KR" b="0" dirty="0"/>
              <a:t>, </a:t>
            </a:r>
            <a:r>
              <a:rPr lang="ko-KR" altLang="en-US" b="0" dirty="0"/>
              <a:t>혹은 변수들이 정의될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실행 코드를 </a:t>
            </a:r>
            <a:r>
              <a:rPr lang="ko-KR" altLang="en-US" b="0" dirty="0" smtClean="0"/>
              <a:t>포함</a:t>
            </a:r>
            <a:endParaRPr lang="en-US" altLang="ko-KR" b="0" dirty="0" smtClean="0"/>
          </a:p>
          <a:p>
            <a:r>
              <a:rPr lang="ko-KR" altLang="en-US" b="0" dirty="0"/>
              <a:t>표준 라이브러리 </a:t>
            </a:r>
            <a:r>
              <a:rPr lang="ko-KR" altLang="en-US" b="0" dirty="0" smtClean="0"/>
              <a:t>모듈</a:t>
            </a:r>
            <a:endParaRPr lang="en-US" altLang="ko-KR" b="0" dirty="0" smtClean="0"/>
          </a:p>
          <a:p>
            <a:pPr lvl="1"/>
            <a:r>
              <a:rPr lang="en-US" altLang="ko-KR" b="0" dirty="0"/>
              <a:t> </a:t>
            </a:r>
            <a:r>
              <a:rPr lang="en-US" altLang="ko-KR" b="0" dirty="0" smtClean="0"/>
              <a:t>import </a:t>
            </a:r>
            <a:r>
              <a:rPr lang="ko-KR" altLang="en-US" b="0" dirty="0" err="1" smtClean="0"/>
              <a:t>모듈명</a:t>
            </a:r>
            <a:endParaRPr lang="en-US" altLang="ko-KR" b="0" dirty="0" smtClean="0"/>
          </a:p>
          <a:p>
            <a:pPr lvl="2"/>
            <a:r>
              <a:rPr lang="en-US" altLang="ko-KR" dirty="0"/>
              <a:t>import math</a:t>
            </a:r>
            <a:endParaRPr lang="en-US" altLang="ko-KR" b="0" dirty="0" smtClean="0"/>
          </a:p>
          <a:p>
            <a:pPr lvl="1"/>
            <a:r>
              <a:rPr lang="en-US" altLang="ko-KR" b="0" dirty="0"/>
              <a:t> </a:t>
            </a:r>
            <a:r>
              <a:rPr lang="en-US" altLang="ko-KR" b="0" dirty="0" smtClean="0"/>
              <a:t>from </a:t>
            </a:r>
            <a:r>
              <a:rPr lang="ko-KR" altLang="en-US" b="0" dirty="0" err="1" smtClean="0"/>
              <a:t>모듈명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import </a:t>
            </a:r>
            <a:r>
              <a:rPr lang="ko-KR" altLang="en-US" b="0" dirty="0" smtClean="0"/>
              <a:t>함수명</a:t>
            </a:r>
            <a:endParaRPr lang="en-US" altLang="ko-KR" b="0" dirty="0" smtClean="0"/>
          </a:p>
          <a:p>
            <a:pPr lvl="2"/>
            <a:r>
              <a:rPr lang="en-US" altLang="ko-KR" dirty="0"/>
              <a:t>from math import factorial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0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시각화 도구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matplotlib.pyplot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시각화 모듈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749"/>
            <a:ext cx="3384376" cy="251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59632" y="2492896"/>
            <a:ext cx="7470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y = [1950,2350,1850, 2200,3800,2800,2000]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plt.plot</a:t>
            </a:r>
            <a:r>
              <a:rPr lang="en-US" altLang="ko-KR" dirty="0"/>
              <a:t>(y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 err="1"/>
              <a:t>plt.show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3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 표기 및 한글화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916832"/>
            <a:ext cx="8190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</a:t>
            </a:r>
            <a:r>
              <a:rPr lang="ko-KR" altLang="en-US" sz="1600" dirty="0"/>
              <a:t>한글 폰트 사용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matplotlib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font_manager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rc</a:t>
            </a:r>
            <a:endParaRPr lang="en-US" altLang="ko-KR" sz="1600" dirty="0"/>
          </a:p>
          <a:p>
            <a:r>
              <a:rPr lang="en-US" altLang="ko-KR" sz="1600" dirty="0" err="1"/>
              <a:t>font_name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font_manager.FontProperties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="c:/Windows/Fonts/malgun.ttf").</a:t>
            </a:r>
            <a:r>
              <a:rPr lang="en-US" altLang="ko-KR" sz="1600" dirty="0" err="1"/>
              <a:t>get_name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rc</a:t>
            </a:r>
            <a:r>
              <a:rPr lang="en-US" altLang="ko-KR" sz="1600" dirty="0"/>
              <a:t>('font', family=</a:t>
            </a:r>
            <a:r>
              <a:rPr lang="en-US" altLang="ko-KR" sz="1600" dirty="0" err="1"/>
              <a:t>font_name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x = [0,1,2,3,4,5,6]</a:t>
            </a:r>
          </a:p>
          <a:p>
            <a:r>
              <a:rPr lang="en-US" altLang="ko-KR" sz="1600" dirty="0"/>
              <a:t>x2 = ['</a:t>
            </a:r>
            <a:r>
              <a:rPr lang="ko-KR" altLang="en-US" sz="1600" dirty="0"/>
              <a:t>월</a:t>
            </a:r>
            <a:r>
              <a:rPr lang="en-US" altLang="ko-KR" sz="1600" dirty="0"/>
              <a:t>','</a:t>
            </a:r>
            <a:r>
              <a:rPr lang="ko-KR" altLang="en-US" sz="1600" dirty="0"/>
              <a:t>화</a:t>
            </a:r>
            <a:r>
              <a:rPr lang="en-US" altLang="ko-KR" sz="1600" dirty="0"/>
              <a:t>','</a:t>
            </a:r>
            <a:r>
              <a:rPr lang="ko-KR" altLang="en-US" sz="1600" dirty="0"/>
              <a:t>수</a:t>
            </a:r>
            <a:r>
              <a:rPr lang="en-US" altLang="ko-KR" sz="1600" dirty="0"/>
              <a:t>','</a:t>
            </a:r>
            <a:r>
              <a:rPr lang="ko-KR" altLang="en-US" sz="1600" dirty="0"/>
              <a:t>목</a:t>
            </a:r>
            <a:r>
              <a:rPr lang="en-US" altLang="ko-KR" sz="1600" dirty="0"/>
              <a:t>','</a:t>
            </a:r>
            <a:r>
              <a:rPr lang="ko-KR" altLang="en-US" sz="1600" dirty="0"/>
              <a:t>금</a:t>
            </a:r>
            <a:r>
              <a:rPr lang="en-US" altLang="ko-KR" sz="1600" dirty="0"/>
              <a:t>','</a:t>
            </a:r>
            <a:r>
              <a:rPr lang="ko-KR" altLang="en-US" sz="1600" dirty="0"/>
              <a:t>토</a:t>
            </a:r>
            <a:r>
              <a:rPr lang="en-US" altLang="ko-KR" sz="1600" dirty="0"/>
              <a:t>','</a:t>
            </a:r>
            <a:r>
              <a:rPr lang="ko-KR" altLang="en-US" sz="1600" dirty="0"/>
              <a:t>일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y = [1950,2350,1850, 2200,3800,2800,2000]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plt.plot</a:t>
            </a:r>
            <a:r>
              <a:rPr lang="en-US" altLang="ko-KR" sz="1600" dirty="0"/>
              <a:t>(y)</a:t>
            </a:r>
          </a:p>
          <a:p>
            <a:r>
              <a:rPr lang="en-US" altLang="ko-KR" sz="1600" dirty="0" err="1"/>
              <a:t>plt.xticks</a:t>
            </a:r>
            <a:r>
              <a:rPr lang="en-US" altLang="ko-KR" sz="1600" dirty="0"/>
              <a:t>(x, x2)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186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및 레이블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</a:t>
            </a:r>
            <a:r>
              <a:rPr lang="ko-KR" altLang="en-US" sz="1400" dirty="0"/>
              <a:t>한글 폰트 사용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matplotlib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font_manager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rc</a:t>
            </a:r>
            <a:endParaRPr lang="en-US" altLang="ko-KR" sz="1400" dirty="0"/>
          </a:p>
          <a:p>
            <a:r>
              <a:rPr lang="en-US" altLang="ko-KR" sz="1400" dirty="0" err="1"/>
              <a:t>font_name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font_manager.FontProperties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fname</a:t>
            </a:r>
            <a:r>
              <a:rPr lang="en-US" altLang="ko-KR" sz="1400" dirty="0"/>
              <a:t>="c:/Windows/Fonts/malgun.ttf").</a:t>
            </a:r>
            <a:r>
              <a:rPr lang="en-US" altLang="ko-KR" sz="1400" dirty="0" err="1"/>
              <a:t>get_name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rc</a:t>
            </a:r>
            <a:r>
              <a:rPr lang="en-US" altLang="ko-KR" sz="1400" dirty="0"/>
              <a:t>('font', family=</a:t>
            </a:r>
            <a:r>
              <a:rPr lang="en-US" altLang="ko-KR" sz="1400" dirty="0" err="1"/>
              <a:t>font_name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x = [0,1,2,3,4,5,6]</a:t>
            </a:r>
          </a:p>
          <a:p>
            <a:r>
              <a:rPr lang="en-US" altLang="ko-KR" sz="1400" dirty="0"/>
              <a:t>x2 = ['</a:t>
            </a:r>
            <a:r>
              <a:rPr lang="ko-KR" altLang="en-US" sz="1400" dirty="0"/>
              <a:t>월</a:t>
            </a:r>
            <a:r>
              <a:rPr lang="en-US" altLang="ko-KR" sz="1400" dirty="0"/>
              <a:t>','</a:t>
            </a:r>
            <a:r>
              <a:rPr lang="ko-KR" altLang="en-US" sz="1400" dirty="0"/>
              <a:t>화</a:t>
            </a:r>
            <a:r>
              <a:rPr lang="en-US" altLang="ko-KR" sz="1400" dirty="0"/>
              <a:t>','</a:t>
            </a:r>
            <a:r>
              <a:rPr lang="ko-KR" altLang="en-US" sz="1400" dirty="0"/>
              <a:t>수</a:t>
            </a:r>
            <a:r>
              <a:rPr lang="en-US" altLang="ko-KR" sz="1400" dirty="0"/>
              <a:t>','</a:t>
            </a:r>
            <a:r>
              <a:rPr lang="ko-KR" altLang="en-US" sz="1400" dirty="0"/>
              <a:t>목</a:t>
            </a:r>
            <a:r>
              <a:rPr lang="en-US" altLang="ko-KR" sz="1400" dirty="0"/>
              <a:t>','</a:t>
            </a:r>
            <a:r>
              <a:rPr lang="ko-KR" altLang="en-US" sz="1400" dirty="0"/>
              <a:t>금</a:t>
            </a:r>
            <a:r>
              <a:rPr lang="en-US" altLang="ko-KR" sz="1400" dirty="0"/>
              <a:t>','</a:t>
            </a:r>
            <a:r>
              <a:rPr lang="ko-KR" altLang="en-US" sz="1400" dirty="0"/>
              <a:t>토</a:t>
            </a:r>
            <a:r>
              <a:rPr lang="en-US" altLang="ko-KR" sz="1400" dirty="0"/>
              <a:t>','</a:t>
            </a:r>
            <a:r>
              <a:rPr lang="ko-KR" altLang="en-US" sz="1400" dirty="0"/>
              <a:t>일</a:t>
            </a:r>
            <a:r>
              <a:rPr lang="en-US" altLang="ko-KR" sz="1400" dirty="0"/>
              <a:t>']</a:t>
            </a:r>
          </a:p>
          <a:p>
            <a:r>
              <a:rPr lang="en-US" altLang="ko-KR" sz="1400" dirty="0"/>
              <a:t>y = [1950,2350,1850, 2200,3800,2800,2000]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plt.plot</a:t>
            </a:r>
            <a:r>
              <a:rPr lang="en-US" altLang="ko-KR" sz="1400" dirty="0"/>
              <a:t>(y, </a:t>
            </a:r>
            <a:r>
              <a:rPr lang="en-US" altLang="ko-KR" sz="1400" dirty="0" smtClean="0"/>
              <a:t>'</a:t>
            </a:r>
            <a:r>
              <a:rPr lang="en-US" altLang="ko-KR" sz="1400" dirty="0" err="1" smtClean="0"/>
              <a:t>bo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plt.xticks</a:t>
            </a:r>
            <a:r>
              <a:rPr lang="en-US" altLang="ko-KR" sz="1400" dirty="0"/>
              <a:t>(x, x2)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/>
              <a:t>plt.xlabel</a:t>
            </a:r>
            <a:r>
              <a:rPr lang="en-US" altLang="ko-KR" sz="1400" dirty="0"/>
              <a:t>('</a:t>
            </a:r>
            <a:r>
              <a:rPr lang="ko-KR" altLang="en-US" sz="1400" dirty="0"/>
              <a:t>요일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plt.ylabel</a:t>
            </a:r>
            <a:r>
              <a:rPr lang="en-US" altLang="ko-KR" sz="1400" dirty="0"/>
              <a:t>('</a:t>
            </a:r>
            <a:r>
              <a:rPr lang="ko-KR" altLang="en-US" sz="1400" dirty="0"/>
              <a:t>온도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plt.title</a:t>
            </a:r>
            <a:r>
              <a:rPr lang="en-US" altLang="ko-KR" sz="1400" dirty="0"/>
              <a:t>('</a:t>
            </a:r>
            <a:r>
              <a:rPr lang="ko-KR" altLang="en-US" sz="1400" dirty="0" err="1"/>
              <a:t>요일별</a:t>
            </a:r>
            <a:r>
              <a:rPr lang="ko-KR" altLang="en-US" sz="1400" dirty="0"/>
              <a:t> 온도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plt.show</a:t>
            </a:r>
            <a:r>
              <a:rPr lang="en-US" altLang="ko-KR" sz="1400" dirty="0"/>
              <a:t>()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02" y="3212976"/>
            <a:ext cx="3795266" cy="294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81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속성명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데이터시각화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4046"/>
              </p:ext>
            </p:extLst>
          </p:nvPr>
        </p:nvGraphicFramePr>
        <p:xfrm>
          <a:off x="1115616" y="1988840"/>
          <a:ext cx="5998464" cy="3566160"/>
        </p:xfrm>
        <a:graphic>
          <a:graphicData uri="http://schemas.openxmlformats.org/drawingml/2006/table">
            <a:tbl>
              <a:tblPr/>
              <a:tblGrid>
                <a:gridCol w="1999488"/>
                <a:gridCol w="1999488"/>
                <a:gridCol w="1999488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dirty="0">
                          <a:effectLst/>
                        </a:rPr>
                        <a:t>스타일 문자열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>
                          <a:effectLst/>
                        </a:rPr>
                        <a:t>약자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>
                          <a:effectLst/>
                        </a:rPr>
                        <a:t>의미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linewidth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lw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굵기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linestyle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ls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선 스타일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종류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markersize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크기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markeredgecolor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선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markeredgewidth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mew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마커 선 굵기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markerfacecolor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mfc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 err="1">
                          <a:effectLst/>
                        </a:rPr>
                        <a:t>마커</a:t>
                      </a:r>
                      <a:r>
                        <a:rPr lang="ko-KR" altLang="en-US" dirty="0">
                          <a:effectLst/>
                        </a:rPr>
                        <a:t> 내부 색깔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472</Words>
  <Application>Microsoft Office PowerPoint</Application>
  <PresentationFormat>화면 슬라이드 쇼(4:3)</PresentationFormat>
  <Paragraphs>222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Python 함수/모듈</vt:lpstr>
      <vt:lpstr>PowerPoint 프레젠테이션</vt:lpstr>
      <vt:lpstr>PowerPoint 프레젠테이션</vt:lpstr>
      <vt:lpstr>해결문제</vt:lpstr>
      <vt:lpstr>모듈</vt:lpstr>
      <vt:lpstr>Python 시각화 모듈</vt:lpstr>
      <vt:lpstr>데이터 시각화 </vt:lpstr>
      <vt:lpstr>데이터시각화</vt:lpstr>
      <vt:lpstr>데이터시각화 </vt:lpstr>
      <vt:lpstr>데이터시각화-옵션 문자</vt:lpstr>
      <vt:lpstr>데이터 시각화</vt:lpstr>
      <vt:lpstr>데이터시각화</vt:lpstr>
      <vt:lpstr>해결문제</vt:lpstr>
      <vt:lpstr>해결문제</vt:lpstr>
      <vt:lpstr>해결문제</vt:lpstr>
      <vt:lpstr>해결문제</vt:lpstr>
      <vt:lpstr>해결문제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66</cp:revision>
  <dcterms:created xsi:type="dcterms:W3CDTF">2018-12-18T06:38:30Z</dcterms:created>
  <dcterms:modified xsi:type="dcterms:W3CDTF">2019-07-09T05:55:30Z</dcterms:modified>
</cp:coreProperties>
</file>