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340" r:id="rId4"/>
    <p:sldId id="266" r:id="rId5"/>
    <p:sldId id="261" r:id="rId6"/>
    <p:sldId id="264" r:id="rId7"/>
    <p:sldId id="265" r:id="rId8"/>
    <p:sldId id="267" r:id="rId9"/>
    <p:sldId id="268" r:id="rId10"/>
    <p:sldId id="343" r:id="rId11"/>
    <p:sldId id="288" r:id="rId12"/>
    <p:sldId id="269" r:id="rId13"/>
    <p:sldId id="270" r:id="rId14"/>
    <p:sldId id="271" r:id="rId15"/>
    <p:sldId id="286" r:id="rId16"/>
    <p:sldId id="287" r:id="rId17"/>
    <p:sldId id="272" r:id="rId18"/>
    <p:sldId id="341" r:id="rId19"/>
    <p:sldId id="342" r:id="rId20"/>
    <p:sldId id="280" r:id="rId21"/>
    <p:sldId id="281" r:id="rId22"/>
    <p:sldId id="28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3" r:id="rId31"/>
    <p:sldId id="285" r:id="rId32"/>
    <p:sldId id="284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HTML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</a:t>
            </a:r>
            <a:r>
              <a:rPr lang="ko-KR" altLang="en-US" dirty="0" smtClean="0"/>
              <a:t>의 약어입니다</a:t>
            </a:r>
            <a:r>
              <a:rPr lang="en-US" altLang="ko-KR" dirty="0" smtClean="0"/>
              <a:t>.</a:t>
            </a:r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HTML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은 태그라는 마크를 사용하여 문서에 대한 구조를 정의합니다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태그는 명령어를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꺽쇠기호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&lt;&gt;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로 감싼 시작 태그와 쌍이 되도록 명령어 앞에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/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를 붙인 종료 태그로 이루어 지고 </a:t>
            </a:r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/>
              <a:t>시작태그와 종료태그 사이에 지정된 태그명령을 적용하여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나타날 내용을 적어 둡니다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시작태그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종료태그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내용들을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요소라고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요소에 대한 추가 정보는 속성으로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속성은 시작태그에 작성하며 </a:t>
            </a:r>
            <a:r>
              <a:rPr lang="ko-KR" altLang="en-US" baseline="0" dirty="0" err="1" smtClean="0"/>
              <a:t>태그뒤에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한칸</a:t>
            </a:r>
            <a:r>
              <a:rPr lang="ko-KR" altLang="en-US" baseline="0" dirty="0" smtClean="0"/>
              <a:t> 띄우고 속성이름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속성값으로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속성값은 </a:t>
            </a:r>
            <a:r>
              <a:rPr lang="en-US" altLang="ko-KR" baseline="0" dirty="0" smtClean="0"/>
              <a:t>“”(</a:t>
            </a:r>
            <a:r>
              <a:rPr lang="ko-KR" altLang="en-US" baseline="0" dirty="0" smtClean="0"/>
              <a:t>큰따옴표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‘’(</a:t>
            </a:r>
            <a:r>
              <a:rPr lang="ko-KR" altLang="en-US" baseline="0" dirty="0" smtClean="0"/>
              <a:t>작은따옴표로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묶어줍니다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259" y="8685736"/>
            <a:ext cx="2972209" cy="456845"/>
          </a:xfrm>
          <a:prstGeom prst="rect">
            <a:avLst/>
          </a:prstGeom>
        </p:spPr>
        <p:txBody>
          <a:bodyPr lIns="84408" tIns="42204" rIns="84408" bIns="42204"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4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HTML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의 태그는 크게 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(block element)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와 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(inline element)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로 나누어 집니다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 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블록 요소는 일</a:t>
            </a:r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단 기본적으로 줄 바꿈이 일어나는 형태로 영역의 너비가 상위 영역의 전체 너비만큼 되는 형태입니다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 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대표적으로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 div , p, </a:t>
            </a:r>
            <a:r>
              <a:rPr kumimoji="1" lang="en-US" altLang="ko-KR" sz="1100" dirty="0" err="1">
                <a:latin typeface="굴림" pitchFamily="50" charset="-127"/>
                <a:ea typeface="굴림" pitchFamily="50" charset="-127"/>
              </a:rPr>
              <a:t>ul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en-US" altLang="ko-KR" sz="1100" dirty="0" err="1">
                <a:latin typeface="굴림" pitchFamily="50" charset="-127"/>
                <a:ea typeface="굴림" pitchFamily="50" charset="-127"/>
              </a:rPr>
              <a:t>ol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li, h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태그들이 있습니다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인라인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요소는 블록 요소와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다르게  줄 바꿈이 일어나지 않는 요소들 입니다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인라인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형태의 요소들로는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span ,a, </a:t>
            </a:r>
            <a:r>
              <a:rPr kumimoji="1" lang="en-US" altLang="ko-KR" sz="1100" dirty="0" err="1">
                <a:latin typeface="굴림" pitchFamily="50" charset="-127"/>
                <a:ea typeface="굴림" pitchFamily="50" charset="-127"/>
              </a:rPr>
              <a:t>img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요소 등이 있습니다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 </a:t>
            </a:r>
          </a:p>
          <a:p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간단한 예를 살펴보겠습니다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259" y="8685736"/>
            <a:ext cx="2972209" cy="456845"/>
          </a:xfrm>
          <a:prstGeom prst="rect">
            <a:avLst/>
          </a:prstGeom>
        </p:spPr>
        <p:txBody>
          <a:bodyPr lIns="84408" tIns="42204" rIns="84408" bIns="42204"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17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HTML5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의 특징은 간단한 문법을 지향하며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시멘틱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태그와 같은  의미적 요소들이 강화하고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생산성이 향상된 코딩을 지원하여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문서의 크기를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줄일수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있게 하였습니다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또한 </a:t>
            </a:r>
            <a:r>
              <a:rPr lang="ko-KR" altLang="en-US" dirty="0" smtClean="0"/>
              <a:t>플러그인 없이도 비디오와 오디오를 비롯한 미디어 재생이 가능하고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필요 없는 스크립트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지원합니다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그럼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웹에 대해 살펴보겠습니다</a:t>
            </a:r>
            <a:r>
              <a:rPr lang="en-US" altLang="ko-KR" dirty="0" smtClean="0"/>
              <a:t>.</a:t>
            </a:r>
          </a:p>
          <a:p>
            <a:pPr defTabSz="8439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시맨틱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웹은 의미론적 웹이란 뜻으로 </a:t>
            </a:r>
            <a:r>
              <a:rPr lang="ko-KR" altLang="en-US" dirty="0" smtClean="0"/>
              <a:t>컴퓨터가 웹사이트를 단순한 코드의 구성이 아닌 의미를 가진 사이트라는걸 알 수 있게 만드는 것입니다</a:t>
            </a:r>
            <a:r>
              <a:rPr lang="en-US" altLang="ko-KR" dirty="0" smtClean="0"/>
              <a:t>.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이러한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시맨틱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웹을 지원하기 위해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HTML5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시맨틱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(semantic)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태그을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지원하고 있습니다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즉  컴퓨터가 정보를 이해하고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논리적인 추론까지 할 수 있는 구조를 만들기 위해 지원되는 태그입니다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259" y="8685878"/>
            <a:ext cx="2972209" cy="456704"/>
          </a:xfrm>
          <a:prstGeom prst="rect">
            <a:avLst/>
          </a:prstGeom>
        </p:spPr>
        <p:txBody>
          <a:bodyPr lIns="84390" tIns="42195" rIns="84390" bIns="42195"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76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259" y="8685878"/>
            <a:ext cx="2972209" cy="456704"/>
          </a:xfrm>
          <a:prstGeom prst="rect">
            <a:avLst/>
          </a:prstGeom>
        </p:spPr>
        <p:txBody>
          <a:bodyPr lIns="84390" tIns="42195" rIns="84390" bIns="42195"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90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2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00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웹 페이지의 보이지 않는 정보를 제공하는데 쓰이는 태그</a:t>
            </a:r>
          </a:p>
          <a:p>
            <a:pPr lvl="1"/>
            <a:r>
              <a:rPr lang="ko-KR" altLang="en-US" dirty="0"/>
              <a:t>페이지의 설명 요약</a:t>
            </a:r>
            <a:r>
              <a:rPr lang="en-US" altLang="ko-KR" dirty="0"/>
              <a:t>, </a:t>
            </a:r>
            <a:r>
              <a:rPr lang="ko-KR" altLang="en-US" dirty="0"/>
              <a:t>핵심 키워드</a:t>
            </a:r>
            <a:r>
              <a:rPr lang="en-US" altLang="ko-KR" dirty="0"/>
              <a:t>, </a:t>
            </a:r>
            <a:r>
              <a:rPr lang="ko-KR" altLang="en-US" dirty="0"/>
              <a:t>제작자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정책 등 수많은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파일을 작성했는데 한글이 깨져 보이는 현상</a:t>
            </a:r>
          </a:p>
          <a:p>
            <a:pPr lvl="1"/>
            <a:r>
              <a:rPr lang="ko-KR" altLang="en-US" dirty="0"/>
              <a:t>파일의 </a:t>
            </a:r>
            <a:r>
              <a:rPr lang="ko-KR" altLang="en-US" dirty="0" err="1"/>
              <a:t>인코딩</a:t>
            </a:r>
            <a:r>
              <a:rPr lang="ko-KR" altLang="en-US" dirty="0"/>
              <a:t> 방식과</a:t>
            </a:r>
            <a:r>
              <a:rPr lang="en-US" altLang="ko-KR" dirty="0"/>
              <a:t>, </a:t>
            </a:r>
            <a:r>
              <a:rPr lang="ko-KR" altLang="en-US" dirty="0"/>
              <a:t>웹 브라우저가 사용하는 </a:t>
            </a:r>
            <a:r>
              <a:rPr lang="ko-KR" altLang="en-US" dirty="0" err="1"/>
              <a:t>인코딩</a:t>
            </a:r>
            <a:r>
              <a:rPr lang="ko-KR" altLang="en-US" dirty="0"/>
              <a:t> 방식이 서로 달라서 나타나는 문제로 하나의 </a:t>
            </a:r>
            <a:r>
              <a:rPr lang="ko-KR" altLang="en-US" dirty="0" err="1"/>
              <a:t>인코딩</a:t>
            </a:r>
            <a:r>
              <a:rPr lang="ko-KR" altLang="en-US" dirty="0"/>
              <a:t> 방식으로 통일 </a:t>
            </a:r>
          </a:p>
          <a:p>
            <a:pPr lvl="1"/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</a:p>
          <a:p>
            <a:pPr lvl="2"/>
            <a:r>
              <a:rPr lang="en-US" altLang="ko-KR" dirty="0" err="1"/>
              <a:t>euc-kr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  <a:p>
            <a:pPr lvl="3"/>
            <a:r>
              <a:rPr lang="ko-KR" altLang="en-US" dirty="0"/>
              <a:t>원래 영어만을 고려한 </a:t>
            </a:r>
            <a:r>
              <a:rPr lang="en-US" altLang="ko-KR" dirty="0"/>
              <a:t>1byte </a:t>
            </a:r>
            <a:r>
              <a:rPr lang="ko-KR" altLang="en-US" dirty="0"/>
              <a:t>길이의 </a:t>
            </a:r>
            <a:r>
              <a:rPr lang="en-US" altLang="ko-KR" dirty="0"/>
              <a:t>ASCII </a:t>
            </a:r>
            <a:r>
              <a:rPr lang="ko-KR" altLang="en-US" dirty="0"/>
              <a:t>라는 </a:t>
            </a:r>
            <a:r>
              <a:rPr lang="ko-KR" altLang="en-US" dirty="0" err="1"/>
              <a:t>인코딩</a:t>
            </a:r>
            <a:r>
              <a:rPr lang="ko-KR" altLang="en-US" dirty="0"/>
              <a:t> 방식을 확장하여 한글을 사용할 수 있도록 만든 </a:t>
            </a:r>
            <a:r>
              <a:rPr lang="en-US" altLang="ko-KR" dirty="0"/>
              <a:t>2byte </a:t>
            </a:r>
            <a:r>
              <a:rPr lang="ko-KR" altLang="en-US" dirty="0"/>
              <a:t>길이의 국가 언어 코드</a:t>
            </a:r>
          </a:p>
          <a:p>
            <a:pPr lvl="3"/>
            <a:r>
              <a:rPr lang="ko-KR" altLang="en-US" dirty="0"/>
              <a:t>우리나라에서만 쓸 수 있도록 만든 코드이며 세계 어디에서나 공통으로 사용되는 </a:t>
            </a:r>
            <a:r>
              <a:rPr lang="ko-KR" altLang="en-US" dirty="0" err="1"/>
              <a:t>인코딩</a:t>
            </a:r>
            <a:r>
              <a:rPr lang="ko-KR" altLang="en-US" dirty="0"/>
              <a:t> 방식이 아니기 때문에</a:t>
            </a:r>
            <a:r>
              <a:rPr lang="en-US" altLang="ko-KR" dirty="0"/>
              <a:t>, </a:t>
            </a:r>
            <a:r>
              <a:rPr lang="ko-KR" altLang="en-US" dirty="0"/>
              <a:t>다른 언어를 사용하는 환경</a:t>
            </a:r>
            <a:r>
              <a:rPr lang="en-US" altLang="ko-KR" dirty="0"/>
              <a:t>(</a:t>
            </a:r>
            <a:r>
              <a:rPr lang="ko-KR" altLang="en-US" dirty="0"/>
              <a:t>외국 등</a:t>
            </a:r>
            <a:r>
              <a:rPr lang="en-US" altLang="ko-KR" dirty="0"/>
              <a:t>)</a:t>
            </a:r>
            <a:r>
              <a:rPr lang="ko-KR" altLang="en-US" dirty="0"/>
              <a:t>에서는 한글 페이지를 제대로 볼 수 없는 문제가 발생</a:t>
            </a:r>
          </a:p>
          <a:p>
            <a:pPr lvl="2"/>
            <a:r>
              <a:rPr lang="en-US" altLang="ko-KR" dirty="0"/>
              <a:t>UTF-8 </a:t>
            </a:r>
            <a:r>
              <a:rPr lang="ko-KR" altLang="en-US" dirty="0"/>
              <a:t>방식</a:t>
            </a:r>
          </a:p>
          <a:p>
            <a:pPr lvl="3"/>
            <a:r>
              <a:rPr lang="ko-KR" altLang="en-US" dirty="0"/>
              <a:t>가변 길이 문자 </a:t>
            </a:r>
            <a:r>
              <a:rPr lang="ko-KR" altLang="en-US" dirty="0" err="1"/>
              <a:t>인코딩</a:t>
            </a:r>
            <a:r>
              <a:rPr lang="ko-KR" altLang="en-US" dirty="0"/>
              <a:t> 방식 중 하나로 한 문자를 표현하기 위해 </a:t>
            </a:r>
            <a:r>
              <a:rPr lang="en-US" altLang="ko-KR" dirty="0"/>
              <a:t>1~4byte</a:t>
            </a:r>
            <a:r>
              <a:rPr lang="ko-KR" altLang="en-US" dirty="0"/>
              <a:t>를 사용하여 표현</a:t>
            </a:r>
          </a:p>
          <a:p>
            <a:pPr lvl="3"/>
            <a:r>
              <a:rPr lang="ko-KR" altLang="en-US" dirty="0"/>
              <a:t>현재 웹 페이지를 </a:t>
            </a:r>
            <a:r>
              <a:rPr lang="ko-KR" altLang="en-US" dirty="0" err="1"/>
              <a:t>만들때</a:t>
            </a:r>
            <a:r>
              <a:rPr lang="ko-KR" altLang="en-US" dirty="0"/>
              <a:t> 다국어 표현하기 위해 많이 사용</a:t>
            </a:r>
          </a:p>
          <a:p>
            <a:pPr lvl="3"/>
            <a:r>
              <a:rPr lang="en-US" altLang="ko-KR" dirty="0"/>
              <a:t>&lt;meta charset="utf-8"&gt;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&lt;meta&gt;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728619" cy="447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0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기초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5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 시트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CSS(Cascading Style Sheet)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CSS</a:t>
            </a:r>
            <a:r>
              <a:rPr lang="ko-KR" altLang="en-US" dirty="0" smtClean="0"/>
              <a:t>로 작성된 코드를 스타일 시트</a:t>
            </a:r>
            <a:r>
              <a:rPr lang="en-US" altLang="ko-KR" dirty="0" smtClean="0"/>
              <a:t>(style sheet)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문서의 색이나 모양 등 외관을 꾸미는 언어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레이아웃 및 다양한 장치 및 화면 크기에 대한 디스플레이의 변형을 포함하여 웹 페이지의 스타일을 정의하는 데 사용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CSS3 : CSS 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CSS1 -&gt; CSS2 -&gt; CSS3 -&gt; CSS4(</a:t>
            </a:r>
            <a:r>
              <a:rPr lang="ko-KR" altLang="en-US" dirty="0" smtClean="0"/>
              <a:t>현재 표준화 작업 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https</a:t>
            </a:r>
            <a:r>
              <a:rPr lang="en-US" altLang="ko-KR" dirty="0"/>
              <a:t>://www.w3schools.com/css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385142"/>
            <a:ext cx="7886700" cy="279182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선택자</a:t>
            </a:r>
            <a:r>
              <a:rPr lang="en-US" altLang="ko-KR" dirty="0" smtClean="0"/>
              <a:t>(selector)</a:t>
            </a:r>
          </a:p>
          <a:p>
            <a:pPr lvl="1"/>
            <a:r>
              <a:rPr lang="ko-KR" altLang="en-US" dirty="0" smtClean="0"/>
              <a:t>스타일을 고칠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고칠 스타일은 여러 개의 선언으로 지정가능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로 묶어야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선언</a:t>
            </a:r>
            <a:r>
              <a:rPr lang="en-US" altLang="ko-KR" dirty="0" smtClean="0"/>
              <a:t>(declaration)</a:t>
            </a:r>
          </a:p>
          <a:p>
            <a:pPr lvl="1"/>
            <a:r>
              <a:rPr lang="ko-KR" altLang="en-US" dirty="0" smtClean="0"/>
              <a:t>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으로 </a:t>
            </a:r>
            <a:r>
              <a:rPr lang="ko-KR" altLang="en-US" dirty="0"/>
              <a:t>구분 된 </a:t>
            </a:r>
            <a:r>
              <a:rPr lang="en-US" altLang="ko-KR" dirty="0"/>
              <a:t>CSS </a:t>
            </a:r>
            <a:r>
              <a:rPr lang="ko-KR" altLang="en-US" dirty="0"/>
              <a:t>속성 이름과 값이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끝남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669431"/>
            <a:ext cx="4733925" cy="78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9712" y="1225811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선택</a:t>
            </a:r>
            <a:r>
              <a:rPr lang="ko-KR" altLang="en-US" dirty="0">
                <a:solidFill>
                  <a:srgbClr val="FFC000"/>
                </a:solidFill>
              </a:rPr>
              <a:t>자</a:t>
            </a:r>
            <a:r>
              <a:rPr lang="en-US" altLang="ko-KR" dirty="0" smtClean="0">
                <a:solidFill>
                  <a:srgbClr val="FFC000"/>
                </a:solidFill>
              </a:rPr>
              <a:t>(Selector)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754646" y="1479008"/>
            <a:ext cx="166887" cy="2682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59832" y="1873883"/>
            <a:ext cx="3816424" cy="40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1340768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선언 </a:t>
            </a:r>
            <a:r>
              <a:rPr lang="en-US" altLang="ko-KR" dirty="0" smtClean="0">
                <a:solidFill>
                  <a:srgbClr val="FF0000"/>
                </a:solidFill>
              </a:rPr>
              <a:t>(Declaration)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48064" y="1585851"/>
            <a:ext cx="11618" cy="255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31840" y="1956322"/>
            <a:ext cx="2232248" cy="2556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52120" y="1956322"/>
            <a:ext cx="936104" cy="2556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26210" y="2670440"/>
            <a:ext cx="147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속성 </a:t>
            </a:r>
            <a:r>
              <a:rPr lang="en-US" altLang="ko-KR" dirty="0" smtClean="0">
                <a:solidFill>
                  <a:srgbClr val="00B0F0"/>
                </a:solidFill>
              </a:rPr>
              <a:t>(Property)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707904" y="2211950"/>
            <a:ext cx="0" cy="517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49434" y="2654933"/>
            <a:ext cx="101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값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(Value)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031128" y="2196443"/>
            <a:ext cx="0" cy="517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4" grpId="0"/>
      <p:bldP spid="18" grpId="0" animBg="1"/>
      <p:bldP spid="19" grpId="0" animBg="1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>
            <a:normAutofit fontScale="90000"/>
          </a:bodyPr>
          <a:lstStyle/>
          <a:p>
            <a:r>
              <a:rPr lang="en-US" altLang="ko-KR" b="0" dirty="0" smtClean="0"/>
              <a:t>DOM </a:t>
            </a:r>
            <a:r>
              <a:rPr lang="en-US" altLang="ko-KR" sz="2800" b="0" dirty="0" smtClean="0"/>
              <a:t>(</a:t>
            </a:r>
            <a:r>
              <a:rPr lang="ko-KR" altLang="en-US" sz="2800" dirty="0" smtClean="0"/>
              <a:t>문서 객체 </a:t>
            </a:r>
            <a:r>
              <a:rPr lang="ko-KR" altLang="en-US" sz="2800" dirty="0"/>
              <a:t>모델</a:t>
            </a:r>
            <a:r>
              <a:rPr lang="en-US" altLang="ko-KR" sz="2800" b="0" dirty="0" smtClean="0"/>
              <a:t>; </a:t>
            </a:r>
            <a:r>
              <a:rPr lang="en-US" altLang="ko-KR" sz="2800" b="0" dirty="0"/>
              <a:t>Document Object Model)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문서의 </a:t>
            </a:r>
            <a:r>
              <a:rPr lang="ko-KR" altLang="en-US" dirty="0"/>
              <a:t>구조화된 </a:t>
            </a:r>
            <a:r>
              <a:rPr lang="ko-KR" altLang="en-US" dirty="0" smtClean="0"/>
              <a:t>표현을 제공하며 웹 페이지의 객체 지향 표현</a:t>
            </a:r>
            <a:endParaRPr lang="en-US" altLang="ko-KR" dirty="0" smtClean="0"/>
          </a:p>
          <a:p>
            <a:r>
              <a:rPr lang="ko-KR" altLang="en-US" dirty="0" smtClean="0"/>
              <a:t>구조화된 </a:t>
            </a:r>
            <a:r>
              <a:rPr lang="ko-KR" altLang="en-US" dirty="0"/>
              <a:t>문서는 </a:t>
            </a:r>
            <a:r>
              <a:rPr lang="en-US" altLang="ko-KR" dirty="0"/>
              <a:t>DOM</a:t>
            </a:r>
            <a:r>
              <a:rPr lang="ko-KR" altLang="en-US" dirty="0"/>
              <a:t>을 사용하여 </a:t>
            </a:r>
            <a:r>
              <a:rPr lang="ko-KR" altLang="en-US" dirty="0" smtClean="0"/>
              <a:t>트리 구조를 </a:t>
            </a:r>
            <a:r>
              <a:rPr lang="ko-KR" altLang="en-US" dirty="0"/>
              <a:t>얻어낼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4714384" descr="EMB00015ca00a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3" y="3933056"/>
            <a:ext cx="760424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2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3" y="1052736"/>
            <a:ext cx="444554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93391440" descr="EMB00015ca00a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74" y="2852936"/>
            <a:ext cx="540888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4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요소 선택자</a:t>
            </a:r>
            <a:r>
              <a:rPr lang="en-US" altLang="ko-KR" dirty="0" smtClean="0"/>
              <a:t>(Element Selector)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요소 이름을 기반으로 요소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이름사용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section { … }</a:t>
            </a:r>
          </a:p>
          <a:p>
            <a:pPr lvl="1"/>
            <a:r>
              <a:rPr lang="en-US" altLang="ko-KR" dirty="0" smtClean="0"/>
              <a:t>*</a:t>
            </a:r>
            <a:r>
              <a:rPr lang="ko-KR" altLang="en-US" dirty="0" smtClean="0"/>
              <a:t>는 전체 요소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선택자</a:t>
            </a:r>
            <a:r>
              <a:rPr lang="en-US" altLang="ko-KR" dirty="0" smtClean="0"/>
              <a:t>(Class </a:t>
            </a:r>
            <a:r>
              <a:rPr lang="en-US" altLang="ko-KR" dirty="0"/>
              <a:t>Selector)</a:t>
            </a: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 속성을 가진 요소를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 다음에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속성의 값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.c1 { … }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아이디 선택자</a:t>
            </a:r>
            <a:r>
              <a:rPr lang="en-US" altLang="ko-KR" dirty="0" smtClean="0"/>
              <a:t>(ID </a:t>
            </a:r>
            <a:r>
              <a:rPr lang="en-US" altLang="ko-KR" dirty="0"/>
              <a:t>Selector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해시</a:t>
            </a:r>
            <a:r>
              <a:rPr lang="en-US" altLang="ko-KR" dirty="0" smtClean="0"/>
              <a:t>(#)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속성의 값 사용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#s1 </a:t>
            </a:r>
            <a:r>
              <a:rPr lang="en-US" altLang="ko-KR" dirty="0"/>
              <a:t>{ … }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9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속성 선택자</a:t>
            </a:r>
            <a:endParaRPr lang="en-US" altLang="ko-KR" dirty="0" smtClean="0"/>
          </a:p>
          <a:p>
            <a:pPr lvl="1"/>
            <a:r>
              <a:rPr lang="ko-KR" altLang="en-US" dirty="0"/>
              <a:t>각 태그가 가지고 있는 그 속성에 접근하는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 smtClean="0"/>
              <a:t>] </a:t>
            </a:r>
          </a:p>
          <a:p>
            <a:pPr lvl="2"/>
            <a:r>
              <a:rPr lang="ko-KR" altLang="en-US" dirty="0" smtClean="0"/>
              <a:t>속성이름</a:t>
            </a:r>
            <a:r>
              <a:rPr lang="ko-KR" altLang="en-US" dirty="0"/>
              <a:t> 에 해당되는 속성을 가진 태그를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b="1" dirty="0"/>
              <a:t>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href</a:t>
            </a:r>
            <a:r>
              <a:rPr lang="en-US" altLang="ko-KR" dirty="0"/>
              <a:t>] </a:t>
            </a:r>
            <a:r>
              <a:rPr lang="en-US" altLang="ko-KR" dirty="0" smtClean="0"/>
              <a:t>{ .. }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"]</a:t>
            </a:r>
          </a:p>
          <a:p>
            <a:pPr lvl="2"/>
            <a:r>
              <a:rPr lang="ko-KR" altLang="en-US" dirty="0" smtClean="0"/>
              <a:t>속성이 속성값인 </a:t>
            </a:r>
            <a:r>
              <a:rPr lang="ko-KR" altLang="en-US" dirty="0"/>
              <a:t>태그를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=“#m1”] {…}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*=“</a:t>
            </a:r>
            <a:r>
              <a:rPr lang="ko-KR" altLang="en-US" dirty="0"/>
              <a:t>속성값</a:t>
            </a:r>
            <a:r>
              <a:rPr lang="en-US" altLang="ko-KR" dirty="0" smtClean="0"/>
              <a:t>"]</a:t>
            </a:r>
          </a:p>
          <a:p>
            <a:pPr lvl="2"/>
            <a:r>
              <a:rPr lang="ko-KR" altLang="en-US" dirty="0"/>
              <a:t>지정된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포함하는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*=“#m”] {…}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^=“</a:t>
            </a:r>
            <a:r>
              <a:rPr lang="ko-KR" altLang="en-US" dirty="0"/>
              <a:t>속성값</a:t>
            </a:r>
            <a:r>
              <a:rPr lang="en-US" altLang="ko-KR" dirty="0" smtClean="0"/>
              <a:t>"]</a:t>
            </a:r>
          </a:p>
          <a:p>
            <a:pPr lvl="2"/>
            <a:r>
              <a:rPr lang="ko-KR" altLang="en-US" dirty="0"/>
              <a:t>지정된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시작하는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^=“#</a:t>
            </a:r>
            <a:r>
              <a:rPr lang="en-US" altLang="ko-KR" dirty="0"/>
              <a:t>m”] </a:t>
            </a:r>
            <a:r>
              <a:rPr lang="en-US" altLang="ko-KR" dirty="0" smtClean="0"/>
              <a:t>{…}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$=“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</a:p>
          <a:p>
            <a:pPr lvl="2"/>
            <a:r>
              <a:rPr lang="ko-KR" altLang="en-US" dirty="0"/>
              <a:t>지정된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시작하는 요소를 선택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$=“1”] {…}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8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형제 선택자</a:t>
            </a:r>
            <a:endParaRPr lang="en-US" altLang="ko-KR" dirty="0" smtClean="0"/>
          </a:p>
          <a:p>
            <a:pPr lvl="1"/>
            <a:r>
              <a:rPr lang="ko-KR" altLang="en-US" dirty="0"/>
              <a:t>형제 관계</a:t>
            </a:r>
            <a:r>
              <a:rPr lang="en-US" altLang="ko-KR" dirty="0"/>
              <a:t>(</a:t>
            </a:r>
            <a:r>
              <a:rPr lang="ko-KR" altLang="en-US" dirty="0"/>
              <a:t>동위 관계</a:t>
            </a:r>
            <a:r>
              <a:rPr lang="en-US" altLang="ko-KR" dirty="0"/>
              <a:t>)</a:t>
            </a:r>
            <a:r>
              <a:rPr lang="ko-KR" altLang="en-US" dirty="0"/>
              <a:t>에서 뒤에 위치하는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선택자</a:t>
            </a:r>
            <a:r>
              <a:rPr lang="en-US" altLang="ko-KR" dirty="0"/>
              <a:t>A + </a:t>
            </a:r>
            <a:r>
              <a:rPr lang="ko-KR" altLang="en-US" dirty="0"/>
              <a:t>선택자</a:t>
            </a:r>
            <a:r>
              <a:rPr lang="en-US" altLang="ko-KR" dirty="0"/>
              <a:t>B</a:t>
            </a:r>
          </a:p>
          <a:p>
            <a:pPr lvl="2"/>
            <a:r>
              <a:rPr lang="ko-KR" altLang="en-US" dirty="0"/>
              <a:t>선택자</a:t>
            </a:r>
            <a:r>
              <a:rPr lang="en-US" altLang="ko-KR" dirty="0"/>
              <a:t>A</a:t>
            </a:r>
            <a:r>
              <a:rPr lang="ko-KR" altLang="en-US" dirty="0"/>
              <a:t>의 형제 요소 중 선택자</a:t>
            </a:r>
            <a:r>
              <a:rPr lang="en-US" altLang="ko-KR" dirty="0"/>
              <a:t>A  </a:t>
            </a:r>
            <a:r>
              <a:rPr lang="ko-KR" altLang="en-US" dirty="0"/>
              <a:t>바로 뒤에 </a:t>
            </a:r>
            <a:r>
              <a:rPr lang="ko-KR" altLang="en-US" dirty="0" err="1"/>
              <a:t>위치하는선택자</a:t>
            </a:r>
            <a:r>
              <a:rPr lang="en-US" altLang="ko-KR" dirty="0"/>
              <a:t>B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nav</a:t>
            </a:r>
            <a:r>
              <a:rPr lang="en-US" altLang="ko-KR" dirty="0"/>
              <a:t> + </a:t>
            </a:r>
            <a:r>
              <a:rPr lang="en-US" altLang="ko-KR" dirty="0" smtClean="0"/>
              <a:t>section { … }</a:t>
            </a:r>
          </a:p>
          <a:p>
            <a:pPr lvl="1"/>
            <a:r>
              <a:rPr lang="ko-KR" altLang="en-US" dirty="0"/>
              <a:t>선택자</a:t>
            </a:r>
            <a:r>
              <a:rPr lang="en-US" altLang="ko-KR" dirty="0"/>
              <a:t>A ~ </a:t>
            </a:r>
            <a:r>
              <a:rPr lang="ko-KR" altLang="en-US" dirty="0"/>
              <a:t>선택자</a:t>
            </a:r>
            <a:r>
              <a:rPr lang="en-US" altLang="ko-KR" dirty="0"/>
              <a:t>B</a:t>
            </a:r>
          </a:p>
          <a:p>
            <a:pPr lvl="2"/>
            <a:r>
              <a:rPr lang="ko-KR" altLang="en-US" dirty="0"/>
              <a:t>선택자</a:t>
            </a:r>
            <a:r>
              <a:rPr lang="en-US" altLang="ko-KR" dirty="0"/>
              <a:t>A</a:t>
            </a:r>
            <a:r>
              <a:rPr lang="ko-KR" altLang="en-US" dirty="0"/>
              <a:t>의 형제 요소 중 선택자</a:t>
            </a:r>
            <a:r>
              <a:rPr lang="en-US" altLang="ko-KR" dirty="0"/>
              <a:t>A </a:t>
            </a:r>
            <a:r>
              <a:rPr lang="ko-KR" altLang="en-US" dirty="0"/>
              <a:t>뒤에 </a:t>
            </a:r>
            <a:r>
              <a:rPr lang="ko-KR" altLang="en-US" dirty="0" err="1"/>
              <a:t>위치하는선택자</a:t>
            </a:r>
            <a:r>
              <a:rPr lang="en-US" altLang="ko-KR" dirty="0"/>
              <a:t>B </a:t>
            </a:r>
            <a:r>
              <a:rPr lang="ko-KR" altLang="en-US" dirty="0"/>
              <a:t>요소를 모두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nav</a:t>
            </a:r>
            <a:r>
              <a:rPr lang="en-US" altLang="ko-KR" dirty="0"/>
              <a:t> </a:t>
            </a:r>
            <a:r>
              <a:rPr lang="en-US" altLang="ko-KR" dirty="0" smtClean="0"/>
              <a:t>~</a:t>
            </a:r>
            <a:r>
              <a:rPr lang="en-US" altLang="ko-KR" dirty="0"/>
              <a:t> section { …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51125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스크래핑</a:t>
            </a:r>
            <a:r>
              <a:rPr lang="en-US" altLang="ko-KR" dirty="0"/>
              <a:t>(scraping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를 통해 웹 사이트의 내용을 긁어다 원하는 형태로 가공하는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웹 사이트의 데이터를 수집하는 모든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/>
              <a:t>크롤링</a:t>
            </a:r>
            <a:r>
              <a:rPr lang="en-US" altLang="ko-KR" dirty="0"/>
              <a:t>(crawling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인터넷 상에 존재하는 자료를 </a:t>
            </a:r>
            <a:r>
              <a:rPr lang="ko-KR" altLang="en-US" dirty="0" err="1"/>
              <a:t>스크래핑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r>
              <a:rPr lang="ko-KR" altLang="en-US" dirty="0"/>
              <a:t>을 통해 수집하여 데이터를 </a:t>
            </a:r>
            <a:r>
              <a:rPr lang="ko-KR" altLang="en-US" dirty="0" err="1"/>
              <a:t>파싱하여</a:t>
            </a:r>
            <a:r>
              <a:rPr lang="ko-KR" altLang="en-US" dirty="0"/>
              <a:t> 원하는 정보를 추출하는 것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크롤러는</a:t>
            </a:r>
            <a:r>
              <a:rPr lang="ko-KR" altLang="en-US" dirty="0" smtClean="0"/>
              <a:t> 조직적</a:t>
            </a:r>
            <a:r>
              <a:rPr lang="en-US" altLang="ko-KR" dirty="0"/>
              <a:t>, </a:t>
            </a:r>
            <a:r>
              <a:rPr lang="ko-KR" altLang="en-US" dirty="0"/>
              <a:t>자동화된 방법으로 </a:t>
            </a:r>
            <a:r>
              <a:rPr lang="ko-KR" altLang="en-US" dirty="0" smtClean="0"/>
              <a:t>웹을 탐색하는 프로그램으로 </a:t>
            </a:r>
            <a:r>
              <a:rPr lang="ko-KR" altLang="en-US" dirty="0" err="1" smtClean="0"/>
              <a:t>크롤러가</a:t>
            </a:r>
            <a:r>
              <a:rPr lang="ko-KR" altLang="en-US" dirty="0" smtClean="0"/>
              <a:t> 하는 작업을 </a:t>
            </a:r>
            <a:r>
              <a:rPr lang="ko-KR" altLang="en-US" dirty="0" err="1" smtClean="0"/>
              <a:t>크롤링이라고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/>
              <a:t>파싱</a:t>
            </a:r>
            <a:r>
              <a:rPr lang="en-US" altLang="ko-KR" dirty="0"/>
              <a:t>(parsing)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웹 페이지에서 원하는 데이터를 특정 패턴이나 순서로 추출하여 </a:t>
            </a:r>
            <a:r>
              <a:rPr lang="ko-KR" altLang="en-US" dirty="0" smtClean="0"/>
              <a:t>정보를 </a:t>
            </a:r>
            <a:r>
              <a:rPr lang="ko-KR" altLang="en-US" dirty="0"/>
              <a:t>가공하는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4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셀렉터 조합하기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계층 접근용 셀렉터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개 이상의 셀렉터 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조합에 적합한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태그에만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자손 셀렉터</a:t>
            </a:r>
            <a:r>
              <a:rPr lang="en-US" altLang="ko-KR" dirty="0" smtClean="0"/>
              <a:t>(Ancestor/descendent selector)</a:t>
            </a:r>
          </a:p>
          <a:p>
            <a:pPr lvl="1"/>
            <a:r>
              <a:rPr lang="ko-KR" altLang="en-US" dirty="0" smtClean="0"/>
              <a:t>자손 관계인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 이상의 태그 나열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li{ color : </a:t>
            </a:r>
            <a:r>
              <a:rPr lang="en-US" altLang="ko-KR" dirty="0" err="1" smtClean="0"/>
              <a:t>dodgerblue</a:t>
            </a:r>
            <a:r>
              <a:rPr lang="en-US" altLang="ko-KR" dirty="0" smtClean="0"/>
              <a:t>; }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자손 </a:t>
            </a:r>
            <a:r>
              <a:rPr lang="en-US" altLang="ko-KR" dirty="0" smtClean="0"/>
              <a:t>&lt;li&gt;</a:t>
            </a:r>
            <a:r>
              <a:rPr lang="ko-KR" altLang="en-US" dirty="0" smtClean="0"/>
              <a:t>에 적용되는 스타일 시트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자식 셀렉터</a:t>
            </a:r>
            <a:r>
              <a:rPr lang="en-US" altLang="ko-KR" dirty="0" smtClean="0"/>
              <a:t>(Parent/child selector)</a:t>
            </a:r>
          </a:p>
          <a:p>
            <a:pPr lvl="1"/>
            <a:r>
              <a:rPr lang="en-US" altLang="ko-KR" dirty="0"/>
              <a:t>부모 자식 </a:t>
            </a:r>
            <a:r>
              <a:rPr lang="en-US" altLang="ko-KR" dirty="0" err="1"/>
              <a:t>관계인</a:t>
            </a:r>
            <a:r>
              <a:rPr lang="en-US" altLang="ko-KR" dirty="0"/>
              <a:t> 두 </a:t>
            </a:r>
            <a:r>
              <a:rPr lang="en-US" altLang="ko-KR" dirty="0" err="1"/>
              <a:t>셀렉터를</a:t>
            </a:r>
            <a:r>
              <a:rPr lang="en-US" altLang="ko-KR" dirty="0"/>
              <a:t> ‘&gt;’ </a:t>
            </a:r>
            <a:r>
              <a:rPr lang="en-US" altLang="ko-KR" dirty="0" err="1"/>
              <a:t>기호로</a:t>
            </a:r>
            <a:r>
              <a:rPr lang="en-US" altLang="ko-KR" dirty="0"/>
              <a:t> </a:t>
            </a:r>
            <a:r>
              <a:rPr lang="en-US" altLang="ko-KR" dirty="0" err="1" smtClean="0"/>
              <a:t>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&gt; li{ color </a:t>
            </a:r>
            <a:r>
              <a:rPr lang="en-US" altLang="ko-KR" dirty="0"/>
              <a:t>: </a:t>
            </a:r>
            <a:r>
              <a:rPr lang="en-US" altLang="ko-KR" dirty="0" err="1"/>
              <a:t>dodgerblue</a:t>
            </a:r>
            <a:r>
              <a:rPr lang="en-US" altLang="ko-KR" dirty="0"/>
              <a:t>; } 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/>
              <a:t>의 직계 자식인 </a:t>
            </a:r>
            <a:r>
              <a:rPr lang="en-US" altLang="ko-KR" dirty="0" smtClean="0"/>
              <a:t>&lt;li&gt;</a:t>
            </a:r>
            <a:r>
              <a:rPr lang="ko-KR" altLang="en-US" dirty="0"/>
              <a:t>에 </a:t>
            </a:r>
            <a:r>
              <a:rPr lang="ko-KR" altLang="en-US" dirty="0" smtClean="0"/>
              <a:t>적용되는 스타일 시트 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셀렉터 조합하기</a:t>
            </a:r>
            <a:r>
              <a:rPr lang="en-US" altLang="ko-KR" dirty="0"/>
              <a:t>-</a:t>
            </a:r>
            <a:r>
              <a:rPr lang="ko-KR" altLang="en-US" dirty="0"/>
              <a:t>계층 접근용 셀렉터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44" y="1556792"/>
            <a:ext cx="1422990" cy="36543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556792"/>
            <a:ext cx="1671301" cy="109796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7" y="1556792"/>
            <a:ext cx="2776724" cy="1818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27584" y="3933056"/>
            <a:ext cx="6206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section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3933056"/>
            <a:ext cx="6206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section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26" y="4491278"/>
            <a:ext cx="33695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027" y="4491278"/>
            <a:ext cx="29848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ul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4926389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19590" y="5361500"/>
            <a:ext cx="30008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ol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3829" y="5796611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2610" y="5796611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2942" y="4491278"/>
            <a:ext cx="33695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h1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2443" y="4491278"/>
            <a:ext cx="29848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ol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3621" y="4935066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32402" y="4935066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5366453"/>
            <a:ext cx="471604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span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2134" y="5370177"/>
            <a:ext cx="471604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span</a:t>
            </a:r>
            <a:endParaRPr lang="ko-KR" altLang="en-US" sz="1000" dirty="0"/>
          </a:p>
        </p:txBody>
      </p:sp>
      <p:cxnSp>
        <p:nvCxnSpPr>
          <p:cNvPr id="24" name="직선 연결선 23"/>
          <p:cNvCxnSpPr>
            <a:stCxn id="9" idx="2"/>
            <a:endCxn id="11" idx="0"/>
          </p:cNvCxnSpPr>
          <p:nvPr/>
        </p:nvCxnSpPr>
        <p:spPr>
          <a:xfrm flipH="1">
            <a:off x="708002" y="4179277"/>
            <a:ext cx="429924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12" idx="0"/>
          </p:cNvCxnSpPr>
          <p:nvPr/>
        </p:nvCxnSpPr>
        <p:spPr>
          <a:xfrm>
            <a:off x="1137926" y="4179277"/>
            <a:ext cx="310341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13" idx="0"/>
          </p:cNvCxnSpPr>
          <p:nvPr/>
        </p:nvCxnSpPr>
        <p:spPr>
          <a:xfrm>
            <a:off x="1448267" y="4737499"/>
            <a:ext cx="10972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  <a:endCxn id="21" idx="0"/>
          </p:cNvCxnSpPr>
          <p:nvPr/>
        </p:nvCxnSpPr>
        <p:spPr>
          <a:xfrm flipH="1">
            <a:off x="919370" y="5172610"/>
            <a:ext cx="539869" cy="193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" idx="2"/>
            <a:endCxn id="14" idx="0"/>
          </p:cNvCxnSpPr>
          <p:nvPr/>
        </p:nvCxnSpPr>
        <p:spPr>
          <a:xfrm>
            <a:off x="1459239" y="5172610"/>
            <a:ext cx="10392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4" idx="2"/>
            <a:endCxn id="15" idx="0"/>
          </p:cNvCxnSpPr>
          <p:nvPr/>
        </p:nvCxnSpPr>
        <p:spPr>
          <a:xfrm flipH="1">
            <a:off x="1171428" y="5607721"/>
            <a:ext cx="298203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2"/>
            <a:endCxn id="16" idx="0"/>
          </p:cNvCxnSpPr>
          <p:nvPr/>
        </p:nvCxnSpPr>
        <p:spPr>
          <a:xfrm>
            <a:off x="1469631" y="5607721"/>
            <a:ext cx="210578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2"/>
            <a:endCxn id="17" idx="0"/>
          </p:cNvCxnSpPr>
          <p:nvPr/>
        </p:nvCxnSpPr>
        <p:spPr>
          <a:xfrm flipH="1">
            <a:off x="2441418" y="4179277"/>
            <a:ext cx="280684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2"/>
            <a:endCxn id="18" idx="0"/>
          </p:cNvCxnSpPr>
          <p:nvPr/>
        </p:nvCxnSpPr>
        <p:spPr>
          <a:xfrm>
            <a:off x="2722102" y="4179277"/>
            <a:ext cx="459581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8" idx="2"/>
            <a:endCxn id="19" idx="0"/>
          </p:cNvCxnSpPr>
          <p:nvPr/>
        </p:nvCxnSpPr>
        <p:spPr>
          <a:xfrm flipH="1">
            <a:off x="2951220" y="4737499"/>
            <a:ext cx="230463" cy="197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2"/>
            <a:endCxn id="20" idx="0"/>
          </p:cNvCxnSpPr>
          <p:nvPr/>
        </p:nvCxnSpPr>
        <p:spPr>
          <a:xfrm>
            <a:off x="3181683" y="4737499"/>
            <a:ext cx="278318" cy="197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9" idx="2"/>
            <a:endCxn id="22" idx="0"/>
          </p:cNvCxnSpPr>
          <p:nvPr/>
        </p:nvCxnSpPr>
        <p:spPr>
          <a:xfrm>
            <a:off x="2951220" y="5181287"/>
            <a:ext cx="6716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0209" y="3533464"/>
            <a:ext cx="49404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body</a:t>
            </a:r>
            <a:endParaRPr lang="ko-KR" altLang="en-US" sz="1000" dirty="0"/>
          </a:p>
        </p:txBody>
      </p:sp>
      <p:cxnSp>
        <p:nvCxnSpPr>
          <p:cNvPr id="51" name="직선 연결선 50"/>
          <p:cNvCxnSpPr>
            <a:stCxn id="49" idx="2"/>
            <a:endCxn id="9" idx="0"/>
          </p:cNvCxnSpPr>
          <p:nvPr/>
        </p:nvCxnSpPr>
        <p:spPr>
          <a:xfrm flipH="1">
            <a:off x="1137926" y="3779685"/>
            <a:ext cx="789306" cy="153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2"/>
            <a:endCxn id="10" idx="0"/>
          </p:cNvCxnSpPr>
          <p:nvPr/>
        </p:nvCxnSpPr>
        <p:spPr>
          <a:xfrm>
            <a:off x="1927232" y="3779685"/>
            <a:ext cx="794870" cy="153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61312" y="4922152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51315" y="4922152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70246" y="4928609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64249" y="5776417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467003" y="5776417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77" y="2959706"/>
            <a:ext cx="1722507" cy="1210091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344" y="2933214"/>
            <a:ext cx="1422990" cy="457390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</p:pic>
      <p:sp>
        <p:nvSpPr>
          <p:cNvPr id="62" name="직사각형 61"/>
          <p:cNvSpPr/>
          <p:nvPr/>
        </p:nvSpPr>
        <p:spPr>
          <a:xfrm>
            <a:off x="1238569" y="4456627"/>
            <a:ext cx="430368" cy="30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9932" y="4896129"/>
            <a:ext cx="1593795" cy="134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62" idx="3"/>
          </p:cNvCxnSpPr>
          <p:nvPr/>
        </p:nvCxnSpPr>
        <p:spPr>
          <a:xfrm>
            <a:off x="1668937" y="4610151"/>
            <a:ext cx="258295" cy="27136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344" y="4586566"/>
            <a:ext cx="1422990" cy="403367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1677" y="4491278"/>
            <a:ext cx="1755091" cy="1220586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303" y="5181289"/>
            <a:ext cx="1427031" cy="38524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sp>
        <p:nvSpPr>
          <p:cNvPr id="73" name="직사각형 72"/>
          <p:cNvSpPr/>
          <p:nvPr/>
        </p:nvSpPr>
        <p:spPr>
          <a:xfrm>
            <a:off x="809877" y="5339763"/>
            <a:ext cx="1172787" cy="7959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>
            <a:off x="5940152" y="1628800"/>
            <a:ext cx="432048" cy="293429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5931438" y="2915013"/>
            <a:ext cx="432048" cy="29342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5930389" y="4588090"/>
            <a:ext cx="432048" cy="293429"/>
          </a:xfrm>
          <a:prstGeom prst="rightArrow">
            <a:avLst/>
          </a:prstGeom>
          <a:noFill/>
          <a:ln>
            <a:solidFill>
              <a:srgbClr val="4F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6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가상 클래스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Pseudo-class)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916" y="1052736"/>
            <a:ext cx="7886700" cy="252027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선택될 요소의 특별한 상태를 지정하기 위해 웹 문서에 존재하지 않는 임의의 선택자</a:t>
            </a:r>
            <a:endParaRPr lang="en-US" altLang="ko-KR" dirty="0" smtClean="0"/>
          </a:p>
          <a:p>
            <a:r>
              <a:rPr lang="ko-KR" altLang="en-US" dirty="0" smtClean="0"/>
              <a:t>하이퍼링크 요소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관련된 가상클래스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a:link </a:t>
            </a:r>
          </a:p>
          <a:p>
            <a:pPr lvl="2"/>
            <a:r>
              <a:rPr lang="ko-KR" altLang="en-US" dirty="0" smtClean="0"/>
              <a:t>하이퍼링크 요소 중 아직 방문하지 않은 하이퍼링크에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a:visited</a:t>
            </a:r>
          </a:p>
          <a:p>
            <a:pPr lvl="2"/>
            <a:r>
              <a:rPr lang="ko-KR" altLang="en-US" dirty="0" smtClean="0"/>
              <a:t>하이퍼링크 요소 중 한번 이상 방문한 하이퍼링크에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a:hover</a:t>
            </a:r>
          </a:p>
          <a:p>
            <a:pPr lvl="2"/>
            <a:r>
              <a:rPr lang="ko-KR" altLang="en-US" dirty="0" smtClean="0"/>
              <a:t>하이퍼링크 요소에 마우스를 올려 놓았을 때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a:active</a:t>
            </a:r>
          </a:p>
          <a:p>
            <a:pPr lvl="2"/>
            <a:r>
              <a:rPr lang="ko-KR" altLang="en-US" dirty="0" smtClean="0"/>
              <a:t>하이퍼링크 요소를 클릭했을 때 적용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00095" y="4144156"/>
            <a:ext cx="6741916" cy="2075268"/>
            <a:chOff x="1358476" y="4144452"/>
            <a:chExt cx="6741916" cy="20752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724" y="4169831"/>
              <a:ext cx="3983668" cy="3600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436" y="4144453"/>
              <a:ext cx="1910562" cy="203892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380420" y="4653136"/>
              <a:ext cx="22322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80420" y="4144453"/>
              <a:ext cx="2232248" cy="42142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36804" y="4231714"/>
              <a:ext cx="504056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12868" y="4231714"/>
              <a:ext cx="648072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6630" y="4231713"/>
              <a:ext cx="600454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0524" y="4242841"/>
              <a:ext cx="600454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45308" y="4231712"/>
              <a:ext cx="628056" cy="2981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08558" y="4231712"/>
              <a:ext cx="591886" cy="2981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6" idx="3"/>
              <a:endCxn id="14" idx="2"/>
            </p:cNvCxnSpPr>
            <p:nvPr/>
          </p:nvCxnSpPr>
          <p:spPr>
            <a:xfrm flipV="1">
              <a:off x="3612668" y="4529870"/>
              <a:ext cx="846668" cy="339290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3"/>
              <a:endCxn id="15" idx="2"/>
            </p:cNvCxnSpPr>
            <p:nvPr/>
          </p:nvCxnSpPr>
          <p:spPr>
            <a:xfrm flipV="1">
              <a:off x="3612668" y="4529870"/>
              <a:ext cx="2791833" cy="339290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7" idx="0"/>
              <a:endCxn id="10" idx="0"/>
            </p:cNvCxnSpPr>
            <p:nvPr/>
          </p:nvCxnSpPr>
          <p:spPr>
            <a:xfrm rot="16200000" flipH="1">
              <a:off x="3749057" y="2891939"/>
              <a:ext cx="87261" cy="2592288"/>
            </a:xfrm>
            <a:prstGeom prst="bentConnector3">
              <a:avLst>
                <a:gd name="adj1" fmla="val -261973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5" idx="0"/>
              <a:endCxn id="11" idx="0"/>
            </p:cNvCxnSpPr>
            <p:nvPr/>
          </p:nvCxnSpPr>
          <p:spPr>
            <a:xfrm rot="16200000" flipH="1">
              <a:off x="4064679" y="2559490"/>
              <a:ext cx="87261" cy="3257187"/>
            </a:xfrm>
            <a:prstGeom prst="bentConnector3">
              <a:avLst>
                <a:gd name="adj1" fmla="val -261973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5" idx="0"/>
              <a:endCxn id="12" idx="0"/>
            </p:cNvCxnSpPr>
            <p:nvPr/>
          </p:nvCxnSpPr>
          <p:spPr>
            <a:xfrm rot="16200000" flipH="1">
              <a:off x="4724657" y="1899513"/>
              <a:ext cx="87260" cy="4577140"/>
            </a:xfrm>
            <a:prstGeom prst="bentConnector3">
              <a:avLst>
                <a:gd name="adj1" fmla="val -261976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0"/>
              <a:endCxn id="13" idx="0"/>
            </p:cNvCxnSpPr>
            <p:nvPr/>
          </p:nvCxnSpPr>
          <p:spPr>
            <a:xfrm rot="16200000" flipH="1">
              <a:off x="5059453" y="1581544"/>
              <a:ext cx="98388" cy="5224207"/>
            </a:xfrm>
            <a:prstGeom prst="bentConnector3">
              <a:avLst>
                <a:gd name="adj1" fmla="val -232345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308" y="5222057"/>
              <a:ext cx="3955084" cy="367183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380419" y="5157878"/>
              <a:ext cx="2232248" cy="503369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30" idx="3"/>
              <a:endCxn id="29" idx="1"/>
            </p:cNvCxnSpPr>
            <p:nvPr/>
          </p:nvCxnSpPr>
          <p:spPr>
            <a:xfrm flipV="1">
              <a:off x="3612667" y="5405649"/>
              <a:ext cx="532641" cy="39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1016" y="5759387"/>
              <a:ext cx="3955084" cy="40591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58476" y="5716351"/>
              <a:ext cx="2232248" cy="50336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36" idx="3"/>
              <a:endCxn id="34" idx="1"/>
            </p:cNvCxnSpPr>
            <p:nvPr/>
          </p:nvCxnSpPr>
          <p:spPr>
            <a:xfrm flipV="1">
              <a:off x="3590724" y="5962346"/>
              <a:ext cx="540292" cy="56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82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r>
              <a:rPr lang="en-US" altLang="ko-KR" dirty="0" smtClean="0"/>
              <a:t>(Box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40720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실제 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여백으로 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4248472" cy="25202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930" y="2295292"/>
            <a:ext cx="3703796" cy="2051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497" y="2582890"/>
            <a:ext cx="3150328" cy="14652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36493" y="2826242"/>
            <a:ext cx="2590335" cy="996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36455" y="3202013"/>
            <a:ext cx="135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(Content)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2197" y="2559407"/>
            <a:ext cx="883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0604" y="2293632"/>
            <a:ext cx="760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2051339"/>
            <a:ext cx="796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Margin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1" y="2445450"/>
            <a:ext cx="3148667" cy="1468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71" y="4999254"/>
            <a:ext cx="3148667" cy="14689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08104" y="3708250"/>
            <a:ext cx="3316793" cy="2248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52407" y="6155477"/>
            <a:ext cx="3316793" cy="3698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51" y="4259952"/>
            <a:ext cx="2223057" cy="739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80" y="1966055"/>
            <a:ext cx="2264692" cy="402728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6876256" y="3990270"/>
            <a:ext cx="216024" cy="23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여백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안쪽 여백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 </a:t>
            </a:r>
            <a:r>
              <a:rPr lang="ko-KR" altLang="en-US" dirty="0" smtClean="0"/>
              <a:t>속성으로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면 모두 동일한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개의 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상단하단과 왼쪽오른쪽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면에 대하여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padding-top, padding-right,  padding-bottom,  padding-left</a:t>
            </a:r>
          </a:p>
          <a:p>
            <a:r>
              <a:rPr lang="ko-KR" altLang="en-US" dirty="0" smtClean="0"/>
              <a:t>바깥쪽 여백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margin </a:t>
            </a:r>
            <a:r>
              <a:rPr lang="ko-KR" altLang="en-US" dirty="0" smtClean="0"/>
              <a:t>속성으로 지정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개의 값 </a:t>
            </a:r>
            <a:r>
              <a:rPr lang="en-US" altLang="ko-KR" dirty="0"/>
              <a:t>: 4</a:t>
            </a:r>
            <a:r>
              <a:rPr lang="ko-KR" altLang="en-US" dirty="0"/>
              <a:t>면 모두 동일한 값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값</a:t>
            </a:r>
            <a:r>
              <a:rPr lang="en-US" altLang="ko-KR" dirty="0"/>
              <a:t>: </a:t>
            </a:r>
            <a:r>
              <a:rPr lang="ko-KR" altLang="en-US" dirty="0"/>
              <a:t>상단하단과 왼쪽오른쪽 값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개의 값 </a:t>
            </a:r>
            <a:r>
              <a:rPr lang="en-US" altLang="ko-KR" dirty="0"/>
              <a:t>: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왼쪽오른쪽</a:t>
            </a:r>
            <a:r>
              <a:rPr lang="en-US" altLang="ko-KR" dirty="0"/>
              <a:t>, </a:t>
            </a:r>
            <a:r>
              <a:rPr lang="ko-KR" altLang="en-US" dirty="0"/>
              <a:t>하단 값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개의 값 </a:t>
            </a:r>
            <a:r>
              <a:rPr lang="en-US" altLang="ko-KR" dirty="0"/>
              <a:t>: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, </a:t>
            </a:r>
            <a:r>
              <a:rPr lang="ko-KR" altLang="en-US" dirty="0"/>
              <a:t>왼쪽 값</a:t>
            </a:r>
            <a:endParaRPr lang="en-US" altLang="ko-KR" dirty="0"/>
          </a:p>
          <a:p>
            <a:pPr lvl="1"/>
            <a:r>
              <a:rPr lang="ko-KR" altLang="en-US" dirty="0" smtClean="0"/>
              <a:t>각 면에 대하여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margin-top, </a:t>
            </a:r>
            <a:r>
              <a:rPr lang="en-US" altLang="ko-KR" dirty="0"/>
              <a:t>margin</a:t>
            </a:r>
            <a:r>
              <a:rPr lang="en-US" altLang="ko-KR" dirty="0" smtClean="0"/>
              <a:t>-right</a:t>
            </a:r>
            <a:r>
              <a:rPr lang="en-US" altLang="ko-KR" dirty="0"/>
              <a:t>, margin</a:t>
            </a:r>
            <a:r>
              <a:rPr lang="en-US" altLang="ko-KR" dirty="0" smtClean="0"/>
              <a:t>-bottom</a:t>
            </a:r>
            <a:r>
              <a:rPr lang="en-US" altLang="ko-KR" dirty="0"/>
              <a:t>, margin</a:t>
            </a:r>
            <a:r>
              <a:rPr lang="en-US" altLang="ko-KR" dirty="0" smtClean="0"/>
              <a:t>-left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요소의 배경색 지정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background-color : </a:t>
            </a:r>
            <a:r>
              <a:rPr lang="ko-KR" altLang="en-US" dirty="0" smtClean="0"/>
              <a:t>색상 값 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색상 값 지정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이름을 사용하여 지정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www.w3schools.com/colors/colors_names.asp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background-color : </a:t>
            </a:r>
            <a:r>
              <a:rPr lang="en-US" altLang="ko-KR" dirty="0" err="1" smtClean="0"/>
              <a:t>lightblue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색상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빨강</a:t>
            </a:r>
            <a:r>
              <a:rPr lang="en-US" altLang="ko-KR" dirty="0" smtClean="0"/>
              <a:t>,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파랑을 혼합하여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background-color :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(173,216,230);</a:t>
            </a:r>
          </a:p>
          <a:p>
            <a:pPr lvl="1"/>
            <a:r>
              <a:rPr lang="en-US" altLang="ko-KR" dirty="0" smtClean="0"/>
              <a:t>RGBA </a:t>
            </a:r>
            <a:r>
              <a:rPr lang="ko-KR" altLang="en-US" dirty="0" smtClean="0"/>
              <a:t>색상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RGB </a:t>
            </a:r>
            <a:r>
              <a:rPr lang="ko-KR" altLang="en-US" dirty="0" smtClean="0"/>
              <a:t>색상에 </a:t>
            </a:r>
            <a:r>
              <a:rPr lang="en-US" altLang="ko-KR" dirty="0"/>
              <a:t>0~1</a:t>
            </a:r>
            <a:r>
              <a:rPr lang="ko-KR" altLang="en-US" dirty="0"/>
              <a:t>까지 알파 값을 </a:t>
            </a:r>
            <a:r>
              <a:rPr lang="ko-KR" altLang="en-US" dirty="0" smtClean="0"/>
              <a:t>이용하여 투명도를 지정</a:t>
            </a:r>
            <a:endParaRPr lang="en-US" altLang="ko-KR" dirty="0" smtClean="0"/>
          </a:p>
          <a:p>
            <a:pPr lvl="2"/>
            <a:r>
              <a:rPr lang="en-US" altLang="ko-KR" dirty="0"/>
              <a:t>background-color :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(173,216,230,0.5);</a:t>
            </a:r>
            <a:endParaRPr lang="en-US" altLang="ko-KR" dirty="0"/>
          </a:p>
          <a:p>
            <a:pPr lvl="1"/>
            <a:r>
              <a:rPr lang="en-US" altLang="ko-KR" dirty="0"/>
              <a:t>HEX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값 사용</a:t>
            </a:r>
            <a:endParaRPr lang="en-US" altLang="ko-KR" dirty="0" smtClean="0"/>
          </a:p>
          <a:p>
            <a:pPr lvl="2"/>
            <a:r>
              <a:rPr lang="en-US" altLang="ko-KR" dirty="0"/>
              <a:t>background-color </a:t>
            </a:r>
            <a:r>
              <a:rPr lang="en-US" altLang="ko-KR" dirty="0" smtClean="0"/>
              <a:t>:#add8e6;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테두리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5239494" cy="4968552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order</a:t>
            </a:r>
          </a:p>
          <a:p>
            <a:pPr lvl="1"/>
            <a:r>
              <a:rPr lang="ko-KR" altLang="en-US" dirty="0" smtClean="0"/>
              <a:t>요소의 테두리 두께 지정</a:t>
            </a:r>
            <a:endParaRPr lang="en-US" altLang="ko-KR" dirty="0" smtClean="0"/>
          </a:p>
          <a:p>
            <a:r>
              <a:rPr lang="en-US" altLang="ko-KR" dirty="0" smtClean="0"/>
              <a:t>border-style</a:t>
            </a:r>
          </a:p>
          <a:p>
            <a:pPr lvl="1"/>
            <a:r>
              <a:rPr lang="en-US" altLang="ko-KR" dirty="0"/>
              <a:t>dotted - </a:t>
            </a:r>
            <a:r>
              <a:rPr lang="ko-KR" altLang="en-US" dirty="0"/>
              <a:t>점선 테두리</a:t>
            </a:r>
          </a:p>
          <a:p>
            <a:pPr lvl="1"/>
            <a:r>
              <a:rPr lang="en-US" altLang="ko-KR" dirty="0"/>
              <a:t>dashed - </a:t>
            </a:r>
            <a:r>
              <a:rPr lang="ko-KR" altLang="en-US" dirty="0"/>
              <a:t>점선 테두리</a:t>
            </a:r>
          </a:p>
          <a:p>
            <a:pPr lvl="1"/>
            <a:r>
              <a:rPr lang="en-US" altLang="ko-KR" dirty="0"/>
              <a:t>solid - </a:t>
            </a:r>
            <a:r>
              <a:rPr lang="ko-KR" altLang="en-US" dirty="0"/>
              <a:t>단색 테두리 </a:t>
            </a:r>
          </a:p>
          <a:p>
            <a:pPr lvl="1"/>
            <a:r>
              <a:rPr lang="en-US" altLang="ko-KR" dirty="0"/>
              <a:t>double - </a:t>
            </a:r>
            <a:r>
              <a:rPr lang="ko-KR" altLang="en-US" dirty="0"/>
              <a:t>이중 테두리</a:t>
            </a:r>
          </a:p>
          <a:p>
            <a:pPr lvl="1"/>
            <a:r>
              <a:rPr lang="en-US" altLang="ko-KR" dirty="0"/>
              <a:t>none - </a:t>
            </a:r>
            <a:r>
              <a:rPr lang="ko-KR" altLang="en-US" dirty="0"/>
              <a:t>테두리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border-width </a:t>
            </a:r>
          </a:p>
          <a:p>
            <a:pPr lvl="1"/>
            <a:r>
              <a:rPr lang="ko-KR" altLang="en-US" dirty="0" smtClean="0"/>
              <a:t>테두리 너비 </a:t>
            </a:r>
            <a:endParaRPr lang="en-US" altLang="ko-KR" dirty="0" smtClean="0"/>
          </a:p>
          <a:p>
            <a:r>
              <a:rPr lang="en-US" altLang="ko-KR" dirty="0" smtClean="0"/>
              <a:t>border-color </a:t>
            </a:r>
            <a:endParaRPr lang="en-US" altLang="ko-KR" dirty="0"/>
          </a:p>
          <a:p>
            <a:pPr lvl="1"/>
            <a:r>
              <a:rPr lang="ko-KR" altLang="en-US" dirty="0"/>
              <a:t>테두리 </a:t>
            </a:r>
            <a:r>
              <a:rPr lang="ko-KR" altLang="en-US" dirty="0" smtClean="0"/>
              <a:t>색상 </a:t>
            </a:r>
            <a:endParaRPr lang="en-US" altLang="ko-KR" dirty="0" smtClean="0"/>
          </a:p>
          <a:p>
            <a:r>
              <a:rPr lang="ko-KR" altLang="en-US" dirty="0" smtClean="0"/>
              <a:t>테두리 스타일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값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위쪽 아래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오른쪽 테두리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개의 값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테두리</a:t>
            </a:r>
            <a:endParaRPr lang="en-US" altLang="ko-KR" dirty="0" smtClean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356992"/>
            <a:ext cx="2341223" cy="6714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52" y="3212976"/>
            <a:ext cx="1876662" cy="921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28" y="4293096"/>
            <a:ext cx="2344307" cy="682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06" y="4293961"/>
            <a:ext cx="2163341" cy="8632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828" y="5383658"/>
            <a:ext cx="2339098" cy="5964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152" y="5396961"/>
            <a:ext cx="2565801" cy="7683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152" y="2355230"/>
            <a:ext cx="2268789" cy="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너비와 높이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122413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: width</a:t>
            </a:r>
          </a:p>
          <a:p>
            <a:r>
              <a:rPr lang="ko-KR" altLang="en-US" dirty="0" smtClean="0"/>
              <a:t>높이 </a:t>
            </a:r>
            <a:r>
              <a:rPr lang="en-US" altLang="ko-KR" dirty="0" smtClean="0"/>
              <a:t>: height</a:t>
            </a:r>
          </a:p>
          <a:p>
            <a:r>
              <a:rPr lang="en-US" altLang="ko-KR" dirty="0" smtClean="0"/>
              <a:t>%,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cm</a:t>
            </a:r>
            <a:r>
              <a:rPr lang="ko-KR" altLang="en-US" dirty="0" smtClean="0"/>
              <a:t>로 지정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852936"/>
            <a:ext cx="3346316" cy="331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353484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텍스트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 </a:t>
            </a:r>
          </a:p>
          <a:p>
            <a:pPr lvl="1"/>
            <a:r>
              <a:rPr lang="ko-KR" altLang="en-US" dirty="0" smtClean="0"/>
              <a:t>색상이름</a:t>
            </a:r>
            <a:r>
              <a:rPr lang="en-US" altLang="ko-KR" dirty="0" smtClean="0"/>
              <a:t>, HEX</a:t>
            </a:r>
            <a:r>
              <a:rPr lang="ko-KR" altLang="en-US" dirty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RGB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ko-KR" altLang="en-US" dirty="0" smtClean="0"/>
              <a:t>텍스트 정렬</a:t>
            </a:r>
            <a:endParaRPr lang="en-US" altLang="ko-KR" dirty="0" smtClean="0"/>
          </a:p>
          <a:p>
            <a:pPr lvl="1"/>
            <a:r>
              <a:rPr lang="en-US" altLang="ko-KR" dirty="0"/>
              <a:t>text-align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가운데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center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왼쪽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left;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정렬</a:t>
            </a:r>
            <a:r>
              <a:rPr lang="en-US" altLang="ko-KR" dirty="0" smtClean="0"/>
              <a:t> :</a:t>
            </a:r>
            <a:r>
              <a:rPr lang="en-US" altLang="ko-KR" dirty="0"/>
              <a:t> text-align: right;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양쪽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justify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글꼴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font-size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px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으로 표시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은 가변단위로 </a:t>
            </a:r>
            <a:r>
              <a:rPr lang="en-US" altLang="ko-KR" dirty="0" smtClean="0"/>
              <a:t>1em</a:t>
            </a:r>
            <a:r>
              <a:rPr lang="ko-KR" altLang="en-US" dirty="0" smtClean="0"/>
              <a:t>은 현재 지정된 폰트의 크기를 말함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1em = 16px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9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223224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목록의 아이템 모양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list-style-type</a:t>
            </a:r>
            <a:r>
              <a:rPr lang="en-US" altLang="ko-KR" dirty="0"/>
              <a:t>: circle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list-style-type: square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ol</a:t>
            </a:r>
            <a:endParaRPr lang="en-US" altLang="ko-KR" dirty="0" smtClean="0"/>
          </a:p>
          <a:p>
            <a:pPr lvl="2"/>
            <a:r>
              <a:rPr lang="en-US" altLang="ko-KR" dirty="0"/>
              <a:t>list-style-type: upper-roman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list-style-type: lower-alpha;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78" y="3933056"/>
            <a:ext cx="3508972" cy="2047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49080"/>
            <a:ext cx="3755466" cy="13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2741850" cy="465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0768"/>
            <a:ext cx="44434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633" y="1196752"/>
            <a:ext cx="7886700" cy="345638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요소를 어떻게 보여줄 지 결정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요소는 기본 값을 가짐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div, p,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 블록</a:t>
            </a:r>
            <a:r>
              <a:rPr lang="en-US" altLang="ko-KR" dirty="0" smtClean="0"/>
              <a:t>(block)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span, a: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en-US" altLang="ko-KR" dirty="0" smtClean="0"/>
              <a:t>(inline)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display </a:t>
            </a:r>
            <a:r>
              <a:rPr lang="ko-KR" altLang="en-US" dirty="0" smtClean="0"/>
              <a:t>속성을 이용하여 기본값 변경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display:none</a:t>
            </a:r>
            <a:r>
              <a:rPr lang="en-US" altLang="ko-KR" dirty="0" smtClean="0"/>
              <a:t>; 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영역을 </a:t>
            </a:r>
            <a:r>
              <a:rPr lang="ko-KR" altLang="en-US" dirty="0" err="1" smtClean="0"/>
              <a:t>찾이하지</a:t>
            </a:r>
            <a:r>
              <a:rPr lang="ko-KR" altLang="en-US" dirty="0" smtClean="0"/>
              <a:t> 않고 보이지 않음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display:block</a:t>
            </a:r>
            <a:r>
              <a:rPr lang="en-US" altLang="ko-KR" dirty="0" smtClean="0"/>
              <a:t>;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블록 영역으로 기본적으로 브라우저 전체 너비가 적용되고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가로</a:t>
            </a:r>
            <a:r>
              <a:rPr lang="en-US" altLang="ko-KR" dirty="0" smtClean="0"/>
              <a:t>(width)</a:t>
            </a:r>
            <a:r>
              <a:rPr lang="ko-KR" altLang="en-US" dirty="0" smtClean="0"/>
              <a:t>와 세로</a:t>
            </a:r>
            <a:r>
              <a:rPr lang="en-US" altLang="ko-KR" dirty="0" smtClean="0"/>
              <a:t>(height)</a:t>
            </a:r>
            <a:r>
              <a:rPr lang="ko-KR" altLang="en-US" dirty="0" smtClean="0"/>
              <a:t>를 지정할 수 있음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display:inline</a:t>
            </a:r>
            <a:r>
              <a:rPr lang="en-US" altLang="ko-KR" dirty="0" smtClean="0"/>
              <a:t>;</a:t>
            </a:r>
          </a:p>
          <a:p>
            <a:pPr lvl="3">
              <a:lnSpc>
                <a:spcPct val="120000"/>
              </a:lnSpc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영역으로 요소의 내용만큼만 너비가 적용되고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적용되지 않음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/>
              <a:t>가로</a:t>
            </a:r>
            <a:r>
              <a:rPr lang="en-US" altLang="ko-KR" dirty="0"/>
              <a:t>(width)</a:t>
            </a:r>
            <a:r>
              <a:rPr lang="ko-KR" altLang="en-US" dirty="0"/>
              <a:t>와 세로</a:t>
            </a:r>
            <a:r>
              <a:rPr lang="en-US" altLang="ko-KR" dirty="0"/>
              <a:t>(height)</a:t>
            </a:r>
            <a:r>
              <a:rPr lang="ko-KR" altLang="en-US" dirty="0"/>
              <a:t>를 지정할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display:inline-block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블록과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영역의 중간 형태로 크기를 변경할 수 있고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</a:t>
            </a:r>
            <a:r>
              <a:rPr lang="ko-KR" altLang="en-US" dirty="0"/>
              <a:t>적용되지 않음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가로</a:t>
            </a:r>
            <a:r>
              <a:rPr lang="en-US" altLang="ko-KR" dirty="0"/>
              <a:t>(width)</a:t>
            </a:r>
            <a:r>
              <a:rPr lang="ko-KR" altLang="en-US" dirty="0"/>
              <a:t>와 세로</a:t>
            </a:r>
            <a:r>
              <a:rPr lang="en-US" altLang="ko-KR" dirty="0"/>
              <a:t>(height)</a:t>
            </a:r>
            <a:r>
              <a:rPr lang="ko-KR" altLang="en-US" dirty="0"/>
              <a:t>를 지정할 수 있음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2">
              <a:lnSpc>
                <a:spcPct val="12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19672" y="4797151"/>
            <a:ext cx="5832648" cy="1512169"/>
            <a:chOff x="1619672" y="4797151"/>
            <a:chExt cx="5832648" cy="15121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856" y="4861497"/>
              <a:ext cx="3600400" cy="3342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5941618"/>
              <a:ext cx="3825612" cy="3214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85862" y="4887975"/>
              <a:ext cx="105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</a:t>
              </a:r>
              <a:r>
                <a:rPr lang="en-US" altLang="ko-KR" dirty="0" smtClean="0"/>
                <a:t>:inline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1682" y="5339768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Inline-block</a:t>
              </a:r>
              <a:r>
                <a:rPr lang="ko-KR" altLang="en-US" dirty="0" smtClean="0"/>
                <a:t>적용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856" y="5339768"/>
              <a:ext cx="1313127" cy="6018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9672" y="4797151"/>
              <a:ext cx="5832648" cy="39860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19672" y="5290524"/>
              <a:ext cx="5832648" cy="10187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588250" y="5215032"/>
              <a:ext cx="238030" cy="2332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239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loat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/ clear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1768359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float </a:t>
            </a:r>
            <a:r>
              <a:rPr lang="ko-KR" altLang="en-US" dirty="0"/>
              <a:t>속성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요소를 정렬하여 흐르듯이 배치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왼쪽으로 배치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flost:right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오른쪽으로 배치</a:t>
            </a:r>
            <a:endParaRPr lang="en-US" altLang="ko-KR" dirty="0" smtClean="0"/>
          </a:p>
          <a:p>
            <a:r>
              <a:rPr lang="en-US" altLang="ko-KR" dirty="0" smtClean="0"/>
              <a:t>clear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속성을 해제하고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48980"/>
            <a:ext cx="2075525" cy="25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21961"/>
            <a:ext cx="3241551" cy="1527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013176"/>
            <a:ext cx="3213909" cy="1512168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3"/>
            <a:endCxn id="5" idx="1"/>
          </p:cNvCxnSpPr>
          <p:nvPr/>
        </p:nvCxnSpPr>
        <p:spPr>
          <a:xfrm flipV="1">
            <a:off x="3191141" y="3885467"/>
            <a:ext cx="1524875" cy="62365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1"/>
          </p:cNvCxnSpPr>
          <p:nvPr/>
        </p:nvCxnSpPr>
        <p:spPr>
          <a:xfrm>
            <a:off x="3191141" y="4796444"/>
            <a:ext cx="1524875" cy="972816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3703" y="4043404"/>
            <a:ext cx="9597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f</a:t>
            </a:r>
            <a:r>
              <a:rPr lang="en-US" altLang="ko-KR" dirty="0" err="1" smtClean="0">
                <a:solidFill>
                  <a:srgbClr val="0070C0"/>
                </a:solidFill>
              </a:rPr>
              <a:t>loat:left</a:t>
            </a:r>
            <a:r>
              <a:rPr lang="en-US" altLang="ko-KR" dirty="0" smtClean="0">
                <a:solidFill>
                  <a:srgbClr val="0070C0"/>
                </a:solidFill>
              </a:rPr>
              <a:t>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3703" y="5118737"/>
            <a:ext cx="1081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float:right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6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ox-sizing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 </a:t>
            </a:r>
            <a:r>
              <a:rPr lang="ko-KR" altLang="en-US" dirty="0" smtClean="0"/>
              <a:t>블록 요소들의 실제 너비와 높이는 너비와 높이 값에 안쪽 여백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바깥쪽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 값을 모두 더해서 표시됨</a:t>
            </a:r>
            <a:endParaRPr lang="en-US" altLang="ko-KR" dirty="0" smtClean="0"/>
          </a:p>
          <a:p>
            <a:r>
              <a:rPr lang="en-US" altLang="ko-KR" dirty="0"/>
              <a:t>box-sizing: border-box;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너비와 높이를 지정한 너비와 높이로 고정</a:t>
            </a:r>
            <a:endParaRPr lang="en-US" altLang="ko-KR" dirty="0" smtClean="0"/>
          </a:p>
          <a:p>
            <a:pPr lvl="1"/>
            <a:r>
              <a:rPr lang="ko-KR" altLang="en-US" dirty="0"/>
              <a:t>즉</a:t>
            </a:r>
            <a:r>
              <a:rPr lang="ko-KR" altLang="en-US" dirty="0" smtClean="0"/>
              <a:t> 안쪽 여백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바깥쪽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 값을 지정하더라도 지정한 너비와 높이만큼 표시되도록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58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687269" cy="51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94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개발자 도구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78525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4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페이지 기초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00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</a:t>
            </a:r>
            <a:r>
              <a:rPr lang="en-US" altLang="ko-KR" dirty="0" smtClean="0"/>
              <a:t>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331236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마크 업을 사용하여 웹 페이지의 구조를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문서를 구성하는 명령어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시작태그와 종료태그 사이의 모든 내용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요소의 추가 정보를 제공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시작태그에 추가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속성이름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＂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832" y="5837650"/>
            <a:ext cx="540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85208"/>
                </a:solidFill>
              </a:rPr>
              <a:t>&lt;a </a:t>
            </a:r>
            <a:r>
              <a:rPr lang="en-US" altLang="ko-KR" sz="1800" dirty="0" err="1" smtClean="0">
                <a:solidFill>
                  <a:srgbClr val="F85208"/>
                </a:solidFill>
              </a:rPr>
              <a:t>href</a:t>
            </a:r>
            <a:r>
              <a:rPr lang="en-US" altLang="ko-KR" sz="1800" dirty="0">
                <a:solidFill>
                  <a:srgbClr val="F85208"/>
                </a:solidFill>
              </a:rPr>
              <a:t>=“https://</a:t>
            </a:r>
            <a:r>
              <a:rPr lang="en-US" altLang="ko-KR" sz="1800" dirty="0" smtClean="0">
                <a:solidFill>
                  <a:srgbClr val="F85208"/>
                </a:solidFill>
              </a:rPr>
              <a:t>www.google.com”&gt; </a:t>
            </a:r>
            <a:r>
              <a:rPr lang="ko-KR" altLang="en-US" sz="1800" dirty="0" err="1" smtClean="0"/>
              <a:t>구글</a:t>
            </a:r>
            <a:r>
              <a:rPr lang="en-US" altLang="ko-KR" sz="1800" dirty="0" smtClean="0">
                <a:solidFill>
                  <a:srgbClr val="F85208"/>
                </a:solidFill>
              </a:rPr>
              <a:t>&lt;/</a:t>
            </a:r>
            <a:r>
              <a:rPr lang="en-US" altLang="ko-KR" sz="1800" dirty="0">
                <a:solidFill>
                  <a:srgbClr val="F85208"/>
                </a:solidFill>
              </a:rPr>
              <a:t>a</a:t>
            </a:r>
            <a:r>
              <a:rPr lang="en-US" altLang="ko-KR" sz="1800" dirty="0" smtClean="0">
                <a:solidFill>
                  <a:srgbClr val="F85208"/>
                </a:solidFill>
              </a:rPr>
              <a:t>&gt;</a:t>
            </a:r>
            <a:endParaRPr lang="ko-KR" altLang="en-US" sz="1800" dirty="0">
              <a:solidFill>
                <a:srgbClr val="F8520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2276" y="5718544"/>
            <a:ext cx="4016404" cy="561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52419" y="5724430"/>
            <a:ext cx="601462" cy="5507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0026" y="5718544"/>
            <a:ext cx="456208" cy="561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81047" y="5428772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19672" y="51208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시작태그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648" y="510443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종료태그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752054" y="5412378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08680" y="510443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092062" y="5412378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71077" y="5892547"/>
            <a:ext cx="3727633" cy="3150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69505" y="5573658"/>
            <a:ext cx="0" cy="3188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97635" y="527471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속성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5051944"/>
            <a:ext cx="6264696" cy="13681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11822" y="4736055"/>
            <a:ext cx="0" cy="3188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39952" y="44371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요소</a:t>
            </a:r>
            <a:endParaRPr lang="ko-KR" altLang="en-US" dirty="0">
              <a:solidFill>
                <a:srgbClr val="4F9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9" grpId="0" animBg="1"/>
      <p:bldP spid="10" grpId="0" animBg="1"/>
      <p:bldP spid="13" grpId="0"/>
      <p:bldP spid="14" grpId="0"/>
      <p:bldP spid="16" grpId="0"/>
      <p:bldP spid="18" grpId="0" animBg="1"/>
      <p:bldP spid="21" grpId="0"/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태그 정리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37004"/>
              </p:ext>
            </p:extLst>
          </p:nvPr>
        </p:nvGraphicFramePr>
        <p:xfrm>
          <a:off x="539526" y="1196752"/>
          <a:ext cx="8208940" cy="5074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34"/>
                <a:gridCol w="4824536"/>
                <a:gridCol w="1512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(Tag)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&lt;!-- --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주석처리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&lt;!DOCTYPE html&gt;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 타입 정의 </a:t>
                      </a:r>
                      <a:r>
                        <a:rPr lang="en-US" altLang="ko-KR" sz="1400" dirty="0" smtClean="0"/>
                        <a:t>(HTML5</a:t>
                      </a:r>
                      <a:r>
                        <a:rPr lang="ko-KR" altLang="en-US" sz="1400" dirty="0" smtClean="0"/>
                        <a:t>문서 정의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&lt;a&gt;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하이퍼링크 정의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&lt;body&gt;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문서의 본문 정의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&lt;br&gt;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줄바꿈 태그로 해당 태그를 만나면 줄을</a:t>
                      </a:r>
                      <a:r>
                        <a:rPr lang="ko-KR" altLang="en-US" sz="1400" baseline="0" dirty="0" smtClean="0"/>
                        <a:t> 바꿈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/>
                        <a:t>종료 태그 없음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&lt;div&gt;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문서의 섹션정의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&lt;h1&gt;~&lt;h6&gt;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제목을 나타내면 </a:t>
                      </a:r>
                      <a:r>
                        <a:rPr lang="en-US" altLang="ko-KR" sz="1400" dirty="0" smtClean="0"/>
                        <a:t>&lt;h1&gt;</a:t>
                      </a:r>
                      <a:r>
                        <a:rPr lang="ko-KR" altLang="en-US" sz="1400" dirty="0" smtClean="0"/>
                        <a:t>가 제일 중요한 제목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 단락 나눔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&lt;head&gt;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문서에 관한 정보 정의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&lt;hr&gt;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수평줄을 그어줌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종료 태그 없음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&lt;img&gt;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목록의 아이템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&lt;ol&gt;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/>
                        <a:t>순서가 있는 목록태그로</a:t>
                      </a:r>
                      <a:r>
                        <a:rPr lang="ko-KR" altLang="en-US" sz="1400" kern="1200" baseline="0" dirty="0" smtClean="0"/>
                        <a:t> 아이템은 </a:t>
                      </a:r>
                      <a:r>
                        <a:rPr lang="en-US" altLang="ko-KR" sz="1400" kern="1200" baseline="0" dirty="0" smtClean="0"/>
                        <a:t>&lt;li&gt;</a:t>
                      </a:r>
                      <a:r>
                        <a:rPr lang="ko-KR" altLang="en-US" sz="1400" kern="1200" baseline="0" dirty="0" smtClean="0"/>
                        <a:t>태그로 표시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&lt;p&gt;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문단태그로 단락을 나눔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&lt;title&gt;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문서 타이틀 정의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kern="1200" dirty="0" smtClean="0"/>
                        <a:t>웹 브라우저의  툴바나 타이틀바에 표시</a:t>
                      </a:r>
                      <a:r>
                        <a:rPr lang="en-US" altLang="ko-KR" sz="1400" kern="1200" dirty="0" smtClean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&lt;ul&gt;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순서가 없는 목록태그로</a:t>
                      </a:r>
                      <a:r>
                        <a:rPr lang="ko-KR" altLang="en-US" sz="1400" baseline="0" dirty="0" smtClean="0"/>
                        <a:t> 아이템은 </a:t>
                      </a:r>
                      <a:r>
                        <a:rPr lang="en-US" altLang="ko-KR" sz="1400" baseline="0" dirty="0" smtClean="0"/>
                        <a:t>&lt;li&gt;</a:t>
                      </a:r>
                      <a:r>
                        <a:rPr lang="ko-KR" altLang="en-US" sz="1400" baseline="0" dirty="0" smtClean="0"/>
                        <a:t>태그로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(Block)/</a:t>
            </a:r>
            <a:r>
              <a:rPr lang="ko-KR" altLang="en-US" dirty="0" smtClean="0"/>
              <a:t>인라인</a:t>
            </a:r>
            <a:r>
              <a:rPr lang="en-US" altLang="ko-KR" dirty="0" smtClean="0"/>
              <a:t>(Inline)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280831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줄 바꿈이 일어나는 형태로 영역의 너비가 상위 영역의 전체 너비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&lt;div&gt;</a:t>
            </a:r>
          </a:p>
          <a:p>
            <a:pPr lvl="1"/>
            <a:r>
              <a:rPr lang="en-US" altLang="ko-KR" dirty="0" smtClean="0"/>
              <a:t>&lt;p&gt;,&lt;ul&gt;,&lt;ol&gt;,&lt;li&gt;,&lt;h1&gt;~&lt;h6&gt;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인라인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줄에서 시작되지 않고 필요한 만큼 너비를 차지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&lt;span&gt;, &lt;a&gt;,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59632" y="4184394"/>
            <a:ext cx="6696744" cy="1404846"/>
            <a:chOff x="1259632" y="4184394"/>
            <a:chExt cx="6696744" cy="14048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184394"/>
              <a:ext cx="6696744" cy="7004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5085183"/>
              <a:ext cx="6696744" cy="504057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440535" y="4812111"/>
              <a:ext cx="334938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0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시맨틱 웹</a:t>
            </a:r>
            <a:r>
              <a:rPr lang="en-US" altLang="ko-KR" dirty="0" smtClean="0"/>
              <a:t>(Semantic Web)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96543"/>
          </a:xfrm>
        </p:spPr>
        <p:txBody>
          <a:bodyPr/>
          <a:lstStyle/>
          <a:p>
            <a:r>
              <a:rPr lang="ko-KR" altLang="en-US" dirty="0"/>
              <a:t>시맨틱 웹</a:t>
            </a:r>
            <a:r>
              <a:rPr lang="en-US" altLang="ko-KR" dirty="0"/>
              <a:t>(Semantic Web)</a:t>
            </a:r>
          </a:p>
          <a:p>
            <a:pPr lvl="1"/>
            <a:r>
              <a:rPr lang="ko-KR" altLang="en-US" dirty="0" smtClean="0"/>
              <a:t>의미론적인 웹이라는 </a:t>
            </a:r>
            <a:r>
              <a:rPr lang="ko-KR" altLang="en-US" dirty="0"/>
              <a:t>뜻</a:t>
            </a:r>
          </a:p>
          <a:p>
            <a:pPr lvl="1"/>
            <a:r>
              <a:rPr lang="ko-KR" altLang="en-US" dirty="0"/>
              <a:t>컴퓨터가 웹사이트를 단순한 코드의 구성이 아닌 의미를 가진 사이트라는걸 알 수 있게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/>
              <a:t> 시맨틱 태그</a:t>
            </a:r>
            <a:r>
              <a:rPr lang="en-US" altLang="ko-KR" dirty="0"/>
              <a:t>(Semantic tag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/>
              <a:t>컴퓨터가 정보를 이해하고</a:t>
            </a:r>
            <a:r>
              <a:rPr lang="en-US" altLang="ko-KR" dirty="0"/>
              <a:t>, </a:t>
            </a:r>
            <a:r>
              <a:rPr lang="ko-KR" altLang="en-US" dirty="0"/>
              <a:t>논리적인 추론까지 할 수 있는 구조를 만들기 위해 추가된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3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HTML5</a:t>
            </a:r>
            <a:r>
              <a:rPr lang="ko-KR" altLang="en-US" b="0" dirty="0"/>
              <a:t> 시맨틱 태그</a:t>
            </a:r>
            <a:r>
              <a:rPr lang="en-US" altLang="ko-KR" b="0" dirty="0"/>
              <a:t>(Semantic 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11256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ko-KR" dirty="0"/>
              <a:t>&lt;header&gt;</a:t>
            </a:r>
          </a:p>
          <a:p>
            <a:pPr lvl="1"/>
            <a:r>
              <a:rPr lang="ko-KR" altLang="en-US" dirty="0"/>
              <a:t>페이지나 섹션의 머리말 표현</a:t>
            </a:r>
            <a:endParaRPr lang="en-US" altLang="ko-KR" dirty="0"/>
          </a:p>
          <a:p>
            <a:pPr lvl="1"/>
            <a:r>
              <a:rPr lang="ko-KR" altLang="en-US" dirty="0"/>
              <a:t>페이지 제목</a:t>
            </a:r>
            <a:r>
              <a:rPr lang="en-US" altLang="ko-KR" dirty="0"/>
              <a:t>, </a:t>
            </a:r>
            <a:r>
              <a:rPr lang="ko-KR" altLang="en-US" dirty="0"/>
              <a:t>페이지를 소개하는 간단한 설명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하이퍼링크들을 모아 놓은 특별한 섹션</a:t>
            </a:r>
            <a:endParaRPr lang="en-US" altLang="ko-KR" dirty="0"/>
          </a:p>
          <a:p>
            <a:pPr lvl="1"/>
            <a:r>
              <a:rPr lang="ko-KR" altLang="en-US" dirty="0"/>
              <a:t>페이지 내 목차를 만드는 용도</a:t>
            </a:r>
            <a:endParaRPr lang="en-US" altLang="ko-KR" dirty="0"/>
          </a:p>
          <a:p>
            <a:r>
              <a:rPr lang="en-US" altLang="ko-KR" dirty="0"/>
              <a:t>&lt;section&gt;</a:t>
            </a:r>
          </a:p>
          <a:p>
            <a:pPr lvl="1"/>
            <a:r>
              <a:rPr lang="ko-KR" altLang="en-US" dirty="0"/>
              <a:t>문서의 장</a:t>
            </a:r>
            <a:r>
              <a:rPr lang="en-US" altLang="ko-KR" dirty="0"/>
              <a:t>(chapter, section) </a:t>
            </a:r>
            <a:r>
              <a:rPr lang="ko-KR" altLang="en-US" dirty="0"/>
              <a:t>혹은 절을 구성하는 역할</a:t>
            </a:r>
            <a:endParaRPr lang="en-US" altLang="ko-KR" dirty="0"/>
          </a:p>
          <a:p>
            <a:pPr lvl="1"/>
            <a:r>
              <a:rPr lang="ko-KR" altLang="en-US" dirty="0"/>
              <a:t>일반 문서에 여러 장이 있듯이 웹 페이지에 여러 </a:t>
            </a:r>
            <a:r>
              <a:rPr lang="en-US" altLang="ko-KR" dirty="0"/>
              <a:t>&lt;section&gt;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 제목태그</a:t>
            </a:r>
            <a:r>
              <a:rPr lang="en-US" altLang="ko-KR" dirty="0"/>
              <a:t>(&lt;h1&gt;~&lt;h6&gt;)</a:t>
            </a:r>
            <a:r>
              <a:rPr lang="ko-KR" altLang="en-US" dirty="0"/>
              <a:t>를 사용하여 절 혹은 섹션의 주제 기입</a:t>
            </a:r>
          </a:p>
          <a:p>
            <a:r>
              <a:rPr lang="en-US" altLang="ko-KR" dirty="0"/>
              <a:t>&lt;article&gt;</a:t>
            </a:r>
          </a:p>
          <a:p>
            <a:pPr lvl="1"/>
            <a:r>
              <a:rPr lang="ko-KR" altLang="en-US" dirty="0"/>
              <a:t>본문과 연관 있지만</a:t>
            </a:r>
            <a:r>
              <a:rPr lang="en-US" altLang="ko-KR" dirty="0"/>
              <a:t>, </a:t>
            </a:r>
            <a:r>
              <a:rPr lang="ko-KR" altLang="en-US" dirty="0"/>
              <a:t>독립적인 콘텐트를 담는 영역</a:t>
            </a:r>
            <a:endParaRPr lang="en-US" altLang="ko-KR" dirty="0"/>
          </a:p>
          <a:p>
            <a:pPr lvl="1"/>
            <a:r>
              <a:rPr lang="ko-KR" altLang="en-US" dirty="0"/>
              <a:t>혹은 보조 기사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ko-KR" altLang="en-US" dirty="0"/>
              <a:t> 포스트</a:t>
            </a:r>
            <a:r>
              <a:rPr lang="en-US" altLang="ko-KR" dirty="0"/>
              <a:t>, </a:t>
            </a:r>
            <a:r>
              <a:rPr lang="ko-KR" altLang="en-US" dirty="0" err="1"/>
              <a:t>댓글</a:t>
            </a:r>
            <a:r>
              <a:rPr lang="ko-KR" altLang="en-US" dirty="0"/>
              <a:t> 등 기타 독립적인 내용</a:t>
            </a:r>
            <a:endParaRPr lang="en-US" altLang="ko-KR" dirty="0"/>
          </a:p>
          <a:p>
            <a:pPr lvl="1"/>
            <a:r>
              <a:rPr lang="en-US" altLang="ko-KR" dirty="0"/>
              <a:t>&lt;article&gt;</a:t>
            </a:r>
            <a:r>
              <a:rPr lang="ko-KR" altLang="en-US" dirty="0"/>
              <a:t>에 담는 내용이 많은 경우 여러 </a:t>
            </a:r>
            <a:r>
              <a:rPr lang="en-US" altLang="ko-KR" dirty="0"/>
              <a:t>&lt;section&gt; </a:t>
            </a:r>
            <a:r>
              <a:rPr lang="ko-KR" altLang="en-US" dirty="0"/>
              <a:t>둘 수 있음</a:t>
            </a:r>
            <a:endParaRPr lang="en-US" altLang="ko-KR" dirty="0"/>
          </a:p>
          <a:p>
            <a:r>
              <a:rPr lang="en-US" altLang="ko-KR" dirty="0"/>
              <a:t>&lt;aside&gt;</a:t>
            </a:r>
          </a:p>
          <a:p>
            <a:pPr lvl="1"/>
            <a:r>
              <a:rPr lang="ko-KR" altLang="en-US" dirty="0"/>
              <a:t>본문에서 약간 벗어난 노트나 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잡지에서 주요 기사 옆 관련 기사</a:t>
            </a:r>
            <a:r>
              <a:rPr lang="en-US" altLang="ko-KR" dirty="0"/>
              <a:t>, </a:t>
            </a:r>
            <a:r>
              <a:rPr lang="ko-KR" altLang="en-US" dirty="0"/>
              <a:t>삽입 어구로 표시된 논평 등</a:t>
            </a:r>
            <a:endParaRPr lang="en-US" altLang="ko-KR" dirty="0"/>
          </a:p>
          <a:p>
            <a:pPr lvl="1"/>
            <a:r>
              <a:rPr lang="ko-KR" altLang="en-US" dirty="0"/>
              <a:t>페이지의 오른쪽이나 왼쪽에 주로 배치</a:t>
            </a:r>
            <a:endParaRPr lang="en-US" altLang="ko-KR" dirty="0"/>
          </a:p>
          <a:p>
            <a:r>
              <a:rPr lang="en-US" altLang="ko-KR" dirty="0"/>
              <a:t>&lt;footer&gt;</a:t>
            </a:r>
          </a:p>
          <a:p>
            <a:pPr lvl="1"/>
            <a:r>
              <a:rPr lang="ko-KR" altLang="en-US" dirty="0"/>
              <a:t>꼬리말 영역</a:t>
            </a:r>
            <a:r>
              <a:rPr lang="en-US" altLang="ko-KR" dirty="0"/>
              <a:t>, </a:t>
            </a:r>
            <a:r>
              <a:rPr lang="ko-KR" altLang="en-US" dirty="0"/>
              <a:t>주로 저자나 저작권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7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1795</Words>
  <Application>Microsoft Office PowerPoint</Application>
  <PresentationFormat>화면 슬라이드 쇼(4:3)</PresentationFormat>
  <Paragraphs>383</Paragraphs>
  <Slides>34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파이썬 웹 크롤링</vt:lpstr>
      <vt:lpstr>웹 크롤링</vt:lpstr>
      <vt:lpstr>웹 크롤링 예</vt:lpstr>
      <vt:lpstr>웹 페이지 기초(HTML)</vt:lpstr>
      <vt:lpstr>HTML(HyperText Markup Language)</vt:lpstr>
      <vt:lpstr>HTML 기본 태그 정리</vt:lpstr>
      <vt:lpstr>블록(Block)/인라인(Inline)요소</vt:lpstr>
      <vt:lpstr>시맨틱 웹(Semantic Web)</vt:lpstr>
      <vt:lpstr>HTML5 시맨틱 태그(Semantic tag)</vt:lpstr>
      <vt:lpstr>HTML &lt;meta&gt;태그</vt:lpstr>
      <vt:lpstr>실습</vt:lpstr>
      <vt:lpstr>웹 페이지 기초(css)</vt:lpstr>
      <vt:lpstr>CSS3 스타일 시트</vt:lpstr>
      <vt:lpstr>CSS의 구성</vt:lpstr>
      <vt:lpstr>DOM (문서 객체 모델; Document Object Model)</vt:lpstr>
      <vt:lpstr>DOM 예시</vt:lpstr>
      <vt:lpstr>선택자의 종류</vt:lpstr>
      <vt:lpstr>선택자의 종류</vt:lpstr>
      <vt:lpstr>선택자의 종류</vt:lpstr>
      <vt:lpstr>셀렉터 조합하기-계층 접근용 셀렉터 </vt:lpstr>
      <vt:lpstr>셀렉터 조합하기-계층 접근용 셀렉터 </vt:lpstr>
      <vt:lpstr>가상 클래스(Pseudo-class)</vt:lpstr>
      <vt:lpstr>박스 모델(Box Model)</vt:lpstr>
      <vt:lpstr>여백 지정</vt:lpstr>
      <vt:lpstr>배경 지정</vt:lpstr>
      <vt:lpstr>테두리 지정</vt:lpstr>
      <vt:lpstr>너비와 높이 지정</vt:lpstr>
      <vt:lpstr>텍스트</vt:lpstr>
      <vt:lpstr>목록 스타일</vt:lpstr>
      <vt:lpstr>display 속성</vt:lpstr>
      <vt:lpstr>float 속성/ clear 속성</vt:lpstr>
      <vt:lpstr>box-sizing 속성</vt:lpstr>
      <vt:lpstr>실습</vt:lpstr>
      <vt:lpstr>크롬 개발자 도구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110</cp:revision>
  <dcterms:created xsi:type="dcterms:W3CDTF">2018-12-18T06:38:30Z</dcterms:created>
  <dcterms:modified xsi:type="dcterms:W3CDTF">2020-01-28T04:57:53Z</dcterms:modified>
</cp:coreProperties>
</file>